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2"/>
  </p:notesMasterIdLst>
  <p:handoutMasterIdLst>
    <p:handoutMasterId r:id="rId33"/>
  </p:handoutMasterIdLst>
  <p:sldIdLst>
    <p:sldId id="290" r:id="rId3"/>
    <p:sldId id="289" r:id="rId4"/>
    <p:sldId id="339" r:id="rId5"/>
    <p:sldId id="331" r:id="rId6"/>
    <p:sldId id="304" r:id="rId7"/>
    <p:sldId id="335" r:id="rId8"/>
    <p:sldId id="343" r:id="rId9"/>
    <p:sldId id="340" r:id="rId10"/>
    <p:sldId id="323" r:id="rId11"/>
    <p:sldId id="324" r:id="rId12"/>
    <p:sldId id="325" r:id="rId13"/>
    <p:sldId id="326" r:id="rId14"/>
    <p:sldId id="313" r:id="rId15"/>
    <p:sldId id="342" r:id="rId16"/>
    <p:sldId id="315" r:id="rId17"/>
    <p:sldId id="297" r:id="rId18"/>
    <p:sldId id="341" r:id="rId19"/>
    <p:sldId id="298" r:id="rId20"/>
    <p:sldId id="332" r:id="rId21"/>
    <p:sldId id="344" r:id="rId22"/>
    <p:sldId id="334" r:id="rId23"/>
    <p:sldId id="333" r:id="rId24"/>
    <p:sldId id="336" r:id="rId25"/>
    <p:sldId id="295" r:id="rId26"/>
    <p:sldId id="337" r:id="rId27"/>
    <p:sldId id="338" r:id="rId28"/>
    <p:sldId id="308" r:id="rId29"/>
    <p:sldId id="309" r:id="rId30"/>
    <p:sldId id="322" r:id="rId31"/>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814" autoAdjust="0"/>
    <p:restoredTop sz="86395" autoAdjust="0"/>
  </p:normalViewPr>
  <p:slideViewPr>
    <p:cSldViewPr>
      <p:cViewPr varScale="1">
        <p:scale>
          <a:sx n="59" d="100"/>
          <a:sy n="59" d="100"/>
        </p:scale>
        <p:origin x="1856" y="5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70" d="100"/>
          <a:sy n="70" d="100"/>
        </p:scale>
        <p:origin x="2280" y="-1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0"/>
      <c:rotY val="20"/>
      <c:depthPercent val="20"/>
      <c:rAngAx val="1"/>
    </c:view3D>
    <c:floor>
      <c:thickness val="0"/>
      <c:spPr>
        <a:solidFill>
          <a:srgbClr val="C0C0C0"/>
        </a:solidFill>
        <a:ln w="3175">
          <a:solidFill>
            <a:schemeClr val="tx1"/>
          </a:solidFill>
          <a:prstDash val="solid"/>
        </a:ln>
      </c:spPr>
    </c:floor>
    <c:sideWall>
      <c:thickness val="0"/>
      <c:spPr>
        <a:noFill/>
        <a:ln w="3175">
          <a:solidFill>
            <a:srgbClr val="0070C0"/>
          </a:solidFill>
          <a:prstDash val="solid"/>
        </a:ln>
      </c:spPr>
    </c:sideWall>
    <c:backWall>
      <c:thickness val="0"/>
      <c:spPr>
        <a:noFill/>
        <a:ln w="3175">
          <a:solidFill>
            <a:srgbClr val="0070C0"/>
          </a:solidFill>
          <a:prstDash val="solid"/>
        </a:ln>
      </c:spPr>
    </c:backWall>
    <c:plotArea>
      <c:layout>
        <c:manualLayout>
          <c:layoutTarget val="inner"/>
          <c:xMode val="edge"/>
          <c:yMode val="edge"/>
          <c:x val="2.7852232051624144E-2"/>
          <c:y val="0.14620513938781834"/>
          <c:w val="0.89551553836835485"/>
          <c:h val="0.74021951300205124"/>
        </c:manualLayout>
      </c:layout>
      <c:bar3DChart>
        <c:barDir val="col"/>
        <c:grouping val="clustered"/>
        <c:varyColors val="0"/>
        <c:ser>
          <c:idx val="0"/>
          <c:order val="0"/>
          <c:tx>
            <c:strRef>
              <c:f>Sheet1!$A$2</c:f>
              <c:strCache>
                <c:ptCount val="1"/>
                <c:pt idx="0">
                  <c:v>Filings by year</c:v>
                </c:pt>
              </c:strCache>
            </c:strRef>
          </c:tx>
          <c:spPr>
            <a:solidFill>
              <a:srgbClr val="00B0F0"/>
            </a:solidFill>
            <a:ln w="0">
              <a:noFill/>
            </a:ln>
          </c:spPr>
          <c:invertIfNegative val="0"/>
          <c:cat>
            <c:strRef>
              <c:f>Sheet1!$B$1:$AS$1</c:f>
              <c:strCache>
                <c:ptCount val="44"/>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pt idx="35">
                  <c:v>13</c:v>
                </c:pt>
                <c:pt idx="36">
                  <c:v>14</c:v>
                </c:pt>
                <c:pt idx="37">
                  <c:v>15</c:v>
                </c:pt>
                <c:pt idx="38">
                  <c:v>16</c:v>
                </c:pt>
                <c:pt idx="39">
                  <c:v>17</c:v>
                </c:pt>
                <c:pt idx="40">
                  <c:v>18</c:v>
                </c:pt>
                <c:pt idx="41">
                  <c:v>19</c:v>
                </c:pt>
                <c:pt idx="42">
                  <c:v>20</c:v>
                </c:pt>
                <c:pt idx="43">
                  <c:v>21</c:v>
                </c:pt>
              </c:strCache>
            </c:strRef>
          </c:cat>
          <c:val>
            <c:numRef>
              <c:f>Sheet1!$B$2:$AS$2</c:f>
              <c:numCache>
                <c:formatCode>General</c:formatCode>
                <c:ptCount val="44"/>
                <c:pt idx="0">
                  <c:v>459</c:v>
                </c:pt>
                <c:pt idx="1">
                  <c:v>2625</c:v>
                </c:pt>
                <c:pt idx="2">
                  <c:v>3539</c:v>
                </c:pt>
                <c:pt idx="3">
                  <c:v>4606</c:v>
                </c:pt>
                <c:pt idx="4">
                  <c:v>4675</c:v>
                </c:pt>
                <c:pt idx="5">
                  <c:v>4971</c:v>
                </c:pt>
                <c:pt idx="6">
                  <c:v>5719</c:v>
                </c:pt>
                <c:pt idx="7">
                  <c:v>7095</c:v>
                </c:pt>
                <c:pt idx="8">
                  <c:v>7952</c:v>
                </c:pt>
                <c:pt idx="9">
                  <c:v>9201</c:v>
                </c:pt>
                <c:pt idx="10">
                  <c:v>11996</c:v>
                </c:pt>
                <c:pt idx="11">
                  <c:v>14874</c:v>
                </c:pt>
                <c:pt idx="12">
                  <c:v>19159</c:v>
                </c:pt>
                <c:pt idx="13">
                  <c:v>22247</c:v>
                </c:pt>
                <c:pt idx="14">
                  <c:v>25917</c:v>
                </c:pt>
                <c:pt idx="15">
                  <c:v>28577</c:v>
                </c:pt>
                <c:pt idx="16">
                  <c:v>34104</c:v>
                </c:pt>
                <c:pt idx="17">
                  <c:v>38906</c:v>
                </c:pt>
                <c:pt idx="18">
                  <c:v>47291</c:v>
                </c:pt>
                <c:pt idx="19">
                  <c:v>54422</c:v>
                </c:pt>
                <c:pt idx="20">
                  <c:v>67007</c:v>
                </c:pt>
                <c:pt idx="21">
                  <c:v>74023</c:v>
                </c:pt>
                <c:pt idx="22" formatCode="#,##0">
                  <c:v>93238</c:v>
                </c:pt>
                <c:pt idx="23" formatCode="0">
                  <c:v>108230</c:v>
                </c:pt>
                <c:pt idx="24" formatCode="#,##0">
                  <c:v>110392</c:v>
                </c:pt>
                <c:pt idx="25" formatCode="#,##0">
                  <c:v>115202</c:v>
                </c:pt>
                <c:pt idx="26" formatCode="#,##0">
                  <c:v>122629</c:v>
                </c:pt>
                <c:pt idx="27" formatCode="#,##0">
                  <c:v>136740</c:v>
                </c:pt>
                <c:pt idx="28" formatCode="#,##0">
                  <c:v>149627</c:v>
                </c:pt>
                <c:pt idx="29" formatCode="#,##0">
                  <c:v>159923</c:v>
                </c:pt>
                <c:pt idx="30">
                  <c:v>163233</c:v>
                </c:pt>
                <c:pt idx="31">
                  <c:v>155398</c:v>
                </c:pt>
                <c:pt idx="32">
                  <c:v>163938</c:v>
                </c:pt>
                <c:pt idx="33" formatCode="#,##0">
                  <c:v>181500</c:v>
                </c:pt>
                <c:pt idx="34" formatCode="#,##0">
                  <c:v>194400</c:v>
                </c:pt>
                <c:pt idx="35" formatCode="#,##0">
                  <c:v>205300</c:v>
                </c:pt>
                <c:pt idx="36" formatCode="#,##0">
                  <c:v>215000</c:v>
                </c:pt>
                <c:pt idx="37" formatCode="#,##0">
                  <c:v>218000</c:v>
                </c:pt>
                <c:pt idx="38" formatCode="#,##0">
                  <c:v>232030</c:v>
                </c:pt>
                <c:pt idx="39" formatCode="#,##0">
                  <c:v>243500</c:v>
                </c:pt>
                <c:pt idx="40" formatCode="#,##0">
                  <c:v>253000</c:v>
                </c:pt>
                <c:pt idx="41" formatCode="#,##0">
                  <c:v>265800</c:v>
                </c:pt>
                <c:pt idx="42" formatCode="#,##0">
                  <c:v>275900</c:v>
                </c:pt>
                <c:pt idx="43" formatCode="#,##0">
                  <c:v>277500</c:v>
                </c:pt>
              </c:numCache>
            </c:numRef>
          </c:val>
          <c:extLst>
            <c:ext xmlns:c16="http://schemas.microsoft.com/office/drawing/2014/chart" uri="{C3380CC4-5D6E-409C-BE32-E72D297353CC}">
              <c16:uniqueId val="{00000000-B258-4B36-840E-E7CD2CA7CC7B}"/>
            </c:ext>
          </c:extLst>
        </c:ser>
        <c:dLbls>
          <c:showLegendKey val="0"/>
          <c:showVal val="0"/>
          <c:showCatName val="0"/>
          <c:showSerName val="0"/>
          <c:showPercent val="0"/>
          <c:showBubbleSize val="0"/>
        </c:dLbls>
        <c:gapWidth val="28"/>
        <c:gapDepth val="7"/>
        <c:shape val="box"/>
        <c:axId val="144561664"/>
        <c:axId val="144563200"/>
        <c:axId val="0"/>
      </c:bar3DChart>
      <c:catAx>
        <c:axId val="144561664"/>
        <c:scaling>
          <c:orientation val="minMax"/>
        </c:scaling>
        <c:delete val="0"/>
        <c:axPos val="b"/>
        <c:numFmt formatCode="General" sourceLinked="1"/>
        <c:majorTickMark val="in"/>
        <c:minorTickMark val="in"/>
        <c:tickLblPos val="low"/>
        <c:spPr>
          <a:ln w="17934">
            <a:solidFill>
              <a:schemeClr val="tx1"/>
            </a:solidFill>
            <a:prstDash val="solid"/>
          </a:ln>
        </c:spPr>
        <c:txPr>
          <a:bodyPr rot="0" vert="horz"/>
          <a:lstStyle/>
          <a:p>
            <a:pPr>
              <a:defRPr sz="1130" b="1" i="0" u="none" strike="noStrike" baseline="0">
                <a:solidFill>
                  <a:schemeClr val="tx1"/>
                </a:solidFill>
                <a:latin typeface="Arial"/>
                <a:ea typeface="Arial"/>
                <a:cs typeface="Arial"/>
              </a:defRPr>
            </a:pPr>
            <a:endParaRPr lang="en-US"/>
          </a:p>
        </c:txPr>
        <c:crossAx val="144563200"/>
        <c:crosses val="autoZero"/>
        <c:auto val="1"/>
        <c:lblAlgn val="ctr"/>
        <c:lblOffset val="100"/>
        <c:tickLblSkip val="2"/>
        <c:tickMarkSkip val="1"/>
        <c:noMultiLvlLbl val="0"/>
      </c:catAx>
      <c:valAx>
        <c:axId val="144563200"/>
        <c:scaling>
          <c:orientation val="minMax"/>
          <c:max val="300000"/>
          <c:min val="0"/>
        </c:scaling>
        <c:delete val="0"/>
        <c:axPos val="r"/>
        <c:numFmt formatCode="General" sourceLinked="1"/>
        <c:majorTickMark val="out"/>
        <c:minorTickMark val="none"/>
        <c:tickLblPos val="nextTo"/>
        <c:spPr>
          <a:ln w="17934">
            <a:solidFill>
              <a:schemeClr val="tx1"/>
            </a:solidFill>
            <a:prstDash val="solid"/>
          </a:ln>
        </c:spPr>
        <c:txPr>
          <a:bodyPr rot="0" vert="horz"/>
          <a:lstStyle/>
          <a:p>
            <a:pPr>
              <a:defRPr sz="1236" b="1" i="0" u="none" strike="noStrike" baseline="0">
                <a:solidFill>
                  <a:schemeClr val="tx1"/>
                </a:solidFill>
                <a:latin typeface="Arial"/>
                <a:ea typeface="Arial"/>
                <a:cs typeface="Arial"/>
              </a:defRPr>
            </a:pPr>
            <a:endParaRPr lang="en-US"/>
          </a:p>
        </c:txPr>
        <c:crossAx val="144561664"/>
        <c:crosses val="max"/>
        <c:crossBetween val="between"/>
      </c:valAx>
    </c:plotArea>
    <c:plotVisOnly val="1"/>
    <c:dispBlanksAs val="gap"/>
    <c:showDLblsOverMax val="0"/>
  </c:chart>
  <c:spPr>
    <a:noFill/>
    <a:ln>
      <a:noFill/>
    </a:ln>
  </c:spPr>
  <c:txPr>
    <a:bodyPr/>
    <a:lstStyle/>
    <a:p>
      <a:pPr>
        <a:defRPr sz="2542"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0.05158</cdr:x>
      <cdr:y>0.92747</cdr:y>
    </cdr:from>
    <cdr:to>
      <cdr:x>0.75182</cdr:x>
      <cdr:y>1</cdr:y>
    </cdr:to>
    <cdr:sp macro="" textlink="">
      <cdr:nvSpPr>
        <cdr:cNvPr id="2" name="TextBox 1"/>
        <cdr:cNvSpPr txBox="1"/>
      </cdr:nvSpPr>
      <cdr:spPr>
        <a:xfrm xmlns:a="http://schemas.openxmlformats.org/drawingml/2006/main">
          <a:off x="462406" y="6060841"/>
          <a:ext cx="6277306" cy="4739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solidFill>
                <a:schemeClr val="tx1"/>
              </a:solidFill>
            </a:rPr>
            <a:t>2021</a:t>
          </a:r>
          <a:r>
            <a:rPr lang="en-US" sz="2000" dirty="0" smtClean="0"/>
            <a:t>: 277,500 applications (+0.9%)</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891326DE-ADDC-4188-BED0-28E4F8D0A25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144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ASEAN – Association of Southeast Asian</a:t>
            </a:r>
            <a:r>
              <a:rPr lang="en-US" baseline="0" dirty="0" smtClean="0"/>
              <a:t> Nations - </a:t>
            </a:r>
            <a:r>
              <a:rPr lang="en-US" dirty="0" smtClean="0"/>
              <a:t>all 10 members, ID,</a:t>
            </a:r>
            <a:r>
              <a:rPr lang="en-US" baseline="0" dirty="0" smtClean="0"/>
              <a:t> TH, VN, SG, MY, PH, BN, LA, KH, </a:t>
            </a:r>
            <a:r>
              <a:rPr lang="en-US" dirty="0" smtClean="0"/>
              <a:t>except</a:t>
            </a:r>
            <a:r>
              <a:rPr lang="en-US" baseline="0" dirty="0" smtClean="0"/>
              <a:t> Myanmar</a:t>
            </a:r>
            <a:endParaRPr lang="en-US" dirty="0" smtClean="0"/>
          </a:p>
          <a:p>
            <a:r>
              <a:rPr lang="en-US" dirty="0" smtClean="0"/>
              <a:t>SAARC</a:t>
            </a:r>
            <a:r>
              <a:rPr lang="en-US" baseline="0" dirty="0" smtClean="0"/>
              <a:t> - The South Asian Association for Regional Cooperation (Afghanistan, </a:t>
            </a:r>
            <a:r>
              <a:rPr lang="en-US" b="1" baseline="0" dirty="0" smtClean="0"/>
              <a:t>Bangladesh, Bhutan</a:t>
            </a:r>
            <a:r>
              <a:rPr lang="en-US" baseline="0" dirty="0" smtClean="0"/>
              <a:t>, India, Maldives, Nepal, Pakistan, and </a:t>
            </a:r>
            <a:r>
              <a:rPr lang="en-US" b="1" baseline="0" dirty="0" smtClean="0"/>
              <a:t>Sri Lanka</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a:p>
        </p:txBody>
      </p:sp>
    </p:spTree>
    <p:extLst>
      <p:ext uri="{BB962C8B-B14F-4D97-AF65-F5344CB8AC3E}">
        <p14:creationId xmlns:p14="http://schemas.microsoft.com/office/powerpoint/2010/main" val="62291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dirty="0" smtClean="0"/>
          </a:p>
        </p:txBody>
      </p:sp>
      <p:sp>
        <p:nvSpPr>
          <p:cNvPr id="2" name="Footer Placeholder 1"/>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87456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7" name="Footer Placeholder 6"/>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5BF5489F-7EED-41EC-86B9-1637BEB8E72F}" type="slidenum">
              <a:rPr lang="en-US" smtClean="0"/>
              <a:t>12</a:t>
            </a:fld>
            <a:endParaRPr lang="en-US" dirty="0"/>
          </a:p>
        </p:txBody>
      </p:sp>
    </p:spTree>
    <p:extLst>
      <p:ext uri="{BB962C8B-B14F-4D97-AF65-F5344CB8AC3E}">
        <p14:creationId xmlns:p14="http://schemas.microsoft.com/office/powerpoint/2010/main" val="131466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85800" y="4343400"/>
            <a:ext cx="5486400" cy="5029200"/>
          </a:xfrm>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rPr>
              <a:t>-In 25 years, the % of women PCT applicants hasn’t even doubled, some years no progress, therefore WIPO estimates that it will take almost 40 years to reach parity!</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latin typeface="Arial" charset="0"/>
                <a:ea typeface="+mn-ea"/>
                <a:cs typeface="Arial" charset="0"/>
              </a:rPr>
              <a:t>Share of women among PCT inventors - 16.5% (+1 percentage point in 2021)</a:t>
            </a:r>
          </a:p>
          <a:p>
            <a:pPr marL="171450" marR="0" lvl="0" indent="-171450" algn="l" defTabSz="914400" rtl="0" eaLnBrk="1" fontAlgn="base" latinLnBrk="0" hangingPunct="1">
              <a:lnSpc>
                <a:spcPct val="100000"/>
              </a:lnSpc>
              <a:spcBef>
                <a:spcPts val="0"/>
              </a:spcBef>
              <a:spcAft>
                <a:spcPct val="0"/>
              </a:spcAft>
              <a:buClrTx/>
              <a:buSzTx/>
              <a:buFontTx/>
              <a:buChar char="-"/>
              <a:tabLst/>
              <a:defRPr/>
            </a:pPr>
            <a:r>
              <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rPr>
              <a:t>The gender gap among PCT inventors varies considerably between countries. Of the top 20 origins, China, Spain and Turkey had the largest proportion of inventors who were women in 2021. In contrast, for Austria and Japan slightly less than one-tenth of inventors in applications</a:t>
            </a:r>
          </a:p>
          <a:p>
            <a:pPr marL="171450" marR="0" lvl="0" indent="-171450" algn="l" defTabSz="914400" rtl="0" eaLnBrk="1" fontAlgn="base" latinLnBrk="0" hangingPunct="1">
              <a:lnSpc>
                <a:spcPct val="100000"/>
              </a:lnSpc>
              <a:spcBef>
                <a:spcPts val="0"/>
              </a:spcBef>
              <a:spcAft>
                <a:spcPct val="0"/>
              </a:spcAft>
              <a:buClrTx/>
              <a:buSzTx/>
              <a:buFontTx/>
              <a:buChar char="-"/>
              <a:tabLst/>
              <a:defRPr/>
            </a:pPr>
            <a:r>
              <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rPr>
              <a:t>published in 2021 were women.</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rPr>
              <a:t>-  Those technology fields relating to the life sciences had comparatively higher proportions of women among inventors listed in PCT applications published in 2020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rPr>
              <a:t>- Overall, women represented more than one-quarter of inventors in the fields of analysis of </a:t>
            </a:r>
            <a:r>
              <a:rPr kumimoji="0" lang="en-US" b="0" i="1" u="none" strike="noStrike" kern="1200" cap="none" spc="0" normalizeH="0" baseline="0" noProof="0" dirty="0" smtClean="0">
                <a:ln>
                  <a:noFill/>
                </a:ln>
                <a:solidFill>
                  <a:srgbClr val="000000"/>
                </a:solidFill>
                <a:effectLst/>
                <a:uLnTx/>
                <a:uFillTx/>
                <a:latin typeface="Arial" charset="0"/>
                <a:ea typeface="+mn-ea"/>
                <a:cs typeface="Arial" charset="0"/>
              </a:rPr>
              <a:t>biological materials, biotechnology, food chemistry, organic fine chemistry and pharmaceuticals.</a:t>
            </a:r>
            <a:endPar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13</a:t>
            </a:fld>
            <a:endParaRPr lang="en-US"/>
          </a:p>
        </p:txBody>
      </p:sp>
    </p:spTree>
    <p:extLst>
      <p:ext uri="{BB962C8B-B14F-4D97-AF65-F5344CB8AC3E}">
        <p14:creationId xmlns:p14="http://schemas.microsoft.com/office/powerpoint/2010/main" val="344185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85800" y="4343400"/>
            <a:ext cx="5486400" cy="5029200"/>
          </a:xfrm>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rPr>
              <a:t>-In 25 years, the % of women PCT applicants hasn’t even doubled, some years no progress, therefore WIPO estimates that it will take almost 40 years to reach parity!</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latin typeface="Arial" charset="0"/>
                <a:ea typeface="+mn-ea"/>
                <a:cs typeface="Arial" charset="0"/>
              </a:rPr>
              <a:t>Share of women among PCT inventors - 16.5% (+1 percentage point in 2021)</a:t>
            </a:r>
          </a:p>
          <a:p>
            <a:pPr marL="171450" marR="0" lvl="0" indent="-171450" algn="l" defTabSz="914400" rtl="0" eaLnBrk="1" fontAlgn="base" latinLnBrk="0" hangingPunct="1">
              <a:lnSpc>
                <a:spcPct val="100000"/>
              </a:lnSpc>
              <a:spcBef>
                <a:spcPts val="0"/>
              </a:spcBef>
              <a:spcAft>
                <a:spcPct val="0"/>
              </a:spcAft>
              <a:buClrTx/>
              <a:buSzTx/>
              <a:buFontTx/>
              <a:buChar char="-"/>
              <a:tabLst/>
              <a:defRPr/>
            </a:pPr>
            <a:r>
              <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rPr>
              <a:t>The gender gap among PCT inventors varies considerably between countries. Of the top 20 origins, China, Spain and Turkey had the largest proportion of inventors who were women in 2021. In contrast, for Austria and Japan slightly less than one-tenth of inventors in applications</a:t>
            </a:r>
          </a:p>
          <a:p>
            <a:pPr marL="171450" marR="0" lvl="0" indent="-171450" algn="l" defTabSz="914400" rtl="0" eaLnBrk="1" fontAlgn="base" latinLnBrk="0" hangingPunct="1">
              <a:lnSpc>
                <a:spcPct val="100000"/>
              </a:lnSpc>
              <a:spcBef>
                <a:spcPts val="0"/>
              </a:spcBef>
              <a:spcAft>
                <a:spcPct val="0"/>
              </a:spcAft>
              <a:buClrTx/>
              <a:buSzTx/>
              <a:buFontTx/>
              <a:buChar char="-"/>
              <a:tabLst/>
              <a:defRPr/>
            </a:pPr>
            <a:r>
              <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rPr>
              <a:t>published in 2021 were women.</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rPr>
              <a:t>-  Those technology fields relating to the life sciences had comparatively higher proportions of women among inventors listed in PCT applications published in 2020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charset="0"/>
                <a:ea typeface="+mn-ea"/>
                <a:cs typeface="Arial" charset="0"/>
              </a:rPr>
              <a:t>- Overall, women represented more than one-quarter of inventors in the fields of analysis of </a:t>
            </a:r>
            <a:r>
              <a:rPr kumimoji="0" lang="en-US" b="0" i="1" u="none" strike="noStrike" kern="1200" cap="none" spc="0" normalizeH="0" baseline="0" noProof="0" dirty="0" smtClean="0">
                <a:ln>
                  <a:noFill/>
                </a:ln>
                <a:solidFill>
                  <a:srgbClr val="000000"/>
                </a:solidFill>
                <a:effectLst/>
                <a:uLnTx/>
                <a:uFillTx/>
                <a:latin typeface="Arial" charset="0"/>
                <a:ea typeface="+mn-ea"/>
                <a:cs typeface="Arial" charset="0"/>
              </a:rPr>
              <a:t>biological materials, biotechnology, food chemistry, organic fine chemistry and pharmaceuticals.</a:t>
            </a:r>
            <a:endPar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14</a:t>
            </a:fld>
            <a:endParaRPr lang="en-US"/>
          </a:p>
        </p:txBody>
      </p:sp>
    </p:spTree>
    <p:extLst>
      <p:ext uri="{BB962C8B-B14F-4D97-AF65-F5344CB8AC3E}">
        <p14:creationId xmlns:p14="http://schemas.microsoft.com/office/powerpoint/2010/main" val="3417837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dirty="0" smtClean="0">
                <a:solidFill>
                  <a:srgbClr val="000000"/>
                </a:solidFill>
                <a:effectLst/>
                <a:latin typeface="Arial" panose="020B0604020202020204" pitchFamily="34" charset="0"/>
              </a:rPr>
              <a:t>Note: shares are provided for origins with more than 10 published PCT applications. Data are based on the applicant's origin.</a:t>
            </a:r>
            <a:r>
              <a:rPr lang="en-US" dirty="0" smtClean="0"/>
              <a:t> </a:t>
            </a:r>
          </a:p>
          <a:p>
            <a:pPr marL="171450" indent="-171450">
              <a:buFontTx/>
              <a:buChar char="-"/>
            </a:pPr>
            <a:r>
              <a:rPr lang="en-US" dirty="0" smtClean="0"/>
              <a:t>Source: WIPO Statistics Database, March 2022.</a:t>
            </a:r>
          </a:p>
          <a:p>
            <a:pPr marL="171450" indent="-171450">
              <a:buFontTx/>
              <a:buChar char="-"/>
            </a:pPr>
            <a:r>
              <a:rPr lang="en-US" dirty="0" smtClean="0"/>
              <a:t>ASEAN (Brunei, Cambodia, Indonesia, Laos, Malaysia, Myanmar,</a:t>
            </a:r>
            <a:r>
              <a:rPr lang="en-US" baseline="0" dirty="0" smtClean="0"/>
              <a:t> </a:t>
            </a:r>
            <a:r>
              <a:rPr lang="en-US" dirty="0" smtClean="0"/>
              <a:t>Philippines, Singapore, Thailand, and Viet Nam). </a:t>
            </a:r>
            <a:r>
              <a:rPr lang="en-US" b="1" dirty="0" smtClean="0"/>
              <a:t>The ASEAN share grew from 17.2% in 2011 to 18% in 2021. Singapore has a sharp impact on the ASEAN share.</a:t>
            </a:r>
          </a:p>
          <a:p>
            <a:pPr marL="171450" indent="-171450">
              <a:buFontTx/>
              <a:buChar char="-"/>
            </a:pPr>
            <a:r>
              <a:rPr lang="en-US" b="1" dirty="0" smtClean="0"/>
              <a:t>Most women using the PCT system work in universities or public research organizations </a:t>
            </a:r>
          </a:p>
          <a:p>
            <a:pPr marL="0" indent="0">
              <a:buFontTx/>
              <a:buNone/>
            </a:pPr>
            <a:endParaRPr lang="en-GB" b="1"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15</a:t>
            </a:fld>
            <a:endParaRPr lang="en-US"/>
          </a:p>
        </p:txBody>
      </p:sp>
    </p:spTree>
    <p:extLst>
      <p:ext uri="{BB962C8B-B14F-4D97-AF65-F5344CB8AC3E}">
        <p14:creationId xmlns:p14="http://schemas.microsoft.com/office/powerpoint/2010/main" val="312687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March</a:t>
            </a:r>
            <a:r>
              <a:rPr lang="en-US" baseline="0" dirty="0" smtClean="0"/>
              <a:t> 2020 – launched Women in Green series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Inventor Prof. Merlinda A. Palencia – Inventor and Entrepreneur:</a:t>
            </a:r>
            <a:endParaRPr lang="en-US" dirty="0"/>
          </a:p>
          <a:p>
            <a:r>
              <a:rPr lang="en-US" dirty="0" smtClean="0"/>
              <a:t>Vigormin is a technology currently protected as a trade secret by Adamson University. </a:t>
            </a:r>
          </a:p>
          <a:p>
            <a:endParaRPr lang="en-US" dirty="0"/>
          </a:p>
          <a:p>
            <a:r>
              <a:rPr lang="en-US" dirty="0" smtClean="0"/>
              <a:t>Our company has registered it with the Bureau of Patents of the IP Office of the Philippines (IPOPHL) as a utility model and open to adapt our strategy in the future.</a:t>
            </a:r>
          </a:p>
          <a:p>
            <a:endParaRPr lang="en-US" dirty="0" smtClean="0"/>
          </a:p>
          <a:p>
            <a:r>
              <a:rPr lang="en-US" dirty="0" smtClean="0"/>
              <a:t>In addition, the names Vigormin and Envigor are registered as trademarks in the Philippines. </a:t>
            </a:r>
          </a:p>
          <a:p>
            <a:endParaRPr lang="en-US" dirty="0"/>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16</a:t>
            </a:fld>
            <a:endParaRPr lang="en-GB" dirty="0"/>
          </a:p>
        </p:txBody>
      </p:sp>
    </p:spTree>
    <p:extLst>
      <p:ext uri="{BB962C8B-B14F-4D97-AF65-F5344CB8AC3E}">
        <p14:creationId xmlns:p14="http://schemas.microsoft.com/office/powerpoint/2010/main" val="375453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17</a:t>
            </a:fld>
            <a:endParaRPr lang="en-US"/>
          </a:p>
        </p:txBody>
      </p:sp>
    </p:spTree>
    <p:extLst>
      <p:ext uri="{BB962C8B-B14F-4D97-AF65-F5344CB8AC3E}">
        <p14:creationId xmlns:p14="http://schemas.microsoft.com/office/powerpoint/2010/main" val="246014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r>
              <a:rPr lang="en-US" b="1" baseline="0" dirty="0" smtClean="0"/>
              <a:t>IP Strategy - </a:t>
            </a:r>
            <a:r>
              <a:rPr lang="en-US" dirty="0" smtClean="0"/>
              <a:t>WO2017138822 </a:t>
            </a:r>
            <a:r>
              <a:rPr lang="en-US" dirty="0"/>
              <a:t>- LOW COST ORGANOMINERALS FOR WASTEWATER TREATMENT AND ODOR NEUTRALIZER</a:t>
            </a:r>
          </a:p>
          <a:p>
            <a:endParaRPr lang="en-US" dirty="0"/>
          </a:p>
          <a:p>
            <a:r>
              <a:rPr lang="en-US" b="1" baseline="0" dirty="0" smtClean="0"/>
              <a:t>And Now: as of January 2020</a:t>
            </a:r>
          </a:p>
          <a:p>
            <a:pPr marL="171450" indent="-171450">
              <a:buFont typeface="Arial" panose="020B0604020202020204" pitchFamily="34" charset="0"/>
              <a:buChar char="•"/>
            </a:pPr>
            <a:r>
              <a:rPr lang="en-US" dirty="0" smtClean="0"/>
              <a:t>Vigormin is a technology currently protected as a trade secret by Adamson University.  </a:t>
            </a:r>
          </a:p>
          <a:p>
            <a:pPr marL="171450" indent="-171450">
              <a:buFont typeface="Arial" panose="020B0604020202020204" pitchFamily="34" charset="0"/>
              <a:buChar char="•"/>
            </a:pPr>
            <a:r>
              <a:rPr lang="en-US" dirty="0" smtClean="0"/>
              <a:t>Our company has registered it with the Bureau of Patents of the IP Office of the Philippines (IPOPHL) as a utility model and open to adapt our strategy in the future.</a:t>
            </a:r>
          </a:p>
          <a:p>
            <a:pPr marL="171450" indent="-171450">
              <a:buFont typeface="Arial" panose="020B0604020202020204" pitchFamily="34" charset="0"/>
              <a:buChar char="•"/>
            </a:pPr>
            <a:r>
              <a:rPr lang="en-US" dirty="0" smtClean="0"/>
              <a:t>In addition, the names Vigormin and Envigor are registered as trademarks in the Philippines. </a:t>
            </a:r>
            <a:endParaRPr lang="en-US" dirty="0"/>
          </a:p>
          <a:p>
            <a:pPr marL="171450" indent="-171450">
              <a:buFont typeface="Arial" panose="020B0604020202020204" pitchFamily="34" charset="0"/>
              <a:buChar char="•"/>
            </a:pPr>
            <a:r>
              <a:rPr lang="en-US" dirty="0" smtClean="0"/>
              <a:t>Vigormin is only available on the national level, however, potential collaborations are being explored with companies in Singapore, Thailand, and the United Arab Emirates. If these negotiations come to fruition, we will apply for trademark protection in some of these countries.</a:t>
            </a:r>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18</a:t>
            </a:fld>
            <a:endParaRPr lang="en-GB" dirty="0"/>
          </a:p>
        </p:txBody>
      </p:sp>
    </p:spTree>
    <p:extLst>
      <p:ext uri="{BB962C8B-B14F-4D97-AF65-F5344CB8AC3E}">
        <p14:creationId xmlns:p14="http://schemas.microsoft.com/office/powerpoint/2010/main" val="28825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852488" y="744538"/>
            <a:ext cx="4967287" cy="3725862"/>
          </a:xfrm>
          <a:ln/>
        </p:spPr>
      </p:sp>
      <p:sp>
        <p:nvSpPr>
          <p:cNvPr id="21507" name="Rectangle 3"/>
          <p:cNvSpPr>
            <a:spLocks noGrp="1" noChangeArrowheads="1"/>
          </p:cNvSpPr>
          <p:nvPr>
            <p:ph type="body" idx="1"/>
          </p:nvPr>
        </p:nvSpPr>
        <p:spPr>
          <a:xfrm>
            <a:off x="888909" y="4676530"/>
            <a:ext cx="4894443" cy="4467470"/>
          </a:xfrm>
        </p:spPr>
        <p:txBody>
          <a:bodyPr/>
          <a:lstStyle/>
          <a:p>
            <a:endParaRPr lang="en-US" dirty="0"/>
          </a:p>
        </p:txBody>
      </p:sp>
    </p:spTree>
    <p:extLst>
      <p:ext uri="{BB962C8B-B14F-4D97-AF65-F5344CB8AC3E}">
        <p14:creationId xmlns:p14="http://schemas.microsoft.com/office/powerpoint/2010/main" val="52412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 1940s African-american nurse paved the way for modern feeding and invented a device that allowed her</a:t>
            </a:r>
            <a:r>
              <a:rPr lang="de-DE" baseline="0" dirty="0" smtClean="0"/>
              <a:t> patients to feed themselves. </a:t>
            </a:r>
            <a:r>
              <a:rPr lang="en-US" baseline="0" dirty="0" smtClean="0"/>
              <a:t>Many of her patients were World War II veterans.</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a:t>
            </a:fld>
            <a:endParaRPr lang="en-US"/>
          </a:p>
        </p:txBody>
      </p:sp>
    </p:spTree>
    <p:extLst>
      <p:ext uri="{BB962C8B-B14F-4D97-AF65-F5344CB8AC3E}">
        <p14:creationId xmlns:p14="http://schemas.microsoft.com/office/powerpoint/2010/main" val="577681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ts val="600"/>
              </a:spcBef>
              <a:spcAft>
                <a:spcPts val="600"/>
              </a:spcAft>
              <a:buClr>
                <a:srgbClr val="9D0A2B"/>
              </a:buClr>
              <a:buSzPct val="150000"/>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a:ea typeface="+mn-ea"/>
                <a:cs typeface="Arial"/>
              </a:rPr>
              <a:t>Applicants interested in concluding license agreements in relation to their international application may request the International Bureau to make this information available in PATENTSCOPE:</a:t>
            </a:r>
          </a:p>
          <a:p>
            <a:pPr marL="342900" marR="0" lvl="0" indent="-342900" algn="l" defTabSz="914400" rtl="0" eaLnBrk="1" fontAlgn="base" latinLnBrk="0" hangingPunct="1">
              <a:lnSpc>
                <a:spcPct val="100000"/>
              </a:lnSpc>
              <a:spcBef>
                <a:spcPts val="600"/>
              </a:spcBef>
              <a:spcAft>
                <a:spcPts val="600"/>
              </a:spcAft>
              <a:buClr>
                <a:srgbClr val="9D0A2B"/>
              </a:buClr>
              <a:buSzPct val="150000"/>
              <a:buFont typeface="Arial" pitchFamily="34" charset="0"/>
              <a:buChar char="■"/>
              <a:tabLst/>
              <a:defRPr/>
            </a:pPr>
            <a:endParaRPr kumimoji="0" lang="en-US" sz="2200" b="0" i="0" u="none" strike="noStrike" kern="0" cap="none" spc="0" normalizeH="0" baseline="0" noProof="0" dirty="0">
              <a:ln>
                <a:noFill/>
              </a:ln>
              <a:solidFill>
                <a:srgbClr val="000000"/>
              </a:solidFill>
              <a:effectLst/>
              <a:uLnTx/>
              <a:uFillTx/>
              <a:latin typeface="Arial"/>
              <a:ea typeface="+mn-ea"/>
              <a:cs typeface="Arial"/>
            </a:endParaRPr>
          </a:p>
          <a:p>
            <a:pPr marL="798513" marR="0" lvl="1" indent="-341313" algn="l" defTabSz="914400" rtl="0" eaLnBrk="1" fontAlgn="base" latinLnBrk="0" hangingPunct="1">
              <a:lnSpc>
                <a:spcPct val="100000"/>
              </a:lnSpc>
              <a:spcBef>
                <a:spcPts val="600"/>
              </a:spcBef>
              <a:spcAft>
                <a:spcPts val="600"/>
              </a:spcAft>
              <a:buClr>
                <a:srgbClr val="9D0A2B"/>
              </a:buClr>
              <a:buSzPct val="100000"/>
              <a:buFont typeface="Wingdings" pitchFamily="2" charset="2"/>
              <a:buChar char="q"/>
              <a:tabLst/>
              <a:defRPr/>
            </a:pPr>
            <a:r>
              <a:rPr kumimoji="0" lang="en-US" sz="2200" b="0" i="0" u="none" strike="noStrike" kern="0" cap="none" spc="0" normalizeH="0" baseline="0" noProof="0" dirty="0">
                <a:ln>
                  <a:noFill/>
                </a:ln>
                <a:solidFill>
                  <a:srgbClr val="000000"/>
                </a:solidFill>
                <a:effectLst/>
                <a:uLnTx/>
                <a:uFillTx/>
                <a:latin typeface="Arial"/>
                <a:cs typeface="Arial"/>
              </a:rPr>
              <a:t>How?  Applicants should submit a “Licensing Availability Request” to the IB using an ePCT “Action”</a:t>
            </a:r>
          </a:p>
          <a:p>
            <a:pPr marL="1198563" marR="0" lvl="2" indent="-341313" algn="l" defTabSz="914400" rtl="0" eaLnBrk="1" fontAlgn="base" latinLnBrk="0" hangingPunct="1">
              <a:lnSpc>
                <a:spcPct val="100000"/>
              </a:lnSpc>
              <a:spcBef>
                <a:spcPts val="600"/>
              </a:spcBef>
              <a:spcAft>
                <a:spcPts val="600"/>
              </a:spcAft>
              <a:buClr>
                <a:srgbClr val="9D0A2B"/>
              </a:buClr>
              <a:buSzPct val="100000"/>
              <a:buFont typeface="Wingdings"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a:cs typeface="Arial"/>
              </a:rPr>
              <a:t>Alternatively, Form PCT/IB/382 may be used</a:t>
            </a:r>
          </a:p>
          <a:p>
            <a:pPr marL="798513" marR="0" lvl="1" indent="-341313" algn="l" defTabSz="914400" rtl="0" eaLnBrk="1" fontAlgn="base" latinLnBrk="0" hangingPunct="1">
              <a:lnSpc>
                <a:spcPct val="100000"/>
              </a:lnSpc>
              <a:spcBef>
                <a:spcPts val="600"/>
              </a:spcBef>
              <a:spcAft>
                <a:spcPts val="600"/>
              </a:spcAft>
              <a:buClr>
                <a:srgbClr val="9D0A2B"/>
              </a:buClr>
              <a:buSzPct val="100000"/>
              <a:buFont typeface="Wingdings" pitchFamily="2" charset="2"/>
              <a:buChar char="q"/>
              <a:tabLst/>
              <a:defRPr/>
            </a:pPr>
            <a:r>
              <a:rPr kumimoji="0" lang="en-US" sz="2200" b="0" i="0" u="none" strike="noStrike" kern="0" cap="none" spc="0" normalizeH="0" baseline="0" noProof="0" dirty="0">
                <a:ln>
                  <a:noFill/>
                </a:ln>
                <a:solidFill>
                  <a:srgbClr val="000000"/>
                </a:solidFill>
                <a:effectLst/>
                <a:uLnTx/>
                <a:uFillTx/>
                <a:latin typeface="Arial"/>
                <a:cs typeface="Arial"/>
              </a:rPr>
              <a:t>When? At the time of filing or within 30 months from the priority date</a:t>
            </a:r>
          </a:p>
          <a:p>
            <a:pPr marL="798513" marR="0" lvl="1" indent="-341313" algn="l" defTabSz="914400" rtl="0" eaLnBrk="1" fontAlgn="base" latinLnBrk="0" hangingPunct="1">
              <a:lnSpc>
                <a:spcPct val="100000"/>
              </a:lnSpc>
              <a:spcBef>
                <a:spcPts val="600"/>
              </a:spcBef>
              <a:spcAft>
                <a:spcPts val="600"/>
              </a:spcAft>
              <a:buClr>
                <a:srgbClr val="9D0A2B"/>
              </a:buClr>
              <a:buSzPct val="100000"/>
              <a:buFont typeface="Wingdings" pitchFamily="2" charset="2"/>
              <a:buChar char="q"/>
              <a:tabLst/>
              <a:defRPr/>
            </a:pPr>
            <a:r>
              <a:rPr kumimoji="0" lang="en-US" sz="2200" b="0" i="0" u="none" strike="noStrike" kern="0" cap="none" spc="0" normalizeH="0" baseline="0" noProof="0" dirty="0">
                <a:ln>
                  <a:noFill/>
                </a:ln>
                <a:solidFill>
                  <a:srgbClr val="000000"/>
                </a:solidFill>
                <a:effectLst/>
                <a:uLnTx/>
                <a:uFillTx/>
                <a:latin typeface="Arial"/>
                <a:cs typeface="Arial"/>
              </a:rPr>
              <a:t>Free of charge</a:t>
            </a:r>
          </a:p>
          <a:p>
            <a:pPr marL="798513" marR="0" lvl="1" indent="-341313" algn="l" defTabSz="914400" rtl="0" eaLnBrk="1" fontAlgn="base" latinLnBrk="0" hangingPunct="1">
              <a:lnSpc>
                <a:spcPct val="100000"/>
              </a:lnSpc>
              <a:spcBef>
                <a:spcPts val="600"/>
              </a:spcBef>
              <a:spcAft>
                <a:spcPts val="600"/>
              </a:spcAft>
              <a:buClr>
                <a:srgbClr val="9D0A2B"/>
              </a:buClr>
              <a:buSzPct val="100000"/>
              <a:buFont typeface="Wingdings" pitchFamily="2" charset="2"/>
              <a:buChar char="q"/>
              <a:tabLst/>
              <a:defRPr/>
            </a:pPr>
            <a:r>
              <a:rPr kumimoji="0" lang="en-US" sz="2200" b="0" i="0" u="none" strike="noStrike" kern="0" cap="none" spc="0" normalizeH="0" baseline="0" noProof="0" dirty="0">
                <a:ln>
                  <a:noFill/>
                </a:ln>
                <a:solidFill>
                  <a:srgbClr val="000000"/>
                </a:solidFill>
                <a:effectLst/>
                <a:uLnTx/>
                <a:uFillTx/>
                <a:latin typeface="Arial"/>
                <a:cs typeface="Arial"/>
              </a:rPr>
              <a:t>Applicants can file multiple licensing requests or update previously submitted ones (within 30 months from the priority date)</a:t>
            </a:r>
          </a:p>
          <a:p>
            <a:pPr marL="798513" marR="0" lvl="1" indent="-341313" algn="l" defTabSz="914400" rtl="0" eaLnBrk="1" fontAlgn="base" latinLnBrk="0" hangingPunct="1">
              <a:lnSpc>
                <a:spcPct val="100000"/>
              </a:lnSpc>
              <a:spcBef>
                <a:spcPts val="600"/>
              </a:spcBef>
              <a:spcAft>
                <a:spcPts val="600"/>
              </a:spcAft>
              <a:buClr>
                <a:srgbClr val="9D0A2B"/>
              </a:buClr>
              <a:buSzPct val="100000"/>
              <a:buFont typeface="Wingdings" pitchFamily="2" charset="2"/>
              <a:buChar char="q"/>
              <a:tabLst/>
              <a:defRPr/>
            </a:pPr>
            <a:endParaRPr kumimoji="0" lang="en-US" sz="2200" b="0" i="0" u="none" strike="noStrike" kern="0" cap="none" spc="0" normalizeH="0" baseline="0" noProof="0" dirty="0">
              <a:ln>
                <a:noFill/>
              </a:ln>
              <a:solidFill>
                <a:srgbClr val="000000"/>
              </a:solidFill>
              <a:effectLst/>
              <a:uLnTx/>
              <a:uFillTx/>
              <a:latin typeface="Arial"/>
              <a:cs typeface="Arial"/>
            </a:endParaRPr>
          </a:p>
          <a:p>
            <a:pPr marL="798513" marR="0" lvl="1" indent="-341313" algn="l" defTabSz="914400" rtl="0" eaLnBrk="1" fontAlgn="base" latinLnBrk="0" hangingPunct="1">
              <a:lnSpc>
                <a:spcPct val="100000"/>
              </a:lnSpc>
              <a:spcBef>
                <a:spcPct val="25000"/>
              </a:spcBef>
              <a:spcAft>
                <a:spcPct val="35000"/>
              </a:spcAft>
              <a:buClr>
                <a:srgbClr val="9D0A2B"/>
              </a:buClr>
              <a:buSzPct val="100000"/>
              <a:buFont typeface="Wingdings" pitchFamily="2" charset="2"/>
              <a:buChar char="q"/>
              <a:tabLst/>
              <a:defRPr/>
            </a:pPr>
            <a:r>
              <a:rPr kumimoji="0" lang="en-US" sz="2200" b="0" i="0" u="none" strike="noStrike" kern="0" cap="none" spc="0" normalizeH="0" baseline="0" noProof="0" dirty="0">
                <a:ln>
                  <a:noFill/>
                </a:ln>
                <a:solidFill>
                  <a:srgbClr val="000000"/>
                </a:solidFill>
                <a:effectLst/>
                <a:uLnTx/>
                <a:uFillTx/>
                <a:latin typeface="Arial"/>
                <a:cs typeface="Arial"/>
              </a:rPr>
              <a:t>Licensing indications will be made publicly available after international publication of the application</a:t>
            </a:r>
          </a:p>
          <a:p>
            <a:pPr marL="798513" marR="0" lvl="1" indent="-341313" algn="l" defTabSz="914400" rtl="0" eaLnBrk="1" fontAlgn="base" latinLnBrk="0" hangingPunct="1">
              <a:lnSpc>
                <a:spcPct val="100000"/>
              </a:lnSpc>
              <a:spcBef>
                <a:spcPct val="25000"/>
              </a:spcBef>
              <a:spcAft>
                <a:spcPct val="35000"/>
              </a:spcAft>
              <a:buClr>
                <a:srgbClr val="9D0A2B"/>
              </a:buClr>
              <a:buSzPct val="100000"/>
              <a:buFont typeface="Wingdings" pitchFamily="2" charset="2"/>
              <a:buChar char="q"/>
              <a:tabLst/>
              <a:defRPr/>
            </a:pPr>
            <a:r>
              <a:rPr kumimoji="0" lang="en-US" sz="2200" b="0" i="0" u="none" strike="noStrike" kern="0" cap="none" spc="0" normalizeH="0" baseline="0" noProof="0" dirty="0">
                <a:ln>
                  <a:noFill/>
                </a:ln>
                <a:solidFill>
                  <a:srgbClr val="000000"/>
                </a:solidFill>
                <a:effectLst/>
                <a:uLnTx/>
                <a:uFillTx/>
                <a:latin typeface="Arial"/>
                <a:cs typeface="Arial"/>
              </a:rPr>
              <a:t>The licensing indications will be visible on PATENTSCOPE under the “</a:t>
            </a:r>
            <a:r>
              <a:rPr kumimoji="0" lang="en-US" sz="2200" b="0" i="1" u="none" strike="noStrike" kern="0" cap="none" spc="0" normalizeH="0" baseline="0" noProof="0" dirty="0">
                <a:ln>
                  <a:noFill/>
                </a:ln>
                <a:solidFill>
                  <a:srgbClr val="000000"/>
                </a:solidFill>
                <a:effectLst/>
                <a:uLnTx/>
                <a:uFillTx/>
                <a:latin typeface="Arial"/>
                <a:cs typeface="Arial"/>
              </a:rPr>
              <a:t>Bibliographic data</a:t>
            </a:r>
            <a:r>
              <a:rPr kumimoji="0" lang="en-US" sz="2200" b="0" i="0" u="none" strike="noStrike" kern="0" cap="none" spc="0" normalizeH="0" baseline="0" noProof="0" dirty="0">
                <a:ln>
                  <a:noFill/>
                </a:ln>
                <a:solidFill>
                  <a:srgbClr val="000000"/>
                </a:solidFill>
                <a:effectLst/>
                <a:uLnTx/>
                <a:uFillTx/>
                <a:latin typeface="Arial"/>
                <a:cs typeface="Arial"/>
              </a:rPr>
              <a:t>” tab with a link to the submitted licensing request itself</a:t>
            </a:r>
          </a:p>
          <a:p>
            <a:pPr marL="798513" marR="0" lvl="1" indent="-341313" algn="l" defTabSz="914400" rtl="0" eaLnBrk="1" fontAlgn="base" latinLnBrk="0" hangingPunct="1">
              <a:lnSpc>
                <a:spcPct val="100000"/>
              </a:lnSpc>
              <a:spcBef>
                <a:spcPct val="25000"/>
              </a:spcBef>
              <a:spcAft>
                <a:spcPct val="35000"/>
              </a:spcAft>
              <a:buClr>
                <a:srgbClr val="9D0A2B"/>
              </a:buClr>
              <a:buSzPct val="100000"/>
              <a:buFont typeface="Wingdings" pitchFamily="2" charset="2"/>
              <a:buChar char="q"/>
              <a:tabLst/>
              <a:defRPr/>
            </a:pPr>
            <a:r>
              <a:rPr kumimoji="0" lang="en-US" sz="2200" b="0" i="0" u="none" strike="noStrike" kern="0" cap="none" spc="0" normalizeH="0" baseline="0" noProof="0" dirty="0">
                <a:ln>
                  <a:noFill/>
                </a:ln>
                <a:solidFill>
                  <a:srgbClr val="000000"/>
                </a:solidFill>
                <a:effectLst/>
                <a:uLnTx/>
                <a:uFillTx/>
                <a:latin typeface="Arial"/>
                <a:cs typeface="Arial"/>
              </a:rPr>
              <a:t>International applications containing licensing information can be searched for in PATENTSCOPE</a:t>
            </a:r>
          </a:p>
          <a:p>
            <a:pPr marL="798513" marR="0" lvl="1" indent="-341313" algn="l" defTabSz="914400" rtl="0" eaLnBrk="1" fontAlgn="base" latinLnBrk="0" hangingPunct="1">
              <a:lnSpc>
                <a:spcPct val="100000"/>
              </a:lnSpc>
              <a:spcBef>
                <a:spcPct val="25000"/>
              </a:spcBef>
              <a:spcAft>
                <a:spcPct val="35000"/>
              </a:spcAft>
              <a:buClr>
                <a:srgbClr val="9D0A2B"/>
              </a:buClr>
              <a:buSzPct val="100000"/>
              <a:buFont typeface="Wingdings" pitchFamily="2" charset="2"/>
              <a:buChar char="q"/>
              <a:tabLst/>
              <a:defRPr/>
            </a:pPr>
            <a:r>
              <a:rPr kumimoji="0" lang="en-US" sz="2200" b="0" i="0" u="none" strike="noStrike" kern="0" cap="none" spc="0" normalizeH="0" baseline="0" noProof="0" dirty="0">
                <a:ln>
                  <a:noFill/>
                </a:ln>
                <a:solidFill>
                  <a:srgbClr val="000000"/>
                </a:solidFill>
                <a:effectLst/>
                <a:uLnTx/>
                <a:uFillTx/>
                <a:latin typeface="Arial"/>
                <a:cs typeface="Arial"/>
              </a:rPr>
              <a:t>The licensing indication displayed under the “</a:t>
            </a:r>
            <a:r>
              <a:rPr kumimoji="0" lang="en-US" sz="2200" b="0" i="1" u="none" strike="noStrike" kern="0" cap="none" spc="0" normalizeH="0" baseline="0" noProof="0" dirty="0">
                <a:ln>
                  <a:noFill/>
                </a:ln>
                <a:solidFill>
                  <a:srgbClr val="000000"/>
                </a:solidFill>
                <a:effectLst/>
                <a:uLnTx/>
                <a:uFillTx/>
                <a:latin typeface="Arial"/>
                <a:cs typeface="Arial"/>
              </a:rPr>
              <a:t>Bibliographic data</a:t>
            </a:r>
            <a:r>
              <a:rPr kumimoji="0" lang="en-US" sz="2200" b="0" i="0" u="none" strike="noStrike" kern="0" cap="none" spc="0" normalizeH="0" baseline="0" noProof="0" dirty="0">
                <a:ln>
                  <a:noFill/>
                </a:ln>
                <a:solidFill>
                  <a:srgbClr val="000000"/>
                </a:solidFill>
                <a:effectLst/>
                <a:uLnTx/>
                <a:uFillTx/>
                <a:latin typeface="Arial"/>
                <a:cs typeface="Arial"/>
              </a:rPr>
              <a:t>” tab may be revoked by the applicant at any time, that is, also after 30 months from the priority date</a:t>
            </a:r>
          </a:p>
          <a:p>
            <a:pPr marL="457200" marR="0" lvl="1" indent="0" algn="l" defTabSz="914400" rtl="0" eaLnBrk="1" fontAlgn="base" latinLnBrk="0" hangingPunct="1">
              <a:lnSpc>
                <a:spcPct val="100000"/>
              </a:lnSpc>
              <a:spcBef>
                <a:spcPts val="600"/>
              </a:spcBef>
              <a:spcAft>
                <a:spcPts val="600"/>
              </a:spcAft>
              <a:buClr>
                <a:srgbClr val="9D0A2B"/>
              </a:buClr>
              <a:buSzPct val="100000"/>
              <a:buFont typeface="Wingdings" pitchFamily="2" charset="2"/>
              <a:buNone/>
              <a:tabLst/>
              <a:defRPr/>
            </a:pPr>
            <a:endParaRPr kumimoji="0" lang="en-US" sz="2200" b="0" i="0" u="none" strike="noStrike" kern="0" cap="none" spc="0" normalizeH="0" baseline="0" noProof="0" dirty="0">
              <a:ln>
                <a:noFill/>
              </a:ln>
              <a:solidFill>
                <a:srgbClr val="000000"/>
              </a:solidFill>
              <a:effectLst/>
              <a:uLnTx/>
              <a:uFillTx/>
              <a:latin typeface="Arial"/>
              <a:cs typeface="Arial"/>
            </a:endParaRP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20</a:t>
            </a:fld>
            <a:endParaRPr lang="en-US" dirty="0"/>
          </a:p>
        </p:txBody>
      </p:sp>
    </p:spTree>
    <p:extLst>
      <p:ext uri="{BB962C8B-B14F-4D97-AF65-F5344CB8AC3E}">
        <p14:creationId xmlns:p14="http://schemas.microsoft.com/office/powerpoint/2010/main" val="2448606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new facility allows users to search, retrieve and analyze valuable sources of specifically selected technologies in 10 languages with little language barrier. </a:t>
            </a:r>
          </a:p>
          <a:p>
            <a:pPr marL="171450" indent="-171450">
              <a:buFontTx/>
              <a:buChar char="-"/>
            </a:pPr>
            <a:endParaRPr lang="en-US" dirty="0" smtClean="0"/>
          </a:p>
          <a:p>
            <a:r>
              <a:rPr lang="en-US" dirty="0" smtClean="0"/>
              <a:t>- WIPO organizes webinars to share tips of patent information search on PATENTSCOPE.</a:t>
            </a:r>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21</a:t>
            </a:fld>
            <a:endParaRPr lang="en-GB" dirty="0"/>
          </a:p>
        </p:txBody>
      </p:sp>
    </p:spTree>
    <p:extLst>
      <p:ext uri="{BB962C8B-B14F-4D97-AF65-F5344CB8AC3E}">
        <p14:creationId xmlns:p14="http://schemas.microsoft.com/office/powerpoint/2010/main" val="543510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1326DE-ADDC-4188-BED0-28E4F8D0A250}" type="slidenum">
              <a:rPr lang="en-GB" smtClean="0"/>
              <a:t>22</a:t>
            </a:fld>
            <a:endParaRPr lang="en-GB" dirty="0"/>
          </a:p>
        </p:txBody>
      </p:sp>
    </p:spTree>
    <p:extLst>
      <p:ext uri="{BB962C8B-B14F-4D97-AF65-F5344CB8AC3E}">
        <p14:creationId xmlns:p14="http://schemas.microsoft.com/office/powerpoint/2010/main" val="1862859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4335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118569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err="1" smtClean="0"/>
              <a:t>ePCT</a:t>
            </a:r>
            <a:r>
              <a:rPr lang="en-US" b="1" dirty="0" smtClean="0"/>
              <a:t>: </a:t>
            </a:r>
            <a:r>
              <a:rPr lang="en-US" dirty="0" smtClean="0"/>
              <a:t>Applicants filed 98.4% of PCT applications electronically and the remaining 1.6% on paper in 2020. </a:t>
            </a:r>
          </a:p>
          <a:p>
            <a:pPr marL="171450" indent="-171450">
              <a:buFont typeface="Arial" panose="020B0604020202020204" pitchFamily="34" charset="0"/>
              <a:buChar char="•"/>
            </a:pPr>
            <a:r>
              <a:rPr lang="en-US" dirty="0"/>
              <a:t>In 2020, 71 ROs accepted </a:t>
            </a:r>
            <a:r>
              <a:rPr lang="en-US" dirty="0" err="1"/>
              <a:t>ePCT</a:t>
            </a:r>
            <a:r>
              <a:rPr lang="en-US" dirty="0"/>
              <a:t>-filings and applicants filed 44,514 PCT applications</a:t>
            </a:r>
          </a:p>
          <a:p>
            <a:pPr marL="171450" indent="-171450">
              <a:buFont typeface="Arial" panose="020B0604020202020204" pitchFamily="34" charset="0"/>
              <a:buChar char="•"/>
            </a:pPr>
            <a:r>
              <a:rPr lang="en-US" dirty="0" smtClean="0"/>
              <a:t>This </a:t>
            </a:r>
            <a:r>
              <a:rPr lang="en-US" dirty="0"/>
              <a:t>represents an increase of 29.4% </a:t>
            </a:r>
            <a:r>
              <a:rPr lang="en-US" dirty="0" smtClean="0"/>
              <a:t>over 2019 and </a:t>
            </a:r>
            <a:r>
              <a:rPr lang="en-US" dirty="0"/>
              <a:t>corresponds to 16.1% of all PCT applications filed in 2020</a:t>
            </a:r>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25</a:t>
            </a:fld>
            <a:endParaRPr lang="en-GB" dirty="0"/>
          </a:p>
        </p:txBody>
      </p:sp>
    </p:spTree>
    <p:extLst>
      <p:ext uri="{BB962C8B-B14F-4D97-AF65-F5344CB8AC3E}">
        <p14:creationId xmlns:p14="http://schemas.microsoft.com/office/powerpoint/2010/main" val="2277026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000" indent="-381000">
              <a:lnSpc>
                <a:spcPct val="95000"/>
              </a:lnSpc>
              <a:spcBef>
                <a:spcPct val="25000"/>
              </a:spcBef>
              <a:spcAft>
                <a:spcPct val="25000"/>
              </a:spcAft>
            </a:pPr>
            <a:r>
              <a:rPr lang="en-US" dirty="0" smtClean="0"/>
              <a:t>And/</a:t>
            </a:r>
          </a:p>
          <a:p>
            <a:pPr marL="381000" indent="-381000">
              <a:lnSpc>
                <a:spcPct val="95000"/>
              </a:lnSpc>
              <a:spcBef>
                <a:spcPct val="25000"/>
              </a:spcBef>
              <a:spcAft>
                <a:spcPct val="25000"/>
              </a:spcAft>
            </a:pPr>
            <a:r>
              <a:rPr lang="en-US" dirty="0" smtClean="0"/>
              <a:t>The application must contain at least:</a:t>
            </a:r>
          </a:p>
          <a:p>
            <a:pPr marL="898525" lvl="1" indent="-327025">
              <a:lnSpc>
                <a:spcPct val="95000"/>
              </a:lnSpc>
              <a:spcBef>
                <a:spcPct val="25000"/>
              </a:spcBef>
              <a:spcAft>
                <a:spcPct val="25000"/>
              </a:spcAft>
              <a:buFont typeface="Arial" panose="020B0604020202020204" pitchFamily="34" charset="0"/>
              <a:buChar char="•"/>
            </a:pPr>
            <a:r>
              <a:rPr lang="en-US" dirty="0" smtClean="0"/>
              <a:t>an indication that it is intended as an international application</a:t>
            </a:r>
          </a:p>
          <a:p>
            <a:pPr marL="898525" lvl="1" indent="-327025">
              <a:lnSpc>
                <a:spcPct val="95000"/>
              </a:lnSpc>
              <a:spcBef>
                <a:spcPct val="25000"/>
              </a:spcBef>
              <a:spcAft>
                <a:spcPct val="25000"/>
              </a:spcAft>
              <a:buFont typeface="Arial" panose="020B0604020202020204" pitchFamily="34" charset="0"/>
              <a:buChar char="•"/>
            </a:pPr>
            <a:r>
              <a:rPr lang="en-US" dirty="0" smtClean="0"/>
              <a:t>a request which has the effect of making all possible designations (Article 4 and Rules 3 and 4.9)</a:t>
            </a:r>
          </a:p>
          <a:p>
            <a:pPr marL="898525" lvl="1" indent="-327025">
              <a:lnSpc>
                <a:spcPct val="95000"/>
              </a:lnSpc>
              <a:spcBef>
                <a:spcPct val="25000"/>
              </a:spcBef>
              <a:spcAft>
                <a:spcPct val="25000"/>
              </a:spcAft>
              <a:buFont typeface="Arial" panose="020B0604020202020204" pitchFamily="34" charset="0"/>
              <a:buChar char="•"/>
            </a:pPr>
            <a:r>
              <a:rPr lang="en-US" dirty="0" smtClean="0"/>
              <a:t>the name of the applicant (Rule 4.5)</a:t>
            </a:r>
          </a:p>
          <a:p>
            <a:pPr marL="898525" lvl="1" indent="-327025">
              <a:lnSpc>
                <a:spcPct val="95000"/>
              </a:lnSpc>
              <a:spcBef>
                <a:spcPct val="25000"/>
              </a:spcBef>
              <a:spcAft>
                <a:spcPct val="25000"/>
              </a:spcAft>
              <a:buFont typeface="Arial" panose="020B0604020202020204" pitchFamily="34" charset="0"/>
              <a:buChar char="•"/>
            </a:pPr>
            <a:r>
              <a:rPr lang="en-US" dirty="0" smtClean="0"/>
              <a:t>a description (Rule 5)</a:t>
            </a:r>
          </a:p>
          <a:p>
            <a:pPr marL="898525" lvl="1" indent="-327025">
              <a:lnSpc>
                <a:spcPct val="95000"/>
              </a:lnSpc>
              <a:spcBef>
                <a:spcPct val="25000"/>
              </a:spcBef>
              <a:spcAft>
                <a:spcPct val="25000"/>
              </a:spcAft>
              <a:buFont typeface="Arial" panose="020B0604020202020204" pitchFamily="34" charset="0"/>
              <a:buChar char="•"/>
            </a:pPr>
            <a:r>
              <a:rPr lang="en-US" dirty="0" smtClean="0"/>
              <a:t>a claim (Rule 6)</a:t>
            </a:r>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26</a:t>
            </a:fld>
            <a:endParaRPr lang="en-GB" dirty="0"/>
          </a:p>
        </p:txBody>
      </p:sp>
    </p:spTree>
    <p:extLst>
      <p:ext uri="{BB962C8B-B14F-4D97-AF65-F5344CB8AC3E}">
        <p14:creationId xmlns:p14="http://schemas.microsoft.com/office/powerpoint/2010/main" val="3375131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fontAlgn="auto" hangingPunct="1">
              <a:spcBef>
                <a:spcPts val="0"/>
              </a:spcBef>
              <a:spcAft>
                <a:spcPts val="0"/>
              </a:spcAft>
              <a:buFont typeface="Wingdings" panose="05000000000000000000" pitchFamily="2" charset="2"/>
              <a:buChar char="q"/>
            </a:pPr>
            <a:r>
              <a:rPr lang="en-US" smtClean="0">
                <a:latin typeface="Arial" panose="020B0604020202020204" pitchFamily="34" charset="0"/>
                <a:cs typeface="Arial" panose="020B0604020202020204" pitchFamily="34" charset="0"/>
              </a:rPr>
              <a:t>WIPO </a:t>
            </a:r>
            <a:r>
              <a:rPr lang="en-US">
                <a:latin typeface="Arial" panose="020B0604020202020204" pitchFamily="34" charset="0"/>
                <a:cs typeface="Arial" panose="020B0604020202020204" pitchFamily="34" charset="0"/>
              </a:rPr>
              <a:t>initiative in cooperation with the World Economic Forum – is the first global program to match developing country inventors and small businesses with limited financial means with patent attorneys. </a:t>
            </a:r>
            <a:r>
              <a:rPr lang="en-US" dirty="0">
                <a:latin typeface="Arial" panose="020B0604020202020204" pitchFamily="34" charset="0"/>
                <a:cs typeface="Arial" panose="020B0604020202020204" pitchFamily="34" charset="0"/>
              </a:rPr>
              <a:t>These experts provide pro bono legal assistance to help inventors secure patent protection</a:t>
            </a:r>
            <a:r>
              <a:rPr lang="en-US" dirty="0" smtClean="0">
                <a:latin typeface="Arial" panose="020B0604020202020204" pitchFamily="34" charset="0"/>
                <a:cs typeface="Arial" panose="020B0604020202020204" pitchFamily="34" charset="0"/>
              </a:rPr>
              <a:t>.</a:t>
            </a:r>
          </a:p>
          <a:p>
            <a:pPr marL="171450" lvl="0" indent="-171450" eaLnBrk="1" fontAlgn="auto" hangingPunct="1">
              <a:spcBef>
                <a:spcPts val="0"/>
              </a:spcBef>
              <a:spcAft>
                <a:spcPts val="0"/>
              </a:spcAft>
              <a:buFont typeface="Wingdings" panose="05000000000000000000" pitchFamily="2" charset="2"/>
              <a:buChar char="q"/>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Local resident of an IAP country: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6 countries</a:t>
            </a:r>
            <a:r>
              <a:rPr kumimoji="0" lang="en-US" sz="12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Colombia</a:t>
            </a:r>
            <a:r>
              <a:rPr lang="en-US" dirty="0" smtClean="0">
                <a:solidFill>
                  <a:prstClr val="black"/>
                </a:solidFill>
                <a:latin typeface="Arial" panose="020B0604020202020204" pitchFamily="34" charset="0"/>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Morocco, Philippines, South Africa, Ecuador, Peru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27</a:t>
            </a:fld>
            <a:endParaRPr lang="en-US"/>
          </a:p>
        </p:txBody>
      </p:sp>
    </p:spTree>
    <p:extLst>
      <p:ext uri="{BB962C8B-B14F-4D97-AF65-F5344CB8AC3E}">
        <p14:creationId xmlns:p14="http://schemas.microsoft.com/office/powerpoint/2010/main" val="3097065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095CB-80DA-447F-B2B3-6E077E8D82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346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SzPts val="1000"/>
              <a:buFont typeface="Symbol" panose="05050102010706020507" pitchFamily="18" charset="2"/>
              <a:buChar char=""/>
              <a:tabLst>
                <a:tab pos="457200" algn="l"/>
              </a:tabLst>
            </a:pPr>
            <a:r>
              <a:rPr lang="en-GB" sz="1200" dirty="0" smtClean="0">
                <a:effectLst/>
                <a:latin typeface="Times New Roman" panose="02020603050405020304" pitchFamily="18" charset="0"/>
                <a:ea typeface="Times New Roman" panose="02020603050405020304" pitchFamily="18" charset="0"/>
              </a:rPr>
              <a:t>“Raise awareness about the importance of bridging the gender innovation gap and increase participation by women and girls in the IP ecosystem;</a:t>
            </a:r>
            <a:endParaRPr lang="en-GB" sz="1100" dirty="0" smtClean="0">
              <a:effectLst/>
              <a:latin typeface="Arial" panose="020B0604020202020204" pitchFamily="34" charset="0"/>
              <a:ea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en-GB" sz="1200" dirty="0" smtClean="0">
                <a:effectLst/>
                <a:latin typeface="Times New Roman" panose="02020603050405020304" pitchFamily="18" charset="0"/>
                <a:ea typeface="Times New Roman" panose="02020603050405020304" pitchFamily="18" charset="0"/>
              </a:rPr>
              <a:t>Promote the results of WIPO’s work in this area; and</a:t>
            </a:r>
            <a:endParaRPr lang="en-GB" sz="1100" dirty="0" smtClean="0">
              <a:effectLst/>
              <a:latin typeface="Arial" panose="020B0604020202020204" pitchFamily="34" charset="0"/>
              <a:ea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en-GB" sz="1200" dirty="0" smtClean="0">
                <a:effectLst/>
                <a:latin typeface="Times New Roman" panose="02020603050405020304" pitchFamily="18" charset="0"/>
                <a:ea typeface="Times New Roman" panose="02020603050405020304" pitchFamily="18" charset="0"/>
              </a:rPr>
              <a:t>Bring together stakeholders from around the world to share their experience and practices in addressing the barriers faced by women and girls in accessing the IP system.”</a:t>
            </a:r>
            <a:endParaRPr lang="en-GB" sz="1100" dirty="0" smtClean="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29</a:t>
            </a:fld>
            <a:endParaRPr lang="en-GB" dirty="0"/>
          </a:p>
        </p:txBody>
      </p:sp>
    </p:spTree>
    <p:extLst>
      <p:ext uri="{BB962C8B-B14F-4D97-AF65-F5344CB8AC3E}">
        <p14:creationId xmlns:p14="http://schemas.microsoft.com/office/powerpoint/2010/main" val="391332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a:t>
            </a:fld>
            <a:endParaRPr lang="en-US"/>
          </a:p>
        </p:txBody>
      </p:sp>
    </p:spTree>
    <p:extLst>
      <p:ext uri="{BB962C8B-B14F-4D97-AF65-F5344CB8AC3E}">
        <p14:creationId xmlns:p14="http://schemas.microsoft.com/office/powerpoint/2010/main" val="115657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a:t>
            </a:fld>
            <a:endParaRPr lang="en-US"/>
          </a:p>
        </p:txBody>
      </p:sp>
    </p:spTree>
    <p:extLst>
      <p:ext uri="{BB962C8B-B14F-4D97-AF65-F5344CB8AC3E}">
        <p14:creationId xmlns:p14="http://schemas.microsoft.com/office/powerpoint/2010/main" val="289544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b="0" i="0" u="none" strike="noStrike" kern="0" cap="none" spc="0" normalizeH="0" baseline="0" noProof="0" dirty="0" smtClean="0">
                <a:ln>
                  <a:noFill/>
                </a:ln>
                <a:solidFill>
                  <a:srgbClr val="990033"/>
                </a:solidFill>
                <a:effectLst/>
                <a:uLnTx/>
                <a:uFillTx/>
                <a:latin typeface="Arial"/>
                <a:ea typeface="+mn-ea"/>
                <a:cs typeface="Arial"/>
              </a:rPr>
              <a:t>International reach</a:t>
            </a:r>
            <a:r>
              <a:rPr kumimoji="0" lang="en-US" b="0" i="0" u="none" strike="noStrike" kern="0" cap="none" spc="0" normalizeH="0" baseline="0" noProof="0" dirty="0" smtClean="0">
                <a:ln>
                  <a:noFill/>
                </a:ln>
                <a:solidFill>
                  <a:srgbClr val="000000"/>
                </a:solidFill>
                <a:effectLst/>
                <a:uLnTx/>
                <a:uFillTx/>
                <a:latin typeface="Arial"/>
                <a:ea typeface="+mn-ea"/>
                <a:cs typeface="Arial"/>
              </a:rPr>
              <a:t>: </a:t>
            </a:r>
            <a:r>
              <a:rPr kumimoji="0" lang="en-US" b="1" i="0" u="none" strike="noStrike" kern="0" cap="none" spc="0" normalizeH="0" baseline="0" noProof="0" dirty="0" smtClean="0">
                <a:ln>
                  <a:noFill/>
                </a:ln>
                <a:solidFill>
                  <a:srgbClr val="990033"/>
                </a:solidFill>
                <a:effectLst/>
                <a:uLnTx/>
                <a:uFillTx/>
                <a:latin typeface="Arial"/>
                <a:ea typeface="+mn-ea"/>
                <a:cs typeface="Arial"/>
              </a:rPr>
              <a:t>One</a:t>
            </a:r>
            <a:r>
              <a:rPr kumimoji="0" lang="en-US" b="0" i="0" u="none" strike="noStrike" kern="0" cap="none" spc="0" normalizeH="0" baseline="0" noProof="0" dirty="0" smtClean="0">
                <a:ln>
                  <a:noFill/>
                </a:ln>
                <a:solidFill>
                  <a:srgbClr val="000000"/>
                </a:solidFill>
                <a:effectLst/>
                <a:uLnTx/>
                <a:uFillTx/>
                <a:latin typeface="Arial"/>
                <a:ea typeface="+mn-ea"/>
                <a:cs typeface="Arial"/>
              </a:rPr>
              <a:t> application has effect in 155 PCT Member States</a:t>
            </a: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endParaRPr kumimoji="0" lang="en-US" b="0" i="0" u="none" strike="noStrike" kern="0" cap="none" spc="0" normalizeH="0" baseline="0" noProof="0" dirty="0" smtClean="0">
              <a:ln>
                <a:noFill/>
              </a:ln>
              <a:solidFill>
                <a:srgbClr val="000000"/>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b="0" i="0" u="none" strike="noStrike" kern="0" cap="none" spc="0" normalizeH="0" baseline="0" noProof="0" dirty="0" smtClean="0">
                <a:ln>
                  <a:noFill/>
                </a:ln>
                <a:solidFill>
                  <a:srgbClr val="990033"/>
                </a:solidFill>
                <a:effectLst/>
                <a:uLnTx/>
                <a:uFillTx/>
                <a:latin typeface="Arial"/>
                <a:ea typeface="+mn-ea"/>
                <a:cs typeface="Arial"/>
              </a:rPr>
              <a:t>Postponement of costs</a:t>
            </a:r>
            <a:r>
              <a:rPr kumimoji="0" lang="en-US" b="0" i="0" u="none" strike="noStrike" kern="0" cap="none" spc="0" normalizeH="0" baseline="0" noProof="0" dirty="0" smtClean="0">
                <a:ln>
                  <a:noFill/>
                </a:ln>
                <a:solidFill>
                  <a:srgbClr val="000000"/>
                </a:solidFill>
                <a:effectLst/>
                <a:uLnTx/>
                <a:uFillTx/>
                <a:latin typeface="Arial"/>
                <a:ea typeface="+mn-ea"/>
                <a:cs typeface="Arial"/>
              </a:rPr>
              <a:t>: </a:t>
            </a:r>
            <a:r>
              <a:rPr kumimoji="0" lang="en-US" b="1" i="0" u="none" strike="noStrike" kern="0" cap="none" spc="0" normalizeH="0" baseline="0" noProof="0" dirty="0" smtClean="0">
                <a:ln>
                  <a:noFill/>
                </a:ln>
                <a:solidFill>
                  <a:srgbClr val="990033"/>
                </a:solidFill>
                <a:effectLst/>
                <a:uLnTx/>
                <a:uFillTx/>
                <a:latin typeface="Arial"/>
                <a:ea typeface="+mn-ea"/>
                <a:cs typeface="Arial"/>
              </a:rPr>
              <a:t>18</a:t>
            </a:r>
            <a:r>
              <a:rPr kumimoji="0" lang="en-US" b="0" i="0" u="none" strike="noStrike" kern="0" cap="none" spc="0" normalizeH="0" baseline="0" noProof="0" dirty="0" smtClean="0">
                <a:ln>
                  <a:noFill/>
                </a:ln>
                <a:solidFill>
                  <a:srgbClr val="000000"/>
                </a:solidFill>
                <a:effectLst/>
                <a:uLnTx/>
                <a:uFillTx/>
                <a:latin typeface="Arial"/>
                <a:ea typeface="+mn-ea"/>
                <a:cs typeface="Arial"/>
              </a:rPr>
              <a:t> extra months before you have to pay for local filings</a:t>
            </a: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endParaRPr kumimoji="0" lang="en-US" b="0" i="0" u="none" strike="noStrike" kern="0" cap="none" spc="0" normalizeH="0" baseline="0" noProof="0" dirty="0" smtClean="0">
              <a:ln>
                <a:noFill/>
              </a:ln>
              <a:solidFill>
                <a:srgbClr val="000000"/>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b="0" i="0" u="none" strike="noStrike" kern="0" cap="none" spc="0" normalizeH="0" baseline="0" noProof="0" dirty="0" smtClean="0">
                <a:ln>
                  <a:noFill/>
                </a:ln>
                <a:solidFill>
                  <a:srgbClr val="990033"/>
                </a:solidFill>
                <a:effectLst/>
                <a:uLnTx/>
                <a:uFillTx/>
                <a:latin typeface="Arial"/>
                <a:ea typeface="+mn-ea"/>
                <a:cs typeface="Arial"/>
              </a:rPr>
              <a:t>Information gathering</a:t>
            </a:r>
            <a:r>
              <a:rPr kumimoji="0" lang="en-US" b="0" i="0" u="none" strike="noStrike" kern="0" cap="none" spc="0" normalizeH="0" baseline="0" noProof="0" dirty="0" smtClean="0">
                <a:ln>
                  <a:noFill/>
                </a:ln>
                <a:solidFill>
                  <a:srgbClr val="000000"/>
                </a:solidFill>
                <a:effectLst/>
                <a:uLnTx/>
                <a:uFillTx/>
                <a:latin typeface="Arial"/>
                <a:ea typeface="+mn-ea"/>
                <a:cs typeface="Arial"/>
              </a:rPr>
              <a:t>: 18 extra months to receive </a:t>
            </a:r>
            <a:r>
              <a:rPr kumimoji="0" lang="en-US" b="1" i="0" u="none" strike="noStrike" kern="0" cap="none" spc="0" normalizeH="0" baseline="0" noProof="0" dirty="0" smtClean="0">
                <a:ln>
                  <a:noFill/>
                </a:ln>
                <a:solidFill>
                  <a:srgbClr val="990033"/>
                </a:solidFill>
                <a:effectLst/>
                <a:uLnTx/>
                <a:uFillTx/>
                <a:latin typeface="Arial"/>
                <a:ea typeface="+mn-ea"/>
                <a:cs typeface="Arial"/>
              </a:rPr>
              <a:t>substantive feedback </a:t>
            </a:r>
            <a:r>
              <a:rPr kumimoji="0" lang="en-US" b="0" i="0" u="none" strike="noStrike" kern="0" cap="none" spc="0" normalizeH="0" baseline="0" noProof="0" dirty="0" smtClean="0">
                <a:ln>
                  <a:noFill/>
                </a:ln>
                <a:solidFill>
                  <a:srgbClr val="000000"/>
                </a:solidFill>
                <a:effectLst/>
                <a:uLnTx/>
                <a:uFillTx/>
                <a:latin typeface="Arial"/>
                <a:ea typeface="+mn-ea"/>
                <a:cs typeface="Arial"/>
              </a:rPr>
              <a:t>on your patent application and to do market research and testing</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rgbClr val="000000"/>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b="0" i="0" u="none" strike="noStrike" kern="0" cap="none" spc="0" normalizeH="0" baseline="0" noProof="0" dirty="0" smtClean="0">
                <a:ln>
                  <a:noFill/>
                </a:ln>
                <a:solidFill>
                  <a:srgbClr val="000000"/>
                </a:solidFill>
                <a:effectLst/>
                <a:uLnTx/>
                <a:uFillTx/>
                <a:latin typeface="Arial"/>
                <a:ea typeface="+mn-ea"/>
                <a:cs typeface="Arial"/>
              </a:rPr>
              <a:t>Most Foreign filings are via PCT vs. Paris:   Businesses 86.4%, Individuals  6.2%, Universities 5.6% Government  1.9%</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rgbClr val="000000"/>
              </a:solidFill>
              <a:effectLst/>
              <a:uLnTx/>
              <a:uFillTx/>
              <a:latin typeface="Arial"/>
              <a:ea typeface="+mn-ea"/>
              <a:cs typeface="Arial"/>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a:t>
            </a:fld>
            <a:endParaRPr lang="en-US" dirty="0"/>
          </a:p>
        </p:txBody>
      </p:sp>
    </p:spTree>
    <p:extLst>
      <p:ext uri="{BB962C8B-B14F-4D97-AF65-F5344CB8AC3E}">
        <p14:creationId xmlns:p14="http://schemas.microsoft.com/office/powerpoint/2010/main" val="320638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PCT offers a number of advantages: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1. Harmonized sets of rules and regulations – legal clarity;</a:t>
            </a:r>
          </a:p>
          <a:p>
            <a:pPr marL="171450" indent="-171450">
              <a:buFont typeface="Arial" panose="020B0604020202020204" pitchFamily="34" charset="0"/>
              <a:buChar char="•"/>
            </a:pPr>
            <a:r>
              <a:rPr lang="en-US" dirty="0" smtClean="0"/>
              <a:t>2. Streamlined and cost-effective means of obtaining protection in multiple countries;</a:t>
            </a:r>
          </a:p>
          <a:p>
            <a:pPr marL="171450" indent="-171450">
              <a:buFont typeface="Arial" panose="020B0604020202020204" pitchFamily="34" charset="0"/>
              <a:buChar char="•"/>
            </a:pPr>
            <a:r>
              <a:rPr lang="en-US" dirty="0" smtClean="0"/>
              <a:t>3. With one single international application can trigger the process of obtaining patent protection in multiple countries. </a:t>
            </a:r>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6</a:t>
            </a:fld>
            <a:endParaRPr lang="en-GB" dirty="0"/>
          </a:p>
        </p:txBody>
      </p:sp>
    </p:spTree>
    <p:extLst>
      <p:ext uri="{BB962C8B-B14F-4D97-AF65-F5344CB8AC3E}">
        <p14:creationId xmlns:p14="http://schemas.microsoft.com/office/powerpoint/2010/main" val="381157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500">
                <a:solidFill>
                  <a:schemeClr val="tx1"/>
                </a:solidFill>
                <a:latin typeface="Arial" charset="0"/>
                <a:cs typeface="Arial" charset="0"/>
              </a:defRPr>
            </a:lvl1pPr>
            <a:lvl2pPr marL="785308" indent="-302041" eaLnBrk="0" hangingPunct="0">
              <a:defRPr sz="2500">
                <a:solidFill>
                  <a:schemeClr val="tx1"/>
                </a:solidFill>
                <a:latin typeface="Arial" charset="0"/>
                <a:cs typeface="Arial" charset="0"/>
              </a:defRPr>
            </a:lvl2pPr>
            <a:lvl3pPr marL="1208167" indent="-241634" eaLnBrk="0" hangingPunct="0">
              <a:defRPr sz="2500">
                <a:solidFill>
                  <a:schemeClr val="tx1"/>
                </a:solidFill>
                <a:latin typeface="Arial" charset="0"/>
                <a:cs typeface="Arial" charset="0"/>
              </a:defRPr>
            </a:lvl3pPr>
            <a:lvl4pPr marL="1691434" indent="-241634" eaLnBrk="0" hangingPunct="0">
              <a:defRPr sz="2500">
                <a:solidFill>
                  <a:schemeClr val="tx1"/>
                </a:solidFill>
                <a:latin typeface="Arial" charset="0"/>
                <a:cs typeface="Arial" charset="0"/>
              </a:defRPr>
            </a:lvl4pPr>
            <a:lvl5pPr marL="2174701" indent="-241634" eaLnBrk="0" hangingPunct="0">
              <a:defRPr sz="2500">
                <a:solidFill>
                  <a:schemeClr val="tx1"/>
                </a:solidFill>
                <a:latin typeface="Arial" charset="0"/>
                <a:cs typeface="Arial" charset="0"/>
              </a:defRPr>
            </a:lvl5pPr>
            <a:lvl6pPr marL="2657968" indent="-241634" eaLnBrk="0" fontAlgn="base" hangingPunct="0">
              <a:spcBef>
                <a:spcPct val="50000"/>
              </a:spcBef>
              <a:spcAft>
                <a:spcPct val="0"/>
              </a:spcAft>
              <a:defRPr sz="2500">
                <a:solidFill>
                  <a:schemeClr val="tx1"/>
                </a:solidFill>
                <a:latin typeface="Arial" charset="0"/>
                <a:cs typeface="Arial" charset="0"/>
              </a:defRPr>
            </a:lvl6pPr>
            <a:lvl7pPr marL="3141235" indent="-241634" eaLnBrk="0" fontAlgn="base" hangingPunct="0">
              <a:spcBef>
                <a:spcPct val="50000"/>
              </a:spcBef>
              <a:spcAft>
                <a:spcPct val="0"/>
              </a:spcAft>
              <a:defRPr sz="2500">
                <a:solidFill>
                  <a:schemeClr val="tx1"/>
                </a:solidFill>
                <a:latin typeface="Arial" charset="0"/>
                <a:cs typeface="Arial" charset="0"/>
              </a:defRPr>
            </a:lvl7pPr>
            <a:lvl8pPr marL="3624501" indent="-241634" eaLnBrk="0" fontAlgn="base" hangingPunct="0">
              <a:spcBef>
                <a:spcPct val="50000"/>
              </a:spcBef>
              <a:spcAft>
                <a:spcPct val="0"/>
              </a:spcAft>
              <a:defRPr sz="2500">
                <a:solidFill>
                  <a:schemeClr val="tx1"/>
                </a:solidFill>
                <a:latin typeface="Arial" charset="0"/>
                <a:cs typeface="Arial" charset="0"/>
              </a:defRPr>
            </a:lvl8pPr>
            <a:lvl9pPr marL="4107768" indent="-241634" eaLnBrk="0" fontAlgn="base" hangingPunct="0">
              <a:spcBef>
                <a:spcPct val="50000"/>
              </a:spcBef>
              <a:spcAft>
                <a:spcPct val="0"/>
              </a:spcAft>
              <a:defRPr sz="2500">
                <a:solidFill>
                  <a:schemeClr val="tx1"/>
                </a:solidFill>
                <a:latin typeface="Arial" charset="0"/>
                <a:cs typeface="Arial" charset="0"/>
              </a:defRPr>
            </a:lvl9pPr>
          </a:lstStyle>
          <a:p>
            <a:pPr eaLnBrk="1" hangingPunct="1"/>
            <a:fld id="{38405E63-0D80-4478-98FD-C52EE50F875D}" type="slidenum">
              <a:rPr lang="en-US" sz="1300"/>
              <a:pPr eaLnBrk="1" hangingPunct="1"/>
              <a:t>7</a:t>
            </a:fld>
            <a:endParaRPr lang="en-US" sz="13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dirty="0" smtClean="0"/>
          </a:p>
        </p:txBody>
      </p:sp>
    </p:spTree>
    <p:extLst>
      <p:ext uri="{BB962C8B-B14F-4D97-AF65-F5344CB8AC3E}">
        <p14:creationId xmlns:p14="http://schemas.microsoft.com/office/powerpoint/2010/main" val="251352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891326DE-ADDC-4188-BED0-28E4F8D0A25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984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376586A2-8D83-44BC-8139-91279DA345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C6D54F-FCF0-4465-B1A7-A328D30B6365}" type="slidenum">
              <a:rPr lang="en-US" altLang="en-CH" smtClean="0"/>
              <a:pPr>
                <a:spcBef>
                  <a:spcPct val="0"/>
                </a:spcBef>
              </a:pPr>
              <a:t>9</a:t>
            </a:fld>
            <a:endParaRPr lang="en-US" altLang="en-CH" dirty="0"/>
          </a:p>
        </p:txBody>
      </p:sp>
      <p:sp>
        <p:nvSpPr>
          <p:cNvPr id="99331" name="Rectangle 2">
            <a:extLst>
              <a:ext uri="{FF2B5EF4-FFF2-40B4-BE49-F238E27FC236}">
                <a16:creationId xmlns:a16="http://schemas.microsoft.com/office/drawing/2014/main" id="{BD17B92F-AA75-47F3-B999-2EB897FA9465}"/>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DB04F2E4-E837-4CF3-8F7A-2C4AAEE757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Cabo Verde, April 6, 2022</a:t>
            </a:r>
          </a:p>
          <a:p>
            <a:pPr eaLnBrk="1" hangingPunct="1"/>
            <a:r>
              <a:rPr lang="en-US" dirty="0" smtClean="0"/>
              <a:t>Iraq, January 31, 2022</a:t>
            </a:r>
          </a:p>
          <a:p>
            <a:pPr eaLnBrk="1" hangingPunct="1"/>
            <a:r>
              <a:rPr lang="en-US" dirty="0" smtClean="0"/>
              <a:t>Jamaica, November 10, 2021</a:t>
            </a:r>
          </a:p>
          <a:p>
            <a:pPr eaLnBrk="1" hangingPunct="1"/>
            <a:r>
              <a:rPr lang="en-US" dirty="0" smtClean="0"/>
              <a:t>Samoa, October 2, 2019  </a:t>
            </a:r>
            <a:endParaRPr lang="fr-FR" altLang="en-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960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sz="2800"/>
            </a:lvl1pPr>
          </a:lstStyle>
          <a:p>
            <a:pPr lvl="0"/>
            <a:r>
              <a:rPr lang="en-US" noProof="0"/>
              <a:t>Click to edit Master title style</a:t>
            </a:r>
          </a:p>
        </p:txBody>
      </p:sp>
      <p:sp>
        <p:nvSpPr>
          <p:cNvPr id="3075" name="Rectangle 3"/>
          <p:cNvSpPr>
            <a:spLocks noGrp="1" noChangeArrowheads="1"/>
          </p:cNvSpPr>
          <p:nvPr>
            <p:ph type="subTitle" idx="1"/>
          </p:nvPr>
        </p:nvSpPr>
        <p:spPr>
          <a:xfrm>
            <a:off x="692150" y="3886200"/>
            <a:ext cx="6400800" cy="1752600"/>
          </a:xfrm>
        </p:spPr>
        <p:txBody>
          <a:bodyPr/>
          <a:lstStyle>
            <a:lvl1pPr marL="0" indent="0">
              <a:buFontTx/>
              <a:buNone/>
              <a:defRPr/>
            </a:lvl1pPr>
          </a:lstStyle>
          <a:p>
            <a:pPr lvl="0"/>
            <a:r>
              <a:rPr lang="en-US" noProof="0"/>
              <a:t>Click to edit Master subtitle style</a:t>
            </a:r>
          </a:p>
        </p:txBody>
      </p:sp>
    </p:spTree>
    <p:extLst>
      <p:ext uri="{BB962C8B-B14F-4D97-AF65-F5344CB8AC3E}">
        <p14:creationId xmlns:p14="http://schemas.microsoft.com/office/powerpoint/2010/main" val="249974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82C17904-D699-4737-A895-6758EEA9A893}" type="slidenum">
              <a:rPr lang="en-GB" altLang="en-US"/>
              <a:pPr/>
              <a:t>‹#›</a:t>
            </a:fld>
            <a:endParaRPr lang="en-GB" altLang="en-US" dirty="0"/>
          </a:p>
        </p:txBody>
      </p:sp>
    </p:spTree>
    <p:extLst>
      <p:ext uri="{BB962C8B-B14F-4D97-AF65-F5344CB8AC3E}">
        <p14:creationId xmlns:p14="http://schemas.microsoft.com/office/powerpoint/2010/main" val="161172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fld id="{BA87FB48-C12E-4DC9-88C9-E685045291FA}" type="slidenum">
              <a:rPr lang="en-GB" altLang="en-US"/>
              <a:pPr/>
              <a:t>‹#›</a:t>
            </a:fld>
            <a:endParaRPr lang="en-GB" altLang="en-US" dirty="0"/>
          </a:p>
        </p:txBody>
      </p:sp>
    </p:spTree>
    <p:extLst>
      <p:ext uri="{BB962C8B-B14F-4D97-AF65-F5344CB8AC3E}">
        <p14:creationId xmlns:p14="http://schemas.microsoft.com/office/powerpoint/2010/main" val="1401210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fld id="{838D68B7-D473-48A9-A840-E1EDBA61BAE1}" type="slidenum">
              <a:rPr lang="en-GB" altLang="en-US"/>
              <a:pPr/>
              <a:t>‹#›</a:t>
            </a:fld>
            <a:endParaRPr lang="en-GB" altLang="en-US" dirty="0"/>
          </a:p>
        </p:txBody>
      </p:sp>
    </p:spTree>
    <p:extLst>
      <p:ext uri="{BB962C8B-B14F-4D97-AF65-F5344CB8AC3E}">
        <p14:creationId xmlns:p14="http://schemas.microsoft.com/office/powerpoint/2010/main" val="3794780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fld id="{FCDAFF99-10EF-422E-A82A-487C037452ED}" type="slidenum">
              <a:rPr lang="en-GB" altLang="en-US"/>
              <a:pPr/>
              <a:t>‹#›</a:t>
            </a:fld>
            <a:endParaRPr lang="en-GB" altLang="en-US" dirty="0"/>
          </a:p>
        </p:txBody>
      </p:sp>
    </p:spTree>
    <p:extLst>
      <p:ext uri="{BB962C8B-B14F-4D97-AF65-F5344CB8AC3E}">
        <p14:creationId xmlns:p14="http://schemas.microsoft.com/office/powerpoint/2010/main" val="2459135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fld id="{A5D125B9-BE68-4FA1-9A5D-562A3754B107}" type="slidenum">
              <a:rPr lang="en-GB" altLang="en-US"/>
              <a:pPr/>
              <a:t>‹#›</a:t>
            </a:fld>
            <a:endParaRPr lang="en-GB" altLang="en-US" dirty="0"/>
          </a:p>
        </p:txBody>
      </p:sp>
    </p:spTree>
    <p:extLst>
      <p:ext uri="{BB962C8B-B14F-4D97-AF65-F5344CB8AC3E}">
        <p14:creationId xmlns:p14="http://schemas.microsoft.com/office/powerpoint/2010/main" val="70045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B5BDD62-DBBA-4430-A2E8-E9C6CA89DB68}" type="slidenum">
              <a:rPr lang="en-GB" altLang="en-US"/>
              <a:pPr/>
              <a:t>‹#›</a:t>
            </a:fld>
            <a:endParaRPr lang="en-GB" altLang="en-US" dirty="0"/>
          </a:p>
        </p:txBody>
      </p:sp>
    </p:spTree>
    <p:extLst>
      <p:ext uri="{BB962C8B-B14F-4D97-AF65-F5344CB8AC3E}">
        <p14:creationId xmlns:p14="http://schemas.microsoft.com/office/powerpoint/2010/main" val="2981045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FF485091-EC37-474B-82CE-B34A6386DFBD}" type="slidenum">
              <a:rPr lang="en-GB" altLang="en-US"/>
              <a:pPr/>
              <a:t>‹#›</a:t>
            </a:fld>
            <a:endParaRPr lang="en-GB" altLang="en-US" dirty="0"/>
          </a:p>
        </p:txBody>
      </p:sp>
    </p:spTree>
    <p:extLst>
      <p:ext uri="{BB962C8B-B14F-4D97-AF65-F5344CB8AC3E}">
        <p14:creationId xmlns:p14="http://schemas.microsoft.com/office/powerpoint/2010/main" val="22156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fr-CH"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7B73E8E7-2FDE-4F5C-9538-89EA0A684E8D}" type="slidenum">
              <a:rPr lang="en-GB" altLang="en-US"/>
              <a:pPr/>
              <a:t>‹#›</a:t>
            </a:fld>
            <a:endParaRPr lang="en-GB" altLang="en-US" dirty="0"/>
          </a:p>
        </p:txBody>
      </p:sp>
    </p:spTree>
    <p:extLst>
      <p:ext uri="{BB962C8B-B14F-4D97-AF65-F5344CB8AC3E}">
        <p14:creationId xmlns:p14="http://schemas.microsoft.com/office/powerpoint/2010/main" val="1141842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F138E090-31D7-470E-B87E-53541147A3D1}" type="slidenum">
              <a:rPr lang="en-GB" altLang="en-US"/>
              <a:pPr/>
              <a:t>‹#›</a:t>
            </a:fld>
            <a:endParaRPr lang="en-GB" altLang="en-US" dirty="0"/>
          </a:p>
        </p:txBody>
      </p:sp>
    </p:spTree>
    <p:extLst>
      <p:ext uri="{BB962C8B-B14F-4D97-AF65-F5344CB8AC3E}">
        <p14:creationId xmlns:p14="http://schemas.microsoft.com/office/powerpoint/2010/main" val="1960385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3A6A3758-8937-47E3-B92C-F12CABAA472E}" type="slidenum">
              <a:rPr lang="en-GB" altLang="en-US"/>
              <a:pPr/>
              <a:t>‹#›</a:t>
            </a:fld>
            <a:endParaRPr lang="en-GB" altLang="en-US" dirty="0"/>
          </a:p>
        </p:txBody>
      </p:sp>
    </p:spTree>
    <p:extLst>
      <p:ext uri="{BB962C8B-B14F-4D97-AF65-F5344CB8AC3E}">
        <p14:creationId xmlns:p14="http://schemas.microsoft.com/office/powerpoint/2010/main" val="2133124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4B5AB23D-CAC9-4F45-8615-B772D2ED35F1}" type="slidenum">
              <a:rPr lang="en-US"/>
              <a:pPr>
                <a:defRPr/>
              </a:pPr>
              <a:t>‹#›</a:t>
            </a:fld>
            <a:endParaRPr lang="en-US"/>
          </a:p>
        </p:txBody>
      </p:sp>
    </p:spTree>
    <p:extLst>
      <p:ext uri="{BB962C8B-B14F-4D97-AF65-F5344CB8AC3E}">
        <p14:creationId xmlns:p14="http://schemas.microsoft.com/office/powerpoint/2010/main" val="43741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4" name="fc" descr="WIPO FOR OFFICIAL USE ONLY"/>
          <p:cNvSpPr txBox="1"/>
          <p:nvPr userDrawn="1"/>
        </p:nvSpPr>
        <p:spPr>
          <a:xfrm>
            <a:off x="0" y="65379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 Click to edit Master text styles</a:t>
            </a:r>
          </a:p>
          <a:p>
            <a:pPr lvl="1"/>
            <a:r>
              <a:rPr lang="en-GB" altLang="en-US"/>
              <a:t> Second level</a:t>
            </a:r>
          </a:p>
          <a:p>
            <a:pPr lvl="2"/>
            <a:r>
              <a:rPr lang="en-GB" altLang="en-US"/>
              <a:t> Third level</a:t>
            </a:r>
          </a:p>
          <a:p>
            <a:pPr lvl="3"/>
            <a:r>
              <a:rPr lang="en-GB" altLang="en-US"/>
              <a:t> Fourth level</a:t>
            </a:r>
          </a:p>
          <a:p>
            <a:pPr lvl="4"/>
            <a:r>
              <a:rPr lang="en-GB" altLang="en-US"/>
              <a:t> 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7FD26862-1CCD-4A64-A2A6-BF4086BC9D47}" type="slidenum">
              <a:rPr lang="en-GB" altLang="en-US"/>
              <a:pPr/>
              <a:t>‹#›</a:t>
            </a:fld>
            <a:endParaRPr lang="en-GB" altLang="en-US" dirty="0"/>
          </a:p>
        </p:txBody>
      </p:sp>
      <p:sp>
        <p:nvSpPr>
          <p:cNvPr id="8" name="fr" descr="  "/>
          <p:cNvSpPr txBox="1"/>
          <p:nvPr userDrawn="1"/>
        </p:nvSpPr>
        <p:spPr>
          <a:xfrm>
            <a:off x="0" y="6537960"/>
            <a:ext cx="9144000" cy="223138"/>
          </a:xfrm>
          <a:prstGeom prst="rect">
            <a:avLst/>
          </a:prstGeom>
          <a:noFill/>
        </p:spPr>
        <p:txBody>
          <a:bodyPr vert="horz" rtlCol="0">
            <a:spAutoFit/>
          </a:bodyPr>
          <a:lstStyle/>
          <a:p>
            <a:pPr algn="r"/>
            <a:r>
              <a:rPr lang="en-GB"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4078413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pitchFamily="34" charset="0"/>
          <a:cs typeface="Arial" pitchFamily="34" charset="0"/>
        </a:defRPr>
      </a:lvl2pPr>
      <a:lvl3pPr algn="l" rtl="0" eaLnBrk="1" fontAlgn="base" hangingPunct="1">
        <a:spcBef>
          <a:spcPct val="0"/>
        </a:spcBef>
        <a:spcAft>
          <a:spcPct val="0"/>
        </a:spcAft>
        <a:defRPr sz="3600">
          <a:solidFill>
            <a:srgbClr val="70899B"/>
          </a:solidFill>
          <a:latin typeface="Arial" pitchFamily="34" charset="0"/>
          <a:cs typeface="Arial" pitchFamily="34" charset="0"/>
        </a:defRPr>
      </a:lvl3pPr>
      <a:lvl4pPr algn="l" rtl="0" eaLnBrk="1" fontAlgn="base" hangingPunct="1">
        <a:spcBef>
          <a:spcPct val="0"/>
        </a:spcBef>
        <a:spcAft>
          <a:spcPct val="0"/>
        </a:spcAft>
        <a:defRPr sz="3600">
          <a:solidFill>
            <a:srgbClr val="70899B"/>
          </a:solidFill>
          <a:latin typeface="Arial" pitchFamily="34" charset="0"/>
          <a:cs typeface="Arial" pitchFamily="34" charset="0"/>
        </a:defRPr>
      </a:lvl4pPr>
      <a:lvl5pPr algn="l" rtl="0" eaLnBrk="1" fontAlgn="base" hangingPunct="1">
        <a:spcBef>
          <a:spcPct val="0"/>
        </a:spcBef>
        <a:spcAft>
          <a:spcPct val="0"/>
        </a:spcAft>
        <a:defRPr sz="3600">
          <a:solidFill>
            <a:srgbClr val="70899B"/>
          </a:solidFill>
          <a:latin typeface="Arial" pitchFamily="34" charset="0"/>
          <a:cs typeface="Arial" pitchFamily="34" charset="0"/>
        </a:defRPr>
      </a:lvl5pPr>
      <a:lvl6pPr marL="457200" algn="l" rtl="0" eaLnBrk="1" fontAlgn="base" hangingPunct="1">
        <a:spcBef>
          <a:spcPct val="0"/>
        </a:spcBef>
        <a:spcAft>
          <a:spcPct val="0"/>
        </a:spcAft>
        <a:defRPr sz="3600">
          <a:solidFill>
            <a:srgbClr val="70899B"/>
          </a:solidFill>
          <a:latin typeface="Arial" pitchFamily="34" charset="0"/>
          <a:cs typeface="Arial" pitchFamily="34" charset="0"/>
        </a:defRPr>
      </a:lvl6pPr>
      <a:lvl7pPr marL="914400" algn="l" rtl="0" eaLnBrk="1" fontAlgn="base" hangingPunct="1">
        <a:spcBef>
          <a:spcPct val="0"/>
        </a:spcBef>
        <a:spcAft>
          <a:spcPct val="0"/>
        </a:spcAft>
        <a:defRPr sz="3600">
          <a:solidFill>
            <a:srgbClr val="70899B"/>
          </a:solidFill>
          <a:latin typeface="Arial" pitchFamily="34" charset="0"/>
          <a:cs typeface="Arial" pitchFamily="34" charset="0"/>
        </a:defRPr>
      </a:lvl7pPr>
      <a:lvl8pPr marL="1371600" algn="l" rtl="0" eaLnBrk="1" fontAlgn="base" hangingPunct="1">
        <a:spcBef>
          <a:spcPct val="0"/>
        </a:spcBef>
        <a:spcAft>
          <a:spcPct val="0"/>
        </a:spcAft>
        <a:defRPr sz="3600">
          <a:solidFill>
            <a:srgbClr val="70899B"/>
          </a:solidFill>
          <a:latin typeface="Arial" pitchFamily="34" charset="0"/>
          <a:cs typeface="Arial" pitchFamily="34" charset="0"/>
        </a:defRPr>
      </a:lvl8pPr>
      <a:lvl9pPr marL="1828800" algn="l" rtl="0" eaLnBrk="1" fontAlgn="base" hangingPunct="1">
        <a:spcBef>
          <a:spcPct val="0"/>
        </a:spcBef>
        <a:spcAft>
          <a:spcPct val="0"/>
        </a:spcAft>
        <a:defRPr sz="3600">
          <a:solidFill>
            <a:srgbClr val="70899B"/>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5"/>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5"/>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5"/>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5"/>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5"/>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5"/>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5"/>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jali.aeri@wipo.in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po.int/wipo-match/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patentscope.wipo.int/search/en/covid19.jsf" TargetMode="External"/><Relationship Id="rId5" Type="http://schemas.openxmlformats.org/officeDocument/2006/relationships/hyperlink" Target="https://www.wipo.int/patent_register_portal/en/index.html" TargetMode="External"/><Relationship Id="rId4" Type="http://schemas.openxmlformats.org/officeDocument/2006/relationships/hyperlink" Target="https://patentscope.wipo.i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wipo.int/patentscope/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patentscope.wipo.int/search/en/covid19.js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wipo.int/pct/en/seminar/seminar.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hyperlink" Target="http://www.wipo.int/pct/en/newslet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anjali.aeri@wipo.i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wipo.int/pct/e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i.huffpost.com/gen/1393530/thumbs/o-WOMEN-IN-SCIENCE-facebook.jp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ctrTitle"/>
          </p:nvPr>
        </p:nvSpPr>
        <p:spPr>
          <a:xfrm>
            <a:off x="1676400" y="2427244"/>
            <a:ext cx="6995120" cy="1584176"/>
          </a:xfrm>
          <a:noFill/>
        </p:spPr>
        <p:txBody>
          <a:bodyPr/>
          <a:lstStyle/>
          <a:p>
            <a:pPr lvl="0">
              <a:spcBef>
                <a:spcPct val="20000"/>
              </a:spcBef>
            </a:pP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Asia-Pacific Women </a:t>
            </a:r>
            <a:r>
              <a:rPr lang="en-US" sz="3200" b="1" dirty="0"/>
              <a:t>Innovators and Entrepreneurs </a:t>
            </a:r>
            <a:r>
              <a:rPr lang="en-US" sz="3200" b="1" dirty="0" smtClean="0"/>
              <a:t>Program</a:t>
            </a:r>
            <a:br>
              <a:rPr lang="en-US" sz="3200" b="1" dirty="0" smtClean="0"/>
            </a:br>
            <a:r>
              <a:rPr lang="en-US" sz="3200" b="1" dirty="0"/>
              <a:t/>
            </a:r>
            <a:br>
              <a:rPr lang="en-US" sz="3200" b="1" dirty="0"/>
            </a:br>
            <a:r>
              <a:rPr lang="en-US" sz="3200" b="1" dirty="0" smtClean="0"/>
              <a:t>The Patent Cooperation Treaty (PCT) – A System for International Patent Protection</a:t>
            </a:r>
            <a:br>
              <a:rPr lang="en-US" sz="3200" b="1" dirty="0" smtClean="0"/>
            </a:br>
            <a:r>
              <a:rPr lang="en-US" sz="3200" b="1" dirty="0" smtClean="0"/>
              <a:t/>
            </a:r>
            <a:br>
              <a:rPr lang="en-US" sz="3200" b="1" dirty="0" smtClean="0"/>
            </a:br>
            <a:r>
              <a:rPr lang="en-US" sz="1600" dirty="0">
                <a:solidFill>
                  <a:srgbClr val="00408C"/>
                </a:solidFill>
                <a:ea typeface="ヒラギノ角ゴ Pro W3" pitchFamily="1" charset="-128"/>
              </a:rPr>
              <a:t>Ms. Anjali </a:t>
            </a:r>
            <a:r>
              <a:rPr lang="en-US" sz="1600" dirty="0" err="1">
                <a:solidFill>
                  <a:srgbClr val="00408C"/>
                </a:solidFill>
                <a:ea typeface="ヒラギノ角ゴ Pro W3" pitchFamily="1" charset="-128"/>
              </a:rPr>
              <a:t>Aeri</a:t>
            </a:r>
            <a:r>
              <a:rPr lang="en-US" sz="1600" dirty="0">
                <a:solidFill>
                  <a:srgbClr val="00408C"/>
                </a:solidFill>
                <a:ea typeface="ヒラギノ角ゴ Pro W3" pitchFamily="1" charset="-128"/>
              </a:rPr>
              <a:t>, Counsellor</a:t>
            </a:r>
            <a:br>
              <a:rPr lang="en-US" sz="1600" dirty="0">
                <a:solidFill>
                  <a:srgbClr val="00408C"/>
                </a:solidFill>
                <a:ea typeface="ヒラギノ角ゴ Pro W3" pitchFamily="1" charset="-128"/>
              </a:rPr>
            </a:br>
            <a:r>
              <a:rPr lang="en-US" sz="1600" dirty="0">
                <a:solidFill>
                  <a:srgbClr val="00408C"/>
                </a:solidFill>
                <a:ea typeface="ヒラギノ角ゴ Pro W3" pitchFamily="1" charset="-128"/>
              </a:rPr>
              <a:t>PCT International Cooperation, PCT Legal and International Affairs </a:t>
            </a:r>
            <a:r>
              <a:rPr lang="en-US" sz="1600" dirty="0" smtClean="0">
                <a:solidFill>
                  <a:srgbClr val="00408C"/>
                </a:solidFill>
                <a:ea typeface="ヒラギノ角ゴ Pro W3" pitchFamily="1" charset="-128"/>
              </a:rPr>
              <a:t>Department, World </a:t>
            </a:r>
            <a:r>
              <a:rPr lang="en-US" sz="1600" dirty="0">
                <a:solidFill>
                  <a:srgbClr val="00408C"/>
                </a:solidFill>
                <a:ea typeface="ヒラギノ角ゴ Pro W3" pitchFamily="1" charset="-128"/>
              </a:rPr>
              <a:t>Intellectual Property </a:t>
            </a:r>
            <a:r>
              <a:rPr lang="en-US" sz="1600" dirty="0" smtClean="0">
                <a:solidFill>
                  <a:srgbClr val="00408C"/>
                </a:solidFill>
                <a:ea typeface="ヒラギノ角ゴ Pro W3" pitchFamily="1" charset="-128"/>
              </a:rPr>
              <a:t>Organization (WIPO)</a:t>
            </a:r>
            <a:r>
              <a:rPr lang="en-US" sz="1600" dirty="0">
                <a:solidFill>
                  <a:srgbClr val="00408C"/>
                </a:solidFill>
                <a:ea typeface="ヒラギノ角ゴ Pro W3" pitchFamily="1" charset="-128"/>
              </a:rPr>
              <a:t/>
            </a:r>
            <a:br>
              <a:rPr lang="en-US" sz="1600" dirty="0">
                <a:solidFill>
                  <a:srgbClr val="00408C"/>
                </a:solidFill>
                <a:ea typeface="ヒラギノ角ゴ Pro W3" pitchFamily="1" charset="-128"/>
              </a:rPr>
            </a:br>
            <a:r>
              <a:rPr lang="en-US" sz="1600" dirty="0">
                <a:solidFill>
                  <a:srgbClr val="00408C"/>
                </a:solidFill>
                <a:ea typeface="ヒラギノ角ゴ Pro W3" pitchFamily="1" charset="-128"/>
                <a:hlinkClick r:id="rId3"/>
              </a:rPr>
              <a:t>anjali.aeri@wipo.int</a:t>
            </a:r>
            <a:r>
              <a:rPr lang="en-US" sz="1600" dirty="0">
                <a:solidFill>
                  <a:srgbClr val="00408C"/>
                </a:solidFill>
                <a:ea typeface="ヒラギノ角ゴ Pro W3" pitchFamily="1" charset="-128"/>
              </a:rPr>
              <a:t/>
            </a:r>
            <a:br>
              <a:rPr lang="en-US" sz="1600" dirty="0">
                <a:solidFill>
                  <a:srgbClr val="00408C"/>
                </a:solidFill>
                <a:ea typeface="ヒラギノ角ゴ Pro W3" pitchFamily="1" charset="-128"/>
              </a:rPr>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dirty="0" smtClean="0">
                <a:solidFill>
                  <a:schemeClr val="accent6"/>
                </a:solidFill>
              </a:rPr>
              <a:t/>
            </a:r>
            <a:br>
              <a:rPr lang="en-US" sz="3200" dirty="0" smtClean="0">
                <a:solidFill>
                  <a:schemeClr val="accent6"/>
                </a:solidFill>
              </a:rPr>
            </a:br>
            <a:r>
              <a:rPr lang="en-US" sz="3200" dirty="0" smtClean="0">
                <a:solidFill>
                  <a:schemeClr val="accent6"/>
                </a:solidFill>
              </a:rPr>
              <a:t/>
            </a:r>
            <a:br>
              <a:rPr lang="en-US" sz="3200" dirty="0" smtClean="0">
                <a:solidFill>
                  <a:schemeClr val="accent6"/>
                </a:solidFill>
              </a:rPr>
            </a:br>
            <a:r>
              <a:rPr lang="en-US" sz="2400" dirty="0" smtClean="0">
                <a:solidFill>
                  <a:schemeClr val="accent6"/>
                </a:solidFill>
              </a:rPr>
              <a:t/>
            </a:r>
            <a:br>
              <a:rPr lang="en-US" sz="2400" dirty="0" smtClean="0">
                <a:solidFill>
                  <a:schemeClr val="accent6"/>
                </a:solidFill>
              </a:rPr>
            </a:br>
            <a:r>
              <a:rPr lang="en-US" sz="3200" b="1" dirty="0" smtClean="0">
                <a:solidFill>
                  <a:schemeClr val="accent6"/>
                </a:solidFill>
              </a:rPr>
              <a:t/>
            </a:r>
            <a:br>
              <a:rPr lang="en-US" sz="3200" b="1" dirty="0" smtClean="0">
                <a:solidFill>
                  <a:schemeClr val="accent6"/>
                </a:solidFill>
              </a:rPr>
            </a:br>
            <a:r>
              <a:rPr lang="en-US" sz="3200" b="1" dirty="0" smtClean="0">
                <a:solidFill>
                  <a:schemeClr val="accent6"/>
                </a:solidFill>
              </a:rPr>
              <a:t>	</a:t>
            </a:r>
            <a:endParaRPr lang="en-GB" altLang="en-US" sz="2600" dirty="0">
              <a:solidFill>
                <a:schemeClr val="accent6"/>
              </a:solidFill>
            </a:endParaRPr>
          </a:p>
        </p:txBody>
      </p:sp>
      <p:sp>
        <p:nvSpPr>
          <p:cNvPr id="3075" name="Rectangle 9"/>
          <p:cNvSpPr>
            <a:spLocks noGrp="1" noChangeArrowheads="1"/>
          </p:cNvSpPr>
          <p:nvPr>
            <p:ph type="subTitle" idx="1"/>
          </p:nvPr>
        </p:nvSpPr>
        <p:spPr>
          <a:xfrm>
            <a:off x="6243638" y="4653136"/>
            <a:ext cx="2576834" cy="1008111"/>
          </a:xfrm>
          <a:noFill/>
        </p:spPr>
        <p:txBody>
          <a:bodyPr/>
          <a:lstStyle/>
          <a:p>
            <a:endParaRPr lang="en-US" altLang="en-US" sz="1400" b="1" dirty="0" smtClean="0">
              <a:solidFill>
                <a:srgbClr val="70899B"/>
              </a:solidFill>
              <a:ea typeface="+mj-ea"/>
            </a:endParaRPr>
          </a:p>
          <a:p>
            <a:endParaRPr lang="en-US" altLang="en-US" sz="1400" b="1" dirty="0" smtClean="0">
              <a:solidFill>
                <a:srgbClr val="70899B"/>
              </a:solidFill>
              <a:ea typeface="+mj-ea"/>
            </a:endParaRPr>
          </a:p>
          <a:p>
            <a:endParaRPr lang="en-US" altLang="en-US" sz="1400" b="1" dirty="0">
              <a:solidFill>
                <a:srgbClr val="70899B"/>
              </a:solidFill>
              <a:ea typeface="+mj-ea"/>
            </a:endParaRPr>
          </a:p>
          <a:p>
            <a:r>
              <a:rPr lang="en-US" altLang="en-US" sz="1400" b="1" dirty="0" smtClean="0">
                <a:solidFill>
                  <a:srgbClr val="70899B"/>
                </a:solidFill>
                <a:ea typeface="+mj-ea"/>
              </a:rPr>
              <a:t>August 3, Geneva</a:t>
            </a:r>
            <a:endParaRPr lang="en-US" altLang="en-US" sz="1400" dirty="0" smtClean="0">
              <a:solidFill>
                <a:srgbClr val="990033"/>
              </a:solidFill>
              <a:latin typeface="Arial Black" panose="020B0A04020102020204" pitchFamily="34" charset="0"/>
            </a:endParaRPr>
          </a:p>
          <a:p>
            <a:endParaRPr lang="en-US" altLang="en-US" sz="1300" dirty="0">
              <a:solidFill>
                <a:srgbClr val="990033"/>
              </a:solidFill>
              <a:latin typeface="Arial Black" panose="020B0A04020102020204" pitchFamily="34" charset="0"/>
            </a:endParaRPr>
          </a:p>
          <a:p>
            <a:endParaRPr lang="en-US" altLang="en-US" sz="1300" b="1" dirty="0" smtClean="0">
              <a:solidFill>
                <a:srgbClr val="990033"/>
              </a:solidFill>
              <a:latin typeface="Arial Black" panose="020B0A04020102020204" pitchFamily="34" charset="0"/>
            </a:endParaRPr>
          </a:p>
        </p:txBody>
      </p:sp>
      <p:pic>
        <p:nvPicPr>
          <p:cNvPr id="3076" name="Picture 10" descr="Puce-3_p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565" y="249289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1"/>
          <p:cNvSpPr txBox="1">
            <a:spLocks noChangeArrowheads="1"/>
          </p:cNvSpPr>
          <p:nvPr/>
        </p:nvSpPr>
        <p:spPr bwMode="auto">
          <a:xfrm>
            <a:off x="1230312" y="5796171"/>
            <a:ext cx="49258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5000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5000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5000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5000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1800" b="0" i="0" u="none" strike="noStrike" kern="1200" cap="none" spc="0" normalizeH="0" baseline="0" noProof="0" dirty="0">
              <a:ln>
                <a:noFill/>
              </a:ln>
              <a:solidFill>
                <a:srgbClr val="70899B"/>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395536" y="4576221"/>
            <a:ext cx="5544616" cy="707886"/>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1600" b="0" i="0" u="none" strike="noStrike" kern="1200" cap="none" spc="0" normalizeH="0" baseline="0" noProof="0" dirty="0" smtClean="0">
              <a:ln>
                <a:noFill/>
              </a:ln>
              <a:solidFill>
                <a:srgbClr val="70899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1600" b="0" i="0" u="none" strike="noStrike" kern="1200" cap="none" spc="0" normalizeH="0" baseline="0" noProof="0" dirty="0" smtClean="0">
              <a:ln>
                <a:noFill/>
              </a:ln>
              <a:solidFill>
                <a:srgbClr val="70899B"/>
              </a:solidFill>
              <a:effectLst/>
              <a:uLnTx/>
              <a:uFillTx/>
              <a:latin typeface="Arial" panose="020B0604020202020204" pitchFamily="34" charset="0"/>
              <a:ea typeface="+mn-ea"/>
              <a:cs typeface="Arial" panose="020B0604020202020204" pitchFamily="34" charset="0"/>
            </a:endParaRPr>
          </a:p>
        </p:txBody>
      </p:sp>
      <p:sp>
        <p:nvSpPr>
          <p:cNvPr id="7" name="Text Box 5"/>
          <p:cNvSpPr txBox="1">
            <a:spLocks noChangeArrowheads="1"/>
          </p:cNvSpPr>
          <p:nvPr/>
        </p:nvSpPr>
        <p:spPr bwMode="auto">
          <a:xfrm>
            <a:off x="5394176" y="4737483"/>
            <a:ext cx="1524000" cy="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endParaRPr lang="en-US" sz="1300" b="1" dirty="0">
              <a:solidFill>
                <a:schemeClr val="accent2"/>
              </a:solidFill>
              <a:latin typeface="Arial Black" pitchFamily="34" charset="0"/>
              <a:ea typeface="ヒラギノ角ゴ Pro W3" pitchFamily="1" charset="-128"/>
            </a:endParaRPr>
          </a:p>
        </p:txBody>
      </p:sp>
    </p:spTree>
    <p:extLst>
      <p:ext uri="{BB962C8B-B14F-4D97-AF65-F5344CB8AC3E}">
        <p14:creationId xmlns:p14="http://schemas.microsoft.com/office/powerpoint/2010/main" val="1804823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41300" y="350838"/>
            <a:ext cx="8826500" cy="917922"/>
          </a:xfrm>
        </p:spPr>
        <p:txBody>
          <a:bodyPr/>
          <a:lstStyle/>
          <a:p>
            <a:pPr>
              <a:spcBef>
                <a:spcPts val="0"/>
              </a:spcBef>
            </a:pPr>
            <a:r>
              <a:rPr lang="en-US" dirty="0">
                <a:solidFill>
                  <a:srgbClr val="70899B"/>
                </a:solidFill>
              </a:rPr>
              <a:t>Countries not </a:t>
            </a:r>
            <a:r>
              <a:rPr lang="en-US" dirty="0" smtClean="0">
                <a:solidFill>
                  <a:srgbClr val="70899B"/>
                </a:solidFill>
              </a:rPr>
              <a:t>(yet) </a:t>
            </a:r>
            <a:r>
              <a:rPr lang="en-US" dirty="0">
                <a:solidFill>
                  <a:srgbClr val="70899B"/>
                </a:solidFill>
              </a:rPr>
              <a:t>PCT Contracting </a:t>
            </a:r>
            <a:r>
              <a:rPr lang="en-US" dirty="0" smtClean="0">
                <a:solidFill>
                  <a:srgbClr val="70899B"/>
                </a:solidFill>
              </a:rPr>
              <a:t>States (37)</a:t>
            </a:r>
            <a:endParaRPr lang="en-US" dirty="0">
              <a:solidFill>
                <a:srgbClr val="70899B"/>
              </a:solidFill>
            </a:endParaRPr>
          </a:p>
        </p:txBody>
      </p:sp>
      <p:sp>
        <p:nvSpPr>
          <p:cNvPr id="11" name="Rectangle 3"/>
          <p:cNvSpPr>
            <a:spLocks noChangeArrowheads="1"/>
          </p:cNvSpPr>
          <p:nvPr/>
        </p:nvSpPr>
        <p:spPr bwMode="auto">
          <a:xfrm>
            <a:off x="395536" y="1527468"/>
            <a:ext cx="374441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l" eaLnBrk="0" hangingPunct="0">
              <a:spcBef>
                <a:spcPts val="0"/>
              </a:spcBef>
            </a:pPr>
            <a:r>
              <a:rPr lang="en-GB" sz="2000" dirty="0">
                <a:ea typeface="ヒラギノ角ゴ Pro W3" pitchFamily="1" charset="-128"/>
              </a:rPr>
              <a:t>Afghanistan</a:t>
            </a:r>
          </a:p>
          <a:p>
            <a:pPr marL="457200" indent="-457200" algn="l" eaLnBrk="0" hangingPunct="0">
              <a:spcBef>
                <a:spcPts val="0"/>
              </a:spcBef>
            </a:pPr>
            <a:r>
              <a:rPr lang="en-GB" sz="2000" dirty="0">
                <a:ea typeface="ヒラギノ角ゴ Pro W3" pitchFamily="1" charset="-128"/>
              </a:rPr>
              <a:t>Andorra</a:t>
            </a:r>
          </a:p>
          <a:p>
            <a:pPr marL="457200" indent="-457200" algn="l" eaLnBrk="0" hangingPunct="0">
              <a:spcBef>
                <a:spcPts val="0"/>
              </a:spcBef>
            </a:pPr>
            <a:r>
              <a:rPr lang="en-GB" sz="2000" dirty="0">
                <a:ea typeface="ヒラギノ角ゴ Pro W3" pitchFamily="1" charset="-128"/>
              </a:rPr>
              <a:t>Argentina</a:t>
            </a:r>
          </a:p>
          <a:p>
            <a:pPr marL="457200" indent="-457200" algn="l" eaLnBrk="0" hangingPunct="0">
              <a:spcBef>
                <a:spcPts val="0"/>
              </a:spcBef>
            </a:pPr>
            <a:r>
              <a:rPr lang="en-GB" sz="2000" dirty="0">
                <a:ea typeface="ヒラギノ角ゴ Pro W3" pitchFamily="1" charset="-128"/>
              </a:rPr>
              <a:t>Bahamas</a:t>
            </a:r>
          </a:p>
          <a:p>
            <a:pPr marL="457200" indent="-457200" algn="l" eaLnBrk="0" hangingPunct="0">
              <a:spcBef>
                <a:spcPts val="0"/>
              </a:spcBef>
            </a:pPr>
            <a:r>
              <a:rPr lang="en-GB" sz="2000" dirty="0">
                <a:solidFill>
                  <a:srgbClr val="FFC000"/>
                </a:solidFill>
                <a:ea typeface="ヒラギノ角ゴ Pro W3" pitchFamily="1" charset="-128"/>
              </a:rPr>
              <a:t>Bangladesh</a:t>
            </a:r>
          </a:p>
          <a:p>
            <a:pPr marL="457200" indent="-457200" algn="l" eaLnBrk="0" hangingPunct="0">
              <a:spcBef>
                <a:spcPts val="0"/>
              </a:spcBef>
            </a:pPr>
            <a:r>
              <a:rPr lang="en-GB" sz="2000" dirty="0">
                <a:solidFill>
                  <a:srgbClr val="FFC000"/>
                </a:solidFill>
                <a:ea typeface="ヒラギノ角ゴ Pro W3" pitchFamily="1" charset="-128"/>
              </a:rPr>
              <a:t>Bhutan</a:t>
            </a:r>
          </a:p>
          <a:p>
            <a:pPr marL="457200" indent="-457200" algn="l" eaLnBrk="0" hangingPunct="0">
              <a:spcBef>
                <a:spcPts val="0"/>
              </a:spcBef>
            </a:pPr>
            <a:r>
              <a:rPr lang="en-GB" sz="2000" dirty="0">
                <a:ea typeface="ヒラギノ角ゴ Pro W3" pitchFamily="1" charset="-128"/>
              </a:rPr>
              <a:t>Bolivia</a:t>
            </a:r>
          </a:p>
          <a:p>
            <a:pPr marL="457200" indent="-457200" algn="l" eaLnBrk="0" hangingPunct="0">
              <a:spcBef>
                <a:spcPts val="0"/>
              </a:spcBef>
            </a:pPr>
            <a:r>
              <a:rPr lang="en-GB" sz="2000" dirty="0">
                <a:ea typeface="ヒラギノ角ゴ Pro W3" pitchFamily="1" charset="-128"/>
              </a:rPr>
              <a:t>Burundi</a:t>
            </a:r>
          </a:p>
          <a:p>
            <a:pPr algn="l" eaLnBrk="0" hangingPunct="0">
              <a:spcBef>
                <a:spcPts val="0"/>
              </a:spcBef>
              <a:tabLst>
                <a:tab pos="269875" algn="l"/>
              </a:tabLst>
            </a:pPr>
            <a:r>
              <a:rPr lang="en-GB" sz="2000" dirty="0" smtClean="0">
                <a:ea typeface="ヒラギノ角ゴ Pro W3" pitchFamily="1" charset="-128"/>
              </a:rPr>
              <a:t>Democratic </a:t>
            </a:r>
            <a:r>
              <a:rPr lang="en-GB" sz="2000" dirty="0">
                <a:ea typeface="ヒラギノ角ゴ Pro W3" pitchFamily="1" charset="-128"/>
              </a:rPr>
              <a:t>Republic </a:t>
            </a:r>
            <a:r>
              <a:rPr lang="en-GB" sz="2000" dirty="0" smtClean="0">
                <a:ea typeface="ヒラギノ角ゴ Pro W3" pitchFamily="1" charset="-128"/>
              </a:rPr>
              <a:t>of Congo</a:t>
            </a:r>
            <a:endParaRPr lang="en-GB" sz="2000" dirty="0">
              <a:ea typeface="ヒラギノ角ゴ Pro W3" pitchFamily="1" charset="-128"/>
            </a:endParaRPr>
          </a:p>
          <a:p>
            <a:pPr marL="457200" indent="-457200" algn="l" eaLnBrk="0" hangingPunct="0">
              <a:spcBef>
                <a:spcPts val="0"/>
              </a:spcBef>
            </a:pPr>
            <a:r>
              <a:rPr lang="en-GB" sz="2000" dirty="0" smtClean="0">
                <a:ea typeface="ヒラギノ角ゴ Pro W3" pitchFamily="1" charset="-128"/>
              </a:rPr>
              <a:t>Eritrea</a:t>
            </a:r>
            <a:endParaRPr lang="en-GB" sz="2000" dirty="0">
              <a:ea typeface="ヒラギノ角ゴ Pro W3" pitchFamily="1" charset="-128"/>
            </a:endParaRPr>
          </a:p>
          <a:p>
            <a:pPr marL="457200" indent="-457200" algn="l" eaLnBrk="0" hangingPunct="0">
              <a:spcBef>
                <a:spcPts val="0"/>
              </a:spcBef>
            </a:pPr>
            <a:r>
              <a:rPr lang="en-GB" sz="2000" dirty="0">
                <a:ea typeface="ヒラギノ角ゴ Pro W3" pitchFamily="1" charset="-128"/>
              </a:rPr>
              <a:t>Ethiopia</a:t>
            </a:r>
          </a:p>
          <a:p>
            <a:pPr marL="457200" indent="-457200" algn="l">
              <a:spcBef>
                <a:spcPts val="0"/>
              </a:spcBef>
            </a:pPr>
            <a:r>
              <a:rPr lang="en-GB" sz="2000" dirty="0" smtClean="0">
                <a:solidFill>
                  <a:srgbClr val="FFC000"/>
                </a:solidFill>
              </a:rPr>
              <a:t>Fiji</a:t>
            </a:r>
          </a:p>
          <a:p>
            <a:pPr marL="457200" indent="-457200" algn="l">
              <a:spcBef>
                <a:spcPts val="0"/>
              </a:spcBef>
            </a:pPr>
            <a:r>
              <a:rPr lang="en-GB" sz="2000" dirty="0" smtClean="0">
                <a:ea typeface="ヒラギノ角ゴ Pro W3" pitchFamily="1" charset="-128"/>
              </a:rPr>
              <a:t>Guyana</a:t>
            </a:r>
            <a:endParaRPr lang="en-GB" sz="2000" dirty="0">
              <a:ea typeface="ヒラギノ角ゴ Pro W3" pitchFamily="1" charset="-128"/>
            </a:endParaRPr>
          </a:p>
        </p:txBody>
      </p:sp>
      <p:sp>
        <p:nvSpPr>
          <p:cNvPr id="12" name="Text Box 4"/>
          <p:cNvSpPr txBox="1">
            <a:spLocks noChangeArrowheads="1"/>
          </p:cNvSpPr>
          <p:nvPr/>
        </p:nvSpPr>
        <p:spPr bwMode="auto">
          <a:xfrm>
            <a:off x="4228013" y="1513188"/>
            <a:ext cx="236021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ts val="0"/>
              </a:spcBef>
            </a:pPr>
            <a:r>
              <a:rPr lang="en-GB" sz="2000" dirty="0" smtClean="0"/>
              <a:t>Haiti</a:t>
            </a:r>
            <a:endParaRPr lang="en-GB" sz="2000" dirty="0"/>
          </a:p>
          <a:p>
            <a:pPr algn="l">
              <a:spcBef>
                <a:spcPts val="0"/>
              </a:spcBef>
            </a:pPr>
            <a:r>
              <a:rPr lang="en-US" sz="2000" dirty="0" smtClean="0"/>
              <a:t>Kiribati</a:t>
            </a:r>
            <a:endParaRPr lang="en-US" sz="2000" dirty="0"/>
          </a:p>
          <a:p>
            <a:pPr algn="l">
              <a:spcBef>
                <a:spcPts val="0"/>
              </a:spcBef>
            </a:pPr>
            <a:r>
              <a:rPr lang="en-US" sz="2000" dirty="0" smtClean="0"/>
              <a:t>Lebanon</a:t>
            </a:r>
            <a:endParaRPr lang="en-US" sz="2000" dirty="0"/>
          </a:p>
          <a:p>
            <a:pPr algn="l">
              <a:spcBef>
                <a:spcPts val="0"/>
              </a:spcBef>
            </a:pPr>
            <a:r>
              <a:rPr lang="en-US" sz="2000" dirty="0"/>
              <a:t>Maldives</a:t>
            </a:r>
          </a:p>
          <a:p>
            <a:pPr algn="l">
              <a:spcBef>
                <a:spcPts val="0"/>
              </a:spcBef>
            </a:pPr>
            <a:r>
              <a:rPr lang="en-US" sz="2000" dirty="0"/>
              <a:t>Marshall Islands</a:t>
            </a:r>
          </a:p>
          <a:p>
            <a:pPr algn="l">
              <a:spcBef>
                <a:spcPts val="0"/>
              </a:spcBef>
            </a:pPr>
            <a:r>
              <a:rPr lang="en-US" sz="2000" dirty="0"/>
              <a:t>Mauritius</a:t>
            </a:r>
          </a:p>
          <a:p>
            <a:pPr algn="l">
              <a:spcBef>
                <a:spcPts val="0"/>
              </a:spcBef>
            </a:pPr>
            <a:r>
              <a:rPr lang="en-US" sz="2000" dirty="0"/>
              <a:t>Micronesia</a:t>
            </a:r>
          </a:p>
          <a:p>
            <a:pPr algn="l">
              <a:spcBef>
                <a:spcPts val="0"/>
              </a:spcBef>
            </a:pPr>
            <a:r>
              <a:rPr lang="en-US" sz="2000" dirty="0"/>
              <a:t>Myanmar</a:t>
            </a:r>
          </a:p>
          <a:p>
            <a:pPr algn="l">
              <a:spcBef>
                <a:spcPts val="0"/>
              </a:spcBef>
            </a:pPr>
            <a:r>
              <a:rPr lang="en-US" sz="2000" dirty="0"/>
              <a:t>Nauru</a:t>
            </a:r>
          </a:p>
          <a:p>
            <a:pPr algn="l">
              <a:spcBef>
                <a:spcPts val="0"/>
              </a:spcBef>
            </a:pPr>
            <a:r>
              <a:rPr lang="en-US" sz="2000" dirty="0" smtClean="0"/>
              <a:t>Nepal</a:t>
            </a:r>
          </a:p>
          <a:p>
            <a:pPr algn="l">
              <a:spcBef>
                <a:spcPts val="0"/>
              </a:spcBef>
            </a:pPr>
            <a:r>
              <a:rPr lang="fr-CH" sz="2000" dirty="0" smtClean="0">
                <a:solidFill>
                  <a:srgbClr val="FFC000"/>
                </a:solidFill>
              </a:rPr>
              <a:t>Pakistan</a:t>
            </a:r>
          </a:p>
          <a:p>
            <a:pPr algn="l">
              <a:spcBef>
                <a:spcPts val="0"/>
              </a:spcBef>
            </a:pPr>
            <a:r>
              <a:rPr lang="fr-CH" sz="2000" dirty="0" smtClean="0"/>
              <a:t>Palau</a:t>
            </a:r>
          </a:p>
        </p:txBody>
      </p:sp>
      <p:sp>
        <p:nvSpPr>
          <p:cNvPr id="13" name="Text Box 5"/>
          <p:cNvSpPr txBox="1">
            <a:spLocks noChangeArrowheads="1"/>
          </p:cNvSpPr>
          <p:nvPr/>
        </p:nvSpPr>
        <p:spPr bwMode="auto">
          <a:xfrm>
            <a:off x="6863075" y="1508533"/>
            <a:ext cx="244792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ts val="0"/>
              </a:spcBef>
            </a:pPr>
            <a:r>
              <a:rPr lang="en-US" sz="2000" dirty="0" smtClean="0"/>
              <a:t>Paraguay</a:t>
            </a:r>
            <a:endParaRPr lang="en-US" sz="2000" dirty="0"/>
          </a:p>
          <a:p>
            <a:pPr algn="l">
              <a:spcBef>
                <a:spcPts val="0"/>
              </a:spcBef>
            </a:pPr>
            <a:r>
              <a:rPr lang="en-US" sz="2000" dirty="0" smtClean="0"/>
              <a:t>Solomon </a:t>
            </a:r>
            <a:r>
              <a:rPr lang="en-US" sz="2000" dirty="0"/>
              <a:t>Islands</a:t>
            </a:r>
          </a:p>
          <a:p>
            <a:pPr algn="l">
              <a:spcBef>
                <a:spcPts val="0"/>
              </a:spcBef>
            </a:pPr>
            <a:r>
              <a:rPr lang="en-US" sz="2000" dirty="0"/>
              <a:t>Somalia</a:t>
            </a:r>
          </a:p>
          <a:p>
            <a:pPr algn="l">
              <a:spcBef>
                <a:spcPts val="0"/>
              </a:spcBef>
            </a:pPr>
            <a:r>
              <a:rPr lang="en-US" sz="2000" dirty="0"/>
              <a:t>South Sudan</a:t>
            </a:r>
          </a:p>
          <a:p>
            <a:pPr algn="l">
              <a:spcBef>
                <a:spcPts val="0"/>
              </a:spcBef>
            </a:pPr>
            <a:r>
              <a:rPr lang="en-US" sz="2000" dirty="0"/>
              <a:t>Suriname</a:t>
            </a:r>
          </a:p>
          <a:p>
            <a:pPr algn="l">
              <a:spcBef>
                <a:spcPts val="0"/>
              </a:spcBef>
            </a:pPr>
            <a:r>
              <a:rPr lang="en-US" sz="2000" dirty="0"/>
              <a:t>Timor-Leste</a:t>
            </a:r>
          </a:p>
          <a:p>
            <a:pPr algn="l">
              <a:spcBef>
                <a:spcPts val="0"/>
              </a:spcBef>
            </a:pPr>
            <a:r>
              <a:rPr lang="en-US" sz="2000" dirty="0"/>
              <a:t>Tonga</a:t>
            </a:r>
          </a:p>
          <a:p>
            <a:pPr algn="l">
              <a:spcBef>
                <a:spcPts val="0"/>
              </a:spcBef>
            </a:pPr>
            <a:r>
              <a:rPr lang="en-US" sz="2000" dirty="0"/>
              <a:t>Tuvalu</a:t>
            </a:r>
          </a:p>
          <a:p>
            <a:pPr algn="l">
              <a:spcBef>
                <a:spcPts val="0"/>
              </a:spcBef>
            </a:pPr>
            <a:r>
              <a:rPr lang="en-US" sz="2000" dirty="0"/>
              <a:t>Uruguay</a:t>
            </a:r>
          </a:p>
          <a:p>
            <a:pPr algn="l">
              <a:spcBef>
                <a:spcPts val="0"/>
              </a:spcBef>
            </a:pPr>
            <a:r>
              <a:rPr lang="en-US" sz="2000" dirty="0">
                <a:solidFill>
                  <a:srgbClr val="FFC000"/>
                </a:solidFill>
              </a:rPr>
              <a:t>Vanuatu</a:t>
            </a:r>
          </a:p>
          <a:p>
            <a:pPr algn="l">
              <a:spcBef>
                <a:spcPts val="0"/>
              </a:spcBef>
            </a:pPr>
            <a:r>
              <a:rPr lang="en-US" sz="2000" dirty="0"/>
              <a:t>Venezuela</a:t>
            </a:r>
          </a:p>
          <a:p>
            <a:pPr algn="l">
              <a:spcBef>
                <a:spcPts val="0"/>
              </a:spcBef>
            </a:pPr>
            <a:r>
              <a:rPr lang="en-US" sz="2000" dirty="0"/>
              <a:t>Yemen</a:t>
            </a:r>
          </a:p>
        </p:txBody>
      </p:sp>
    </p:spTree>
    <p:extLst>
      <p:ext uri="{BB962C8B-B14F-4D97-AF65-F5344CB8AC3E}">
        <p14:creationId xmlns:p14="http://schemas.microsoft.com/office/powerpoint/2010/main" val="3488418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634082"/>
          </a:xfrm>
        </p:spPr>
        <p:txBody>
          <a:bodyPr/>
          <a:lstStyle/>
          <a:p>
            <a:pPr eaLnBrk="1" hangingPunct="1"/>
            <a:r>
              <a:rPr lang="en-US" dirty="0" smtClean="0">
                <a:solidFill>
                  <a:srgbClr val="70899B"/>
                </a:solidFill>
              </a:rPr>
              <a:t>Growth of PCT Filings</a:t>
            </a:r>
          </a:p>
        </p:txBody>
      </p:sp>
      <p:graphicFrame>
        <p:nvGraphicFramePr>
          <p:cNvPr id="5" name="Object 3"/>
          <p:cNvGraphicFramePr>
            <a:graphicFrameLocks noGrp="1" noChangeAspect="1"/>
          </p:cNvGraphicFramePr>
          <p:nvPr>
            <p:ph idx="1"/>
            <p:extLst/>
          </p:nvPr>
        </p:nvGraphicFramePr>
        <p:xfrm>
          <a:off x="0" y="692696"/>
          <a:ext cx="8964488" cy="5874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1221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249830" y="-117286"/>
            <a:ext cx="878497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lgn="ctr">
              <a:lnSpc>
                <a:spcPct val="90000"/>
              </a:lnSpc>
              <a:spcBef>
                <a:spcPct val="0"/>
              </a:spcBef>
              <a:buFontTx/>
              <a:buNone/>
            </a:pPr>
            <a:r>
              <a:rPr lang="en-US" altLang="en-US" sz="3200" dirty="0" smtClean="0">
                <a:solidFill>
                  <a:srgbClr val="70869B"/>
                </a:solidFill>
              </a:rPr>
              <a:t>PCT applications by country of origin </a:t>
            </a:r>
            <a:r>
              <a:rPr lang="en-US" altLang="en-US" sz="3200" dirty="0">
                <a:solidFill>
                  <a:srgbClr val="70869B"/>
                </a:solidFill>
              </a:rPr>
              <a:t>in 2021</a:t>
            </a:r>
          </a:p>
        </p:txBody>
      </p:sp>
      <p:sp>
        <p:nvSpPr>
          <p:cNvPr id="9220" name="Oval 5"/>
          <p:cNvSpPr>
            <a:spLocks noChangeArrowheads="1"/>
          </p:cNvSpPr>
          <p:nvPr/>
        </p:nvSpPr>
        <p:spPr bwMode="auto">
          <a:xfrm>
            <a:off x="7740650" y="5013325"/>
            <a:ext cx="503238" cy="11525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spcBef>
                <a:spcPct val="0"/>
              </a:spcBef>
              <a:buFontTx/>
              <a:buChar char="•"/>
            </a:pPr>
            <a:endParaRPr lang="en-US" altLang="en-US" sz="1800" dirty="0"/>
          </a:p>
        </p:txBody>
      </p:sp>
      <p:sp>
        <p:nvSpPr>
          <p:cNvPr id="9221" name="Oval 6"/>
          <p:cNvSpPr>
            <a:spLocks noChangeArrowheads="1"/>
          </p:cNvSpPr>
          <p:nvPr/>
        </p:nvSpPr>
        <p:spPr bwMode="auto">
          <a:xfrm>
            <a:off x="7524750" y="4868863"/>
            <a:ext cx="431800" cy="15843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spcBef>
                <a:spcPct val="0"/>
              </a:spcBef>
              <a:buFontTx/>
              <a:buChar char="•"/>
            </a:pPr>
            <a:endParaRPr lang="en-US" altLang="en-US" sz="1800" dirty="0"/>
          </a:p>
        </p:txBody>
      </p:sp>
      <p:sp>
        <p:nvSpPr>
          <p:cNvPr id="6" name="TextBox 5"/>
          <p:cNvSpPr txBox="1"/>
          <p:nvPr/>
        </p:nvSpPr>
        <p:spPr>
          <a:xfrm>
            <a:off x="539552" y="5938324"/>
            <a:ext cx="7128792" cy="292388"/>
          </a:xfrm>
          <a:prstGeom prst="rect">
            <a:avLst/>
          </a:prstGeom>
          <a:noFill/>
        </p:spPr>
        <p:txBody>
          <a:bodyPr wrap="square" rtlCol="0">
            <a:spAutoFit/>
          </a:bodyPr>
          <a:lstStyle/>
          <a:p>
            <a:r>
              <a:rPr lang="en-US" sz="1300" dirty="0" smtClean="0"/>
              <a:t>25.1% originating from China, 21.5% from US, 18.1% from Japan</a:t>
            </a:r>
            <a:endParaRPr lang="en-US" sz="1300" dirty="0"/>
          </a:p>
        </p:txBody>
      </p:sp>
      <p:pic>
        <p:nvPicPr>
          <p:cNvPr id="2" name="Picture 1"/>
          <p:cNvPicPr>
            <a:picLocks noChangeAspect="1"/>
          </p:cNvPicPr>
          <p:nvPr/>
        </p:nvPicPr>
        <p:blipFill>
          <a:blip r:embed="rId4"/>
          <a:stretch>
            <a:fillRect/>
          </a:stretch>
        </p:blipFill>
        <p:spPr>
          <a:xfrm>
            <a:off x="838200" y="1330514"/>
            <a:ext cx="7620000" cy="4003486"/>
          </a:xfrm>
          <a:prstGeom prst="rect">
            <a:avLst/>
          </a:prstGeom>
        </p:spPr>
      </p:pic>
    </p:spTree>
    <p:extLst>
      <p:ext uri="{BB962C8B-B14F-4D97-AF65-F5344CB8AC3E}">
        <p14:creationId xmlns:p14="http://schemas.microsoft.com/office/powerpoint/2010/main" val="251523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6" y="377153"/>
            <a:ext cx="8629650" cy="857250"/>
          </a:xfrm>
        </p:spPr>
        <p:txBody>
          <a:bodyPr>
            <a:noAutofit/>
          </a:bodyPr>
          <a:lstStyle/>
          <a:p>
            <a:r>
              <a:rPr lang="en-US" sz="3000" dirty="0" smtClean="0">
                <a:solidFill>
                  <a:schemeClr val="accent6"/>
                </a:solidFill>
                <a:latin typeface="+mn-lt"/>
                <a:ea typeface="+mn-ea"/>
                <a:cs typeface="+mn-cs"/>
              </a:rPr>
              <a:t>A slow increase of the share of women using PCT</a:t>
            </a:r>
            <a:endParaRPr lang="es-MX" sz="3000" dirty="0">
              <a:solidFill>
                <a:schemeClr val="accent6"/>
              </a:solidFill>
              <a:latin typeface="+mn-lt"/>
              <a:ea typeface="+mn-ea"/>
              <a:cs typeface="+mn-cs"/>
            </a:endParaRPr>
          </a:p>
        </p:txBody>
      </p:sp>
      <p:sp>
        <p:nvSpPr>
          <p:cNvPr id="7" name="Oval 6"/>
          <p:cNvSpPr/>
          <p:nvPr/>
        </p:nvSpPr>
        <p:spPr bwMode="auto">
          <a:xfrm>
            <a:off x="5886450" y="2171701"/>
            <a:ext cx="276465" cy="4868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spAutoFit/>
          </a:bodyPr>
          <a:lstStyle/>
          <a:p>
            <a:endParaRPr lang="en-US" sz="1800"/>
          </a:p>
        </p:txBody>
      </p:sp>
      <p:pic>
        <p:nvPicPr>
          <p:cNvPr id="3" name="Picture 2"/>
          <p:cNvPicPr>
            <a:picLocks noChangeAspect="1"/>
          </p:cNvPicPr>
          <p:nvPr/>
        </p:nvPicPr>
        <p:blipFill>
          <a:blip r:embed="rId3"/>
          <a:stretch>
            <a:fillRect/>
          </a:stretch>
        </p:blipFill>
        <p:spPr>
          <a:xfrm>
            <a:off x="685800" y="1143001"/>
            <a:ext cx="7848599" cy="4724400"/>
          </a:xfrm>
          <a:prstGeom prst="rect">
            <a:avLst/>
          </a:prstGeom>
        </p:spPr>
      </p:pic>
    </p:spTree>
    <p:extLst>
      <p:ext uri="{BB962C8B-B14F-4D97-AF65-F5344CB8AC3E}">
        <p14:creationId xmlns:p14="http://schemas.microsoft.com/office/powerpoint/2010/main" val="4105334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6" y="377153"/>
            <a:ext cx="8629650" cy="857250"/>
          </a:xfrm>
        </p:spPr>
        <p:txBody>
          <a:bodyPr>
            <a:noAutofit/>
          </a:bodyPr>
          <a:lstStyle/>
          <a:p>
            <a:r>
              <a:rPr lang="en-US" sz="3000" dirty="0" smtClean="0">
                <a:solidFill>
                  <a:schemeClr val="accent6"/>
                </a:solidFill>
                <a:latin typeface="+mn-lt"/>
                <a:ea typeface="+mn-ea"/>
                <a:cs typeface="+mn-cs"/>
              </a:rPr>
              <a:t>By </a:t>
            </a:r>
            <a:r>
              <a:rPr lang="en-US" sz="3000" dirty="0">
                <a:solidFill>
                  <a:schemeClr val="accent6"/>
                </a:solidFill>
                <a:latin typeface="+mn-lt"/>
                <a:ea typeface="+mn-ea"/>
                <a:cs typeface="+mn-cs"/>
              </a:rPr>
              <a:t>R</a:t>
            </a:r>
            <a:r>
              <a:rPr lang="en-US" sz="3000" dirty="0" smtClean="0">
                <a:solidFill>
                  <a:schemeClr val="accent6"/>
                </a:solidFill>
                <a:latin typeface="+mn-lt"/>
                <a:ea typeface="+mn-ea"/>
                <a:cs typeface="+mn-cs"/>
              </a:rPr>
              <a:t>egion: share of women using PCT</a:t>
            </a:r>
            <a:endParaRPr lang="es-MX" sz="3000" dirty="0">
              <a:solidFill>
                <a:schemeClr val="accent6"/>
              </a:solidFill>
              <a:latin typeface="+mn-lt"/>
              <a:ea typeface="+mn-ea"/>
              <a:cs typeface="+mn-cs"/>
            </a:endParaRPr>
          </a:p>
        </p:txBody>
      </p:sp>
      <p:sp>
        <p:nvSpPr>
          <p:cNvPr id="7" name="Oval 6"/>
          <p:cNvSpPr/>
          <p:nvPr/>
        </p:nvSpPr>
        <p:spPr bwMode="auto">
          <a:xfrm>
            <a:off x="5886450" y="2171701"/>
            <a:ext cx="276465" cy="4868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spAutoFit/>
          </a:bodyPr>
          <a:lstStyle/>
          <a:p>
            <a:endParaRPr lang="en-US" sz="1800"/>
          </a:p>
        </p:txBody>
      </p:sp>
      <p:pic>
        <p:nvPicPr>
          <p:cNvPr id="3" name="Picture 2"/>
          <p:cNvPicPr>
            <a:picLocks noChangeAspect="1"/>
          </p:cNvPicPr>
          <p:nvPr/>
        </p:nvPicPr>
        <p:blipFill>
          <a:blip r:embed="rId3"/>
          <a:stretch>
            <a:fillRect/>
          </a:stretch>
        </p:blipFill>
        <p:spPr>
          <a:xfrm>
            <a:off x="685800" y="1492044"/>
            <a:ext cx="7391400" cy="4222955"/>
          </a:xfrm>
          <a:prstGeom prst="rect">
            <a:avLst/>
          </a:prstGeom>
        </p:spPr>
      </p:pic>
    </p:spTree>
    <p:extLst>
      <p:ext uri="{BB962C8B-B14F-4D97-AF65-F5344CB8AC3E}">
        <p14:creationId xmlns:p14="http://schemas.microsoft.com/office/powerpoint/2010/main" val="90808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Share of </a:t>
            </a:r>
            <a:r>
              <a:rPr lang="en-US" smtClean="0">
                <a:solidFill>
                  <a:schemeClr val="accent6"/>
                </a:solidFill>
              </a:rPr>
              <a:t>women inventors: Asia-Pacific</a:t>
            </a:r>
            <a:endParaRPr lang="en-GB">
              <a:solidFill>
                <a:schemeClr val="accent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6991184"/>
              </p:ext>
            </p:extLst>
          </p:nvPr>
        </p:nvGraphicFramePr>
        <p:xfrm>
          <a:off x="685801" y="1295403"/>
          <a:ext cx="6553200" cy="4652082"/>
        </p:xfrm>
        <a:graphic>
          <a:graphicData uri="http://schemas.openxmlformats.org/drawingml/2006/table">
            <a:tbl>
              <a:tblPr/>
              <a:tblGrid>
                <a:gridCol w="70475">
                  <a:extLst>
                    <a:ext uri="{9D8B030D-6E8A-4147-A177-3AD203B41FA5}">
                      <a16:colId xmlns:a16="http://schemas.microsoft.com/office/drawing/2014/main" val="3359673879"/>
                    </a:ext>
                  </a:extLst>
                </a:gridCol>
                <a:gridCol w="1315780">
                  <a:extLst>
                    <a:ext uri="{9D8B030D-6E8A-4147-A177-3AD203B41FA5}">
                      <a16:colId xmlns:a16="http://schemas.microsoft.com/office/drawing/2014/main" val="3361311002"/>
                    </a:ext>
                  </a:extLst>
                </a:gridCol>
                <a:gridCol w="1260231">
                  <a:extLst>
                    <a:ext uri="{9D8B030D-6E8A-4147-A177-3AD203B41FA5}">
                      <a16:colId xmlns:a16="http://schemas.microsoft.com/office/drawing/2014/main" val="3571102895"/>
                    </a:ext>
                  </a:extLst>
                </a:gridCol>
                <a:gridCol w="3906714">
                  <a:extLst>
                    <a:ext uri="{9D8B030D-6E8A-4147-A177-3AD203B41FA5}">
                      <a16:colId xmlns:a16="http://schemas.microsoft.com/office/drawing/2014/main" val="3202982455"/>
                    </a:ext>
                  </a:extLst>
                </a:gridCol>
              </a:tblGrid>
              <a:tr h="545368">
                <a:tc>
                  <a:txBody>
                    <a:bodyPr/>
                    <a:lstStyle/>
                    <a:p>
                      <a:pPr algn="ctr" fontAlgn="b"/>
                      <a:endParaRPr lang="en-GB" sz="1100" b="1" i="0" u="none" strike="noStrike" dirty="0">
                        <a:solidFill>
                          <a:srgbClr val="000000"/>
                        </a:solidFill>
                        <a:effectLst/>
                        <a:latin typeface="Calibri" panose="020F0502020204030204" pitchFamily="34" charset="0"/>
                      </a:endParaRPr>
                    </a:p>
                  </a:txBody>
                  <a:tcPr marL="6148" marR="6148" marT="6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GB" sz="1100" b="1" i="0" u="none" strike="noStrike" dirty="0">
                          <a:solidFill>
                            <a:srgbClr val="000000"/>
                          </a:solidFill>
                          <a:effectLst/>
                          <a:latin typeface="Calibri" panose="020F0502020204030204" pitchFamily="34" charset="0"/>
                        </a:rPr>
                        <a:t>Region</a:t>
                      </a:r>
                    </a:p>
                  </a:txBody>
                  <a:tcPr marL="6148" marR="6148" marT="6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GB" sz="1100" b="1" i="0" u="none" strike="noStrike" smtClean="0">
                          <a:solidFill>
                            <a:srgbClr val="000000"/>
                          </a:solidFill>
                          <a:effectLst/>
                          <a:latin typeface="Calibri" panose="020F0502020204030204" pitchFamily="34" charset="0"/>
                        </a:rPr>
                        <a:t>Country</a:t>
                      </a:r>
                      <a:endParaRPr lang="en-GB" sz="1100" b="1" i="0" u="none" strike="noStrike">
                        <a:solidFill>
                          <a:srgbClr val="000000"/>
                        </a:solidFill>
                        <a:effectLst/>
                        <a:latin typeface="Calibri" panose="020F0502020204030204" pitchFamily="34" charset="0"/>
                      </a:endParaRPr>
                    </a:p>
                  </a:txBody>
                  <a:tcPr marL="6148" marR="6148" marT="6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1" i="0" u="none" strike="noStrike" dirty="0" smtClean="0">
                          <a:solidFill>
                            <a:srgbClr val="000000"/>
                          </a:solidFill>
                          <a:effectLst/>
                          <a:latin typeface="Calibri" panose="020F0502020204030204" pitchFamily="34" charset="0"/>
                        </a:rPr>
                        <a:t>PCT</a:t>
                      </a:r>
                    </a:p>
                    <a:p>
                      <a:pPr algn="ctr" fontAlgn="b"/>
                      <a:r>
                        <a:rPr lang="en-US" sz="1100" b="1" i="0" u="none" strike="noStrike" dirty="0" smtClean="0">
                          <a:solidFill>
                            <a:srgbClr val="000000"/>
                          </a:solidFill>
                          <a:effectLst/>
                          <a:latin typeface="Calibri" panose="020F0502020204030204" pitchFamily="34" charset="0"/>
                        </a:rPr>
                        <a:t>Share of women inventors in PCT applications by origin, 2021</a:t>
                      </a:r>
                      <a:endParaRPr lang="en-GB" sz="1100" b="1" i="0" u="none" strike="noStrike" dirty="0">
                        <a:solidFill>
                          <a:srgbClr val="000000"/>
                        </a:solidFill>
                        <a:effectLst/>
                        <a:latin typeface="Calibri" panose="020F0502020204030204" pitchFamily="34" charset="0"/>
                      </a:endParaRPr>
                    </a:p>
                  </a:txBody>
                  <a:tcPr marL="6148" marR="6148" marT="6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808925005"/>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dirty="0">
                          <a:solidFill>
                            <a:srgbClr val="000000"/>
                          </a:solidFill>
                          <a:effectLst/>
                          <a:latin typeface="Calibri" panose="020F0502020204030204" pitchFamily="34" charset="0"/>
                        </a:rPr>
                        <a:t>Philippines</a:t>
                      </a:r>
                    </a:p>
                  </a:txBody>
                  <a:tcPr marL="6148" marR="6148" marT="61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dirty="0">
                          <a:solidFill>
                            <a:srgbClr val="000000"/>
                          </a:solidFill>
                          <a:effectLst/>
                          <a:latin typeface="Arial" panose="020B0604020202020204" pitchFamily="34" charset="0"/>
                        </a:rPr>
                        <a:t>37.7%</a:t>
                      </a:r>
                    </a:p>
                  </a:txBody>
                  <a:tcPr marL="6148" marR="6148" marT="614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49637379"/>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Malaysia</a:t>
                      </a:r>
                    </a:p>
                  </a:txBody>
                  <a:tcPr marL="6148" marR="6148" marT="6148" marB="0" anchor="b">
                    <a:lnL>
                      <a:noFill/>
                    </a:lnL>
                    <a:lnR>
                      <a:noFill/>
                    </a:lnR>
                    <a:lnT>
                      <a:noFill/>
                    </a:lnT>
                    <a:lnB>
                      <a:noFill/>
                    </a:lnB>
                  </a:tcPr>
                </a:tc>
                <a:tc>
                  <a:txBody>
                    <a:bodyPr/>
                    <a:lstStyle/>
                    <a:p>
                      <a:pPr algn="r" fontAlgn="b"/>
                      <a:r>
                        <a:rPr lang="en-GB" sz="1000" b="0" i="0" u="none" strike="noStrike" dirty="0">
                          <a:solidFill>
                            <a:srgbClr val="000000"/>
                          </a:solidFill>
                          <a:effectLst/>
                          <a:latin typeface="Arial" panose="020B0604020202020204" pitchFamily="34" charset="0"/>
                        </a:rPr>
                        <a:t>26.7%</a:t>
                      </a:r>
                    </a:p>
                  </a:txBody>
                  <a:tcPr marL="6148" marR="6148" marT="6148" marB="0" anchor="b">
                    <a:lnL>
                      <a:noFill/>
                    </a:lnL>
                    <a:lnR>
                      <a:noFill/>
                    </a:lnR>
                    <a:lnT>
                      <a:noFill/>
                    </a:lnT>
                    <a:lnB>
                      <a:noFill/>
                    </a:lnB>
                  </a:tcPr>
                </a:tc>
                <a:extLst>
                  <a:ext uri="{0D108BD9-81ED-4DB2-BD59-A6C34878D82A}">
                    <a16:rowId xmlns:a16="http://schemas.microsoft.com/office/drawing/2014/main" val="4167393721"/>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Thailand</a:t>
                      </a:r>
                    </a:p>
                  </a:txBody>
                  <a:tcPr marL="6148" marR="6148" marT="6148" marB="0" anchor="b">
                    <a:lnL>
                      <a:noFill/>
                    </a:lnL>
                    <a:lnR>
                      <a:noFill/>
                    </a:lnR>
                    <a:lnT>
                      <a:noFill/>
                    </a:lnT>
                    <a:lnB>
                      <a:noFill/>
                    </a:lnB>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6148" marR="6148" marT="6148" marB="0" anchor="b">
                    <a:lnL>
                      <a:noFill/>
                    </a:lnL>
                    <a:lnR>
                      <a:noFill/>
                    </a:lnR>
                    <a:lnT>
                      <a:noFill/>
                    </a:lnT>
                    <a:lnB>
                      <a:noFill/>
                    </a:lnB>
                  </a:tcPr>
                </a:tc>
                <a:extLst>
                  <a:ext uri="{0D108BD9-81ED-4DB2-BD59-A6C34878D82A}">
                    <a16:rowId xmlns:a16="http://schemas.microsoft.com/office/drawing/2014/main" val="2374265614"/>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Kazakhstan</a:t>
                      </a:r>
                    </a:p>
                  </a:txBody>
                  <a:tcPr marL="6148" marR="6148" marT="6148" marB="0" anchor="b">
                    <a:lnL>
                      <a:noFill/>
                    </a:lnL>
                    <a:lnR>
                      <a:noFill/>
                    </a:lnR>
                    <a:lnT>
                      <a:noFill/>
                    </a:lnT>
                    <a:lnB>
                      <a:noFill/>
                    </a:lnB>
                  </a:tcPr>
                </a:tc>
                <a:tc>
                  <a:txBody>
                    <a:bodyPr/>
                    <a:lstStyle/>
                    <a:p>
                      <a:pPr algn="r" fontAlgn="b"/>
                      <a:r>
                        <a:rPr lang="en-GB" sz="1000" b="0" i="0" u="none" strike="noStrike" dirty="0">
                          <a:solidFill>
                            <a:srgbClr val="000000"/>
                          </a:solidFill>
                          <a:effectLst/>
                          <a:latin typeface="Arial" panose="020B0604020202020204" pitchFamily="34" charset="0"/>
                        </a:rPr>
                        <a:t>26.2%</a:t>
                      </a:r>
                    </a:p>
                  </a:txBody>
                  <a:tcPr marL="6148" marR="6148" marT="6148" marB="0" anchor="b">
                    <a:lnL>
                      <a:noFill/>
                    </a:lnL>
                    <a:lnR>
                      <a:noFill/>
                    </a:lnR>
                    <a:lnT>
                      <a:noFill/>
                    </a:lnT>
                    <a:lnB>
                      <a:noFill/>
                    </a:lnB>
                  </a:tcPr>
                </a:tc>
                <a:extLst>
                  <a:ext uri="{0D108BD9-81ED-4DB2-BD59-A6C34878D82A}">
                    <a16:rowId xmlns:a16="http://schemas.microsoft.com/office/drawing/2014/main" val="250880420"/>
                  </a:ext>
                </a:extLst>
              </a:tr>
              <a:tr h="162143">
                <a:tc>
                  <a:txBody>
                    <a:bodyPr/>
                    <a:lstStyle/>
                    <a:p>
                      <a:pPr algn="r" fontAlgn="b"/>
                      <a:endParaRPr lang="en-GB" sz="1100" b="0" i="0" u="none" strike="noStrike">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Sri Lanka</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25.0%</a:t>
                      </a:r>
                    </a:p>
                  </a:txBody>
                  <a:tcPr marL="6148" marR="6148" marT="6148" marB="0" anchor="b">
                    <a:lnL>
                      <a:noFill/>
                    </a:lnL>
                    <a:lnR>
                      <a:noFill/>
                    </a:lnR>
                    <a:lnT>
                      <a:noFill/>
                    </a:lnT>
                    <a:lnB>
                      <a:noFill/>
                    </a:lnB>
                  </a:tcPr>
                </a:tc>
                <a:extLst>
                  <a:ext uri="{0D108BD9-81ED-4DB2-BD59-A6C34878D82A}">
                    <a16:rowId xmlns:a16="http://schemas.microsoft.com/office/drawing/2014/main" val="4179119657"/>
                  </a:ext>
                </a:extLst>
              </a:tr>
              <a:tr h="162143">
                <a:tc>
                  <a:txBody>
                    <a:bodyPr/>
                    <a:lstStyle/>
                    <a:p>
                      <a:pPr algn="r" fontAlgn="b"/>
                      <a:endParaRPr lang="en-GB" sz="1100" b="0" i="0" u="none" strike="noStrike">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Turkey</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24.2%</a:t>
                      </a:r>
                    </a:p>
                  </a:txBody>
                  <a:tcPr marL="6148" marR="6148" marT="6148" marB="0" anchor="b">
                    <a:lnL>
                      <a:noFill/>
                    </a:lnL>
                    <a:lnR>
                      <a:noFill/>
                    </a:lnR>
                    <a:lnT>
                      <a:noFill/>
                    </a:lnT>
                    <a:lnB>
                      <a:noFill/>
                    </a:lnB>
                  </a:tcPr>
                </a:tc>
                <a:extLst>
                  <a:ext uri="{0D108BD9-81ED-4DB2-BD59-A6C34878D82A}">
                    <a16:rowId xmlns:a16="http://schemas.microsoft.com/office/drawing/2014/main" val="583804154"/>
                  </a:ext>
                </a:extLst>
              </a:tr>
              <a:tr h="162143">
                <a:tc>
                  <a:txBody>
                    <a:bodyPr/>
                    <a:lstStyle/>
                    <a:p>
                      <a:pPr algn="r" fontAlgn="b"/>
                      <a:endParaRPr lang="en-GB" sz="1100" b="0" i="0" u="none" strike="noStrike">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Viet Nam</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24.1%</a:t>
                      </a:r>
                    </a:p>
                  </a:txBody>
                  <a:tcPr marL="6148" marR="6148" marT="6148" marB="0" anchor="b">
                    <a:lnL>
                      <a:noFill/>
                    </a:lnL>
                    <a:lnR>
                      <a:noFill/>
                    </a:lnR>
                    <a:lnT>
                      <a:noFill/>
                    </a:lnT>
                    <a:lnB>
                      <a:noFill/>
                    </a:lnB>
                  </a:tcPr>
                </a:tc>
                <a:extLst>
                  <a:ext uri="{0D108BD9-81ED-4DB2-BD59-A6C34878D82A}">
                    <a16:rowId xmlns:a16="http://schemas.microsoft.com/office/drawing/2014/main" val="710716024"/>
                  </a:ext>
                </a:extLst>
              </a:tr>
              <a:tr h="162143">
                <a:tc>
                  <a:txBody>
                    <a:bodyPr/>
                    <a:lstStyle/>
                    <a:p>
                      <a:pPr algn="r" fontAlgn="b"/>
                      <a:endParaRPr lang="en-GB" sz="1100" b="0" i="0" u="none" strike="noStrike">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Oman</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23.8%</a:t>
                      </a:r>
                    </a:p>
                  </a:txBody>
                  <a:tcPr marL="6148" marR="6148" marT="6148" marB="0" anchor="b">
                    <a:lnL>
                      <a:noFill/>
                    </a:lnL>
                    <a:lnR>
                      <a:noFill/>
                    </a:lnR>
                    <a:lnT>
                      <a:noFill/>
                    </a:lnT>
                    <a:lnB>
                      <a:noFill/>
                    </a:lnB>
                  </a:tcPr>
                </a:tc>
                <a:extLst>
                  <a:ext uri="{0D108BD9-81ED-4DB2-BD59-A6C34878D82A}">
                    <a16:rowId xmlns:a16="http://schemas.microsoft.com/office/drawing/2014/main" val="1828139650"/>
                  </a:ext>
                </a:extLst>
              </a:tr>
              <a:tr h="162143">
                <a:tc>
                  <a:txBody>
                    <a:bodyPr/>
                    <a:lstStyle/>
                    <a:p>
                      <a:pPr algn="r" fontAlgn="b"/>
                      <a:endParaRPr lang="en-GB" sz="1100" b="0" i="0" u="none" strike="noStrike">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China</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23.7%</a:t>
                      </a:r>
                    </a:p>
                  </a:txBody>
                  <a:tcPr marL="6148" marR="6148" marT="6148" marB="0" anchor="b">
                    <a:lnL>
                      <a:noFill/>
                    </a:lnL>
                    <a:lnR>
                      <a:noFill/>
                    </a:lnR>
                    <a:lnT>
                      <a:noFill/>
                    </a:lnT>
                    <a:lnB>
                      <a:noFill/>
                    </a:lnB>
                  </a:tcPr>
                </a:tc>
                <a:extLst>
                  <a:ext uri="{0D108BD9-81ED-4DB2-BD59-A6C34878D82A}">
                    <a16:rowId xmlns:a16="http://schemas.microsoft.com/office/drawing/2014/main" val="3874330004"/>
                  </a:ext>
                </a:extLst>
              </a:tr>
              <a:tr h="318551">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Iran (Islamic Republic of)</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23.2%</a:t>
                      </a:r>
                    </a:p>
                  </a:txBody>
                  <a:tcPr marL="6148" marR="6148" marT="6148" marB="0" anchor="b">
                    <a:lnL>
                      <a:noFill/>
                    </a:lnL>
                    <a:lnR>
                      <a:noFill/>
                    </a:lnR>
                    <a:lnT>
                      <a:noFill/>
                    </a:lnT>
                    <a:lnB>
                      <a:noFill/>
                    </a:lnB>
                  </a:tcPr>
                </a:tc>
                <a:extLst>
                  <a:ext uri="{0D108BD9-81ED-4DB2-BD59-A6C34878D82A}">
                    <a16:rowId xmlns:a16="http://schemas.microsoft.com/office/drawing/2014/main" val="2225592731"/>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Jordan</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20.0%</a:t>
                      </a:r>
                    </a:p>
                  </a:txBody>
                  <a:tcPr marL="6148" marR="6148" marT="6148" marB="0" anchor="b">
                    <a:lnL>
                      <a:noFill/>
                    </a:lnL>
                    <a:lnR>
                      <a:noFill/>
                    </a:lnR>
                    <a:lnT>
                      <a:noFill/>
                    </a:lnT>
                    <a:lnB>
                      <a:noFill/>
                    </a:lnB>
                  </a:tcPr>
                </a:tc>
                <a:extLst>
                  <a:ext uri="{0D108BD9-81ED-4DB2-BD59-A6C34878D82A}">
                    <a16:rowId xmlns:a16="http://schemas.microsoft.com/office/drawing/2014/main" val="4100883524"/>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Israel</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16.5%</a:t>
                      </a:r>
                    </a:p>
                  </a:txBody>
                  <a:tcPr marL="6148" marR="6148" marT="6148" marB="0" anchor="b">
                    <a:lnL>
                      <a:noFill/>
                    </a:lnL>
                    <a:lnR>
                      <a:noFill/>
                    </a:lnR>
                    <a:lnT>
                      <a:noFill/>
                    </a:lnT>
                    <a:lnB>
                      <a:noFill/>
                    </a:lnB>
                  </a:tcPr>
                </a:tc>
                <a:extLst>
                  <a:ext uri="{0D108BD9-81ED-4DB2-BD59-A6C34878D82A}">
                    <a16:rowId xmlns:a16="http://schemas.microsoft.com/office/drawing/2014/main" val="2222610843"/>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Singapore</a:t>
                      </a:r>
                    </a:p>
                  </a:txBody>
                  <a:tcPr marL="6148" marR="6148" marT="6148" marB="0" anchor="b">
                    <a:lnL>
                      <a:noFill/>
                    </a:lnL>
                    <a:lnR>
                      <a:noFill/>
                    </a:lnR>
                    <a:lnT>
                      <a:noFill/>
                    </a:lnT>
                    <a:lnB>
                      <a:noFill/>
                    </a:lnB>
                  </a:tcPr>
                </a:tc>
                <a:tc>
                  <a:txBody>
                    <a:bodyPr/>
                    <a:lstStyle/>
                    <a:p>
                      <a:pPr algn="r" fontAlgn="b"/>
                      <a:r>
                        <a:rPr lang="en-GB" sz="1000" b="0" i="0" u="none" strike="noStrike" dirty="0">
                          <a:solidFill>
                            <a:srgbClr val="000000"/>
                          </a:solidFill>
                          <a:effectLst/>
                          <a:latin typeface="Arial" panose="020B0604020202020204" pitchFamily="34" charset="0"/>
                        </a:rPr>
                        <a:t>15.5%</a:t>
                      </a:r>
                    </a:p>
                  </a:txBody>
                  <a:tcPr marL="6148" marR="6148" marT="6148" marB="0" anchor="b">
                    <a:lnL>
                      <a:noFill/>
                    </a:lnL>
                    <a:lnR>
                      <a:noFill/>
                    </a:lnR>
                    <a:lnT>
                      <a:noFill/>
                    </a:lnT>
                    <a:lnB>
                      <a:noFill/>
                    </a:lnB>
                  </a:tcPr>
                </a:tc>
                <a:extLst>
                  <a:ext uri="{0D108BD9-81ED-4DB2-BD59-A6C34878D82A}">
                    <a16:rowId xmlns:a16="http://schemas.microsoft.com/office/drawing/2014/main" val="1364433244"/>
                  </a:ext>
                </a:extLst>
              </a:tr>
              <a:tr h="318551">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Republic of Korea</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15.3%</a:t>
                      </a:r>
                    </a:p>
                  </a:txBody>
                  <a:tcPr marL="6148" marR="6148" marT="6148" marB="0" anchor="b">
                    <a:lnL>
                      <a:noFill/>
                    </a:lnL>
                    <a:lnR>
                      <a:noFill/>
                    </a:lnR>
                    <a:lnT>
                      <a:noFill/>
                    </a:lnT>
                    <a:lnB>
                      <a:noFill/>
                    </a:lnB>
                  </a:tcPr>
                </a:tc>
                <a:extLst>
                  <a:ext uri="{0D108BD9-81ED-4DB2-BD59-A6C34878D82A}">
                    <a16:rowId xmlns:a16="http://schemas.microsoft.com/office/drawing/2014/main" val="3958922185"/>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Cyprus</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14.3%</a:t>
                      </a:r>
                    </a:p>
                  </a:txBody>
                  <a:tcPr marL="6148" marR="6148" marT="6148" marB="0" anchor="b">
                    <a:lnL>
                      <a:noFill/>
                    </a:lnL>
                    <a:lnR>
                      <a:noFill/>
                    </a:lnR>
                    <a:lnT>
                      <a:noFill/>
                    </a:lnT>
                    <a:lnB>
                      <a:noFill/>
                    </a:lnB>
                  </a:tcPr>
                </a:tc>
                <a:extLst>
                  <a:ext uri="{0D108BD9-81ED-4DB2-BD59-A6C34878D82A}">
                    <a16:rowId xmlns:a16="http://schemas.microsoft.com/office/drawing/2014/main" val="1880779273"/>
                  </a:ext>
                </a:extLst>
              </a:tr>
              <a:tr h="318551">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United Arab Emirates</a:t>
                      </a:r>
                    </a:p>
                  </a:txBody>
                  <a:tcPr marL="6148" marR="6148" marT="6148" marB="0" anchor="b">
                    <a:lnL>
                      <a:noFill/>
                    </a:lnL>
                    <a:lnR>
                      <a:noFill/>
                    </a:lnR>
                    <a:lnT>
                      <a:noFill/>
                    </a:lnT>
                    <a:lnB>
                      <a:noFill/>
                    </a:lnB>
                  </a:tcPr>
                </a:tc>
                <a:tc>
                  <a:txBody>
                    <a:bodyPr/>
                    <a:lstStyle/>
                    <a:p>
                      <a:pPr algn="r" fontAlgn="b"/>
                      <a:r>
                        <a:rPr lang="en-GB" sz="1000" b="0" i="0" u="none" strike="noStrike" dirty="0">
                          <a:solidFill>
                            <a:srgbClr val="000000"/>
                          </a:solidFill>
                          <a:effectLst/>
                          <a:latin typeface="Arial" panose="020B0604020202020204" pitchFamily="34" charset="0"/>
                        </a:rPr>
                        <a:t>11.3%</a:t>
                      </a:r>
                    </a:p>
                  </a:txBody>
                  <a:tcPr marL="6148" marR="6148" marT="6148" marB="0" anchor="b">
                    <a:lnL>
                      <a:noFill/>
                    </a:lnL>
                    <a:lnR>
                      <a:noFill/>
                    </a:lnR>
                    <a:lnT>
                      <a:noFill/>
                    </a:lnT>
                    <a:lnB>
                      <a:noFill/>
                    </a:lnB>
                  </a:tcPr>
                </a:tc>
                <a:extLst>
                  <a:ext uri="{0D108BD9-81ED-4DB2-BD59-A6C34878D82A}">
                    <a16:rowId xmlns:a16="http://schemas.microsoft.com/office/drawing/2014/main" val="349704018"/>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India</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10.2%</a:t>
                      </a:r>
                    </a:p>
                  </a:txBody>
                  <a:tcPr marL="6148" marR="6148" marT="6148" marB="0" anchor="b">
                    <a:lnL>
                      <a:noFill/>
                    </a:lnL>
                    <a:lnR>
                      <a:noFill/>
                    </a:lnR>
                    <a:lnT>
                      <a:noFill/>
                    </a:lnT>
                    <a:lnB>
                      <a:noFill/>
                    </a:lnB>
                  </a:tcPr>
                </a:tc>
                <a:extLst>
                  <a:ext uri="{0D108BD9-81ED-4DB2-BD59-A6C34878D82A}">
                    <a16:rowId xmlns:a16="http://schemas.microsoft.com/office/drawing/2014/main" val="2326938992"/>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Japan</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9.8%</a:t>
                      </a:r>
                    </a:p>
                  </a:txBody>
                  <a:tcPr marL="6148" marR="6148" marT="6148" marB="0" anchor="b">
                    <a:lnL>
                      <a:noFill/>
                    </a:lnL>
                    <a:lnR>
                      <a:noFill/>
                    </a:lnR>
                    <a:lnT>
                      <a:noFill/>
                    </a:lnT>
                    <a:lnB>
                      <a:noFill/>
                    </a:lnB>
                  </a:tcPr>
                </a:tc>
                <a:extLst>
                  <a:ext uri="{0D108BD9-81ED-4DB2-BD59-A6C34878D82A}">
                    <a16:rowId xmlns:a16="http://schemas.microsoft.com/office/drawing/2014/main" val="1483893980"/>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Indonesia</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9.4%</a:t>
                      </a:r>
                    </a:p>
                  </a:txBody>
                  <a:tcPr marL="6148" marR="6148" marT="6148" marB="0" anchor="b">
                    <a:lnL>
                      <a:noFill/>
                    </a:lnL>
                    <a:lnR>
                      <a:noFill/>
                    </a:lnR>
                    <a:lnT>
                      <a:noFill/>
                    </a:lnT>
                    <a:lnB>
                      <a:noFill/>
                    </a:lnB>
                  </a:tcPr>
                </a:tc>
                <a:extLst>
                  <a:ext uri="{0D108BD9-81ED-4DB2-BD59-A6C34878D82A}">
                    <a16:rowId xmlns:a16="http://schemas.microsoft.com/office/drawing/2014/main" val="1111376885"/>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Qatar</a:t>
                      </a:r>
                    </a:p>
                  </a:txBody>
                  <a:tcPr marL="6148" marR="6148" marT="6148" marB="0" anchor="b">
                    <a:lnL>
                      <a:noFill/>
                    </a:lnL>
                    <a:lnR>
                      <a:noFill/>
                    </a:lnR>
                    <a:lnT>
                      <a:noFill/>
                    </a:lnT>
                    <a:lnB>
                      <a:noFill/>
                    </a:lnB>
                  </a:tcPr>
                </a:tc>
                <a:tc>
                  <a:txBody>
                    <a:bodyPr/>
                    <a:lstStyle/>
                    <a:p>
                      <a:pPr algn="r" fontAlgn="b"/>
                      <a:r>
                        <a:rPr lang="en-GB" sz="1000" b="0" i="0" u="none" strike="noStrike">
                          <a:solidFill>
                            <a:srgbClr val="000000"/>
                          </a:solidFill>
                          <a:effectLst/>
                          <a:latin typeface="Arial" panose="020B0604020202020204" pitchFamily="34" charset="0"/>
                        </a:rPr>
                        <a:t>7.0%</a:t>
                      </a:r>
                    </a:p>
                  </a:txBody>
                  <a:tcPr marL="6148" marR="6148" marT="6148" marB="0" anchor="b">
                    <a:lnL>
                      <a:noFill/>
                    </a:lnL>
                    <a:lnR>
                      <a:noFill/>
                    </a:lnR>
                    <a:lnT>
                      <a:noFill/>
                    </a:lnT>
                    <a:lnB>
                      <a:noFill/>
                    </a:lnB>
                  </a:tcPr>
                </a:tc>
                <a:extLst>
                  <a:ext uri="{0D108BD9-81ED-4DB2-BD59-A6C34878D82A}">
                    <a16:rowId xmlns:a16="http://schemas.microsoft.com/office/drawing/2014/main" val="1114426111"/>
                  </a:ext>
                </a:extLst>
              </a:tr>
              <a:tr h="162143">
                <a:tc>
                  <a:txBody>
                    <a:bodyPr/>
                    <a:lstStyle/>
                    <a:p>
                      <a:pPr algn="r" fontAlgn="b"/>
                      <a:endParaRPr lang="en-GB" sz="1100" b="0" i="0" u="none" strike="noStrike" dirty="0">
                        <a:solidFill>
                          <a:srgbClr val="000000"/>
                        </a:solidFill>
                        <a:effectLst/>
                        <a:latin typeface="Calibri" panose="020F0502020204030204" pitchFamily="34" charset="0"/>
                      </a:endParaRP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Asia</a:t>
                      </a:r>
                    </a:p>
                  </a:txBody>
                  <a:tcPr marL="6148" marR="6148" marT="6148"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Saudi Arabia</a:t>
                      </a:r>
                    </a:p>
                  </a:txBody>
                  <a:tcPr marL="6148" marR="6148" marT="6148" marB="0" anchor="b">
                    <a:lnL>
                      <a:noFill/>
                    </a:lnL>
                    <a:lnR>
                      <a:noFill/>
                    </a:lnR>
                    <a:lnT>
                      <a:noFill/>
                    </a:lnT>
                    <a:lnB>
                      <a:noFill/>
                    </a:lnB>
                  </a:tcPr>
                </a:tc>
                <a:tc>
                  <a:txBody>
                    <a:bodyPr/>
                    <a:lstStyle/>
                    <a:p>
                      <a:pPr algn="r" fontAlgn="b"/>
                      <a:r>
                        <a:rPr lang="en-GB" sz="1000" b="0" i="0" u="none" strike="noStrike" dirty="0">
                          <a:solidFill>
                            <a:srgbClr val="000000"/>
                          </a:solidFill>
                          <a:effectLst/>
                          <a:latin typeface="Arial" panose="020B0604020202020204" pitchFamily="34" charset="0"/>
                        </a:rPr>
                        <a:t>6.7%</a:t>
                      </a:r>
                    </a:p>
                  </a:txBody>
                  <a:tcPr marL="6148" marR="6148" marT="6148" marB="0" anchor="b">
                    <a:lnL>
                      <a:noFill/>
                    </a:lnL>
                    <a:lnR>
                      <a:noFill/>
                    </a:lnR>
                    <a:lnT>
                      <a:noFill/>
                    </a:lnT>
                    <a:lnB>
                      <a:noFill/>
                    </a:lnB>
                  </a:tcPr>
                </a:tc>
                <a:extLst>
                  <a:ext uri="{0D108BD9-81ED-4DB2-BD59-A6C34878D82A}">
                    <a16:rowId xmlns:a16="http://schemas.microsoft.com/office/drawing/2014/main" val="3108193187"/>
                  </a:ext>
                </a:extLst>
              </a:tr>
            </a:tbl>
          </a:graphicData>
        </a:graphic>
      </p:graphicFrame>
    </p:spTree>
    <p:extLst>
      <p:ext uri="{BB962C8B-B14F-4D97-AF65-F5344CB8AC3E}">
        <p14:creationId xmlns:p14="http://schemas.microsoft.com/office/powerpoint/2010/main" val="896959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s-419" dirty="0" smtClean="0">
                <a:solidFill>
                  <a:srgbClr val="00B050"/>
                </a:solidFill>
              </a:rPr>
              <a:t>WIPO GREEN </a:t>
            </a:r>
            <a:r>
              <a:rPr lang="en-US" b="1" dirty="0"/>
              <a:t/>
            </a:r>
            <a:br>
              <a:rPr lang="en-US" b="1" dirty="0"/>
            </a:br>
            <a:endParaRPr lang="es-419" dirty="0"/>
          </a:p>
        </p:txBody>
      </p:sp>
      <p:pic>
        <p:nvPicPr>
          <p:cNvPr id="4" name="Content Placeholder 3"/>
          <p:cNvPicPr>
            <a:picLocks noGrp="1" noChangeAspect="1"/>
          </p:cNvPicPr>
          <p:nvPr>
            <p:ph idx="1"/>
          </p:nvPr>
        </p:nvPicPr>
        <p:blipFill>
          <a:blip r:embed="rId3"/>
          <a:stretch>
            <a:fillRect/>
          </a:stretch>
        </p:blipFill>
        <p:spPr>
          <a:xfrm>
            <a:off x="539552" y="836712"/>
            <a:ext cx="7920880" cy="5111849"/>
          </a:xfrm>
          <a:prstGeom prst="rect">
            <a:avLst/>
          </a:prstGeom>
        </p:spPr>
      </p:pic>
    </p:spTree>
    <p:extLst>
      <p:ext uri="{BB962C8B-B14F-4D97-AF65-F5344CB8AC3E}">
        <p14:creationId xmlns:p14="http://schemas.microsoft.com/office/powerpoint/2010/main" val="321088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s-419" dirty="0" smtClean="0">
                <a:solidFill>
                  <a:srgbClr val="00B050"/>
                </a:solidFill>
              </a:rPr>
              <a:t>WIPO GREEN - </a:t>
            </a:r>
            <a:r>
              <a:rPr lang="en-US" dirty="0">
                <a:solidFill>
                  <a:schemeClr val="accent2"/>
                </a:solidFill>
              </a:rPr>
              <a:t>The Marke</a:t>
            </a:r>
            <a:r>
              <a:rPr lang="en-US" dirty="0"/>
              <a:t>tplace for Sustainable Technology</a:t>
            </a:r>
            <a:r>
              <a:rPr lang="en-US" b="1" dirty="0"/>
              <a:t/>
            </a:r>
            <a:br>
              <a:rPr lang="en-US" b="1" dirty="0"/>
            </a:br>
            <a:endParaRPr lang="es-419" dirty="0"/>
          </a:p>
        </p:txBody>
      </p:sp>
      <p:sp>
        <p:nvSpPr>
          <p:cNvPr id="3" name="Content Placeholder 2"/>
          <p:cNvSpPr>
            <a:spLocks noGrp="1"/>
          </p:cNvSpPr>
          <p:nvPr>
            <p:ph idx="1"/>
          </p:nvPr>
        </p:nvSpPr>
        <p:spPr>
          <a:xfrm>
            <a:off x="179512" y="1196752"/>
            <a:ext cx="8856984" cy="5328592"/>
          </a:xfrm>
        </p:spPr>
        <p:txBody>
          <a:bodyPr/>
          <a:lstStyle/>
          <a:p>
            <a:r>
              <a:rPr lang="en-US" dirty="0"/>
              <a:t>WIPO GREEN </a:t>
            </a:r>
            <a:r>
              <a:rPr lang="en-US" dirty="0" smtClean="0"/>
              <a:t>- online </a:t>
            </a:r>
            <a:r>
              <a:rPr lang="en-US" dirty="0"/>
              <a:t>platform for technology </a:t>
            </a:r>
            <a:r>
              <a:rPr lang="en-US" dirty="0" smtClean="0"/>
              <a:t>exchange</a:t>
            </a:r>
          </a:p>
          <a:p>
            <a:r>
              <a:rPr lang="en-US" dirty="0" smtClean="0"/>
              <a:t>Supports </a:t>
            </a:r>
            <a:r>
              <a:rPr lang="en-US" dirty="0"/>
              <a:t>global efforts to address climate change by connecting providers and seekers of environmentally friendly </a:t>
            </a:r>
            <a:r>
              <a:rPr lang="en-US" dirty="0" smtClean="0"/>
              <a:t>technologies </a:t>
            </a:r>
          </a:p>
          <a:p>
            <a:r>
              <a:rPr lang="en-US" dirty="0" smtClean="0"/>
              <a:t>Entrepreneurs network - </a:t>
            </a:r>
            <a:r>
              <a:rPr lang="en-US" dirty="0"/>
              <a:t>acceleration </a:t>
            </a:r>
            <a:r>
              <a:rPr lang="en-US" dirty="0" smtClean="0"/>
              <a:t>projects bring </a:t>
            </a:r>
            <a:r>
              <a:rPr lang="en-US" dirty="0"/>
              <a:t>together key players to catalyze green technology innovation </a:t>
            </a:r>
            <a:endParaRPr lang="en-US" dirty="0" smtClean="0"/>
          </a:p>
          <a:p>
            <a:r>
              <a:rPr lang="en-US" dirty="0" smtClean="0"/>
              <a:t>Assembles technologies </a:t>
            </a:r>
            <a:r>
              <a:rPr lang="en-US" dirty="0"/>
              <a:t>at all stages of development, from prototypes to marketable </a:t>
            </a:r>
            <a:r>
              <a:rPr lang="en-US" dirty="0" smtClean="0"/>
              <a:t>products, which are available </a:t>
            </a:r>
            <a:r>
              <a:rPr lang="en-US" dirty="0"/>
              <a:t>for </a:t>
            </a:r>
            <a:r>
              <a:rPr lang="en-US" b="1" dirty="0"/>
              <a:t>license, collaboration, joint ventures, and sale</a:t>
            </a:r>
            <a:r>
              <a:rPr lang="en-US" dirty="0"/>
              <a:t>. </a:t>
            </a:r>
            <a:endParaRPr lang="en-US" dirty="0" smtClean="0"/>
          </a:p>
          <a:p>
            <a:r>
              <a:rPr lang="en-US" dirty="0" smtClean="0"/>
              <a:t>Eco-friendly </a:t>
            </a:r>
            <a:r>
              <a:rPr lang="en-US" dirty="0"/>
              <a:t>technologies as well as technology “needs” </a:t>
            </a:r>
            <a:r>
              <a:rPr lang="en-US" dirty="0" smtClean="0"/>
              <a:t>- WIPO </a:t>
            </a:r>
            <a:r>
              <a:rPr lang="en-US" dirty="0"/>
              <a:t>GREEN is a go-to platform for green technology </a:t>
            </a:r>
            <a:r>
              <a:rPr lang="en-US" dirty="0" smtClean="0"/>
              <a:t>innovation</a:t>
            </a:r>
          </a:p>
          <a:p>
            <a:r>
              <a:rPr lang="es-419" dirty="0" smtClean="0">
                <a:hlinkClick r:id="rId3"/>
              </a:rPr>
              <a:t>https://www.wipo.int/wipo-match/en/</a:t>
            </a:r>
            <a:endParaRPr lang="es-419" dirty="0" smtClean="0"/>
          </a:p>
          <a:p>
            <a:pPr marL="0" indent="0">
              <a:buNone/>
            </a:pPr>
            <a:endParaRPr lang="es-419" dirty="0"/>
          </a:p>
        </p:txBody>
      </p:sp>
    </p:spTree>
    <p:extLst>
      <p:ext uri="{BB962C8B-B14F-4D97-AF65-F5344CB8AC3E}">
        <p14:creationId xmlns:p14="http://schemas.microsoft.com/office/powerpoint/2010/main" val="3142655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s-419" dirty="0" smtClean="0">
                <a:solidFill>
                  <a:srgbClr val="00B050"/>
                </a:solidFill>
              </a:rPr>
              <a:t>IP Strategy - PCT </a:t>
            </a:r>
            <a:r>
              <a:rPr lang="en-US" b="1" dirty="0"/>
              <a:t/>
            </a:r>
            <a:br>
              <a:rPr lang="en-US" b="1" dirty="0"/>
            </a:br>
            <a:endParaRPr lang="es-419" dirty="0"/>
          </a:p>
        </p:txBody>
      </p:sp>
      <p:pic>
        <p:nvPicPr>
          <p:cNvPr id="4" name="Content Placeholder 3"/>
          <p:cNvPicPr>
            <a:picLocks noGrp="1" noChangeAspect="1"/>
          </p:cNvPicPr>
          <p:nvPr>
            <p:ph idx="1"/>
          </p:nvPr>
        </p:nvPicPr>
        <p:blipFill>
          <a:blip r:embed="rId3"/>
          <a:stretch>
            <a:fillRect/>
          </a:stretch>
        </p:blipFill>
        <p:spPr>
          <a:xfrm>
            <a:off x="1493325" y="981074"/>
            <a:ext cx="6157350" cy="5400253"/>
          </a:xfrm>
          <a:prstGeom prst="rect">
            <a:avLst/>
          </a:prstGeom>
        </p:spPr>
      </p:pic>
    </p:spTree>
    <p:extLst>
      <p:ext uri="{BB962C8B-B14F-4D97-AF65-F5344CB8AC3E}">
        <p14:creationId xmlns:p14="http://schemas.microsoft.com/office/powerpoint/2010/main" val="300989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4638" y="188641"/>
            <a:ext cx="8418512" cy="936103"/>
          </a:xfrm>
        </p:spPr>
        <p:txBody>
          <a:bodyPr/>
          <a:lstStyle/>
          <a:p>
            <a:r>
              <a:rPr lang="en-US" dirty="0" smtClean="0">
                <a:solidFill>
                  <a:srgbClr val="70899B"/>
                </a:solidFill>
              </a:rPr>
              <a:t>PATENTSCOPE</a:t>
            </a:r>
            <a:endParaRPr lang="en-US" dirty="0">
              <a:solidFill>
                <a:srgbClr val="70899B"/>
              </a:solidFill>
            </a:endParaRPr>
          </a:p>
        </p:txBody>
      </p:sp>
      <p:sp>
        <p:nvSpPr>
          <p:cNvPr id="7" name="Rectangle 3"/>
          <p:cNvSpPr txBox="1">
            <a:spLocks noChangeArrowheads="1"/>
          </p:cNvSpPr>
          <p:nvPr/>
        </p:nvSpPr>
        <p:spPr bwMode="auto">
          <a:xfrm>
            <a:off x="380199" y="1378319"/>
            <a:ext cx="801952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9D0A2B"/>
              </a:buClr>
              <a:buSzPct val="100000"/>
              <a:buFont typeface="Wingdings" pitchFamily="2" charset="2"/>
              <a:buChar char="q"/>
              <a:defRPr sz="2400">
                <a:solidFill>
                  <a:schemeClr val="tx1"/>
                </a:solidFill>
                <a:latin typeface="+mn-lt"/>
                <a:cs typeface="+mn-cs"/>
              </a:defRPr>
            </a:lvl2pPr>
            <a:lvl3pPr marL="1143000" indent="-228600" algn="l" rtl="0" eaLnBrk="1" fontAlgn="base" hangingPunct="1">
              <a:spcBef>
                <a:spcPct val="20000"/>
              </a:spcBef>
              <a:spcAft>
                <a:spcPct val="0"/>
              </a:spcAft>
              <a:buClr>
                <a:srgbClr val="9D0A2B"/>
              </a:buClr>
              <a:buSzPct val="100000"/>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4pPr>
            <a:lvl5pPr marL="20574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lvl="0">
              <a:spcBef>
                <a:spcPct val="50000"/>
              </a:spcBef>
              <a:buClr>
                <a:srgbClr val="00B0F0"/>
              </a:buClr>
              <a:buSzTx/>
              <a:defRPr/>
            </a:pPr>
            <a:r>
              <a:rPr lang="es-ES" sz="2000" b="1" dirty="0">
                <a:solidFill>
                  <a:srgbClr val="70899B"/>
                </a:solidFill>
                <a:latin typeface="Arial" charset="0"/>
                <a:cs typeface="Arial" charset="0"/>
              </a:rPr>
              <a:t>PATENTSCOPE: </a:t>
            </a:r>
            <a:r>
              <a:rPr lang="fr-FR" sz="2000" dirty="0">
                <a:solidFill>
                  <a:srgbClr val="0070C0"/>
                </a:solidFill>
                <a:latin typeface="Arial" charset="0"/>
                <a:cs typeface="Arial" charset="0"/>
                <a:hlinkClick r:id="rId4"/>
              </a:rPr>
              <a:t>https://patentscope.wipo.int</a:t>
            </a:r>
            <a:endParaRPr lang="fr-FR" sz="2000" dirty="0">
              <a:solidFill>
                <a:srgbClr val="0070C0"/>
              </a:solidFill>
              <a:latin typeface="Arial" charset="0"/>
              <a:cs typeface="Arial" charset="0"/>
            </a:endParaRPr>
          </a:p>
          <a:p>
            <a:pPr lvl="0">
              <a:spcBef>
                <a:spcPct val="50000"/>
              </a:spcBef>
              <a:buClr>
                <a:srgbClr val="00B0F0"/>
              </a:buClr>
              <a:buSzTx/>
              <a:defRPr/>
            </a:pPr>
            <a:r>
              <a:rPr lang="es-ES" sz="2000" dirty="0">
                <a:solidFill>
                  <a:srgbClr val="000000"/>
                </a:solidFill>
                <a:latin typeface="Arial" charset="0"/>
                <a:cs typeface="Arial" charset="0"/>
              </a:rPr>
              <a:t>4.3 </a:t>
            </a:r>
            <a:r>
              <a:rPr lang="es-ES" sz="2000" dirty="0" err="1">
                <a:solidFill>
                  <a:srgbClr val="000000"/>
                </a:solidFill>
                <a:latin typeface="Arial" charset="0"/>
                <a:cs typeface="Arial" charset="0"/>
              </a:rPr>
              <a:t>million</a:t>
            </a:r>
            <a:r>
              <a:rPr lang="es-ES" sz="2000" dirty="0">
                <a:solidFill>
                  <a:srgbClr val="000000"/>
                </a:solidFill>
                <a:latin typeface="Arial" charset="0"/>
                <a:cs typeface="Arial" charset="0"/>
              </a:rPr>
              <a:t> </a:t>
            </a:r>
            <a:r>
              <a:rPr lang="es-ES" sz="2000" dirty="0" err="1">
                <a:solidFill>
                  <a:srgbClr val="000000"/>
                </a:solidFill>
                <a:latin typeface="Arial" charset="0"/>
                <a:cs typeface="Arial" charset="0"/>
              </a:rPr>
              <a:t>published</a:t>
            </a:r>
            <a:r>
              <a:rPr lang="es-ES" sz="2000" dirty="0">
                <a:solidFill>
                  <a:srgbClr val="000000"/>
                </a:solidFill>
                <a:latin typeface="Arial" charset="0"/>
                <a:cs typeface="Arial" charset="0"/>
              </a:rPr>
              <a:t> PCT </a:t>
            </a:r>
            <a:r>
              <a:rPr lang="es-ES" sz="2000" dirty="0" err="1">
                <a:solidFill>
                  <a:srgbClr val="000000"/>
                </a:solidFill>
                <a:latin typeface="Arial" charset="0"/>
                <a:cs typeface="Arial" charset="0"/>
              </a:rPr>
              <a:t>applications</a:t>
            </a:r>
            <a:r>
              <a:rPr lang="es-ES" sz="2000" dirty="0">
                <a:solidFill>
                  <a:srgbClr val="000000"/>
                </a:solidFill>
                <a:latin typeface="Arial" charset="0"/>
                <a:cs typeface="Arial" charset="0"/>
              </a:rPr>
              <a:t>!</a:t>
            </a:r>
          </a:p>
          <a:p>
            <a:pPr lvl="0">
              <a:spcBef>
                <a:spcPct val="50000"/>
              </a:spcBef>
              <a:buClr>
                <a:srgbClr val="00B0F0"/>
              </a:buClr>
              <a:buSzTx/>
              <a:defRPr/>
            </a:pPr>
            <a:r>
              <a:rPr lang="es-ES" sz="2000" dirty="0">
                <a:solidFill>
                  <a:srgbClr val="000000"/>
                </a:solidFill>
                <a:latin typeface="Arial" charset="0"/>
                <a:cs typeface="Arial" charset="0"/>
              </a:rPr>
              <a:t>102 </a:t>
            </a:r>
            <a:r>
              <a:rPr lang="es-ES" sz="2000" dirty="0" err="1">
                <a:solidFill>
                  <a:srgbClr val="000000"/>
                </a:solidFill>
                <a:latin typeface="Arial" charset="0"/>
                <a:cs typeface="Arial" charset="0"/>
              </a:rPr>
              <a:t>million</a:t>
            </a:r>
            <a:r>
              <a:rPr lang="es-ES" sz="2000" dirty="0">
                <a:solidFill>
                  <a:srgbClr val="000000"/>
                </a:solidFill>
                <a:latin typeface="Arial" charset="0"/>
                <a:cs typeface="Arial" charset="0"/>
              </a:rPr>
              <a:t> </a:t>
            </a:r>
            <a:r>
              <a:rPr lang="es-ES" sz="2000" dirty="0" err="1">
                <a:solidFill>
                  <a:srgbClr val="000000"/>
                </a:solidFill>
                <a:latin typeface="Arial" charset="0"/>
                <a:cs typeface="Arial" charset="0"/>
              </a:rPr>
              <a:t>patent</a:t>
            </a:r>
            <a:r>
              <a:rPr lang="es-ES" sz="2000" dirty="0">
                <a:solidFill>
                  <a:srgbClr val="000000"/>
                </a:solidFill>
                <a:latin typeface="Arial" charset="0"/>
                <a:cs typeface="Arial" charset="0"/>
              </a:rPr>
              <a:t> </a:t>
            </a:r>
            <a:r>
              <a:rPr lang="es-ES" sz="2000" dirty="0" err="1">
                <a:solidFill>
                  <a:srgbClr val="000000"/>
                </a:solidFill>
                <a:latin typeface="Arial" charset="0"/>
                <a:cs typeface="Arial" charset="0"/>
              </a:rPr>
              <a:t>documents</a:t>
            </a:r>
            <a:r>
              <a:rPr lang="es-ES" sz="2000" dirty="0">
                <a:solidFill>
                  <a:srgbClr val="000000"/>
                </a:solidFill>
                <a:latin typeface="Arial" charset="0"/>
                <a:cs typeface="Arial" charset="0"/>
              </a:rPr>
              <a:t> (data </a:t>
            </a:r>
            <a:r>
              <a:rPr lang="es-ES" sz="2000" dirty="0" err="1">
                <a:solidFill>
                  <a:srgbClr val="000000"/>
                </a:solidFill>
                <a:latin typeface="Arial" charset="0"/>
                <a:cs typeface="Arial" charset="0"/>
              </a:rPr>
              <a:t>from</a:t>
            </a:r>
            <a:r>
              <a:rPr lang="es-ES" sz="2000" dirty="0">
                <a:solidFill>
                  <a:srgbClr val="000000"/>
                </a:solidFill>
                <a:latin typeface="Arial" charset="0"/>
                <a:cs typeface="Arial" charset="0"/>
              </a:rPr>
              <a:t> 72 regional </a:t>
            </a:r>
            <a:r>
              <a:rPr lang="es-ES" sz="2000" dirty="0" err="1">
                <a:solidFill>
                  <a:srgbClr val="000000"/>
                </a:solidFill>
                <a:latin typeface="Arial" charset="0"/>
                <a:cs typeface="Arial" charset="0"/>
              </a:rPr>
              <a:t>or</a:t>
            </a:r>
            <a:r>
              <a:rPr lang="es-ES" sz="2000" dirty="0">
                <a:solidFill>
                  <a:srgbClr val="000000"/>
                </a:solidFill>
                <a:latin typeface="Arial" charset="0"/>
                <a:cs typeface="Arial" charset="0"/>
              </a:rPr>
              <a:t> </a:t>
            </a:r>
            <a:r>
              <a:rPr lang="es-ES" sz="2000" dirty="0" err="1">
                <a:solidFill>
                  <a:srgbClr val="000000"/>
                </a:solidFill>
                <a:latin typeface="Arial" charset="0"/>
                <a:cs typeface="Arial" charset="0"/>
              </a:rPr>
              <a:t>national</a:t>
            </a:r>
            <a:r>
              <a:rPr lang="es-ES" sz="2000" dirty="0">
                <a:solidFill>
                  <a:srgbClr val="000000"/>
                </a:solidFill>
                <a:latin typeface="Arial" charset="0"/>
                <a:cs typeface="Arial" charset="0"/>
              </a:rPr>
              <a:t> </a:t>
            </a:r>
            <a:r>
              <a:rPr lang="es-ES" sz="2000" dirty="0" err="1">
                <a:solidFill>
                  <a:srgbClr val="000000"/>
                </a:solidFill>
                <a:latin typeface="Arial" charset="0"/>
                <a:cs typeface="Arial" charset="0"/>
              </a:rPr>
              <a:t>collections</a:t>
            </a:r>
            <a:r>
              <a:rPr lang="es-ES" sz="2000" dirty="0">
                <a:solidFill>
                  <a:srgbClr val="000000"/>
                </a:solidFill>
                <a:latin typeface="Arial" charset="0"/>
                <a:cs typeface="Arial" charset="0"/>
              </a:rPr>
              <a:t>)</a:t>
            </a:r>
          </a:p>
          <a:p>
            <a:pPr lvl="0">
              <a:spcBef>
                <a:spcPct val="50000"/>
              </a:spcBef>
              <a:buClr>
                <a:srgbClr val="00B0F0"/>
              </a:buClr>
              <a:buSzTx/>
              <a:defRPr/>
            </a:pPr>
            <a:r>
              <a:rPr lang="en-US" sz="2000" dirty="0">
                <a:solidFill>
                  <a:srgbClr val="000000"/>
                </a:solidFill>
                <a:latin typeface="Arial" charset="0"/>
                <a:cs typeface="Arial" charset="0"/>
              </a:rPr>
              <a:t>National Phase Entry Data for 66 countries</a:t>
            </a:r>
          </a:p>
          <a:p>
            <a:pPr lvl="0">
              <a:spcBef>
                <a:spcPct val="50000"/>
              </a:spcBef>
              <a:buClr>
                <a:srgbClr val="00B0F0"/>
              </a:buClr>
              <a:buSzTx/>
              <a:defRPr/>
            </a:pPr>
            <a:r>
              <a:rPr lang="en-US" sz="2000" dirty="0">
                <a:solidFill>
                  <a:srgbClr val="000000"/>
                </a:solidFill>
                <a:latin typeface="Arial" charset="0"/>
                <a:cs typeface="Arial" charset="0"/>
              </a:rPr>
              <a:t>Patent Register Portal: </a:t>
            </a:r>
            <a:r>
              <a:rPr lang="en-US" sz="2000" dirty="0">
                <a:solidFill>
                  <a:srgbClr val="000000"/>
                </a:solidFill>
                <a:latin typeface="Arial" charset="0"/>
                <a:cs typeface="Arial" charset="0"/>
                <a:hlinkClick r:id="rId5"/>
              </a:rPr>
              <a:t>https://www.wipo.int/patent_register_portal/en/index.html</a:t>
            </a:r>
            <a:r>
              <a:rPr lang="en-US" sz="2000" dirty="0">
                <a:solidFill>
                  <a:srgbClr val="000000"/>
                </a:solidFill>
                <a:latin typeface="Arial" charset="0"/>
                <a:cs typeface="Arial" charset="0"/>
              </a:rPr>
              <a:t>  Over 200 jurisdictions and patent collections </a:t>
            </a:r>
            <a:r>
              <a:rPr lang="en-150" sz="2000" dirty="0">
                <a:solidFill>
                  <a:srgbClr val="000000"/>
                </a:solidFill>
                <a:latin typeface="Arial" charset="0"/>
                <a:cs typeface="Arial" charset="0"/>
              </a:rPr>
              <a:t>–</a:t>
            </a:r>
            <a:r>
              <a:rPr lang="en-US" sz="2000" dirty="0">
                <a:solidFill>
                  <a:srgbClr val="000000"/>
                </a:solidFill>
                <a:latin typeface="Arial" charset="0"/>
                <a:cs typeface="Arial" charset="0"/>
              </a:rPr>
              <a:t> i.e. ASEAN</a:t>
            </a:r>
          </a:p>
          <a:p>
            <a:pPr lvl="0">
              <a:spcBef>
                <a:spcPct val="50000"/>
              </a:spcBef>
              <a:buClr>
                <a:srgbClr val="00B0F0"/>
              </a:buClr>
              <a:buSzTx/>
              <a:defRPr/>
            </a:pPr>
            <a:r>
              <a:rPr lang="en-US" sz="2000" dirty="0">
                <a:solidFill>
                  <a:srgbClr val="000000"/>
                </a:solidFill>
                <a:latin typeface="Arial" charset="0"/>
                <a:cs typeface="Arial" charset="0"/>
              </a:rPr>
              <a:t>The WIPO COVID-19 Search Facility of PATENTSCOPE </a:t>
            </a:r>
            <a:r>
              <a:rPr lang="en-US" sz="2000" dirty="0">
                <a:solidFill>
                  <a:srgbClr val="000000"/>
                </a:solidFill>
                <a:latin typeface="Arial" charset="0"/>
                <a:cs typeface="Arial" charset="0"/>
                <a:hlinkClick r:id="rId6"/>
              </a:rPr>
              <a:t>https://patentscope.wipo.int/search/en/covid19.jsf</a:t>
            </a:r>
            <a:endParaRPr lang="en-US" sz="2000" dirty="0">
              <a:solidFill>
                <a:srgbClr val="000000"/>
              </a:solidFill>
              <a:latin typeface="Arial" charset="0"/>
              <a:cs typeface="Arial" charset="0"/>
            </a:endParaRPr>
          </a:p>
        </p:txBody>
      </p:sp>
      <p:sp>
        <p:nvSpPr>
          <p:cNvPr id="10" name="Rectangle 3"/>
          <p:cNvSpPr txBox="1">
            <a:spLocks noChangeArrowheads="1"/>
          </p:cNvSpPr>
          <p:nvPr/>
        </p:nvSpPr>
        <p:spPr bwMode="auto">
          <a:xfrm>
            <a:off x="2896130" y="1381106"/>
            <a:ext cx="624787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9D0A2B"/>
              </a:buClr>
              <a:buSzPct val="100000"/>
              <a:buFont typeface="Wingdings" pitchFamily="2" charset="2"/>
              <a:buChar char="q"/>
              <a:defRPr sz="2400">
                <a:solidFill>
                  <a:schemeClr val="tx1"/>
                </a:solidFill>
                <a:latin typeface="+mn-lt"/>
                <a:cs typeface="+mn-cs"/>
              </a:defRPr>
            </a:lvl2pPr>
            <a:lvl3pPr marL="1143000" indent="-228600" algn="l" rtl="0" eaLnBrk="1" fontAlgn="base" hangingPunct="1">
              <a:spcBef>
                <a:spcPct val="20000"/>
              </a:spcBef>
              <a:spcAft>
                <a:spcPct val="0"/>
              </a:spcAft>
              <a:buClr>
                <a:srgbClr val="9D0A2B"/>
              </a:buClr>
              <a:buSzPct val="100000"/>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4pPr>
            <a:lvl5pPr marL="20574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0" indent="0" defTabSz="981075">
              <a:spcBef>
                <a:spcPts val="300"/>
              </a:spcBef>
              <a:spcAft>
                <a:spcPts val="300"/>
              </a:spcAft>
              <a:buNone/>
              <a:tabLst>
                <a:tab pos="808038" algn="l"/>
                <a:tab pos="1077913" algn="l"/>
              </a:tabLst>
            </a:pPr>
            <a:endParaRPr lang="en-US" altLang="fr-FR" sz="1900" kern="0" dirty="0" smtClean="0"/>
          </a:p>
        </p:txBody>
      </p:sp>
    </p:spTree>
    <p:extLst>
      <p:ext uri="{BB962C8B-B14F-4D97-AF65-F5344CB8AC3E}">
        <p14:creationId xmlns:p14="http://schemas.microsoft.com/office/powerpoint/2010/main" val="229810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de-DE" sz="3200" dirty="0" smtClean="0">
                <a:solidFill>
                  <a:schemeClr val="accent6"/>
                </a:solidFill>
              </a:rPr>
              <a:t>Women Inventions – Leading the way</a:t>
            </a:r>
            <a:endParaRPr lang="en-US" sz="3200" dirty="0">
              <a:solidFill>
                <a:schemeClr val="accent6"/>
              </a:solidFill>
            </a:endParaRPr>
          </a:p>
        </p:txBody>
      </p:sp>
      <p:pic>
        <p:nvPicPr>
          <p:cNvPr id="8" name="Content Placeholder 7"/>
          <p:cNvPicPr>
            <a:picLocks noGrp="1" noChangeAspect="1"/>
          </p:cNvPicPr>
          <p:nvPr>
            <p:ph sz="half" idx="2"/>
          </p:nvPr>
        </p:nvPicPr>
        <p:blipFill>
          <a:blip r:embed="rId3"/>
          <a:stretch>
            <a:fillRect/>
          </a:stretch>
        </p:blipFill>
        <p:spPr>
          <a:xfrm>
            <a:off x="5124450" y="1828801"/>
            <a:ext cx="3086100" cy="3506788"/>
          </a:xfrm>
          <a:prstGeom prst="rect">
            <a:avLst/>
          </a:prstGeom>
        </p:spPr>
      </p:pic>
      <p:pic>
        <p:nvPicPr>
          <p:cNvPr id="7" name="Picture 6"/>
          <p:cNvPicPr>
            <a:picLocks noChangeAspect="1"/>
          </p:cNvPicPr>
          <p:nvPr/>
        </p:nvPicPr>
        <p:blipFill rotWithShape="1">
          <a:blip r:embed="rId4"/>
          <a:srcRect b="10277"/>
          <a:stretch/>
        </p:blipFill>
        <p:spPr>
          <a:xfrm>
            <a:off x="590804" y="1134303"/>
            <a:ext cx="3295396" cy="4961697"/>
          </a:xfrm>
          <a:prstGeom prst="rect">
            <a:avLst/>
          </a:prstGeom>
        </p:spPr>
      </p:pic>
      <p:sp>
        <p:nvSpPr>
          <p:cNvPr id="9" name="TextBox 8"/>
          <p:cNvSpPr txBox="1"/>
          <p:nvPr/>
        </p:nvSpPr>
        <p:spPr>
          <a:xfrm>
            <a:off x="5124450" y="5486400"/>
            <a:ext cx="3181350" cy="369332"/>
          </a:xfrm>
          <a:prstGeom prst="rect">
            <a:avLst/>
          </a:prstGeom>
          <a:noFill/>
        </p:spPr>
        <p:txBody>
          <a:bodyPr wrap="square" rtlCol="0">
            <a:spAutoFit/>
          </a:bodyPr>
          <a:lstStyle/>
          <a:p>
            <a:r>
              <a:rPr lang="en-US" sz="900" dirty="0" smtClean="0"/>
              <a:t>Source:  https</a:t>
            </a:r>
            <a:r>
              <a:rPr lang="en-US" sz="900" dirty="0"/>
              <a:t>://www.klemen-homecare.de/blog/enterale-ern%C3%A4hrung-definition-indikation-ziele/</a:t>
            </a:r>
          </a:p>
        </p:txBody>
      </p:sp>
      <p:sp>
        <p:nvSpPr>
          <p:cNvPr id="10" name="Right Arrow 9"/>
          <p:cNvSpPr/>
          <p:nvPr/>
        </p:nvSpPr>
        <p:spPr bwMode="auto">
          <a:xfrm>
            <a:off x="3886200" y="3581400"/>
            <a:ext cx="1130808" cy="484632"/>
          </a:xfrm>
          <a:prstGeom prst="right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10408013"/>
      </p:ext>
    </p:extLst>
  </p:cSld>
  <p:clrMapOvr>
    <a:masterClrMapping/>
  </p:clrMapOvr>
  <mc:AlternateContent xmlns:mc="http://schemas.openxmlformats.org/markup-compatibility/2006" xmlns:p14="http://schemas.microsoft.com/office/powerpoint/2010/main">
    <mc:Choice Requires="p14">
      <p:transition spd="slow" p14:dur="2000" advTm="61056"/>
    </mc:Choice>
    <mc:Fallback xmlns="">
      <p:transition spd="slow" advTm="6105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5762" y="9525"/>
            <a:ext cx="8229600" cy="1143000"/>
          </a:xfrm>
        </p:spPr>
        <p:txBody>
          <a:bodyPr/>
          <a:lstStyle/>
          <a:p>
            <a:pPr algn="ctr" eaLnBrk="1" hangingPunct="1"/>
            <a:r>
              <a:rPr lang="en-US" altLang="en-US" sz="3200" dirty="0"/>
              <a:t>Licensing Availability - Patentscope</a:t>
            </a:r>
          </a:p>
        </p:txBody>
      </p:sp>
      <p:sp>
        <p:nvSpPr>
          <p:cNvPr id="28675" name="Text Box 3"/>
          <p:cNvSpPr txBox="1">
            <a:spLocks noChangeArrowheads="1"/>
          </p:cNvSpPr>
          <p:nvPr/>
        </p:nvSpPr>
        <p:spPr bwMode="auto">
          <a:xfrm>
            <a:off x="1476375" y="6021388"/>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dirty="0"/>
              <a:t>Additional search fields can be selected</a:t>
            </a:r>
          </a:p>
        </p:txBody>
      </p:sp>
      <p:graphicFrame>
        <p:nvGraphicFramePr>
          <p:cNvPr id="28676" name="Object 6"/>
          <p:cNvGraphicFramePr>
            <a:graphicFrameLocks noGrp="1" noChangeAspect="1"/>
          </p:cNvGraphicFramePr>
          <p:nvPr>
            <p:ph idx="1"/>
            <p:extLst/>
          </p:nvPr>
        </p:nvGraphicFramePr>
        <p:xfrm>
          <a:off x="539750" y="1196975"/>
          <a:ext cx="8208963" cy="4457700"/>
        </p:xfrm>
        <a:graphic>
          <a:graphicData uri="http://schemas.openxmlformats.org/presentationml/2006/ole">
            <mc:AlternateContent xmlns:mc="http://schemas.openxmlformats.org/markup-compatibility/2006">
              <mc:Choice xmlns:v="urn:schemas-microsoft-com:vml" Requires="v">
                <p:oleObj spid="_x0000_s2053" r:id="rId4" imgW="10196825" imgH="5536508" progId="">
                  <p:embed/>
                </p:oleObj>
              </mc:Choice>
              <mc:Fallback>
                <p:oleObj r:id="rId4" imgW="10196825" imgH="5536508" progId="">
                  <p:embed/>
                  <p:pic>
                    <p:nvPicPr>
                      <p:cNvPr id="2867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196975"/>
                        <a:ext cx="8208963"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bwMode="auto">
          <a:xfrm>
            <a:off x="683568" y="4293096"/>
            <a:ext cx="4320480" cy="14401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49746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PATENTSCOPE Database </a:t>
            </a:r>
            <a:r>
              <a:rPr lang="en-150" altLang="en-US" dirty="0"/>
              <a:t>–</a:t>
            </a:r>
            <a:r>
              <a:rPr lang="en-US" altLang="en-US" dirty="0"/>
              <a:t> Search COVID-19 Innovations </a:t>
            </a:r>
            <a:r>
              <a:rPr lang="en-US" altLang="en-US" dirty="0" smtClean="0"/>
              <a:t>(2)</a:t>
            </a:r>
            <a:endParaRPr lang="en-GB" altLang="en-US" dirty="0"/>
          </a:p>
        </p:txBody>
      </p:sp>
      <p:sp>
        <p:nvSpPr>
          <p:cNvPr id="4099" name="Rectangle 3"/>
          <p:cNvSpPr>
            <a:spLocks noGrp="1" noChangeArrowheads="1"/>
          </p:cNvSpPr>
          <p:nvPr>
            <p:ph type="body" idx="1"/>
          </p:nvPr>
        </p:nvSpPr>
        <p:spPr>
          <a:xfrm>
            <a:off x="467544" y="1628799"/>
            <a:ext cx="8229600" cy="4032449"/>
          </a:xfrm>
        </p:spPr>
        <p:txBody>
          <a:bodyPr/>
          <a:lstStyle/>
          <a:p>
            <a:pPr marL="457200" lvl="1" indent="0">
              <a:buNone/>
            </a:pPr>
            <a:endParaRPr lang="en-US" altLang="en-US" dirty="0" smtClean="0"/>
          </a:p>
          <a:p>
            <a:pPr lvl="1"/>
            <a:endParaRPr lang="en-US" altLang="en-US" dirty="0" smtClean="0"/>
          </a:p>
          <a:p>
            <a:pPr lvl="1"/>
            <a:endParaRPr lang="en-US" altLang="en-US" dirty="0"/>
          </a:p>
          <a:p>
            <a:pPr marL="0" indent="0">
              <a:buNone/>
            </a:pPr>
            <a:endParaRPr lang="en-US" altLang="en-US" dirty="0"/>
          </a:p>
          <a:p>
            <a:pPr lvl="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6" name="Content Placeholder 3"/>
          <p:cNvPicPr>
            <a:picLocks noChangeAspect="1"/>
          </p:cNvPicPr>
          <p:nvPr/>
        </p:nvPicPr>
        <p:blipFill>
          <a:blip r:embed="rId3"/>
          <a:stretch>
            <a:fillRect/>
          </a:stretch>
        </p:blipFill>
        <p:spPr bwMode="auto">
          <a:xfrm>
            <a:off x="605089" y="1662459"/>
            <a:ext cx="793382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325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PATENTSCOPE Database </a:t>
            </a:r>
            <a:r>
              <a:rPr lang="en-150" altLang="en-US" dirty="0" smtClean="0"/>
              <a:t>–</a:t>
            </a:r>
            <a:r>
              <a:rPr lang="en-US" altLang="en-US" dirty="0" smtClean="0"/>
              <a:t> Search COVID-19 Innovations (1</a:t>
            </a:r>
            <a:r>
              <a:rPr lang="en-US" altLang="en-US" dirty="0"/>
              <a:t>)</a:t>
            </a:r>
            <a:endParaRPr lang="en-GB" altLang="en-US" dirty="0"/>
          </a:p>
        </p:txBody>
      </p:sp>
      <p:sp>
        <p:nvSpPr>
          <p:cNvPr id="4099" name="Rectangle 3"/>
          <p:cNvSpPr>
            <a:spLocks noGrp="1" noChangeArrowheads="1"/>
          </p:cNvSpPr>
          <p:nvPr>
            <p:ph type="body" idx="1"/>
          </p:nvPr>
        </p:nvSpPr>
        <p:spPr>
          <a:xfrm>
            <a:off x="467544" y="1628799"/>
            <a:ext cx="8229600" cy="4248473"/>
          </a:xfrm>
        </p:spPr>
        <p:txBody>
          <a:bodyPr/>
          <a:lstStyle/>
          <a:p>
            <a:r>
              <a:rPr lang="en-US" altLang="en-US" dirty="0" smtClean="0"/>
              <a:t>WIPO’s </a:t>
            </a:r>
            <a:r>
              <a:rPr lang="en-GB" dirty="0"/>
              <a:t>global patent database, </a:t>
            </a:r>
            <a:r>
              <a:rPr lang="en-GB" dirty="0" smtClean="0">
                <a:hlinkClick r:id="rId3"/>
              </a:rPr>
              <a:t>PATENTSCOPE</a:t>
            </a:r>
            <a:r>
              <a:rPr lang="en-GB" dirty="0" smtClean="0"/>
              <a:t>, contains new feature in response to pandemic:  </a:t>
            </a:r>
          </a:p>
          <a:p>
            <a:r>
              <a:rPr lang="en-GB" dirty="0"/>
              <a:t>S</a:t>
            </a:r>
            <a:r>
              <a:rPr lang="en-GB" dirty="0" smtClean="0"/>
              <a:t>earch facility that supports </a:t>
            </a:r>
            <a:r>
              <a:rPr lang="en-GB" dirty="0"/>
              <a:t>COVID-19 </a:t>
            </a:r>
            <a:r>
              <a:rPr lang="en-GB" dirty="0" smtClean="0"/>
              <a:t>innovations</a:t>
            </a:r>
            <a:endParaRPr lang="en-US" altLang="en-US" dirty="0" smtClean="0"/>
          </a:p>
          <a:p>
            <a:pPr eaLnBrk="1" hangingPunct="1"/>
            <a:r>
              <a:rPr lang="en-US" altLang="en-US" dirty="0" smtClean="0"/>
              <a:t>What can the search retrieve? </a:t>
            </a:r>
          </a:p>
          <a:p>
            <a:pPr lvl="1"/>
            <a:r>
              <a:rPr lang="en-GB" dirty="0" smtClean="0"/>
              <a:t>Technical information </a:t>
            </a:r>
            <a:r>
              <a:rPr lang="en-GB" dirty="0"/>
              <a:t>contained in published patent </a:t>
            </a:r>
            <a:r>
              <a:rPr lang="en-GB" dirty="0" smtClean="0"/>
              <a:t>documents that can aid inventors in creating and transferring new technologies to combat COVID-19</a:t>
            </a:r>
          </a:p>
          <a:p>
            <a:pPr lvl="1"/>
            <a:r>
              <a:rPr lang="en-US" altLang="en-US" dirty="0" smtClean="0"/>
              <a:t>The access is free of charge, disseminating technical information for the benefit of all innovators, and found at: </a:t>
            </a:r>
            <a:r>
              <a:rPr lang="en-US" altLang="en-US" dirty="0" smtClean="0">
                <a:hlinkClick r:id="rId4"/>
              </a:rPr>
              <a:t>https</a:t>
            </a:r>
            <a:r>
              <a:rPr lang="en-US" altLang="en-US" dirty="0">
                <a:hlinkClick r:id="rId4"/>
              </a:rPr>
              <a:t>://</a:t>
            </a:r>
            <a:r>
              <a:rPr lang="en-US" altLang="en-US" dirty="0" smtClean="0">
                <a:hlinkClick r:id="rId4"/>
              </a:rPr>
              <a:t>patentscope.wipo.int/search/en/covid19.jsf</a:t>
            </a:r>
            <a:endParaRPr lang="en-US" altLang="en-US" dirty="0" smtClean="0"/>
          </a:p>
          <a:p>
            <a:pPr marL="457200" lvl="1" indent="0">
              <a:buNone/>
            </a:pPr>
            <a:endParaRPr lang="en-US" altLang="en-US" dirty="0" smtClean="0"/>
          </a:p>
          <a:p>
            <a:pPr marL="457200" lvl="1" indent="0">
              <a:buNone/>
            </a:pPr>
            <a:endParaRPr lang="en-US" altLang="en-US" dirty="0"/>
          </a:p>
          <a:p>
            <a:pPr marL="0" indent="0">
              <a:buNone/>
            </a:pPr>
            <a:endParaRPr lang="en-US" altLang="en-US" dirty="0"/>
          </a:p>
          <a:p>
            <a:pPr lvl="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917974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188640"/>
            <a:ext cx="7737475" cy="581025"/>
          </a:xfrm>
        </p:spPr>
        <p:txBody>
          <a:bodyPr/>
          <a:lstStyle/>
          <a:p>
            <a:r>
              <a:rPr lang="en-US" altLang="en-US" sz="3200" dirty="0"/>
              <a:t>PCT Information and Training</a:t>
            </a:r>
          </a:p>
        </p:txBody>
      </p:sp>
      <p:sp>
        <p:nvSpPr>
          <p:cNvPr id="38915" name="Rectangle 3"/>
          <p:cNvSpPr>
            <a:spLocks noGrp="1" noChangeArrowheads="1"/>
          </p:cNvSpPr>
          <p:nvPr>
            <p:ph type="body" idx="1"/>
          </p:nvPr>
        </p:nvSpPr>
        <p:spPr>
          <a:xfrm>
            <a:off x="394392" y="882432"/>
            <a:ext cx="8722176" cy="5570904"/>
          </a:xfrm>
        </p:spPr>
        <p:txBody>
          <a:bodyPr/>
          <a:lstStyle/>
          <a:p>
            <a:pPr>
              <a:spcBef>
                <a:spcPts val="0"/>
              </a:spcBef>
              <a:spcAft>
                <a:spcPts val="300"/>
              </a:spcAft>
            </a:pPr>
            <a:r>
              <a:rPr lang="en-US" altLang="en-US" sz="2000" dirty="0"/>
              <a:t>29 video segments on PCT topics, available on WIPO’s </a:t>
            </a:r>
            <a:r>
              <a:rPr lang="en-US" altLang="en-US" sz="2000" dirty="0" err="1"/>
              <a:t>Youtube</a:t>
            </a:r>
            <a:r>
              <a:rPr lang="en-US" altLang="en-US" sz="2000" dirty="0"/>
              <a:t> channel and WIPO’s PCT </a:t>
            </a:r>
            <a:r>
              <a:rPr lang="en-US" altLang="en-US" sz="2000" dirty="0" smtClean="0"/>
              <a:t>webpage</a:t>
            </a:r>
            <a:endParaRPr lang="en-US" altLang="en-US" sz="2000" strike="sngStrike" dirty="0"/>
          </a:p>
          <a:p>
            <a:pPr>
              <a:spcBef>
                <a:spcPts val="0"/>
              </a:spcBef>
              <a:spcAft>
                <a:spcPts val="300"/>
              </a:spcAft>
            </a:pPr>
            <a:r>
              <a:rPr lang="en-US" altLang="en-US" sz="2000" dirty="0"/>
              <a:t>PCT distance learning course available in 10 PCT publication languages, and an advanced DL course under preparation</a:t>
            </a:r>
          </a:p>
          <a:p>
            <a:pPr>
              <a:spcBef>
                <a:spcPts val="0"/>
              </a:spcBef>
              <a:spcAft>
                <a:spcPts val="300"/>
              </a:spcAft>
            </a:pPr>
            <a:r>
              <a:rPr lang="en-US" altLang="en-US" sz="2000" dirty="0"/>
              <a:t>PCT </a:t>
            </a:r>
            <a:r>
              <a:rPr lang="en-US" altLang="en-US" sz="2000" dirty="0" smtClean="0"/>
              <a:t>Webinars</a:t>
            </a:r>
          </a:p>
          <a:p>
            <a:pPr marL="0" indent="0">
              <a:spcBef>
                <a:spcPts val="0"/>
              </a:spcBef>
              <a:spcAft>
                <a:spcPts val="300"/>
              </a:spcAft>
              <a:buNone/>
            </a:pPr>
            <a:endParaRPr lang="en-US" altLang="en-US" sz="2000" dirty="0" smtClean="0"/>
          </a:p>
          <a:p>
            <a:pPr marL="0" indent="0">
              <a:spcBef>
                <a:spcPts val="0"/>
              </a:spcBef>
              <a:spcAft>
                <a:spcPts val="300"/>
              </a:spcAft>
              <a:buNone/>
            </a:pPr>
            <a:endParaRPr lang="en-US" altLang="en-US" sz="2000" dirty="0"/>
          </a:p>
          <a:p>
            <a:pPr marL="0" indent="0">
              <a:spcBef>
                <a:spcPts val="0"/>
              </a:spcBef>
              <a:spcAft>
                <a:spcPts val="300"/>
              </a:spcAft>
              <a:buNone/>
            </a:pPr>
            <a:endParaRPr lang="en-US" altLang="en-US" sz="2000" dirty="0" smtClean="0"/>
          </a:p>
          <a:p>
            <a:pPr marL="0" indent="0">
              <a:spcBef>
                <a:spcPts val="0"/>
              </a:spcBef>
              <a:spcAft>
                <a:spcPts val="300"/>
              </a:spcAft>
              <a:buNone/>
            </a:pPr>
            <a:endParaRPr lang="en-US" altLang="en-US" sz="2000" dirty="0"/>
          </a:p>
          <a:p>
            <a:pPr>
              <a:spcBef>
                <a:spcPts val="0"/>
              </a:spcBef>
              <a:spcAft>
                <a:spcPts val="300"/>
              </a:spcAft>
            </a:pPr>
            <a:endParaRPr lang="en-US" altLang="en-US" sz="2000" dirty="0" smtClean="0"/>
          </a:p>
          <a:p>
            <a:pPr marL="0" indent="0">
              <a:spcBef>
                <a:spcPts val="0"/>
              </a:spcBef>
              <a:spcAft>
                <a:spcPts val="300"/>
              </a:spcAft>
              <a:buNone/>
            </a:pPr>
            <a:endParaRPr lang="en-US" altLang="en-US" sz="2000" dirty="0" smtClean="0"/>
          </a:p>
          <a:p>
            <a:pPr>
              <a:spcBef>
                <a:spcPts val="0"/>
              </a:spcBef>
              <a:spcAft>
                <a:spcPts val="300"/>
              </a:spcAft>
            </a:pPr>
            <a:r>
              <a:rPr lang="en-US" altLang="en-US" sz="2000" dirty="0" smtClean="0"/>
              <a:t>In-person/Virtual </a:t>
            </a:r>
            <a:r>
              <a:rPr lang="en-US" altLang="en-US" sz="2000" dirty="0"/>
              <a:t>PCT </a:t>
            </a:r>
            <a:r>
              <a:rPr lang="en-US" altLang="en-US" sz="2000" dirty="0" smtClean="0"/>
              <a:t>Seminars/training </a:t>
            </a:r>
            <a:r>
              <a:rPr lang="en-US" altLang="en-US" sz="2000" dirty="0"/>
              <a:t>sessions: see PCT seminar calendar (</a:t>
            </a:r>
            <a:r>
              <a:rPr lang="en-US" altLang="en-US" sz="2000" dirty="0">
                <a:hlinkClick r:id="rId3"/>
              </a:rPr>
              <a:t>http://www.wipo.int/pct/en/seminar/seminar.pdf</a:t>
            </a:r>
            <a:r>
              <a:rPr lang="en-US" altLang="en-US" sz="2000" dirty="0"/>
              <a:t>) </a:t>
            </a:r>
            <a:endParaRPr lang="en-US" altLang="en-US" sz="2000" dirty="0" smtClean="0"/>
          </a:p>
          <a:p>
            <a:pPr marL="0" indent="0">
              <a:spcBef>
                <a:spcPts val="0"/>
              </a:spcBef>
              <a:spcAft>
                <a:spcPts val="300"/>
              </a:spcAft>
              <a:buNone/>
            </a:pPr>
            <a:endParaRPr lang="en-US" altLang="en-US" sz="2000" dirty="0"/>
          </a:p>
          <a:p>
            <a:pPr>
              <a:spcBef>
                <a:spcPts val="0"/>
              </a:spcBef>
              <a:spcAft>
                <a:spcPts val="300"/>
              </a:spcAft>
            </a:pPr>
            <a:r>
              <a:rPr lang="en-US" altLang="en-US" sz="2000" dirty="0" smtClean="0"/>
              <a:t>Monthly PCT Newsletter </a:t>
            </a:r>
            <a:r>
              <a:rPr lang="en-US" altLang="en-US" sz="2000" dirty="0"/>
              <a:t>(</a:t>
            </a:r>
            <a:r>
              <a:rPr lang="en-US" altLang="en-US" sz="2000" dirty="0">
                <a:hlinkClick r:id="rId4"/>
              </a:rPr>
              <a:t>http://www.wipo.int/pct/en/newslett</a:t>
            </a:r>
            <a:r>
              <a:rPr lang="en-US" altLang="en-US" sz="2000" dirty="0" smtClean="0">
                <a:hlinkClick r:id="rId4"/>
              </a:rPr>
              <a:t>/</a:t>
            </a:r>
            <a:r>
              <a:rPr lang="en-US" altLang="en-US" sz="2000" dirty="0" smtClean="0"/>
              <a:t>)</a:t>
            </a:r>
          </a:p>
          <a:p>
            <a:pPr marL="0" indent="0">
              <a:spcBef>
                <a:spcPts val="0"/>
              </a:spcBef>
              <a:spcAft>
                <a:spcPts val="300"/>
              </a:spcAft>
              <a:buNone/>
            </a:pPr>
            <a:endParaRPr lang="en-US" altLang="en-US" sz="2000" dirty="0"/>
          </a:p>
          <a:p>
            <a:pPr marL="57150" indent="0">
              <a:spcBef>
                <a:spcPts val="0"/>
              </a:spcBef>
              <a:spcAft>
                <a:spcPts val="300"/>
              </a:spcAft>
              <a:buNone/>
            </a:pPr>
            <a:endParaRPr lang="en-US" altLang="en-US" sz="2200" dirty="0"/>
          </a:p>
        </p:txBody>
      </p:sp>
      <p:pic>
        <p:nvPicPr>
          <p:cNvPr id="2" name="Picture 1"/>
          <p:cNvPicPr>
            <a:picLocks noChangeAspect="1"/>
          </p:cNvPicPr>
          <p:nvPr/>
        </p:nvPicPr>
        <p:blipFill>
          <a:blip r:embed="rId5"/>
          <a:stretch>
            <a:fillRect/>
          </a:stretch>
        </p:blipFill>
        <p:spPr>
          <a:xfrm>
            <a:off x="971600" y="2492896"/>
            <a:ext cx="5832648" cy="2088232"/>
          </a:xfrm>
          <a:prstGeom prst="rect">
            <a:avLst/>
          </a:prstGeom>
        </p:spPr>
      </p:pic>
      <p:pic>
        <p:nvPicPr>
          <p:cNvPr id="3" name="Picture 2"/>
          <p:cNvPicPr>
            <a:picLocks noChangeAspect="1"/>
          </p:cNvPicPr>
          <p:nvPr/>
        </p:nvPicPr>
        <p:blipFill>
          <a:blip r:embed="rId6"/>
          <a:stretch>
            <a:fillRect/>
          </a:stretch>
        </p:blipFill>
        <p:spPr>
          <a:xfrm>
            <a:off x="7626999" y="2743200"/>
            <a:ext cx="1012024" cy="1024217"/>
          </a:xfrm>
          <a:prstGeom prst="rect">
            <a:avLst/>
          </a:prstGeom>
        </p:spPr>
      </p:pic>
    </p:spTree>
    <p:extLst>
      <p:ext uri="{BB962C8B-B14F-4D97-AF65-F5344CB8AC3E}">
        <p14:creationId xmlns:p14="http://schemas.microsoft.com/office/powerpoint/2010/main" val="6713965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67544" y="2204864"/>
            <a:ext cx="7632848" cy="157336"/>
          </a:xfrm>
        </p:spPr>
        <p:txBody>
          <a:bodyPr/>
          <a:lstStyle/>
          <a:p>
            <a:pPr marL="0" indent="0" algn="ctr">
              <a:spcBef>
                <a:spcPts val="0"/>
              </a:spcBef>
              <a:spcAft>
                <a:spcPts val="0"/>
              </a:spcAft>
              <a:buNone/>
            </a:pPr>
            <a:endParaRPr lang="en-US" altLang="en-US" sz="3600" dirty="0" smtClean="0">
              <a:solidFill>
                <a:srgbClr val="70899B"/>
              </a:solidFill>
              <a:ea typeface="ヒラギノ角ゴ Pro W3"/>
              <a:cs typeface="ヒラギノ角ゴ Pro W3"/>
            </a:endParaRPr>
          </a:p>
          <a:p>
            <a:pPr marL="0" indent="0" algn="ctr">
              <a:spcBef>
                <a:spcPts val="0"/>
              </a:spcBef>
              <a:spcAft>
                <a:spcPts val="0"/>
              </a:spcAft>
              <a:buNone/>
            </a:pPr>
            <a:endParaRPr lang="en-US" altLang="en-US" sz="2000" dirty="0" smtClean="0">
              <a:solidFill>
                <a:srgbClr val="70899B"/>
              </a:solidFill>
              <a:ea typeface="ヒラギノ角ゴ Pro W3"/>
              <a:cs typeface="ヒラギノ角ゴ Pro W3"/>
            </a:endParaRPr>
          </a:p>
          <a:p>
            <a:pPr marL="0" indent="0" algn="ctr">
              <a:spcBef>
                <a:spcPts val="0"/>
              </a:spcBef>
              <a:spcAft>
                <a:spcPts val="0"/>
              </a:spcAft>
              <a:buNone/>
            </a:pPr>
            <a:r>
              <a:rPr lang="en-US" altLang="en-US" sz="2000" dirty="0" smtClean="0">
                <a:solidFill>
                  <a:srgbClr val="70899B"/>
                </a:solidFill>
                <a:ea typeface="ヒラギノ角ゴ Pro W3"/>
                <a:cs typeface="ヒラギノ角ゴ Pro W3"/>
              </a:rPr>
              <a:t>www.wipo.int/pct</a:t>
            </a:r>
            <a:endParaRPr lang="en-US" altLang="en-US" sz="2000" dirty="0">
              <a:solidFill>
                <a:srgbClr val="70899B"/>
              </a:solidFill>
              <a:ea typeface="ヒラギノ角ゴ Pro W3"/>
              <a:cs typeface="ヒラギノ角ゴ Pro W3"/>
            </a:endParaRPr>
          </a:p>
          <a:p>
            <a:pPr marL="0" indent="0" algn="ctr">
              <a:spcBef>
                <a:spcPts val="0"/>
              </a:spcBef>
              <a:spcAft>
                <a:spcPts val="0"/>
              </a:spcAft>
              <a:buNone/>
            </a:pPr>
            <a:endParaRPr lang="en-US" altLang="en-US" sz="3600" dirty="0" smtClean="0">
              <a:solidFill>
                <a:srgbClr val="70899B"/>
              </a:solidFill>
              <a:ea typeface="ヒラギノ角ゴ Pro W3"/>
              <a:cs typeface="ヒラギノ角ゴ Pro W3"/>
            </a:endParaRPr>
          </a:p>
          <a:p>
            <a:pPr marL="0" indent="0" algn="ctr">
              <a:spcBef>
                <a:spcPts val="0"/>
              </a:spcBef>
              <a:spcAft>
                <a:spcPts val="0"/>
              </a:spcAft>
              <a:buFont typeface="Symbol" pitchFamily="18" charset="2"/>
              <a:buNone/>
              <a:tabLst>
                <a:tab pos="1430338" algn="l"/>
              </a:tabLst>
            </a:pPr>
            <a:r>
              <a:rPr lang="en-GB" altLang="en-US" dirty="0" smtClean="0">
                <a:solidFill>
                  <a:srgbClr val="70899B"/>
                </a:solidFill>
              </a:rPr>
              <a:t>Ms</a:t>
            </a:r>
            <a:r>
              <a:rPr lang="en-GB" altLang="en-US" dirty="0">
                <a:solidFill>
                  <a:srgbClr val="70899B"/>
                </a:solidFill>
              </a:rPr>
              <a:t>. Anjali </a:t>
            </a:r>
            <a:r>
              <a:rPr lang="en-GB" altLang="en-US" dirty="0" err="1">
                <a:solidFill>
                  <a:srgbClr val="70899B"/>
                </a:solidFill>
              </a:rPr>
              <a:t>Aeri</a:t>
            </a:r>
            <a:r>
              <a:rPr lang="en-GB" altLang="en-US" dirty="0">
                <a:solidFill>
                  <a:srgbClr val="70899B"/>
                </a:solidFill>
              </a:rPr>
              <a:t>, Counsellor, </a:t>
            </a:r>
            <a:r>
              <a:rPr lang="en-GB" altLang="en-US" dirty="0" smtClean="0">
                <a:solidFill>
                  <a:srgbClr val="70899B"/>
                </a:solidFill>
              </a:rPr>
              <a:t>WIPO</a:t>
            </a:r>
          </a:p>
          <a:p>
            <a:pPr marL="0" indent="0" algn="ctr">
              <a:spcBef>
                <a:spcPts val="0"/>
              </a:spcBef>
              <a:spcAft>
                <a:spcPts val="0"/>
              </a:spcAft>
              <a:buFont typeface="Symbol" pitchFamily="18" charset="2"/>
              <a:buNone/>
              <a:tabLst>
                <a:tab pos="1430338" algn="l"/>
              </a:tabLst>
            </a:pPr>
            <a:r>
              <a:rPr lang="en-US" dirty="0" smtClean="0">
                <a:solidFill>
                  <a:srgbClr val="70899B"/>
                </a:solidFill>
                <a:hlinkClick r:id="rId3"/>
              </a:rPr>
              <a:t>anjali.aeri@wipo.int</a:t>
            </a:r>
            <a:endParaRPr lang="en-US" dirty="0" smtClean="0">
              <a:solidFill>
                <a:srgbClr val="70899B"/>
              </a:solidFill>
            </a:endParaRPr>
          </a:p>
          <a:p>
            <a:pPr marL="0" indent="0" algn="ctr">
              <a:spcBef>
                <a:spcPts val="0"/>
              </a:spcBef>
              <a:spcAft>
                <a:spcPts val="0"/>
              </a:spcAft>
              <a:buFont typeface="Symbol" pitchFamily="18" charset="2"/>
              <a:buNone/>
              <a:tabLst>
                <a:tab pos="1430338" algn="l"/>
              </a:tabLst>
            </a:pPr>
            <a:endParaRPr lang="en-US" dirty="0">
              <a:solidFill>
                <a:srgbClr val="70899B"/>
              </a:solidFill>
            </a:endParaRPr>
          </a:p>
          <a:p>
            <a:pPr marL="0" indent="0" algn="ctr">
              <a:spcBef>
                <a:spcPts val="0"/>
              </a:spcBef>
              <a:spcAft>
                <a:spcPts val="0"/>
              </a:spcAft>
              <a:buFont typeface="Symbol" pitchFamily="18" charset="2"/>
              <a:buNone/>
              <a:tabLst>
                <a:tab pos="1430338" algn="l"/>
              </a:tabLst>
            </a:pPr>
            <a:r>
              <a:rPr lang="en-US" dirty="0" smtClean="0">
                <a:solidFill>
                  <a:srgbClr val="70899B"/>
                </a:solidFill>
              </a:rPr>
              <a:t>PCT:  </a:t>
            </a:r>
            <a:r>
              <a:rPr lang="en-US" dirty="0" smtClean="0">
                <a:solidFill>
                  <a:srgbClr val="70899B"/>
                </a:solidFill>
                <a:hlinkClick r:id="rId4"/>
              </a:rPr>
              <a:t>https</a:t>
            </a:r>
            <a:r>
              <a:rPr lang="en-US" dirty="0">
                <a:solidFill>
                  <a:srgbClr val="70899B"/>
                </a:solidFill>
                <a:hlinkClick r:id="rId4"/>
              </a:rPr>
              <a:t>://www.wipo.int/pct/en</a:t>
            </a:r>
            <a:r>
              <a:rPr lang="en-US" dirty="0" smtClean="0">
                <a:solidFill>
                  <a:srgbClr val="70899B"/>
                </a:solidFill>
                <a:hlinkClick r:id="rId4"/>
              </a:rPr>
              <a:t>/</a:t>
            </a:r>
            <a:endParaRPr lang="en-US" dirty="0" smtClean="0">
              <a:solidFill>
                <a:srgbClr val="70899B"/>
              </a:solidFill>
            </a:endParaRPr>
          </a:p>
          <a:p>
            <a:pPr marL="0" indent="0" algn="ctr">
              <a:spcBef>
                <a:spcPts val="0"/>
              </a:spcBef>
              <a:spcAft>
                <a:spcPts val="0"/>
              </a:spcAft>
              <a:buFont typeface="Symbol" pitchFamily="18" charset="2"/>
              <a:buNone/>
              <a:tabLst>
                <a:tab pos="1430338" algn="l"/>
              </a:tabLst>
            </a:pPr>
            <a:endParaRPr lang="en-US" dirty="0" smtClean="0">
              <a:solidFill>
                <a:srgbClr val="70899B"/>
              </a:solidFill>
            </a:endParaRPr>
          </a:p>
          <a:p>
            <a:pPr marL="0" indent="0" algn="ctr">
              <a:spcBef>
                <a:spcPts val="0"/>
              </a:spcBef>
              <a:spcAft>
                <a:spcPts val="0"/>
              </a:spcAft>
              <a:buFont typeface="Symbol" pitchFamily="18" charset="2"/>
              <a:buNone/>
              <a:tabLst>
                <a:tab pos="1430338" algn="l"/>
              </a:tabLst>
            </a:pPr>
            <a:endParaRPr lang="en-US" dirty="0">
              <a:solidFill>
                <a:srgbClr val="70899B"/>
              </a:solidFill>
            </a:endParaRPr>
          </a:p>
          <a:p>
            <a:pPr marL="0" indent="0" algn="ctr">
              <a:spcBef>
                <a:spcPts val="0"/>
              </a:spcBef>
              <a:spcAft>
                <a:spcPts val="0"/>
              </a:spcAft>
              <a:buFont typeface="Symbol" pitchFamily="18" charset="2"/>
              <a:buNone/>
              <a:tabLst>
                <a:tab pos="1430338" algn="l"/>
              </a:tabLst>
            </a:pPr>
            <a:endParaRPr lang="en-US" dirty="0" smtClean="0">
              <a:solidFill>
                <a:srgbClr val="70899B"/>
              </a:solidFill>
            </a:endParaRPr>
          </a:p>
          <a:p>
            <a:pPr marL="0" indent="0" algn="ctr">
              <a:spcBef>
                <a:spcPts val="0"/>
              </a:spcBef>
              <a:spcAft>
                <a:spcPts val="0"/>
              </a:spcAft>
              <a:buFont typeface="Symbol" pitchFamily="18" charset="2"/>
              <a:buNone/>
              <a:tabLst>
                <a:tab pos="1430338" algn="l"/>
              </a:tabLst>
            </a:pPr>
            <a:endParaRPr lang="en-US" dirty="0" smtClean="0">
              <a:solidFill>
                <a:srgbClr val="70899B"/>
              </a:solidFill>
            </a:endParaRPr>
          </a:p>
          <a:p>
            <a:pPr marL="0" indent="0">
              <a:spcBef>
                <a:spcPts val="0"/>
              </a:spcBef>
              <a:spcAft>
                <a:spcPts val="0"/>
              </a:spcAft>
              <a:buFont typeface="Symbol" pitchFamily="18" charset="2"/>
              <a:buNone/>
              <a:tabLst>
                <a:tab pos="1430338" algn="l"/>
              </a:tabLst>
            </a:pPr>
            <a:endParaRPr lang="en-US" dirty="0" smtClean="0"/>
          </a:p>
        </p:txBody>
      </p:sp>
      <p:pic>
        <p:nvPicPr>
          <p:cNvPr id="4" name="Picture 3"/>
          <p:cNvPicPr>
            <a:picLocks noChangeAspect="1"/>
          </p:cNvPicPr>
          <p:nvPr/>
        </p:nvPicPr>
        <p:blipFill>
          <a:blip r:embed="rId5"/>
          <a:stretch>
            <a:fillRect/>
          </a:stretch>
        </p:blipFill>
        <p:spPr>
          <a:xfrm>
            <a:off x="2535759" y="533401"/>
            <a:ext cx="3788841" cy="2362200"/>
          </a:xfrm>
          <a:prstGeom prst="rect">
            <a:avLst/>
          </a:prstGeom>
        </p:spPr>
      </p:pic>
    </p:spTree>
    <p:extLst>
      <p:ext uri="{BB962C8B-B14F-4D97-AF65-F5344CB8AC3E}">
        <p14:creationId xmlns:p14="http://schemas.microsoft.com/office/powerpoint/2010/main" val="174585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565150" y="1772816"/>
            <a:ext cx="8183563" cy="3384972"/>
          </a:xfrm>
        </p:spPr>
        <p:txBody>
          <a:bodyPr/>
          <a:lstStyle/>
          <a:p>
            <a:pPr marL="0" indent="0">
              <a:spcBef>
                <a:spcPct val="25000"/>
              </a:spcBef>
              <a:spcAft>
                <a:spcPct val="35000"/>
              </a:spcAft>
              <a:tabLst>
                <a:tab pos="361950" algn="l"/>
              </a:tabLst>
            </a:pPr>
            <a:r>
              <a:rPr lang="en-US" dirty="0"/>
              <a:t>	</a:t>
            </a:r>
            <a:r>
              <a:rPr lang="en-US" dirty="0" smtClean="0"/>
              <a:t>With </a:t>
            </a:r>
            <a:r>
              <a:rPr lang="en-US" dirty="0"/>
              <a:t>a national </a:t>
            </a:r>
            <a:r>
              <a:rPr lang="en-US" dirty="0" smtClean="0"/>
              <a:t>Office, i.e. </a:t>
            </a:r>
            <a:r>
              <a:rPr lang="en-US" dirty="0" smtClean="0">
                <a:solidFill>
                  <a:srgbClr val="FFC000"/>
                </a:solidFill>
              </a:rPr>
              <a:t>IPOPHL</a:t>
            </a:r>
          </a:p>
          <a:p>
            <a:pPr marL="400050" lvl="1" indent="0">
              <a:spcBef>
                <a:spcPct val="25000"/>
              </a:spcBef>
              <a:spcAft>
                <a:spcPct val="35000"/>
              </a:spcAft>
              <a:tabLst>
                <a:tab pos="361950" algn="l"/>
              </a:tabLst>
            </a:pPr>
            <a:r>
              <a:rPr lang="en-US" dirty="0">
                <a:solidFill>
                  <a:srgbClr val="FFC000"/>
                </a:solidFill>
              </a:rPr>
              <a:t>Languages accepted:  </a:t>
            </a:r>
            <a:r>
              <a:rPr lang="en-US" dirty="0"/>
              <a:t>English, Filipino*</a:t>
            </a:r>
          </a:p>
          <a:p>
            <a:pPr marL="400050" lvl="1" indent="0">
              <a:spcBef>
                <a:spcPct val="25000"/>
              </a:spcBef>
              <a:spcAft>
                <a:spcPct val="35000"/>
              </a:spcAft>
              <a:tabLst>
                <a:tab pos="361950" algn="l"/>
              </a:tabLst>
            </a:pPr>
            <a:r>
              <a:rPr lang="en-US" dirty="0">
                <a:solidFill>
                  <a:srgbClr val="FFC000"/>
                </a:solidFill>
              </a:rPr>
              <a:t>Choice of ISA/IPEA (6):  </a:t>
            </a:r>
            <a:r>
              <a:rPr lang="en-US" dirty="0"/>
              <a:t>Australian   Patent   Office,  European   Patent   Office, IPOPHL, Japan  Patent  Office, Korean  Intellectual  Property  Office, or  United  States  Patent  and Trademark Office</a:t>
            </a:r>
            <a:r>
              <a:rPr lang="en-US" dirty="0" smtClean="0">
                <a:solidFill>
                  <a:srgbClr val="FFC000"/>
                </a:solidFill>
              </a:rPr>
              <a:t>.</a:t>
            </a:r>
          </a:p>
          <a:p>
            <a:pPr marL="0" indent="0">
              <a:spcBef>
                <a:spcPct val="25000"/>
              </a:spcBef>
              <a:spcAft>
                <a:spcPct val="35000"/>
              </a:spcAft>
              <a:tabLst>
                <a:tab pos="361950" algn="l"/>
              </a:tabLst>
            </a:pPr>
            <a:r>
              <a:rPr lang="en-US" dirty="0"/>
              <a:t>	</a:t>
            </a:r>
            <a:r>
              <a:rPr lang="en-US" dirty="0" smtClean="0"/>
              <a:t>With </a:t>
            </a:r>
            <a:r>
              <a:rPr lang="en-US" dirty="0"/>
              <a:t>the International Bureau of WIPO, or </a:t>
            </a:r>
          </a:p>
          <a:p>
            <a:pPr marL="0" indent="0">
              <a:spcBef>
                <a:spcPct val="25000"/>
              </a:spcBef>
              <a:spcAft>
                <a:spcPct val="35000"/>
              </a:spcAft>
              <a:tabLst>
                <a:tab pos="361950" algn="l"/>
              </a:tabLst>
            </a:pPr>
            <a:r>
              <a:rPr lang="en-US" dirty="0"/>
              <a:t>	</a:t>
            </a:r>
            <a:r>
              <a:rPr lang="en-US" dirty="0" smtClean="0"/>
              <a:t>With </a:t>
            </a:r>
            <a:r>
              <a:rPr lang="en-US" dirty="0"/>
              <a:t>a regional </a:t>
            </a:r>
            <a:r>
              <a:rPr lang="en-US" dirty="0" smtClean="0"/>
              <a:t>Office</a:t>
            </a:r>
          </a:p>
          <a:p>
            <a:pPr marL="0" indent="0">
              <a:spcBef>
                <a:spcPct val="0"/>
              </a:spcBef>
              <a:buFontTx/>
              <a:buNone/>
              <a:tabLst>
                <a:tab pos="361950" algn="l"/>
              </a:tabLst>
            </a:pPr>
            <a:r>
              <a:rPr lang="en-US" sz="2000" i="1" dirty="0" smtClean="0"/>
              <a:t>For </a:t>
            </a:r>
            <a:r>
              <a:rPr lang="en-US" sz="2000" i="1" dirty="0"/>
              <a:t>details, see PCT Applicant’s Guide, International Phase, </a:t>
            </a:r>
            <a:r>
              <a:rPr lang="en-US" sz="2000" i="1" dirty="0" smtClean="0"/>
              <a:t>General Information, Annexes </a:t>
            </a:r>
            <a:r>
              <a:rPr lang="en-US" sz="2000" i="1" dirty="0"/>
              <a:t>B1 and B2</a:t>
            </a:r>
          </a:p>
        </p:txBody>
      </p:sp>
      <p:sp>
        <p:nvSpPr>
          <p:cNvPr id="16387" name="Rectangle 3"/>
          <p:cNvSpPr>
            <a:spLocks noGrp="1" noChangeArrowheads="1"/>
          </p:cNvSpPr>
          <p:nvPr>
            <p:ph type="title"/>
          </p:nvPr>
        </p:nvSpPr>
        <p:spPr>
          <a:xfrm>
            <a:off x="428625" y="639763"/>
            <a:ext cx="8459788" cy="989037"/>
          </a:xfrm>
        </p:spPr>
        <p:txBody>
          <a:bodyPr/>
          <a:lstStyle/>
          <a:p>
            <a:r>
              <a:rPr lang="en-US" dirty="0">
                <a:solidFill>
                  <a:srgbClr val="70899B"/>
                </a:solidFill>
              </a:rPr>
              <a:t>Where to file the </a:t>
            </a:r>
            <a:r>
              <a:rPr lang="en-US" dirty="0" smtClean="0">
                <a:solidFill>
                  <a:srgbClr val="70899B"/>
                </a:solidFill>
              </a:rPr>
              <a:t>international </a:t>
            </a:r>
            <a:r>
              <a:rPr lang="en-US" dirty="0">
                <a:solidFill>
                  <a:srgbClr val="70899B"/>
                </a:solidFill>
              </a:rPr>
              <a:t>application</a:t>
            </a:r>
            <a:br>
              <a:rPr lang="en-US" dirty="0">
                <a:solidFill>
                  <a:srgbClr val="70899B"/>
                </a:solidFill>
              </a:rPr>
            </a:br>
            <a:r>
              <a:rPr lang="en-US" dirty="0">
                <a:solidFill>
                  <a:srgbClr val="70899B"/>
                </a:solidFill>
              </a:rPr>
              <a:t>(Rule 19</a:t>
            </a:r>
            <a:r>
              <a:rPr lang="en-US" dirty="0" smtClean="0">
                <a:solidFill>
                  <a:srgbClr val="70899B"/>
                </a:solidFill>
              </a:rPr>
              <a:t>)</a:t>
            </a:r>
            <a:r>
              <a:rPr lang="en-US" dirty="0" smtClean="0"/>
              <a:t/>
            </a:r>
            <a:br>
              <a:rPr lang="en-US" dirty="0" smtClean="0"/>
            </a:br>
            <a:endParaRPr lang="en-US" dirty="0"/>
          </a:p>
        </p:txBody>
      </p:sp>
    </p:spTree>
    <p:extLst>
      <p:ext uri="{BB962C8B-B14F-4D97-AF65-F5344CB8AC3E}">
        <p14:creationId xmlns:p14="http://schemas.microsoft.com/office/powerpoint/2010/main" val="143796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65125" y="477838"/>
            <a:ext cx="8675688" cy="1263650"/>
          </a:xfrm>
        </p:spPr>
        <p:txBody>
          <a:bodyPr/>
          <a:lstStyle/>
          <a:p>
            <a:r>
              <a:rPr lang="en-US" dirty="0">
                <a:solidFill>
                  <a:srgbClr val="70899B"/>
                </a:solidFill>
              </a:rPr>
              <a:t>Minimum requirements for an international filing date (Article 11(1</a:t>
            </a:r>
            <a:r>
              <a:rPr lang="en-US" dirty="0" smtClean="0">
                <a:solidFill>
                  <a:srgbClr val="70899B"/>
                </a:solidFill>
              </a:rPr>
              <a:t>))</a:t>
            </a:r>
            <a:endParaRPr lang="en-US" dirty="0">
              <a:solidFill>
                <a:srgbClr val="70899B"/>
              </a:solidFill>
            </a:endParaRPr>
          </a:p>
        </p:txBody>
      </p:sp>
      <p:sp>
        <p:nvSpPr>
          <p:cNvPr id="12291" name="Rectangle 3"/>
          <p:cNvSpPr>
            <a:spLocks noGrp="1" noChangeArrowheads="1"/>
          </p:cNvSpPr>
          <p:nvPr>
            <p:ph type="body" idx="1"/>
          </p:nvPr>
        </p:nvSpPr>
        <p:spPr>
          <a:xfrm>
            <a:off x="351115" y="1895407"/>
            <a:ext cx="8351837" cy="4086225"/>
          </a:xfrm>
        </p:spPr>
        <p:txBody>
          <a:bodyPr/>
          <a:lstStyle/>
          <a:p>
            <a:pPr marL="381000" indent="-381000">
              <a:spcBef>
                <a:spcPct val="25000"/>
              </a:spcBef>
              <a:spcAft>
                <a:spcPct val="35000"/>
              </a:spcAft>
            </a:pPr>
            <a:r>
              <a:rPr lang="en-US" dirty="0"/>
              <a:t>Note that if: </a:t>
            </a:r>
          </a:p>
          <a:p>
            <a:pPr marL="898525" lvl="1" indent="-338138">
              <a:spcBef>
                <a:spcPct val="25000"/>
              </a:spcBef>
              <a:spcAft>
                <a:spcPct val="35000"/>
              </a:spcAft>
            </a:pPr>
            <a:r>
              <a:rPr lang="en-US" dirty="0"/>
              <a:t>none of the applicants have the right to file with the receiving Office for reasons of residence or nationality (Rules 18 and 19); or</a:t>
            </a:r>
          </a:p>
          <a:p>
            <a:pPr marL="898525" lvl="1" indent="-338138">
              <a:spcBef>
                <a:spcPct val="25000"/>
              </a:spcBef>
              <a:spcAft>
                <a:spcPct val="35000"/>
              </a:spcAft>
            </a:pPr>
            <a:r>
              <a:rPr lang="en-US" dirty="0"/>
              <a:t>the application is filed in a language not accepted by the receiving Office for that purpose (Rule 12.1),</a:t>
            </a:r>
          </a:p>
          <a:p>
            <a:pPr marL="381000" indent="-381000">
              <a:spcBef>
                <a:spcPct val="25000"/>
              </a:spcBef>
              <a:spcAft>
                <a:spcPct val="35000"/>
              </a:spcAft>
              <a:buFontTx/>
              <a:buNone/>
            </a:pPr>
            <a:r>
              <a:rPr lang="en-US" dirty="0"/>
              <a:t>	the receiving Office will transmit the application to the receiving Office of the International Bureau for further processing (Rule 19.4)</a:t>
            </a:r>
          </a:p>
        </p:txBody>
      </p:sp>
    </p:spTree>
    <p:extLst>
      <p:ext uri="{BB962C8B-B14F-4D97-AF65-F5344CB8AC3E}">
        <p14:creationId xmlns:p14="http://schemas.microsoft.com/office/powerpoint/2010/main" val="329509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96773" y="1151155"/>
            <a:ext cx="4826794" cy="947738"/>
          </a:xfrm>
        </p:spPr>
        <p:txBody>
          <a:bodyPr>
            <a:noAutofit/>
          </a:bodyPr>
          <a:lstStyle/>
          <a:p>
            <a:pPr defTabSz="685800">
              <a:spcBef>
                <a:spcPct val="50000"/>
              </a:spcBef>
              <a:spcAft>
                <a:spcPts val="1350"/>
              </a:spcAft>
            </a:pPr>
            <a:r>
              <a:rPr lang="en-US" sz="3000" dirty="0"/>
              <a:t>The Inventor Assistance Program (IAP)</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6" b="20635"/>
          <a:stretch/>
        </p:blipFill>
        <p:spPr bwMode="auto">
          <a:xfrm>
            <a:off x="6136415" y="952386"/>
            <a:ext cx="2277135" cy="190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96772" y="2098892"/>
            <a:ext cx="2845202" cy="415498"/>
          </a:xfrm>
          <a:prstGeom prst="rect">
            <a:avLst/>
          </a:prstGeom>
        </p:spPr>
        <p:txBody>
          <a:bodyPr wrap="none">
            <a:spAutoFit/>
          </a:bodyPr>
          <a:lstStyle/>
          <a:p>
            <a:pPr defTabSz="685800" fontAlgn="auto">
              <a:spcBef>
                <a:spcPts val="0"/>
              </a:spcBef>
              <a:spcAft>
                <a:spcPts val="0"/>
              </a:spcAft>
              <a:defRPr/>
            </a:pPr>
            <a:r>
              <a:rPr lang="en-US" sz="2100" u="sng" dirty="0">
                <a:solidFill>
                  <a:srgbClr val="4F758B"/>
                </a:solidFill>
                <a:latin typeface="Arial" panose="020B0604020202020204" pitchFamily="34" charset="0"/>
                <a:cs typeface="Arial" panose="020B0604020202020204" pitchFamily="34" charset="0"/>
              </a:rPr>
              <a:t>http://www.wipo.int/iap</a:t>
            </a:r>
            <a:endParaRPr lang="en-US" sz="2100" dirty="0">
              <a:solidFill>
                <a:prstClr val="black"/>
              </a:solidFill>
              <a:latin typeface="Calibri" panose="020F0502020204030204"/>
              <a:cs typeface="+mn-cs"/>
            </a:endParaRPr>
          </a:p>
        </p:txBody>
      </p:sp>
      <p:pic>
        <p:nvPicPr>
          <p:cNvPr id="6" name="Picture 5"/>
          <p:cNvPicPr>
            <a:picLocks noChangeAspect="1"/>
          </p:cNvPicPr>
          <p:nvPr/>
        </p:nvPicPr>
        <p:blipFill>
          <a:blip r:embed="rId4"/>
          <a:stretch>
            <a:fillRect/>
          </a:stretch>
        </p:blipFill>
        <p:spPr>
          <a:xfrm>
            <a:off x="1108678" y="2591706"/>
            <a:ext cx="1185627" cy="14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8148" y="2591706"/>
            <a:ext cx="1552620" cy="1458000"/>
          </a:xfrm>
          <a:prstGeom prst="rect">
            <a:avLst/>
          </a:prstGeom>
        </p:spPr>
      </p:pic>
      <p:pic>
        <p:nvPicPr>
          <p:cNvPr id="8" name="Picture 7"/>
          <p:cNvPicPr>
            <a:picLocks noChangeAspect="1"/>
          </p:cNvPicPr>
          <p:nvPr/>
        </p:nvPicPr>
        <p:blipFill>
          <a:blip r:embed="rId6"/>
          <a:stretch>
            <a:fillRect/>
          </a:stretch>
        </p:blipFill>
        <p:spPr>
          <a:xfrm>
            <a:off x="6999681" y="2963249"/>
            <a:ext cx="778791" cy="1215000"/>
          </a:xfrm>
          <a:prstGeom prst="rect">
            <a:avLst/>
          </a:prstGeom>
        </p:spPr>
      </p:pic>
      <p:sp>
        <p:nvSpPr>
          <p:cNvPr id="9" name="Right Arrow 8"/>
          <p:cNvSpPr>
            <a:spLocks/>
          </p:cNvSpPr>
          <p:nvPr/>
        </p:nvSpPr>
        <p:spPr bwMode="auto">
          <a:xfrm>
            <a:off x="2599226" y="3332319"/>
            <a:ext cx="864000" cy="687809"/>
          </a:xfrm>
          <a:prstGeom prst="rightArrow">
            <a:avLst/>
          </a:prstGeom>
          <a:solidFill>
            <a:srgbClr val="1E3369"/>
          </a:solidFill>
          <a:ln>
            <a:noFill/>
          </a:ln>
          <a:effectLst/>
          <a:extLst/>
        </p:spPr>
        <p:txBody>
          <a:bodyPr vert="horz" wrap="square" lIns="68580" tIns="34290" rIns="68580" bIns="34290" numCol="1" rtlCol="0" anchor="t" anchorCtr="0" compatLnSpc="1">
            <a:prstTxWarp prst="textNoShape">
              <a:avLst/>
            </a:prstTxWarp>
            <a:spAutoFit/>
          </a:bodyPr>
          <a:lstStyle/>
          <a:p>
            <a:pPr defTabSz="685800">
              <a:defRPr/>
            </a:pPr>
            <a:endParaRPr lang="en-US" sz="1800">
              <a:solidFill>
                <a:srgbClr val="000000"/>
              </a:solidFill>
            </a:endParaRPr>
          </a:p>
        </p:txBody>
      </p:sp>
      <p:sp>
        <p:nvSpPr>
          <p:cNvPr id="12" name="TextBox 11"/>
          <p:cNvSpPr txBox="1"/>
          <p:nvPr/>
        </p:nvSpPr>
        <p:spPr>
          <a:xfrm>
            <a:off x="729941" y="4178249"/>
            <a:ext cx="1943100" cy="923330"/>
          </a:xfrm>
          <a:prstGeom prst="rect">
            <a:avLst/>
          </a:prstGeom>
          <a:noFill/>
        </p:spPr>
        <p:txBody>
          <a:bodyPr wrap="square" rtlCol="0">
            <a:spAutoFit/>
          </a:bodyPr>
          <a:lstStyle/>
          <a:p>
            <a:pPr algn="ctr" defTabSz="685800">
              <a:defRPr/>
            </a:pPr>
            <a:r>
              <a:rPr lang="en-US" sz="1800" dirty="0">
                <a:solidFill>
                  <a:srgbClr val="1E3369"/>
                </a:solidFill>
              </a:rPr>
              <a:t>under-resourced inventor selected </a:t>
            </a:r>
            <a:br>
              <a:rPr lang="en-US" sz="1800" dirty="0">
                <a:solidFill>
                  <a:srgbClr val="1E3369"/>
                </a:solidFill>
              </a:rPr>
            </a:br>
            <a:r>
              <a:rPr lang="en-US" sz="1800" dirty="0">
                <a:solidFill>
                  <a:srgbClr val="1E3369"/>
                </a:solidFill>
              </a:rPr>
              <a:t>for the IAP</a:t>
            </a:r>
          </a:p>
        </p:txBody>
      </p:sp>
      <p:sp>
        <p:nvSpPr>
          <p:cNvPr id="13" name="TextBox 12"/>
          <p:cNvSpPr txBox="1"/>
          <p:nvPr/>
        </p:nvSpPr>
        <p:spPr>
          <a:xfrm>
            <a:off x="3069994" y="4178248"/>
            <a:ext cx="2958029" cy="923330"/>
          </a:xfrm>
          <a:prstGeom prst="rect">
            <a:avLst/>
          </a:prstGeom>
          <a:noFill/>
        </p:spPr>
        <p:txBody>
          <a:bodyPr wrap="square" rtlCol="0">
            <a:spAutoFit/>
          </a:bodyPr>
          <a:lstStyle/>
          <a:p>
            <a:pPr algn="ctr" defTabSz="685800">
              <a:defRPr/>
            </a:pPr>
            <a:r>
              <a:rPr lang="en-US" sz="1800" dirty="0">
                <a:solidFill>
                  <a:srgbClr val="1E3369"/>
                </a:solidFill>
              </a:rPr>
              <a:t>inventor is matched with </a:t>
            </a:r>
            <a:br>
              <a:rPr lang="en-US" sz="1800" dirty="0">
                <a:solidFill>
                  <a:srgbClr val="1E3369"/>
                </a:solidFill>
              </a:rPr>
            </a:br>
            <a:r>
              <a:rPr lang="en-US" sz="1800" dirty="0">
                <a:solidFill>
                  <a:srgbClr val="1E3369"/>
                </a:solidFill>
              </a:rPr>
              <a:t>a patent specialist to navigate the patent system</a:t>
            </a:r>
          </a:p>
        </p:txBody>
      </p:sp>
      <p:sp>
        <p:nvSpPr>
          <p:cNvPr id="14" name="TextBox 13"/>
          <p:cNvSpPr txBox="1"/>
          <p:nvPr/>
        </p:nvSpPr>
        <p:spPr>
          <a:xfrm>
            <a:off x="6206804" y="4178250"/>
            <a:ext cx="2259196" cy="1477328"/>
          </a:xfrm>
          <a:prstGeom prst="rect">
            <a:avLst/>
          </a:prstGeom>
          <a:noFill/>
        </p:spPr>
        <p:txBody>
          <a:bodyPr wrap="square" rtlCol="0">
            <a:spAutoFit/>
          </a:bodyPr>
          <a:lstStyle/>
          <a:p>
            <a:pPr algn="ctr" defTabSz="685800">
              <a:defRPr/>
            </a:pPr>
            <a:r>
              <a:rPr lang="en-US" sz="1800" dirty="0">
                <a:solidFill>
                  <a:srgbClr val="1E3369"/>
                </a:solidFill>
              </a:rPr>
              <a:t>invention gets evaluated </a:t>
            </a:r>
            <a:br>
              <a:rPr lang="en-US" sz="1800" dirty="0">
                <a:solidFill>
                  <a:srgbClr val="1E3369"/>
                </a:solidFill>
              </a:rPr>
            </a:br>
            <a:r>
              <a:rPr lang="en-US" sz="1800" dirty="0">
                <a:solidFill>
                  <a:srgbClr val="1E3369"/>
                </a:solidFill>
              </a:rPr>
              <a:t>on its merits</a:t>
            </a:r>
            <a:r>
              <a:rPr lang="en-US" sz="1800" i="1" dirty="0">
                <a:solidFill>
                  <a:srgbClr val="1E3369"/>
                </a:solidFill>
              </a:rPr>
              <a:t/>
            </a:r>
            <a:br>
              <a:rPr lang="en-US" sz="1800" i="1" dirty="0">
                <a:solidFill>
                  <a:srgbClr val="1E3369"/>
                </a:solidFill>
              </a:rPr>
            </a:br>
            <a:r>
              <a:rPr lang="en-US" sz="1800" i="1" dirty="0">
                <a:solidFill>
                  <a:srgbClr val="00B0F0"/>
                </a:solidFill>
              </a:rPr>
              <a:t>increasing the odds of a granted patent</a:t>
            </a:r>
            <a:endParaRPr lang="en-US" sz="1800" dirty="0">
              <a:solidFill>
                <a:srgbClr val="00B0F0"/>
              </a:solidFill>
            </a:endParaRPr>
          </a:p>
        </p:txBody>
      </p:sp>
      <p:sp>
        <p:nvSpPr>
          <p:cNvPr id="15" name="Right Arrow 14"/>
          <p:cNvSpPr>
            <a:spLocks/>
          </p:cNvSpPr>
          <p:nvPr/>
        </p:nvSpPr>
        <p:spPr bwMode="auto">
          <a:xfrm>
            <a:off x="5728224" y="3315794"/>
            <a:ext cx="864000" cy="687809"/>
          </a:xfrm>
          <a:prstGeom prst="rightArrow">
            <a:avLst/>
          </a:prstGeom>
          <a:solidFill>
            <a:srgbClr val="1E3369"/>
          </a:solidFill>
          <a:ln>
            <a:noFill/>
          </a:ln>
          <a:effectLst/>
          <a:extLst/>
        </p:spPr>
        <p:txBody>
          <a:bodyPr vert="horz" wrap="square" lIns="68580" tIns="34290" rIns="68580" bIns="34290" numCol="1" rtlCol="0" anchor="t" anchorCtr="0" compatLnSpc="1">
            <a:prstTxWarp prst="textNoShape">
              <a:avLst/>
            </a:prstTxWarp>
            <a:spAutoFit/>
          </a:bodyPr>
          <a:lstStyle/>
          <a:p>
            <a:pPr defTabSz="685800">
              <a:defRPr/>
            </a:pPr>
            <a:endParaRPr lang="en-US" sz="1800">
              <a:solidFill>
                <a:srgbClr val="000000"/>
              </a:solidFill>
            </a:endParaRPr>
          </a:p>
        </p:txBody>
      </p:sp>
    </p:spTree>
    <p:extLst>
      <p:ext uri="{BB962C8B-B14F-4D97-AF65-F5344CB8AC3E}">
        <p14:creationId xmlns:p14="http://schemas.microsoft.com/office/powerpoint/2010/main" val="331751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36982" y="1134977"/>
            <a:ext cx="7149518" cy="840897"/>
          </a:xfrm>
        </p:spPr>
        <p:txBody>
          <a:bodyPr>
            <a:noAutofit/>
          </a:bodyPr>
          <a:lstStyle/>
          <a:p>
            <a:r>
              <a:rPr lang="en-US" sz="3000" b="1" dirty="0"/>
              <a:t>Leveraging the PCT </a:t>
            </a:r>
            <a:r>
              <a:rPr lang="en-US" sz="3000" dirty="0"/>
              <a:t>to support </a:t>
            </a:r>
            <a:br>
              <a:rPr lang="en-US" sz="3000" dirty="0"/>
            </a:br>
            <a:r>
              <a:rPr lang="en-US" sz="3000" dirty="0"/>
              <a:t>under-resourced inventors</a:t>
            </a:r>
          </a:p>
        </p:txBody>
      </p:sp>
      <p:grpSp>
        <p:nvGrpSpPr>
          <p:cNvPr id="4" name="Group 3"/>
          <p:cNvGrpSpPr/>
          <p:nvPr/>
        </p:nvGrpSpPr>
        <p:grpSpPr>
          <a:xfrm>
            <a:off x="857319" y="2402694"/>
            <a:ext cx="7242681" cy="3034768"/>
            <a:chOff x="-129840" y="1569441"/>
            <a:chExt cx="9656908" cy="4046357"/>
          </a:xfrm>
        </p:grpSpPr>
        <p:cxnSp>
          <p:nvCxnSpPr>
            <p:cNvPr id="5" name="Straight Connector 4"/>
            <p:cNvCxnSpPr/>
            <p:nvPr/>
          </p:nvCxnSpPr>
          <p:spPr bwMode="auto">
            <a:xfrm>
              <a:off x="236379" y="2955540"/>
              <a:ext cx="3009741" cy="0"/>
            </a:xfrm>
            <a:prstGeom prst="line">
              <a:avLst/>
            </a:prstGeom>
            <a:noFill/>
            <a:ln w="57150" cap="rnd" cmpd="sng" algn="ctr">
              <a:solidFill>
                <a:srgbClr val="1E336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Chord 5"/>
            <p:cNvSpPr/>
            <p:nvPr/>
          </p:nvSpPr>
          <p:spPr bwMode="auto">
            <a:xfrm>
              <a:off x="3246120" y="2745990"/>
              <a:ext cx="419100" cy="649188"/>
            </a:xfrm>
            <a:prstGeom prst="chord">
              <a:avLst>
                <a:gd name="adj1" fmla="val 2700000"/>
                <a:gd name="adj2" fmla="val 18799900"/>
              </a:avLst>
            </a:prstGeom>
            <a:noFill/>
            <a:ln w="57150" cap="flat" cmpd="sng" algn="ctr">
              <a:solidFill>
                <a:srgbClr val="1E336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spAutoFit/>
            </a:bodyPr>
            <a:lstStyle/>
            <a:p>
              <a:pPr defTabSz="685800">
                <a:defRPr/>
              </a:pPr>
              <a:endParaRPr lang="en-US" sz="1800">
                <a:solidFill>
                  <a:srgbClr val="000000"/>
                </a:solidFill>
              </a:endParaRPr>
            </a:p>
          </p:txBody>
        </p:sp>
        <p:grpSp>
          <p:nvGrpSpPr>
            <p:cNvPr id="7" name="Group 6"/>
            <p:cNvGrpSpPr/>
            <p:nvPr/>
          </p:nvGrpSpPr>
          <p:grpSpPr>
            <a:xfrm>
              <a:off x="3627120" y="2860290"/>
              <a:ext cx="182880" cy="190500"/>
              <a:chOff x="3855720" y="3467100"/>
              <a:chExt cx="182880" cy="190500"/>
            </a:xfrm>
          </p:grpSpPr>
          <p:cxnSp>
            <p:nvCxnSpPr>
              <p:cNvPr id="15" name="Straight Connector 14"/>
              <p:cNvCxnSpPr/>
              <p:nvPr/>
            </p:nvCxnSpPr>
            <p:spPr bwMode="auto">
              <a:xfrm>
                <a:off x="3855720" y="3467100"/>
                <a:ext cx="182880" cy="0"/>
              </a:xfrm>
              <a:prstGeom prst="line">
                <a:avLst/>
              </a:prstGeom>
              <a:noFill/>
              <a:ln w="57150" cap="flat" cmpd="sng" algn="ctr">
                <a:solidFill>
                  <a:srgbClr val="1E336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3855720" y="3657600"/>
                <a:ext cx="182880" cy="0"/>
              </a:xfrm>
              <a:prstGeom prst="line">
                <a:avLst/>
              </a:prstGeom>
              <a:noFill/>
              <a:ln w="57150" cap="flat" cmpd="sng" algn="ctr">
                <a:solidFill>
                  <a:srgbClr val="1E336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 name="TextBox 7"/>
            <p:cNvSpPr txBox="1"/>
            <p:nvPr/>
          </p:nvSpPr>
          <p:spPr>
            <a:xfrm>
              <a:off x="3166012" y="4138470"/>
              <a:ext cx="3517428" cy="1477328"/>
            </a:xfrm>
            <a:prstGeom prst="rect">
              <a:avLst/>
            </a:prstGeom>
            <a:noFill/>
          </p:spPr>
          <p:txBody>
            <a:bodyPr wrap="square" rtlCol="0">
              <a:spAutoFit/>
            </a:bodyPr>
            <a:lstStyle/>
            <a:p>
              <a:pPr algn="ctr" defTabSz="685800">
                <a:defRPr/>
              </a:pPr>
              <a:r>
                <a:rPr lang="en-US" sz="1650" dirty="0">
                  <a:solidFill>
                    <a:srgbClr val="1E3369"/>
                  </a:solidFill>
                </a:rPr>
                <a:t>a global network of experts who provide support with PCT regional &amp; national phase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9138" y="1996932"/>
              <a:ext cx="2011176" cy="2027238"/>
            </a:xfrm>
            <a:prstGeom prst="rect">
              <a:avLst/>
            </a:prstGeom>
          </p:spPr>
        </p:pic>
        <p:cxnSp>
          <p:nvCxnSpPr>
            <p:cNvPr id="10" name="Straight Connector 9"/>
            <p:cNvCxnSpPr/>
            <p:nvPr/>
          </p:nvCxnSpPr>
          <p:spPr bwMode="auto">
            <a:xfrm>
              <a:off x="5958588" y="2955540"/>
              <a:ext cx="1692000" cy="0"/>
            </a:xfrm>
            <a:prstGeom prst="line">
              <a:avLst/>
            </a:prstGeom>
            <a:noFill/>
            <a:ln w="57150" cap="rnd" cmpd="sng" algn="ctr">
              <a:solidFill>
                <a:srgbClr val="1E336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p:cNvPicPr>
              <a:picLocks noChangeAspect="1"/>
            </p:cNvPicPr>
            <p:nvPr/>
          </p:nvPicPr>
          <p:blipFill>
            <a:blip r:embed="rId4"/>
            <a:stretch>
              <a:fillRect/>
            </a:stretch>
          </p:blipFill>
          <p:spPr>
            <a:xfrm>
              <a:off x="-129840" y="1569441"/>
              <a:ext cx="1071505" cy="1319300"/>
            </a:xfrm>
            <a:prstGeom prst="rect">
              <a:avLst/>
            </a:prstGeom>
          </p:spPr>
        </p:pic>
        <p:sp>
          <p:nvSpPr>
            <p:cNvPr id="12" name="TextBox 11"/>
            <p:cNvSpPr txBox="1"/>
            <p:nvPr/>
          </p:nvSpPr>
          <p:spPr>
            <a:xfrm>
              <a:off x="861867" y="1780745"/>
              <a:ext cx="2590800" cy="1477328"/>
            </a:xfrm>
            <a:prstGeom prst="rect">
              <a:avLst/>
            </a:prstGeom>
            <a:noFill/>
          </p:spPr>
          <p:txBody>
            <a:bodyPr wrap="square" rtlCol="0">
              <a:spAutoFit/>
            </a:bodyPr>
            <a:lstStyle/>
            <a:p>
              <a:pPr algn="ctr" defTabSz="685800">
                <a:defRPr/>
              </a:pPr>
              <a:r>
                <a:rPr lang="en-US" sz="1650" dirty="0">
                  <a:solidFill>
                    <a:srgbClr val="1E3369"/>
                  </a:solidFill>
                </a:rPr>
                <a:t>The IAP plugs domestic programs for inventors into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3068" y="2011680"/>
              <a:ext cx="1632293" cy="1371600"/>
            </a:xfrm>
            <a:prstGeom prst="rect">
              <a:avLst/>
            </a:prstGeom>
          </p:spPr>
        </p:pic>
        <p:cxnSp>
          <p:nvCxnSpPr>
            <p:cNvPr id="14" name="Straight Connector 13"/>
            <p:cNvCxnSpPr/>
            <p:nvPr/>
          </p:nvCxnSpPr>
          <p:spPr bwMode="auto">
            <a:xfrm>
              <a:off x="9167068" y="2955540"/>
              <a:ext cx="360000" cy="0"/>
            </a:xfrm>
            <a:prstGeom prst="line">
              <a:avLst/>
            </a:prstGeom>
            <a:noFill/>
            <a:ln w="57150" cap="rnd" cmpd="sng" algn="ctr">
              <a:solidFill>
                <a:srgbClr val="1E336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TextBox 16"/>
          <p:cNvSpPr txBox="1"/>
          <p:nvPr/>
        </p:nvSpPr>
        <p:spPr>
          <a:xfrm>
            <a:off x="6509469" y="1673291"/>
            <a:ext cx="1485900" cy="3173946"/>
          </a:xfrm>
          <a:prstGeom prst="rect">
            <a:avLst/>
          </a:prstGeom>
          <a:noFill/>
        </p:spPr>
        <p:txBody>
          <a:bodyPr wrap="square" rtlCol="0">
            <a:spAutoFit/>
          </a:bodyPr>
          <a:lstStyle/>
          <a:p>
            <a:pPr algn="ctr" defTabSz="685800">
              <a:defRPr/>
            </a:pPr>
            <a:r>
              <a:rPr lang="en-US" sz="3000" dirty="0">
                <a:solidFill>
                  <a:srgbClr val="60C9DD"/>
                </a:solidFill>
              </a:rPr>
              <a:t>to build global</a:t>
            </a:r>
            <a:endParaRPr lang="en-US" sz="788" dirty="0">
              <a:solidFill>
                <a:srgbClr val="60C9DD"/>
              </a:solidFill>
            </a:endParaRPr>
          </a:p>
          <a:p>
            <a:pPr algn="ctr" defTabSz="685800">
              <a:defRPr/>
            </a:pPr>
            <a:endParaRPr lang="en-US" sz="4050" dirty="0">
              <a:solidFill>
                <a:srgbClr val="60C9DD"/>
              </a:solidFill>
            </a:endParaRPr>
          </a:p>
          <a:p>
            <a:pPr algn="ctr" defTabSz="685800">
              <a:defRPr/>
            </a:pPr>
            <a:r>
              <a:rPr lang="en-US" sz="300" dirty="0">
                <a:solidFill>
                  <a:srgbClr val="60C9DD"/>
                </a:solidFill>
              </a:rPr>
              <a:t> </a:t>
            </a:r>
          </a:p>
          <a:p>
            <a:pPr algn="ctr" defTabSz="685800">
              <a:defRPr/>
            </a:pPr>
            <a:r>
              <a:rPr lang="en-US" sz="3000" dirty="0">
                <a:solidFill>
                  <a:srgbClr val="60C9DD"/>
                </a:solidFill>
              </a:rPr>
              <a:t>patent families</a:t>
            </a:r>
          </a:p>
        </p:txBody>
      </p:sp>
    </p:spTree>
    <p:extLst>
      <p:ext uri="{BB962C8B-B14F-4D97-AF65-F5344CB8AC3E}">
        <p14:creationId xmlns:p14="http://schemas.microsoft.com/office/powerpoint/2010/main" val="399408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19050"/>
            <a:ext cx="8229600" cy="1143000"/>
          </a:xfrm>
        </p:spPr>
        <p:txBody>
          <a:bodyPr/>
          <a:lstStyle/>
          <a:p>
            <a:r>
              <a:rPr lang="en-GB" altLang="en-US" sz="3200" dirty="0" smtClean="0">
                <a:solidFill>
                  <a:schemeClr val="accent6"/>
                </a:solidFill>
              </a:rPr>
              <a:t>Key Barriers to Gender </a:t>
            </a:r>
            <a:r>
              <a:rPr lang="en-GB" altLang="en-US" sz="3200" dirty="0">
                <a:solidFill>
                  <a:schemeClr val="accent6"/>
                </a:solidFill>
              </a:rPr>
              <a:t>P</a:t>
            </a:r>
            <a:r>
              <a:rPr lang="en-GB" altLang="en-US" sz="3200" dirty="0" smtClean="0">
                <a:solidFill>
                  <a:schemeClr val="accent6"/>
                </a:solidFill>
              </a:rPr>
              <a:t>arity in IP ?</a:t>
            </a:r>
          </a:p>
        </p:txBody>
      </p:sp>
      <p:pic>
        <p:nvPicPr>
          <p:cNvPr id="5123" name="Picture 4"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75" y="1924050"/>
            <a:ext cx="10080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4"/>
          <p:cNvSpPr txBox="1">
            <a:spLocks noChangeArrowheads="1"/>
          </p:cNvSpPr>
          <p:nvPr/>
        </p:nvSpPr>
        <p:spPr bwMode="auto">
          <a:xfrm>
            <a:off x="57011" y="2973794"/>
            <a:ext cx="38610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FontTx/>
              <a:buNone/>
            </a:pPr>
            <a:endParaRPr lang="en-GB" altLang="en-US" sz="1800" dirty="0" smtClean="0"/>
          </a:p>
          <a:p>
            <a:pPr>
              <a:spcBef>
                <a:spcPct val="0"/>
              </a:spcBef>
              <a:buFontTx/>
              <a:buNone/>
            </a:pPr>
            <a:endParaRPr lang="en-GB" altLang="en-US" sz="1800" dirty="0"/>
          </a:p>
          <a:p>
            <a:pPr>
              <a:spcBef>
                <a:spcPct val="0"/>
              </a:spcBef>
              <a:buFontTx/>
              <a:buNone/>
            </a:pPr>
            <a:r>
              <a:rPr lang="en-GB" altLang="en-US" sz="1800" b="1" dirty="0" smtClean="0"/>
              <a:t>- Lack of IP Awareness/Education</a:t>
            </a:r>
            <a:endParaRPr lang="en-GB" altLang="en-US" sz="1800" b="1" dirty="0"/>
          </a:p>
        </p:txBody>
      </p:sp>
      <p:pic>
        <p:nvPicPr>
          <p:cNvPr id="5125" name="Picture 4"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868863"/>
            <a:ext cx="100806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6"/>
          <p:cNvSpPr txBox="1">
            <a:spLocks noChangeArrowheads="1"/>
          </p:cNvSpPr>
          <p:nvPr/>
        </p:nvSpPr>
        <p:spPr bwMode="auto">
          <a:xfrm>
            <a:off x="2668" y="6183707"/>
            <a:ext cx="5981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FontTx/>
              <a:buNone/>
            </a:pPr>
            <a:r>
              <a:rPr lang="en-US" altLang="en-US" sz="1800" b="1" dirty="0" smtClean="0"/>
              <a:t>Accessibility to networks in innovation &amp; technology</a:t>
            </a:r>
            <a:endParaRPr lang="en-GB" altLang="en-US" sz="1800" b="1" dirty="0"/>
          </a:p>
        </p:txBody>
      </p:sp>
      <p:sp>
        <p:nvSpPr>
          <p:cNvPr id="5127" name="Rounded Rectangle 7"/>
          <p:cNvSpPr>
            <a:spLocks noChangeArrowheads="1"/>
          </p:cNvSpPr>
          <p:nvPr/>
        </p:nvSpPr>
        <p:spPr bwMode="auto">
          <a:xfrm>
            <a:off x="3784600" y="2166939"/>
            <a:ext cx="2403310" cy="3874490"/>
          </a:xfrm>
          <a:prstGeom prst="roundRect">
            <a:avLst>
              <a:gd name="adj" fmla="val 16667"/>
            </a:avLst>
          </a:prstGeom>
          <a:solidFill>
            <a:schemeClr val="accent1"/>
          </a:solid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None/>
            </a:pPr>
            <a:r>
              <a:rPr lang="en-GB" altLang="en-US" sz="1800" b="1" dirty="0" smtClean="0">
                <a:solidFill>
                  <a:srgbClr val="7030A0"/>
                </a:solidFill>
              </a:rPr>
              <a:t>These limitations:</a:t>
            </a:r>
          </a:p>
          <a:p>
            <a:pPr>
              <a:spcBef>
                <a:spcPct val="0"/>
              </a:spcBef>
              <a:buNone/>
            </a:pPr>
            <a:endParaRPr lang="en-GB" altLang="en-US" sz="1800" dirty="0"/>
          </a:p>
          <a:p>
            <a:pPr marL="285750" indent="-285750" algn="l">
              <a:spcBef>
                <a:spcPct val="0"/>
              </a:spcBef>
              <a:buFont typeface="Arial" panose="020B0604020202020204" pitchFamily="34" charset="0"/>
              <a:buChar char="•"/>
            </a:pPr>
            <a:r>
              <a:rPr lang="en-GB" altLang="en-US" sz="1800" dirty="0" smtClean="0"/>
              <a:t>Hinder </a:t>
            </a:r>
            <a:r>
              <a:rPr lang="en-US" altLang="en-US" sz="1800" dirty="0" smtClean="0"/>
              <a:t>understanding </a:t>
            </a:r>
            <a:r>
              <a:rPr lang="en-US" altLang="en-US" sz="1800" dirty="0"/>
              <a:t>of the value of IP as a key, intangible business </a:t>
            </a:r>
            <a:r>
              <a:rPr lang="en-US" altLang="en-US" sz="1800" dirty="0" smtClean="0"/>
              <a:t>asset…and ultimately…</a:t>
            </a:r>
          </a:p>
          <a:p>
            <a:pPr marL="285750" indent="-285750" algn="l">
              <a:spcBef>
                <a:spcPct val="0"/>
              </a:spcBef>
              <a:buFont typeface="Arial" panose="020B0604020202020204" pitchFamily="34" charset="0"/>
              <a:buChar char="•"/>
            </a:pPr>
            <a:endParaRPr lang="en-US" altLang="en-US" sz="1800" dirty="0"/>
          </a:p>
          <a:p>
            <a:pPr algn="l">
              <a:spcBef>
                <a:spcPct val="0"/>
              </a:spcBef>
              <a:buNone/>
            </a:pPr>
            <a:r>
              <a:rPr lang="en-GB" altLang="en-US" sz="1800" dirty="0" smtClean="0"/>
              <a:t>Widen the gender gap! </a:t>
            </a:r>
            <a:r>
              <a:rPr lang="en-GB" altLang="en-US" sz="1800" b="1" dirty="0" smtClean="0">
                <a:sym typeface="Wingdings" panose="05000000000000000000" pitchFamily="2" charset="2"/>
              </a:rPr>
              <a:t></a:t>
            </a:r>
            <a:endParaRPr lang="en-GB" altLang="en-US" sz="1800" b="1" dirty="0" smtClean="0"/>
          </a:p>
          <a:p>
            <a:pPr algn="l">
              <a:spcBef>
                <a:spcPct val="0"/>
              </a:spcBef>
              <a:buNone/>
            </a:pPr>
            <a:endParaRPr lang="en-GB" altLang="en-US" sz="1800" dirty="0" smtClean="0"/>
          </a:p>
          <a:p>
            <a:pPr algn="l">
              <a:spcBef>
                <a:spcPct val="0"/>
              </a:spcBef>
              <a:buNone/>
            </a:pPr>
            <a:endParaRPr lang="en-GB" altLang="en-US" sz="1800" dirty="0"/>
          </a:p>
          <a:p>
            <a:pPr algn="ctr" eaLnBrk="1" hangingPunct="1">
              <a:spcBef>
                <a:spcPct val="0"/>
              </a:spcBef>
              <a:buFontTx/>
              <a:buNone/>
            </a:pPr>
            <a:endParaRPr lang="en-GB" altLang="en-US" sz="1800" dirty="0"/>
          </a:p>
        </p:txBody>
      </p:sp>
      <p:pic>
        <p:nvPicPr>
          <p:cNvPr id="5128" name="Picture 4"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390" y="1598731"/>
            <a:ext cx="100806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9"/>
          <p:cNvSpPr txBox="1">
            <a:spLocks noChangeArrowheads="1"/>
          </p:cNvSpPr>
          <p:nvPr/>
        </p:nvSpPr>
        <p:spPr bwMode="auto">
          <a:xfrm>
            <a:off x="2037765" y="1286946"/>
            <a:ext cx="6135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FontTx/>
              <a:buNone/>
            </a:pPr>
            <a:r>
              <a:rPr lang="en-US" altLang="en-US" sz="1800" b="1" dirty="0">
                <a:solidFill>
                  <a:schemeClr val="accent6"/>
                </a:solidFill>
              </a:rPr>
              <a:t>Inclusion and advancement of women in STEM </a:t>
            </a:r>
            <a:r>
              <a:rPr lang="en-US" altLang="en-US" sz="1800" b="1" dirty="0" smtClean="0">
                <a:solidFill>
                  <a:schemeClr val="accent6"/>
                </a:solidFill>
              </a:rPr>
              <a:t>fields</a:t>
            </a:r>
          </a:p>
          <a:p>
            <a:pPr>
              <a:spcBef>
                <a:spcPct val="0"/>
              </a:spcBef>
              <a:buFontTx/>
              <a:buNone/>
            </a:pPr>
            <a:endParaRPr lang="en-GB" altLang="en-US" sz="1800" b="1" dirty="0"/>
          </a:p>
        </p:txBody>
      </p:sp>
      <p:cxnSp>
        <p:nvCxnSpPr>
          <p:cNvPr id="5130" name="Straight Arrow Connector 11"/>
          <p:cNvCxnSpPr>
            <a:cxnSpLocks noChangeShapeType="1"/>
          </p:cNvCxnSpPr>
          <p:nvPr/>
        </p:nvCxnSpPr>
        <p:spPr bwMode="auto">
          <a:xfrm flipV="1">
            <a:off x="2295525" y="5084763"/>
            <a:ext cx="1555750" cy="47307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31" name="TextBox 12"/>
          <p:cNvSpPr txBox="1">
            <a:spLocks noChangeArrowheads="1"/>
          </p:cNvSpPr>
          <p:nvPr/>
        </p:nvSpPr>
        <p:spPr bwMode="auto">
          <a:xfrm>
            <a:off x="2580646" y="5164138"/>
            <a:ext cx="10823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FontTx/>
              <a:buNone/>
            </a:pPr>
            <a:r>
              <a:rPr lang="en-GB" altLang="en-US" sz="1800" b="1" dirty="0">
                <a:solidFill>
                  <a:srgbClr val="0070C0"/>
                </a:solidFill>
              </a:rPr>
              <a:t>M</a:t>
            </a:r>
            <a:r>
              <a:rPr lang="en-GB" altLang="en-US" sz="1800" b="1" dirty="0" smtClean="0">
                <a:solidFill>
                  <a:srgbClr val="0070C0"/>
                </a:solidFill>
              </a:rPr>
              <a:t>entors</a:t>
            </a:r>
            <a:endParaRPr lang="en-GB" altLang="en-US" sz="1800" b="1" dirty="0">
              <a:solidFill>
                <a:srgbClr val="0070C0"/>
              </a:solidFill>
            </a:endParaRPr>
          </a:p>
        </p:txBody>
      </p:sp>
      <p:cxnSp>
        <p:nvCxnSpPr>
          <p:cNvPr id="5132" name="Straight Arrow Connector 13"/>
          <p:cNvCxnSpPr>
            <a:cxnSpLocks noChangeShapeType="1"/>
          </p:cNvCxnSpPr>
          <p:nvPr/>
        </p:nvCxnSpPr>
        <p:spPr bwMode="auto">
          <a:xfrm flipV="1">
            <a:off x="2295525" y="4740275"/>
            <a:ext cx="1493838" cy="4556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33" name="TextBox 14"/>
          <p:cNvSpPr txBox="1">
            <a:spLocks noChangeArrowheads="1"/>
          </p:cNvSpPr>
          <p:nvPr/>
        </p:nvSpPr>
        <p:spPr bwMode="auto">
          <a:xfrm>
            <a:off x="2402876" y="471646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FontTx/>
              <a:buNone/>
            </a:pPr>
            <a:r>
              <a:rPr lang="en-GB" altLang="en-US" sz="1800" dirty="0" smtClean="0">
                <a:solidFill>
                  <a:srgbClr val="0070C0"/>
                </a:solidFill>
              </a:rPr>
              <a:t>Relationships</a:t>
            </a:r>
            <a:endParaRPr lang="en-GB" altLang="en-US" sz="1800" dirty="0">
              <a:solidFill>
                <a:srgbClr val="0070C0"/>
              </a:solidFill>
            </a:endParaRPr>
          </a:p>
        </p:txBody>
      </p:sp>
      <p:cxnSp>
        <p:nvCxnSpPr>
          <p:cNvPr id="5134" name="Straight Arrow Connector 15"/>
          <p:cNvCxnSpPr>
            <a:cxnSpLocks noChangeShapeType="1"/>
          </p:cNvCxnSpPr>
          <p:nvPr/>
        </p:nvCxnSpPr>
        <p:spPr bwMode="auto">
          <a:xfrm flipV="1">
            <a:off x="2274888" y="4268788"/>
            <a:ext cx="1570037" cy="5445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35" name="TextBox 16"/>
          <p:cNvSpPr txBox="1">
            <a:spLocks noChangeArrowheads="1"/>
          </p:cNvSpPr>
          <p:nvPr/>
        </p:nvSpPr>
        <p:spPr bwMode="auto">
          <a:xfrm>
            <a:off x="2452408" y="433863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FontTx/>
              <a:buNone/>
            </a:pPr>
            <a:r>
              <a:rPr lang="en-GB" altLang="en-US" sz="1800" dirty="0" smtClean="0">
                <a:solidFill>
                  <a:srgbClr val="0070C0"/>
                </a:solidFill>
              </a:rPr>
              <a:t>Networking</a:t>
            </a:r>
            <a:endParaRPr lang="en-GB" altLang="en-US" sz="1800" dirty="0">
              <a:solidFill>
                <a:srgbClr val="0070C0"/>
              </a:solidFill>
            </a:endParaRPr>
          </a:p>
        </p:txBody>
      </p:sp>
      <p:cxnSp>
        <p:nvCxnSpPr>
          <p:cNvPr id="5136" name="Straight Arrow Connector 17"/>
          <p:cNvCxnSpPr>
            <a:cxnSpLocks noChangeShapeType="1"/>
          </p:cNvCxnSpPr>
          <p:nvPr/>
        </p:nvCxnSpPr>
        <p:spPr bwMode="auto">
          <a:xfrm>
            <a:off x="2112963" y="3267075"/>
            <a:ext cx="1746250" cy="5715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38" name="Straight Arrow Connector 21"/>
          <p:cNvCxnSpPr>
            <a:cxnSpLocks noChangeShapeType="1"/>
          </p:cNvCxnSpPr>
          <p:nvPr/>
        </p:nvCxnSpPr>
        <p:spPr bwMode="auto">
          <a:xfrm>
            <a:off x="2120900" y="2921000"/>
            <a:ext cx="1744663" cy="57308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39" name="TextBox 22"/>
          <p:cNvSpPr txBox="1">
            <a:spLocks noChangeArrowheads="1"/>
          </p:cNvSpPr>
          <p:nvPr/>
        </p:nvSpPr>
        <p:spPr bwMode="auto">
          <a:xfrm>
            <a:off x="1750944" y="3029188"/>
            <a:ext cx="2108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FontTx/>
              <a:buNone/>
            </a:pPr>
            <a:r>
              <a:rPr lang="en-US" altLang="en-US" sz="1800" b="1" dirty="0" smtClean="0">
                <a:solidFill>
                  <a:srgbClr val="0070C0"/>
                </a:solidFill>
              </a:rPr>
              <a:t>Education Grants</a:t>
            </a:r>
            <a:endParaRPr lang="en-GB" altLang="en-US" sz="1800" b="1" dirty="0">
              <a:solidFill>
                <a:srgbClr val="0070C0"/>
              </a:solidFill>
            </a:endParaRPr>
          </a:p>
        </p:txBody>
      </p:sp>
      <p:cxnSp>
        <p:nvCxnSpPr>
          <p:cNvPr id="5140" name="Straight Arrow Connector 23"/>
          <p:cNvCxnSpPr>
            <a:cxnSpLocks noChangeShapeType="1"/>
          </p:cNvCxnSpPr>
          <p:nvPr/>
        </p:nvCxnSpPr>
        <p:spPr bwMode="auto">
          <a:xfrm>
            <a:off x="690397" y="2680255"/>
            <a:ext cx="1746250" cy="573087"/>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41" name="TextBox 24"/>
          <p:cNvSpPr txBox="1">
            <a:spLocks noChangeArrowheads="1"/>
          </p:cNvSpPr>
          <p:nvPr/>
        </p:nvSpPr>
        <p:spPr bwMode="auto">
          <a:xfrm>
            <a:off x="2532278" y="2714625"/>
            <a:ext cx="13346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FontTx/>
              <a:buNone/>
            </a:pPr>
            <a:r>
              <a:rPr lang="en-US" altLang="en-US" sz="1800" dirty="0" smtClean="0">
                <a:solidFill>
                  <a:srgbClr val="0070C0"/>
                </a:solidFill>
              </a:rPr>
              <a:t>Workshops</a:t>
            </a:r>
            <a:endParaRPr lang="en-GB" altLang="en-US" sz="1800" dirty="0">
              <a:solidFill>
                <a:srgbClr val="0070C0"/>
              </a:solidFill>
            </a:endParaRPr>
          </a:p>
        </p:txBody>
      </p:sp>
      <p:cxnSp>
        <p:nvCxnSpPr>
          <p:cNvPr id="5142" name="Straight Arrow Connector 25"/>
          <p:cNvCxnSpPr>
            <a:cxnSpLocks noChangeShapeType="1"/>
          </p:cNvCxnSpPr>
          <p:nvPr/>
        </p:nvCxnSpPr>
        <p:spPr bwMode="auto">
          <a:xfrm>
            <a:off x="2130425" y="2166938"/>
            <a:ext cx="1900238" cy="75406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43" name="TextBox 26"/>
          <p:cNvSpPr txBox="1">
            <a:spLocks noChangeArrowheads="1"/>
          </p:cNvSpPr>
          <p:nvPr/>
        </p:nvSpPr>
        <p:spPr bwMode="auto">
          <a:xfrm>
            <a:off x="2555875" y="228441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FontTx/>
              <a:buNone/>
            </a:pPr>
            <a:r>
              <a:rPr lang="en-GB" altLang="en-US" sz="1800" dirty="0" smtClean="0">
                <a:solidFill>
                  <a:srgbClr val="0070C0"/>
                </a:solidFill>
              </a:rPr>
              <a:t>Courses</a:t>
            </a:r>
            <a:endParaRPr lang="en-GB" altLang="en-US" sz="1800" dirty="0">
              <a:solidFill>
                <a:srgbClr val="0070C0"/>
              </a:solidFill>
            </a:endParaRPr>
          </a:p>
        </p:txBody>
      </p:sp>
      <p:cxnSp>
        <p:nvCxnSpPr>
          <p:cNvPr id="5144" name="Straight Arrow Connector 28"/>
          <p:cNvCxnSpPr>
            <a:cxnSpLocks noChangeShapeType="1"/>
          </p:cNvCxnSpPr>
          <p:nvPr/>
        </p:nvCxnSpPr>
        <p:spPr bwMode="auto">
          <a:xfrm flipH="1">
            <a:off x="5519738" y="1828800"/>
            <a:ext cx="357187" cy="93662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45" name="TextBox 29"/>
          <p:cNvSpPr txBox="1">
            <a:spLocks noChangeArrowheads="1"/>
          </p:cNvSpPr>
          <p:nvPr/>
        </p:nvSpPr>
        <p:spPr bwMode="auto">
          <a:xfrm>
            <a:off x="3183494" y="1777886"/>
            <a:ext cx="4121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a:spcBef>
                <a:spcPct val="0"/>
              </a:spcBef>
              <a:buFontTx/>
              <a:buNone/>
            </a:pPr>
            <a:r>
              <a:rPr lang="en-GB" altLang="en-US" sz="1800" dirty="0" smtClean="0">
                <a:solidFill>
                  <a:srgbClr val="0070C0"/>
                </a:solidFill>
              </a:rPr>
              <a:t>IP-concentrated fields – women &amp; girls</a:t>
            </a:r>
            <a:endParaRPr lang="en-GB" altLang="en-US" sz="1800" dirty="0">
              <a:solidFill>
                <a:srgbClr val="0070C0"/>
              </a:solidFill>
            </a:endParaRPr>
          </a:p>
        </p:txBody>
      </p:sp>
      <p:cxnSp>
        <p:nvCxnSpPr>
          <p:cNvPr id="5146" name="Straight Arrow Connector 31"/>
          <p:cNvCxnSpPr>
            <a:cxnSpLocks noChangeShapeType="1"/>
          </p:cNvCxnSpPr>
          <p:nvPr/>
        </p:nvCxnSpPr>
        <p:spPr bwMode="auto">
          <a:xfrm flipH="1">
            <a:off x="6115050" y="1854200"/>
            <a:ext cx="357188" cy="93662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5148" name="Picture 6" descr="paperst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8276" y="4095988"/>
            <a:ext cx="12239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9" name="Right Arrow 34"/>
          <p:cNvSpPr>
            <a:spLocks noChangeArrowheads="1"/>
          </p:cNvSpPr>
          <p:nvPr/>
        </p:nvSpPr>
        <p:spPr bwMode="auto">
          <a:xfrm>
            <a:off x="5828345" y="3373240"/>
            <a:ext cx="2782255" cy="2265559"/>
          </a:xfrm>
          <a:prstGeom prst="rightArrow">
            <a:avLst>
              <a:gd name="adj1" fmla="val 50000"/>
              <a:gd name="adj2" fmla="val 50090"/>
            </a:avLst>
          </a:prstGeom>
          <a:solidFill>
            <a:schemeClr val="accent1"/>
          </a:solid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Blip>
                <a:blip r:embed="rId4"/>
              </a:buBlip>
              <a:defRPr sz="2400">
                <a:solidFill>
                  <a:schemeClr val="tx1"/>
                </a:solidFill>
                <a:latin typeface="Arial" charset="0"/>
                <a:cs typeface="Arial" charset="0"/>
              </a:defRPr>
            </a:lvl1pPr>
            <a:lvl2pPr marL="742950" indent="-285750">
              <a:spcBef>
                <a:spcPct val="20000"/>
              </a:spcBef>
              <a:buBlip>
                <a:blip r:embed="rId4"/>
              </a:buBlip>
              <a:defRPr sz="2400">
                <a:solidFill>
                  <a:schemeClr val="tx1"/>
                </a:solidFill>
                <a:latin typeface="Arial" charset="0"/>
                <a:cs typeface="Arial" charset="0"/>
              </a:defRPr>
            </a:lvl2pPr>
            <a:lvl3pPr marL="1143000" indent="-228600">
              <a:spcBef>
                <a:spcPct val="20000"/>
              </a:spcBef>
              <a:buBlip>
                <a:blip r:embed="rId4"/>
              </a:buBlip>
              <a:defRPr sz="2400">
                <a:solidFill>
                  <a:schemeClr val="tx1"/>
                </a:solidFill>
                <a:latin typeface="Arial" charset="0"/>
                <a:cs typeface="Arial" charset="0"/>
              </a:defRPr>
            </a:lvl3pPr>
            <a:lvl4pPr marL="1600200" indent="-228600">
              <a:spcBef>
                <a:spcPct val="20000"/>
              </a:spcBef>
              <a:buBlip>
                <a:blip r:embed="rId4"/>
              </a:buBlip>
              <a:defRPr sz="2400">
                <a:solidFill>
                  <a:schemeClr val="tx1"/>
                </a:solidFill>
                <a:latin typeface="Arial" charset="0"/>
                <a:cs typeface="Arial" charset="0"/>
              </a:defRPr>
            </a:lvl4pPr>
            <a:lvl5pPr marL="2057400" indent="-228600">
              <a:spcBef>
                <a:spcPct val="20000"/>
              </a:spcBef>
              <a:buBlip>
                <a:blip r:embed="rId4"/>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cs typeface="Arial" charset="0"/>
              </a:defRPr>
            </a:lvl9pPr>
          </a:lstStyle>
          <a:p>
            <a:pPr marL="285750" indent="-285750" algn="l" eaLnBrk="1" hangingPunct="1">
              <a:spcBef>
                <a:spcPct val="0"/>
              </a:spcBef>
              <a:buFontTx/>
              <a:buChar char="-"/>
            </a:pPr>
            <a:r>
              <a:rPr lang="en-US" altLang="en-US" sz="1800" dirty="0" smtClean="0">
                <a:solidFill>
                  <a:srgbClr val="7030A0"/>
                </a:solidFill>
              </a:rPr>
              <a:t>Prevents prosecution of IPRs &amp; sex-aggregated data</a:t>
            </a:r>
          </a:p>
          <a:p>
            <a:pPr marL="285750" indent="-285750" algn="l" eaLnBrk="1" hangingPunct="1">
              <a:spcBef>
                <a:spcPct val="0"/>
              </a:spcBef>
              <a:buFontTx/>
              <a:buChar char="-"/>
            </a:pPr>
            <a:endParaRPr lang="en-US" altLang="en-US" sz="1800" dirty="0" smtClean="0"/>
          </a:p>
          <a:p>
            <a:pPr marL="285750" indent="-285750" algn="l" eaLnBrk="1" hangingPunct="1">
              <a:spcBef>
                <a:spcPct val="0"/>
              </a:spcBef>
              <a:buFontTx/>
              <a:buChar char="-"/>
            </a:pPr>
            <a:endParaRPr lang="en-US" altLang="en-US" sz="1800" dirty="0" smtClean="0"/>
          </a:p>
          <a:p>
            <a:pPr algn="l" eaLnBrk="1" hangingPunct="1">
              <a:spcBef>
                <a:spcPct val="0"/>
              </a:spcBef>
              <a:buFontTx/>
              <a:buNone/>
            </a:pPr>
            <a:endParaRPr lang="en-GB" altLang="en-US" sz="1800" dirty="0"/>
          </a:p>
        </p:txBody>
      </p:sp>
    </p:spTree>
    <p:extLst>
      <p:ext uri="{BB962C8B-B14F-4D97-AF65-F5344CB8AC3E}">
        <p14:creationId xmlns:p14="http://schemas.microsoft.com/office/powerpoint/2010/main" val="297869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dirty="0" smtClean="0">
                <a:solidFill>
                  <a:schemeClr val="accent6"/>
                </a:solidFill>
                <a:cs typeface="Arial" charset="0"/>
              </a:rPr>
              <a:t/>
            </a:r>
            <a:br>
              <a:rPr lang="en-US" sz="3200" dirty="0" smtClean="0">
                <a:solidFill>
                  <a:schemeClr val="accent6"/>
                </a:solidFill>
                <a:cs typeface="Arial" charset="0"/>
              </a:rPr>
            </a:br>
            <a:r>
              <a:rPr lang="en-US" sz="3200" dirty="0" smtClean="0">
                <a:solidFill>
                  <a:schemeClr val="accent6"/>
                </a:solidFill>
                <a:cs typeface="Arial" charset="0"/>
              </a:rPr>
              <a:t/>
            </a:r>
            <a:br>
              <a:rPr lang="en-US" sz="3200" dirty="0" smtClean="0">
                <a:solidFill>
                  <a:schemeClr val="accent6"/>
                </a:solidFill>
                <a:cs typeface="Arial" charset="0"/>
              </a:rPr>
            </a:br>
            <a:r>
              <a:rPr lang="en-US" sz="3200" dirty="0" smtClean="0">
                <a:solidFill>
                  <a:schemeClr val="accent6"/>
                </a:solidFill>
                <a:cs typeface="Arial" charset="0"/>
              </a:rPr>
              <a:t>Patent system </a:t>
            </a:r>
            <a:r>
              <a:rPr lang="en-US" sz="3200" dirty="0" smtClean="0">
                <a:solidFill>
                  <a:schemeClr val="accent2"/>
                </a:solidFill>
              </a:rPr>
              <a:t/>
            </a:r>
            <a:br>
              <a:rPr lang="en-US" sz="3200" dirty="0" smtClean="0">
                <a:solidFill>
                  <a:schemeClr val="accent2"/>
                </a:solidFill>
              </a:rPr>
            </a:br>
            <a:r>
              <a:rPr lang="en-US" sz="3200" b="1" dirty="0">
                <a:solidFill>
                  <a:schemeClr val="accent2"/>
                </a:solidFill>
              </a:rPr>
              <a:t/>
            </a:r>
            <a:br>
              <a:rPr lang="en-US" sz="3200" b="1" dirty="0">
                <a:solidFill>
                  <a:schemeClr val="accent2"/>
                </a:solidFill>
              </a:rPr>
            </a:br>
            <a:endParaRPr lang="en-US" sz="3200" dirty="0" smtClean="0">
              <a:solidFill>
                <a:schemeClr val="accent6"/>
              </a:solidFill>
              <a:cs typeface="Arial" charset="0"/>
            </a:endParaRPr>
          </a:p>
        </p:txBody>
      </p:sp>
      <p:sp>
        <p:nvSpPr>
          <p:cNvPr id="5123" name="Rectangle 3"/>
          <p:cNvSpPr>
            <a:spLocks noGrp="1" noChangeArrowheads="1"/>
          </p:cNvSpPr>
          <p:nvPr>
            <p:ph sz="half" idx="1"/>
          </p:nvPr>
        </p:nvSpPr>
        <p:spPr>
          <a:xfrm>
            <a:off x="228599" y="990601"/>
            <a:ext cx="8382001" cy="5029200"/>
          </a:xfrm>
        </p:spPr>
        <p:txBody>
          <a:bodyPr/>
          <a:lstStyle/>
          <a:p>
            <a:endParaRPr lang="en-US" sz="2400" b="1" dirty="0" smtClean="0"/>
          </a:p>
          <a:p>
            <a:endParaRPr lang="en-US" sz="2400" b="1" dirty="0" smtClean="0"/>
          </a:p>
          <a:p>
            <a:r>
              <a:rPr lang="en-US" sz="2400" b="1" dirty="0" smtClean="0"/>
              <a:t>Protection of rights</a:t>
            </a:r>
            <a:r>
              <a:rPr lang="en-US" sz="2400" dirty="0" smtClean="0"/>
              <a:t>:</a:t>
            </a:r>
            <a:r>
              <a:rPr lang="en-US" sz="2400" b="1" dirty="0" smtClean="0"/>
              <a:t> </a:t>
            </a:r>
            <a:r>
              <a:rPr lang="en-US" sz="2400" dirty="0"/>
              <a:t>R</a:t>
            </a:r>
            <a:r>
              <a:rPr lang="en-US" sz="2400" dirty="0" smtClean="0"/>
              <a:t>eward/investment for creating a </a:t>
            </a:r>
            <a:r>
              <a:rPr lang="en-US" sz="2400" b="1" dirty="0" smtClean="0"/>
              <a:t>new invention = patent:</a:t>
            </a:r>
            <a:r>
              <a:rPr lang="en-US" sz="2400" dirty="0" smtClean="0"/>
              <a:t> </a:t>
            </a:r>
            <a:r>
              <a:rPr lang="en-US" sz="2400" i="1" dirty="0" smtClean="0"/>
              <a:t>exclusive </a:t>
            </a:r>
            <a:r>
              <a:rPr lang="en-US" sz="2400" i="1" dirty="0"/>
              <a:t>right </a:t>
            </a:r>
            <a:r>
              <a:rPr lang="en-US" sz="2400" i="1" dirty="0" smtClean="0"/>
              <a:t>granted for a product/process, </a:t>
            </a:r>
            <a:r>
              <a:rPr lang="en-US" sz="2400" i="1" dirty="0"/>
              <a:t>that </a:t>
            </a:r>
            <a:r>
              <a:rPr lang="en-US" sz="2400" i="1" dirty="0" smtClean="0"/>
              <a:t>provides a </a:t>
            </a:r>
            <a:r>
              <a:rPr lang="en-US" sz="2400" i="1" dirty="0"/>
              <a:t>new way of doing something, </a:t>
            </a:r>
            <a:r>
              <a:rPr lang="en-US" sz="2400" i="1" dirty="0" smtClean="0"/>
              <a:t>or a </a:t>
            </a:r>
            <a:r>
              <a:rPr lang="en-US" sz="2400" i="1" dirty="0"/>
              <a:t>new technical solution to a </a:t>
            </a:r>
            <a:r>
              <a:rPr lang="en-US" sz="2400" i="1" dirty="0" smtClean="0"/>
              <a:t>problem</a:t>
            </a:r>
          </a:p>
          <a:p>
            <a:pPr marL="0" indent="0">
              <a:buNone/>
            </a:pPr>
            <a:endParaRPr lang="en-US" sz="2400" i="1" dirty="0" smtClean="0"/>
          </a:p>
          <a:p>
            <a:pPr eaLnBrk="1" hangingPunct="1"/>
            <a:r>
              <a:rPr lang="en-US" sz="2400" b="1" dirty="0" smtClean="0"/>
              <a:t>Disclosure</a:t>
            </a:r>
            <a:r>
              <a:rPr lang="en-US" sz="2400" dirty="0" smtClean="0"/>
              <a:t>: Publish technical information of invention </a:t>
            </a:r>
            <a:endParaRPr lang="en-US" b="1" dirty="0" smtClean="0">
              <a:sym typeface="Wingdings" pitchFamily="2" charset="2"/>
            </a:endParaRPr>
          </a:p>
          <a:p>
            <a:pPr marL="800100" lvl="1">
              <a:buFont typeface="Wingdings"/>
              <a:buChar char="à"/>
            </a:pPr>
            <a:r>
              <a:rPr lang="en-US" dirty="0" smtClean="0"/>
              <a:t>Innovation and economic growth</a:t>
            </a:r>
          </a:p>
          <a:p>
            <a:pPr marL="800100" lvl="1">
              <a:buFont typeface="Wingdings"/>
              <a:buChar char="à"/>
            </a:pPr>
            <a:r>
              <a:rPr lang="en-US" dirty="0" smtClean="0"/>
              <a:t>Opportunity </a:t>
            </a:r>
            <a:r>
              <a:rPr lang="en-US" dirty="0"/>
              <a:t>for </a:t>
            </a:r>
            <a:r>
              <a:rPr lang="en-US" dirty="0" smtClean="0"/>
              <a:t>commercialization </a:t>
            </a:r>
          </a:p>
          <a:p>
            <a:pPr marL="514350" lvl="1" indent="0">
              <a:buNone/>
            </a:pPr>
            <a:r>
              <a:rPr lang="en-US" dirty="0" smtClean="0"/>
              <a:t>(license, sell, merger)</a:t>
            </a:r>
          </a:p>
          <a:p>
            <a:pPr marL="800100" lvl="1">
              <a:buFont typeface="Wingdings"/>
              <a:buChar char="à"/>
            </a:pPr>
            <a:r>
              <a:rPr lang="en-US" dirty="0" smtClean="0"/>
              <a:t>Inclusion of women in STEM</a:t>
            </a:r>
          </a:p>
        </p:txBody>
      </p:sp>
      <p:sp>
        <p:nvSpPr>
          <p:cNvPr id="3" name="TextBox 2"/>
          <p:cNvSpPr txBox="1"/>
          <p:nvPr/>
        </p:nvSpPr>
        <p:spPr>
          <a:xfrm>
            <a:off x="467544" y="6289575"/>
            <a:ext cx="7834132" cy="630942"/>
          </a:xfrm>
          <a:prstGeom prst="rect">
            <a:avLst/>
          </a:prstGeom>
          <a:noFill/>
        </p:spPr>
        <p:txBody>
          <a:bodyPr wrap="none" rtlCol="0">
            <a:spAutoFit/>
          </a:bodyPr>
          <a:lstStyle/>
          <a:p>
            <a:r>
              <a:rPr lang="en-US" sz="1400" dirty="0"/>
              <a:t>Image source: </a:t>
            </a:r>
            <a:r>
              <a:rPr lang="en-US" sz="1400" dirty="0">
                <a:hlinkClick r:id="rId3"/>
              </a:rPr>
              <a:t>https://</a:t>
            </a:r>
            <a:r>
              <a:rPr lang="en-US" sz="1400" dirty="0" smtClean="0">
                <a:hlinkClick r:id="rId3"/>
              </a:rPr>
              <a:t>i.huffpost.com/gen/1393530/thumbs/o-WOMEN-IN-SCIENCE-facebook.jpg</a:t>
            </a:r>
            <a:endParaRPr lang="en-US" sz="1400" dirty="0" smtClean="0"/>
          </a:p>
          <a:p>
            <a:endParaRPr lang="en-US" sz="1400" dirty="0"/>
          </a:p>
        </p:txBody>
      </p:sp>
      <p:pic>
        <p:nvPicPr>
          <p:cNvPr id="10" name="Content Placeholder 9" descr="Reconocen a 10 mujeres que inspiran con sus ..."/>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096000" y="4343400"/>
            <a:ext cx="2492829" cy="1946175"/>
          </a:xfrm>
          <a:prstGeom prst="rect">
            <a:avLst/>
          </a:prstGeom>
        </p:spPr>
      </p:pic>
      <p:pic>
        <p:nvPicPr>
          <p:cNvPr id="2" name="Picture 1"/>
          <p:cNvPicPr>
            <a:picLocks noChangeAspect="1"/>
          </p:cNvPicPr>
          <p:nvPr/>
        </p:nvPicPr>
        <p:blipFill>
          <a:blip r:embed="rId5"/>
          <a:stretch>
            <a:fillRect/>
          </a:stretch>
        </p:blipFill>
        <p:spPr>
          <a:xfrm>
            <a:off x="4800601" y="274639"/>
            <a:ext cx="2057400" cy="1598882"/>
          </a:xfrm>
          <a:prstGeom prst="rect">
            <a:avLst/>
          </a:prstGeom>
        </p:spPr>
      </p:pic>
    </p:spTree>
    <p:extLst>
      <p:ext uri="{BB962C8B-B14F-4D97-AF65-F5344CB8AC3E}">
        <p14:creationId xmlns:p14="http://schemas.microsoft.com/office/powerpoint/2010/main" val="194937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36563" y="384935"/>
            <a:ext cx="8532812" cy="1165225"/>
          </a:xfrm>
        </p:spPr>
        <p:txBody>
          <a:bodyPr/>
          <a:lstStyle/>
          <a:p>
            <a:r>
              <a:rPr lang="en-US" dirty="0">
                <a:solidFill>
                  <a:schemeClr val="accent2"/>
                </a:solidFill>
              </a:rPr>
              <a:t>Prior art </a:t>
            </a:r>
            <a:r>
              <a:rPr lang="en-US" dirty="0" smtClean="0">
                <a:solidFill>
                  <a:schemeClr val="accent2"/>
                </a:solidFill>
              </a:rPr>
              <a:t>(for </a:t>
            </a:r>
            <a:r>
              <a:rPr lang="en-US" dirty="0">
                <a:solidFill>
                  <a:schemeClr val="accent2"/>
                </a:solidFill>
              </a:rPr>
              <a:t>international search </a:t>
            </a:r>
            <a:br>
              <a:rPr lang="en-US" dirty="0">
                <a:solidFill>
                  <a:schemeClr val="accent2"/>
                </a:solidFill>
              </a:rPr>
            </a:br>
            <a:r>
              <a:rPr lang="en-US" dirty="0" smtClean="0">
                <a:solidFill>
                  <a:schemeClr val="accent2"/>
                </a:solidFill>
              </a:rPr>
              <a:t>(PCT Article </a:t>
            </a:r>
            <a:r>
              <a:rPr lang="en-US" dirty="0">
                <a:solidFill>
                  <a:schemeClr val="accent2"/>
                </a:solidFill>
              </a:rPr>
              <a:t>15(2) and Rule 33</a:t>
            </a:r>
            <a:r>
              <a:rPr lang="en-US" dirty="0" smtClean="0">
                <a:solidFill>
                  <a:schemeClr val="accent2"/>
                </a:solidFill>
              </a:rPr>
              <a:t>))</a:t>
            </a:r>
            <a:endParaRPr lang="en-US" dirty="0">
              <a:solidFill>
                <a:schemeClr val="accent2"/>
              </a:solidFill>
            </a:endParaRPr>
          </a:p>
        </p:txBody>
      </p:sp>
      <p:sp>
        <p:nvSpPr>
          <p:cNvPr id="12291" name="Rectangle 3"/>
          <p:cNvSpPr>
            <a:spLocks noGrp="1" noChangeArrowheads="1"/>
          </p:cNvSpPr>
          <p:nvPr>
            <p:ph type="body" idx="1"/>
          </p:nvPr>
        </p:nvSpPr>
        <p:spPr>
          <a:xfrm>
            <a:off x="467142" y="1578529"/>
            <a:ext cx="7918450" cy="5045075"/>
          </a:xfrm>
        </p:spPr>
        <p:txBody>
          <a:bodyPr/>
          <a:lstStyle/>
          <a:p>
            <a:pPr>
              <a:spcBef>
                <a:spcPct val="25000"/>
              </a:spcBef>
              <a:spcAft>
                <a:spcPct val="35000"/>
              </a:spcAft>
              <a:buClr>
                <a:srgbClr val="990033"/>
              </a:buClr>
              <a:buSzPct val="120000"/>
              <a:buFont typeface="Wingdings" pitchFamily="2" charset="2"/>
              <a:buChar char="n"/>
            </a:pPr>
            <a:r>
              <a:rPr lang="en-US" sz="2200" dirty="0"/>
              <a:t>Prior art: </a:t>
            </a:r>
          </a:p>
          <a:p>
            <a:pPr marL="873125" lvl="1" indent="-415925">
              <a:spcBef>
                <a:spcPct val="25000"/>
              </a:spcBef>
              <a:spcAft>
                <a:spcPct val="35000"/>
              </a:spcAft>
            </a:pPr>
            <a:r>
              <a:rPr lang="en-US" sz="2200" dirty="0"/>
              <a:t>everything which has been made available to the public,      </a:t>
            </a:r>
          </a:p>
          <a:p>
            <a:pPr marL="873125" lvl="1" indent="-415925">
              <a:spcBef>
                <a:spcPct val="25000"/>
              </a:spcBef>
              <a:spcAft>
                <a:spcPct val="35000"/>
              </a:spcAft>
            </a:pPr>
            <a:r>
              <a:rPr lang="en-US" sz="2200" dirty="0"/>
              <a:t>anywhere in the world,</a:t>
            </a:r>
          </a:p>
          <a:p>
            <a:pPr marL="873125" lvl="1" indent="-415925">
              <a:spcBef>
                <a:spcPct val="25000"/>
              </a:spcBef>
              <a:spcAft>
                <a:spcPct val="35000"/>
              </a:spcAft>
            </a:pPr>
            <a:r>
              <a:rPr lang="en-US" sz="2200" dirty="0"/>
              <a:t>by means of written disclosure,</a:t>
            </a:r>
          </a:p>
          <a:p>
            <a:pPr marL="873125" lvl="1" indent="-415925">
              <a:spcBef>
                <a:spcPct val="25000"/>
              </a:spcBef>
              <a:spcAft>
                <a:spcPct val="35000"/>
              </a:spcAft>
            </a:pPr>
            <a:r>
              <a:rPr lang="en-US" sz="2200" dirty="0"/>
              <a:t>which is capable of being of assistance in determining that the claimed invention is or is not new and that it does or does not involve an inventive step,</a:t>
            </a:r>
          </a:p>
          <a:p>
            <a:pPr marL="873125" lvl="1" indent="-415925">
              <a:spcBef>
                <a:spcPct val="25000"/>
              </a:spcBef>
              <a:spcAft>
                <a:spcPct val="35000"/>
              </a:spcAft>
            </a:pPr>
            <a:r>
              <a:rPr lang="en-US" sz="2200" dirty="0"/>
              <a:t>provided the making available to the  public occurred </a:t>
            </a:r>
            <a:r>
              <a:rPr lang="en-US" sz="2200" u="sng" dirty="0"/>
              <a:t>prior to the international filing date</a:t>
            </a:r>
            <a:r>
              <a:rPr lang="en-US" sz="2200" dirty="0"/>
              <a:t>.</a:t>
            </a:r>
            <a:endParaRPr lang="en-US" sz="2200" u="sng" dirty="0"/>
          </a:p>
          <a:p>
            <a:pPr>
              <a:spcBef>
                <a:spcPct val="25000"/>
              </a:spcBef>
              <a:spcAft>
                <a:spcPct val="35000"/>
              </a:spcAft>
              <a:buClr>
                <a:srgbClr val="990033"/>
              </a:buClr>
              <a:buSzPct val="120000"/>
              <a:buFont typeface="Wingdings" pitchFamily="2" charset="2"/>
              <a:buChar char="n"/>
            </a:pPr>
            <a:r>
              <a:rPr lang="en-US" sz="2200" dirty="0"/>
              <a:t>PCT Minimum Documentation (Rule 34)</a:t>
            </a:r>
          </a:p>
        </p:txBody>
      </p:sp>
    </p:spTree>
    <p:extLst>
      <p:ext uri="{BB962C8B-B14F-4D97-AF65-F5344CB8AC3E}">
        <p14:creationId xmlns:p14="http://schemas.microsoft.com/office/powerpoint/2010/main" val="3917071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8229600" cy="944725"/>
          </a:xfrm>
        </p:spPr>
        <p:txBody>
          <a:bodyPr/>
          <a:lstStyle/>
          <a:p>
            <a:r>
              <a:rPr lang="en-US" altLang="en-US" dirty="0">
                <a:solidFill>
                  <a:schemeClr val="accent6"/>
                </a:solidFill>
              </a:rPr>
              <a:t>P</a:t>
            </a:r>
            <a:r>
              <a:rPr lang="en-US" altLang="en-US" dirty="0" smtClean="0">
                <a:solidFill>
                  <a:schemeClr val="accent6"/>
                </a:solidFill>
              </a:rPr>
              <a:t>CT vs. Paris route (traditional)</a:t>
            </a:r>
            <a:endParaRPr lang="en-US" altLang="en-US" dirty="0">
              <a:solidFill>
                <a:schemeClr val="accent6"/>
              </a:solidFill>
            </a:endParaRPr>
          </a:p>
        </p:txBody>
      </p:sp>
      <p:sp>
        <p:nvSpPr>
          <p:cNvPr id="113667" name="Rectangle 3"/>
          <p:cNvSpPr>
            <a:spLocks noChangeArrowheads="1"/>
          </p:cNvSpPr>
          <p:nvPr/>
        </p:nvSpPr>
        <p:spPr bwMode="auto">
          <a:xfrm>
            <a:off x="1516063" y="3830638"/>
            <a:ext cx="787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a:r>
              <a:rPr lang="en-US" altLang="en-US" sz="1200" dirty="0">
                <a:solidFill>
                  <a:srgbClr val="000099"/>
                </a:solidFill>
                <a:cs typeface="Arial" panose="020B0604020202020204" pitchFamily="34" charset="0"/>
              </a:rPr>
              <a:t>(months)</a:t>
            </a:r>
          </a:p>
        </p:txBody>
      </p:sp>
      <p:sp>
        <p:nvSpPr>
          <p:cNvPr id="113668" name="Rectangle 4"/>
          <p:cNvSpPr>
            <a:spLocks noChangeArrowheads="1"/>
          </p:cNvSpPr>
          <p:nvPr/>
        </p:nvSpPr>
        <p:spPr bwMode="auto">
          <a:xfrm>
            <a:off x="2376487" y="4429125"/>
            <a:ext cx="1376363" cy="286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62" tIns="47625" rIns="93662" bIns="47625">
            <a:spAutoFit/>
          </a:bodyPr>
          <a:lstStyle/>
          <a:p>
            <a:pPr algn="ctr"/>
            <a:r>
              <a:rPr lang="en-US" altLang="en-US" sz="1200" dirty="0">
                <a:solidFill>
                  <a:srgbClr val="000099"/>
                </a:solidFill>
                <a:cs typeface="Arial" panose="020B0604020202020204" pitchFamily="34" charset="0"/>
              </a:rPr>
              <a:t>File PCT</a:t>
            </a:r>
          </a:p>
          <a:p>
            <a:pPr algn="ctr"/>
            <a:r>
              <a:rPr lang="en-US" altLang="en-US" sz="1200" dirty="0" smtClean="0">
                <a:solidFill>
                  <a:srgbClr val="000099"/>
                </a:solidFill>
                <a:cs typeface="Arial" panose="020B0604020202020204" pitchFamily="34" charset="0"/>
              </a:rPr>
              <a:t>Application</a:t>
            </a:r>
            <a:endParaRPr lang="en-US" altLang="en-US" sz="1200" dirty="0">
              <a:solidFill>
                <a:srgbClr val="000099"/>
              </a:solidFill>
            </a:endParaRPr>
          </a:p>
          <a:p>
            <a:pPr algn="ctr"/>
            <a:r>
              <a:rPr lang="en-US" altLang="en-US" sz="1200" dirty="0" smtClean="0">
                <a:solidFill>
                  <a:srgbClr val="000099"/>
                </a:solidFill>
                <a:cs typeface="Arial" panose="020B0604020202020204" pitchFamily="34" charset="0"/>
              </a:rPr>
              <a:t>Typically filed in same national Office - one set of fees, one language, one set of formality requirements and legal effect in PCT States </a:t>
            </a:r>
          </a:p>
          <a:p>
            <a:pPr algn="ctr"/>
            <a:endParaRPr lang="en-US" altLang="en-US" sz="1200" dirty="0" smtClean="0">
              <a:solidFill>
                <a:srgbClr val="000099"/>
              </a:solidFill>
            </a:endParaRPr>
          </a:p>
          <a:p>
            <a:pPr algn="ctr"/>
            <a:endParaRPr lang="en-US" altLang="en-US" sz="1200" dirty="0">
              <a:solidFill>
                <a:srgbClr val="000099"/>
              </a:solidFill>
              <a:cs typeface="Arial" panose="020B0604020202020204" pitchFamily="34" charset="0"/>
            </a:endParaRPr>
          </a:p>
        </p:txBody>
      </p:sp>
      <p:sp>
        <p:nvSpPr>
          <p:cNvPr id="113669" name="Rectangle 5"/>
          <p:cNvSpPr>
            <a:spLocks noChangeArrowheads="1"/>
          </p:cNvSpPr>
          <p:nvPr/>
        </p:nvSpPr>
        <p:spPr bwMode="auto">
          <a:xfrm>
            <a:off x="3011488" y="4044950"/>
            <a:ext cx="3556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a:r>
              <a:rPr lang="en-US" altLang="en-US" sz="1200" dirty="0">
                <a:solidFill>
                  <a:srgbClr val="000099"/>
                </a:solidFill>
                <a:cs typeface="Arial" panose="020B0604020202020204" pitchFamily="34" charset="0"/>
              </a:rPr>
              <a:t>12</a:t>
            </a:r>
          </a:p>
        </p:txBody>
      </p:sp>
      <p:sp>
        <p:nvSpPr>
          <p:cNvPr id="113670" name="Rectangle 6"/>
          <p:cNvSpPr>
            <a:spLocks noChangeArrowheads="1"/>
          </p:cNvSpPr>
          <p:nvPr/>
        </p:nvSpPr>
        <p:spPr bwMode="auto">
          <a:xfrm>
            <a:off x="1739900" y="4044950"/>
            <a:ext cx="2714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a:r>
              <a:rPr lang="en-US" altLang="en-US" sz="1200" dirty="0">
                <a:solidFill>
                  <a:srgbClr val="000099"/>
                </a:solidFill>
                <a:cs typeface="Arial" panose="020B0604020202020204" pitchFamily="34" charset="0"/>
              </a:rPr>
              <a:t>0</a:t>
            </a:r>
          </a:p>
        </p:txBody>
      </p:sp>
      <p:sp>
        <p:nvSpPr>
          <p:cNvPr id="113671" name="Rectangle 7"/>
          <p:cNvSpPr>
            <a:spLocks noChangeArrowheads="1"/>
          </p:cNvSpPr>
          <p:nvPr/>
        </p:nvSpPr>
        <p:spPr bwMode="auto">
          <a:xfrm>
            <a:off x="7615238" y="4062413"/>
            <a:ext cx="4318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a:r>
              <a:rPr lang="en-US" altLang="en-US" sz="1200" dirty="0">
                <a:solidFill>
                  <a:srgbClr val="000099"/>
                </a:solidFill>
                <a:cs typeface="Arial" panose="020B0604020202020204" pitchFamily="34" charset="0"/>
              </a:rPr>
              <a:t>30</a:t>
            </a:r>
          </a:p>
        </p:txBody>
      </p:sp>
      <p:sp>
        <p:nvSpPr>
          <p:cNvPr id="113672" name="Line 8"/>
          <p:cNvSpPr>
            <a:spLocks noChangeShapeType="1"/>
          </p:cNvSpPr>
          <p:nvPr/>
        </p:nvSpPr>
        <p:spPr bwMode="auto">
          <a:xfrm>
            <a:off x="1858963" y="4381500"/>
            <a:ext cx="6094412" cy="0"/>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73" name="Line 9"/>
          <p:cNvSpPr>
            <a:spLocks noChangeShapeType="1"/>
          </p:cNvSpPr>
          <p:nvPr/>
        </p:nvSpPr>
        <p:spPr bwMode="auto">
          <a:xfrm flipV="1">
            <a:off x="3182938" y="4252913"/>
            <a:ext cx="0" cy="11747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74" name="Rectangle 10"/>
          <p:cNvSpPr>
            <a:spLocks noChangeArrowheads="1"/>
          </p:cNvSpPr>
          <p:nvPr/>
        </p:nvSpPr>
        <p:spPr bwMode="auto">
          <a:xfrm>
            <a:off x="3738563" y="4433888"/>
            <a:ext cx="121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a:r>
              <a:rPr lang="en-US" altLang="en-US" sz="1200" dirty="0">
                <a:solidFill>
                  <a:srgbClr val="000099"/>
                </a:solidFill>
                <a:cs typeface="Arial" panose="020B0604020202020204" pitchFamily="34" charset="0"/>
              </a:rPr>
              <a:t>International search report &amp; written opinion</a:t>
            </a:r>
          </a:p>
        </p:txBody>
      </p:sp>
      <p:sp>
        <p:nvSpPr>
          <p:cNvPr id="113675" name="Rectangle 11"/>
          <p:cNvSpPr>
            <a:spLocks noChangeArrowheads="1"/>
          </p:cNvSpPr>
          <p:nvPr/>
        </p:nvSpPr>
        <p:spPr bwMode="auto">
          <a:xfrm>
            <a:off x="4171950" y="4044950"/>
            <a:ext cx="3556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a:r>
              <a:rPr lang="en-US" altLang="en-US" sz="1200" dirty="0">
                <a:solidFill>
                  <a:srgbClr val="000099"/>
                </a:solidFill>
                <a:cs typeface="Arial" panose="020B0604020202020204" pitchFamily="34" charset="0"/>
              </a:rPr>
              <a:t>16</a:t>
            </a:r>
          </a:p>
        </p:txBody>
      </p:sp>
      <p:sp>
        <p:nvSpPr>
          <p:cNvPr id="113676" name="Rectangle 12"/>
          <p:cNvSpPr>
            <a:spLocks noChangeArrowheads="1"/>
          </p:cNvSpPr>
          <p:nvPr/>
        </p:nvSpPr>
        <p:spPr bwMode="auto">
          <a:xfrm>
            <a:off x="4832350" y="4046538"/>
            <a:ext cx="3556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a:r>
              <a:rPr lang="en-US" altLang="en-US" sz="1200" dirty="0">
                <a:solidFill>
                  <a:srgbClr val="000099"/>
                </a:solidFill>
                <a:cs typeface="Arial" panose="020B0604020202020204" pitchFamily="34" charset="0"/>
              </a:rPr>
              <a:t>18</a:t>
            </a:r>
          </a:p>
        </p:txBody>
      </p:sp>
      <p:sp>
        <p:nvSpPr>
          <p:cNvPr id="113677" name="Text Box 13"/>
          <p:cNvSpPr txBox="1">
            <a:spLocks noChangeArrowheads="1"/>
          </p:cNvSpPr>
          <p:nvPr/>
        </p:nvSpPr>
        <p:spPr bwMode="auto">
          <a:xfrm>
            <a:off x="4344988" y="3640138"/>
            <a:ext cx="1323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dirty="0">
                <a:solidFill>
                  <a:srgbClr val="000099"/>
                </a:solidFill>
                <a:cs typeface="Arial" panose="020B0604020202020204" pitchFamily="34" charset="0"/>
              </a:rPr>
              <a:t>International</a:t>
            </a:r>
          </a:p>
          <a:p>
            <a:pPr algn="ctr"/>
            <a:r>
              <a:rPr lang="en-US" altLang="en-US" sz="1200" dirty="0">
                <a:solidFill>
                  <a:srgbClr val="000099"/>
                </a:solidFill>
                <a:cs typeface="Arial" panose="020B0604020202020204" pitchFamily="34" charset="0"/>
              </a:rPr>
              <a:t>publication</a:t>
            </a:r>
          </a:p>
        </p:txBody>
      </p:sp>
      <p:sp>
        <p:nvSpPr>
          <p:cNvPr id="113678" name="Line 14"/>
          <p:cNvSpPr>
            <a:spLocks noChangeShapeType="1"/>
          </p:cNvSpPr>
          <p:nvPr/>
        </p:nvSpPr>
        <p:spPr bwMode="auto">
          <a:xfrm flipV="1">
            <a:off x="4340225" y="4267200"/>
            <a:ext cx="0" cy="112713"/>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79" name="Rectangle 15"/>
          <p:cNvSpPr>
            <a:spLocks noChangeArrowheads="1"/>
          </p:cNvSpPr>
          <p:nvPr/>
        </p:nvSpPr>
        <p:spPr bwMode="auto">
          <a:xfrm>
            <a:off x="5065712" y="4446588"/>
            <a:ext cx="1503639" cy="11079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rgbClr val="000099"/>
                </a:solidFill>
                <a:cs typeface="Arial" panose="020B0604020202020204" pitchFamily="34" charset="0"/>
              </a:rPr>
              <a:t>(optional)</a:t>
            </a:r>
          </a:p>
          <a:p>
            <a:pPr algn="ctr"/>
            <a:r>
              <a:rPr lang="en-US" altLang="en-US" sz="1200" dirty="0">
                <a:solidFill>
                  <a:srgbClr val="000099"/>
                </a:solidFill>
                <a:cs typeface="Arial" panose="020B0604020202020204" pitchFamily="34" charset="0"/>
              </a:rPr>
              <a:t>File demand for international preliminary examination</a:t>
            </a:r>
          </a:p>
        </p:txBody>
      </p:sp>
      <p:grpSp>
        <p:nvGrpSpPr>
          <p:cNvPr id="113680" name="Group 16"/>
          <p:cNvGrpSpPr>
            <a:grpSpLocks/>
          </p:cNvGrpSpPr>
          <p:nvPr/>
        </p:nvGrpSpPr>
        <p:grpSpPr bwMode="auto">
          <a:xfrm>
            <a:off x="7888288" y="3868738"/>
            <a:ext cx="546100" cy="1025525"/>
            <a:chOff x="4047" y="342"/>
            <a:chExt cx="651" cy="1134"/>
          </a:xfrm>
        </p:grpSpPr>
        <p:sp>
          <p:nvSpPr>
            <p:cNvPr id="113681" name="Line 17"/>
            <p:cNvSpPr>
              <a:spLocks noChangeShapeType="1"/>
            </p:cNvSpPr>
            <p:nvPr/>
          </p:nvSpPr>
          <p:spPr bwMode="auto">
            <a:xfrm rot="18900000">
              <a:off x="4047" y="705"/>
              <a:ext cx="576" cy="0"/>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82" name="Line 18"/>
            <p:cNvSpPr>
              <a:spLocks noChangeShapeType="1"/>
            </p:cNvSpPr>
            <p:nvPr/>
          </p:nvSpPr>
          <p:spPr bwMode="auto">
            <a:xfrm rot="900000">
              <a:off x="4122" y="984"/>
              <a:ext cx="576" cy="0"/>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83" name="Line 19"/>
            <p:cNvSpPr>
              <a:spLocks noChangeShapeType="1"/>
            </p:cNvSpPr>
            <p:nvPr/>
          </p:nvSpPr>
          <p:spPr bwMode="auto">
            <a:xfrm rot="2700000">
              <a:off x="4047" y="1113"/>
              <a:ext cx="576" cy="0"/>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84" name="Line 20"/>
            <p:cNvSpPr>
              <a:spLocks noChangeShapeType="1"/>
            </p:cNvSpPr>
            <p:nvPr/>
          </p:nvSpPr>
          <p:spPr bwMode="auto">
            <a:xfrm rot="4500000">
              <a:off x="3918" y="1188"/>
              <a:ext cx="576" cy="0"/>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85" name="Line 21"/>
            <p:cNvSpPr>
              <a:spLocks noChangeShapeType="1"/>
            </p:cNvSpPr>
            <p:nvPr/>
          </p:nvSpPr>
          <p:spPr bwMode="auto">
            <a:xfrm rot="20700000">
              <a:off x="4122" y="834"/>
              <a:ext cx="576" cy="0"/>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86" name="Line 22"/>
            <p:cNvSpPr>
              <a:spLocks noChangeShapeType="1"/>
            </p:cNvSpPr>
            <p:nvPr/>
          </p:nvSpPr>
          <p:spPr bwMode="auto">
            <a:xfrm rot="17100000">
              <a:off x="3919" y="629"/>
              <a:ext cx="576" cy="1"/>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3687" name="Rectangle 23"/>
          <p:cNvSpPr>
            <a:spLocks noChangeArrowheads="1"/>
          </p:cNvSpPr>
          <p:nvPr/>
        </p:nvSpPr>
        <p:spPr bwMode="auto">
          <a:xfrm>
            <a:off x="1468438" y="4433888"/>
            <a:ext cx="9080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dirty="0" smtClean="0">
                <a:solidFill>
                  <a:srgbClr val="000099"/>
                </a:solidFill>
                <a:cs typeface="Arial" panose="020B0604020202020204" pitchFamily="34" charset="0"/>
              </a:rPr>
              <a:t>File </a:t>
            </a:r>
            <a:r>
              <a:rPr lang="en-US" altLang="en-US" sz="1200" dirty="0">
                <a:solidFill>
                  <a:srgbClr val="000099"/>
                </a:solidFill>
                <a:cs typeface="Arial" panose="020B0604020202020204" pitchFamily="34" charset="0"/>
              </a:rPr>
              <a:t>local</a:t>
            </a:r>
          </a:p>
          <a:p>
            <a:pPr algn="ctr"/>
            <a:r>
              <a:rPr lang="en-US" altLang="en-US" sz="1200" dirty="0">
                <a:solidFill>
                  <a:srgbClr val="000099"/>
                </a:solidFill>
                <a:cs typeface="Arial" panose="020B0604020202020204" pitchFamily="34" charset="0"/>
              </a:rPr>
              <a:t>application</a:t>
            </a:r>
          </a:p>
          <a:p>
            <a:pPr algn="ctr"/>
            <a:endParaRPr lang="en-US" altLang="en-US" sz="1200" dirty="0">
              <a:solidFill>
                <a:srgbClr val="000099"/>
              </a:solidFill>
              <a:cs typeface="Arial" panose="020B0604020202020204" pitchFamily="34" charset="0"/>
            </a:endParaRPr>
          </a:p>
        </p:txBody>
      </p:sp>
      <p:sp>
        <p:nvSpPr>
          <p:cNvPr id="113688" name="Rectangle 24"/>
          <p:cNvSpPr>
            <a:spLocks noChangeArrowheads="1"/>
          </p:cNvSpPr>
          <p:nvPr/>
        </p:nvSpPr>
        <p:spPr bwMode="auto">
          <a:xfrm>
            <a:off x="8024813" y="3284538"/>
            <a:ext cx="929413" cy="74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62" tIns="47625" rIns="93662" bIns="47625">
            <a:spAutoFit/>
          </a:bodyPr>
          <a:lstStyle/>
          <a:p>
            <a:pPr algn="ctr"/>
            <a:r>
              <a:rPr lang="en-US" altLang="en-US" sz="1200" dirty="0" smtClean="0">
                <a:solidFill>
                  <a:srgbClr val="000099"/>
                </a:solidFill>
                <a:cs typeface="Arial" panose="020B0604020202020204" pitchFamily="34" charset="0"/>
              </a:rPr>
              <a:t>Enter national</a:t>
            </a:r>
            <a:endParaRPr lang="en-US" altLang="en-US" sz="1200" dirty="0">
              <a:solidFill>
                <a:srgbClr val="000099"/>
              </a:solidFill>
              <a:cs typeface="Arial" panose="020B0604020202020204" pitchFamily="34" charset="0"/>
            </a:endParaRPr>
          </a:p>
          <a:p>
            <a:pPr algn="ctr"/>
            <a:r>
              <a:rPr lang="en-US" altLang="en-US" sz="1200" dirty="0">
                <a:solidFill>
                  <a:srgbClr val="000099"/>
                </a:solidFill>
                <a:cs typeface="Arial" panose="020B0604020202020204" pitchFamily="34" charset="0"/>
              </a:rPr>
              <a:t>phase</a:t>
            </a:r>
          </a:p>
        </p:txBody>
      </p:sp>
      <p:sp>
        <p:nvSpPr>
          <p:cNvPr id="113689" name="Line 25"/>
          <p:cNvSpPr>
            <a:spLocks noChangeShapeType="1"/>
          </p:cNvSpPr>
          <p:nvPr/>
        </p:nvSpPr>
        <p:spPr bwMode="auto">
          <a:xfrm flipV="1">
            <a:off x="5002213" y="4252913"/>
            <a:ext cx="0" cy="11747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90" name="Line 26"/>
          <p:cNvSpPr>
            <a:spLocks noChangeShapeType="1"/>
          </p:cNvSpPr>
          <p:nvPr/>
        </p:nvSpPr>
        <p:spPr bwMode="auto">
          <a:xfrm flipV="1">
            <a:off x="1858963" y="4252913"/>
            <a:ext cx="0" cy="11747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91" name="Rectangle 27"/>
          <p:cNvSpPr>
            <a:spLocks noChangeArrowheads="1"/>
          </p:cNvSpPr>
          <p:nvPr/>
        </p:nvSpPr>
        <p:spPr bwMode="auto">
          <a:xfrm>
            <a:off x="5514975" y="4059238"/>
            <a:ext cx="5127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a:r>
              <a:rPr lang="en-US" altLang="en-US" sz="1200" dirty="0">
                <a:solidFill>
                  <a:srgbClr val="000099"/>
                </a:solidFill>
                <a:cs typeface="Arial" panose="020B0604020202020204" pitchFamily="34" charset="0"/>
              </a:rPr>
              <a:t>22</a:t>
            </a:r>
          </a:p>
        </p:txBody>
      </p:sp>
      <p:sp>
        <p:nvSpPr>
          <p:cNvPr id="113692" name="Line 28"/>
          <p:cNvSpPr>
            <a:spLocks noChangeShapeType="1"/>
          </p:cNvSpPr>
          <p:nvPr/>
        </p:nvSpPr>
        <p:spPr bwMode="auto">
          <a:xfrm flipV="1">
            <a:off x="5772150" y="4252913"/>
            <a:ext cx="0" cy="11747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93" name="Rectangle 29"/>
          <p:cNvSpPr>
            <a:spLocks noChangeArrowheads="1"/>
          </p:cNvSpPr>
          <p:nvPr/>
        </p:nvSpPr>
        <p:spPr bwMode="auto">
          <a:xfrm>
            <a:off x="7054850" y="4059238"/>
            <a:ext cx="5127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a:r>
              <a:rPr lang="en-US" altLang="en-US" sz="1200" dirty="0">
                <a:solidFill>
                  <a:srgbClr val="000099"/>
                </a:solidFill>
                <a:cs typeface="Arial" panose="020B0604020202020204" pitchFamily="34" charset="0"/>
              </a:rPr>
              <a:t>28</a:t>
            </a:r>
          </a:p>
        </p:txBody>
      </p:sp>
      <p:sp>
        <p:nvSpPr>
          <p:cNvPr id="113694" name="Line 30"/>
          <p:cNvSpPr>
            <a:spLocks noChangeShapeType="1"/>
          </p:cNvSpPr>
          <p:nvPr/>
        </p:nvSpPr>
        <p:spPr bwMode="auto">
          <a:xfrm flipV="1">
            <a:off x="7312025" y="4252913"/>
            <a:ext cx="0" cy="11747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695" name="Rectangle 31"/>
          <p:cNvSpPr>
            <a:spLocks noChangeArrowheads="1"/>
          </p:cNvSpPr>
          <p:nvPr/>
        </p:nvSpPr>
        <p:spPr bwMode="auto">
          <a:xfrm>
            <a:off x="6734175" y="4446588"/>
            <a:ext cx="12207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a:r>
              <a:rPr lang="en-US" altLang="en-US" sz="1200" dirty="0">
                <a:solidFill>
                  <a:srgbClr val="000099"/>
                </a:solidFill>
                <a:cs typeface="Arial" panose="020B0604020202020204" pitchFamily="34" charset="0"/>
              </a:rPr>
              <a:t>International </a:t>
            </a:r>
          </a:p>
          <a:p>
            <a:pPr algn="ctr"/>
            <a:r>
              <a:rPr lang="en-US" altLang="en-US" sz="1200" dirty="0">
                <a:solidFill>
                  <a:srgbClr val="000099"/>
                </a:solidFill>
                <a:cs typeface="Arial" panose="020B0604020202020204" pitchFamily="34" charset="0"/>
              </a:rPr>
              <a:t>preliminary report on patentability</a:t>
            </a:r>
          </a:p>
        </p:txBody>
      </p:sp>
      <p:sp>
        <p:nvSpPr>
          <p:cNvPr id="113696" name="Rectangle 32"/>
          <p:cNvSpPr>
            <a:spLocks noChangeArrowheads="1"/>
          </p:cNvSpPr>
          <p:nvPr/>
        </p:nvSpPr>
        <p:spPr bwMode="auto">
          <a:xfrm>
            <a:off x="1597025" y="2035175"/>
            <a:ext cx="7874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a:r>
              <a:rPr lang="en-US" altLang="en-US" sz="1200" dirty="0">
                <a:solidFill>
                  <a:srgbClr val="000099"/>
                </a:solidFill>
                <a:cs typeface="Arial" panose="020B0604020202020204" pitchFamily="34" charset="0"/>
              </a:rPr>
              <a:t>(months)</a:t>
            </a:r>
          </a:p>
        </p:txBody>
      </p:sp>
      <p:sp>
        <p:nvSpPr>
          <p:cNvPr id="113697" name="Rectangle 33"/>
          <p:cNvSpPr>
            <a:spLocks noChangeArrowheads="1"/>
          </p:cNvSpPr>
          <p:nvPr/>
        </p:nvSpPr>
        <p:spPr bwMode="auto">
          <a:xfrm>
            <a:off x="2994025" y="2249488"/>
            <a:ext cx="3556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a:r>
              <a:rPr lang="en-US" altLang="en-US" sz="1200" dirty="0">
                <a:solidFill>
                  <a:srgbClr val="000099"/>
                </a:solidFill>
                <a:cs typeface="Arial" panose="020B0604020202020204" pitchFamily="34" charset="0"/>
              </a:rPr>
              <a:t>12</a:t>
            </a:r>
          </a:p>
        </p:txBody>
      </p:sp>
      <p:sp>
        <p:nvSpPr>
          <p:cNvPr id="113698" name="Rectangle 34"/>
          <p:cNvSpPr>
            <a:spLocks noChangeArrowheads="1"/>
          </p:cNvSpPr>
          <p:nvPr/>
        </p:nvSpPr>
        <p:spPr bwMode="auto">
          <a:xfrm>
            <a:off x="1820863" y="2249488"/>
            <a:ext cx="2714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a:r>
              <a:rPr lang="en-US" altLang="en-US" sz="1200" dirty="0">
                <a:solidFill>
                  <a:srgbClr val="000099"/>
                </a:solidFill>
                <a:cs typeface="Arial" panose="020B0604020202020204" pitchFamily="34" charset="0"/>
              </a:rPr>
              <a:t>0</a:t>
            </a:r>
          </a:p>
        </p:txBody>
      </p:sp>
      <p:sp>
        <p:nvSpPr>
          <p:cNvPr id="113699" name="Line 35"/>
          <p:cNvSpPr>
            <a:spLocks noChangeShapeType="1"/>
          </p:cNvSpPr>
          <p:nvPr/>
        </p:nvSpPr>
        <p:spPr bwMode="auto">
          <a:xfrm>
            <a:off x="1939925" y="2586038"/>
            <a:ext cx="1338263" cy="0"/>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13700" name="Group 36"/>
          <p:cNvGrpSpPr>
            <a:grpSpLocks/>
          </p:cNvGrpSpPr>
          <p:nvPr/>
        </p:nvGrpSpPr>
        <p:grpSpPr bwMode="auto">
          <a:xfrm>
            <a:off x="3206750" y="2060575"/>
            <a:ext cx="546100" cy="1025525"/>
            <a:chOff x="4047" y="342"/>
            <a:chExt cx="651" cy="1134"/>
          </a:xfrm>
        </p:grpSpPr>
        <p:sp>
          <p:nvSpPr>
            <p:cNvPr id="113701" name="Line 37"/>
            <p:cNvSpPr>
              <a:spLocks noChangeShapeType="1"/>
            </p:cNvSpPr>
            <p:nvPr/>
          </p:nvSpPr>
          <p:spPr bwMode="auto">
            <a:xfrm rot="18900000">
              <a:off x="4047" y="705"/>
              <a:ext cx="576" cy="0"/>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702" name="Line 38"/>
            <p:cNvSpPr>
              <a:spLocks noChangeShapeType="1"/>
            </p:cNvSpPr>
            <p:nvPr/>
          </p:nvSpPr>
          <p:spPr bwMode="auto">
            <a:xfrm rot="900000">
              <a:off x="4122" y="984"/>
              <a:ext cx="576" cy="0"/>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703" name="Line 39"/>
            <p:cNvSpPr>
              <a:spLocks noChangeShapeType="1"/>
            </p:cNvSpPr>
            <p:nvPr/>
          </p:nvSpPr>
          <p:spPr bwMode="auto">
            <a:xfrm rot="2700000">
              <a:off x="4047" y="1113"/>
              <a:ext cx="576" cy="0"/>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704" name="Line 40"/>
            <p:cNvSpPr>
              <a:spLocks noChangeShapeType="1"/>
            </p:cNvSpPr>
            <p:nvPr/>
          </p:nvSpPr>
          <p:spPr bwMode="auto">
            <a:xfrm rot="4500000">
              <a:off x="3918" y="1188"/>
              <a:ext cx="576" cy="0"/>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705" name="Line 41"/>
            <p:cNvSpPr>
              <a:spLocks noChangeShapeType="1"/>
            </p:cNvSpPr>
            <p:nvPr/>
          </p:nvSpPr>
          <p:spPr bwMode="auto">
            <a:xfrm rot="20700000">
              <a:off x="4122" y="834"/>
              <a:ext cx="576" cy="0"/>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706" name="Line 42"/>
            <p:cNvSpPr>
              <a:spLocks noChangeShapeType="1"/>
            </p:cNvSpPr>
            <p:nvPr/>
          </p:nvSpPr>
          <p:spPr bwMode="auto">
            <a:xfrm rot="17100000">
              <a:off x="3919" y="629"/>
              <a:ext cx="576" cy="1"/>
            </a:xfrm>
            <a:prstGeom prst="line">
              <a:avLst/>
            </a:prstGeom>
            <a:noFill/>
            <a:ln w="127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3707" name="Rectangle 43"/>
          <p:cNvSpPr>
            <a:spLocks noChangeArrowheads="1"/>
          </p:cNvSpPr>
          <p:nvPr/>
        </p:nvSpPr>
        <p:spPr bwMode="auto">
          <a:xfrm>
            <a:off x="1549400" y="2638425"/>
            <a:ext cx="9080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dirty="0">
                <a:solidFill>
                  <a:srgbClr val="000099"/>
                </a:solidFill>
                <a:cs typeface="Arial" panose="020B0604020202020204" pitchFamily="34" charset="0"/>
              </a:rPr>
              <a:t>File local</a:t>
            </a:r>
          </a:p>
          <a:p>
            <a:pPr algn="ctr"/>
            <a:r>
              <a:rPr lang="en-US" altLang="en-US" sz="1200" dirty="0">
                <a:solidFill>
                  <a:srgbClr val="000099"/>
                </a:solidFill>
                <a:cs typeface="Arial" panose="020B0604020202020204" pitchFamily="34" charset="0"/>
              </a:rPr>
              <a:t>application</a:t>
            </a:r>
          </a:p>
          <a:p>
            <a:pPr algn="ctr"/>
            <a:endParaRPr lang="en-US" altLang="en-US" sz="1200" dirty="0">
              <a:solidFill>
                <a:srgbClr val="000099"/>
              </a:solidFill>
              <a:cs typeface="Arial" panose="020B0604020202020204" pitchFamily="34" charset="0"/>
            </a:endParaRPr>
          </a:p>
        </p:txBody>
      </p:sp>
      <p:sp>
        <p:nvSpPr>
          <p:cNvPr id="113708" name="Line 44"/>
          <p:cNvSpPr>
            <a:spLocks noChangeShapeType="1"/>
          </p:cNvSpPr>
          <p:nvPr/>
        </p:nvSpPr>
        <p:spPr bwMode="auto">
          <a:xfrm flipV="1">
            <a:off x="1939925" y="2457450"/>
            <a:ext cx="0" cy="11747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709" name="Rectangle 45"/>
          <p:cNvSpPr>
            <a:spLocks noChangeArrowheads="1"/>
          </p:cNvSpPr>
          <p:nvPr/>
        </p:nvSpPr>
        <p:spPr bwMode="auto">
          <a:xfrm>
            <a:off x="5003799" y="1757203"/>
            <a:ext cx="3021013" cy="1346522"/>
          </a:xfrm>
          <a:prstGeom prst="rect">
            <a:avLst/>
          </a:prstGeom>
          <a:noFill/>
          <a:ln>
            <a:noFill/>
          </a:ln>
          <a:effectLst/>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5802313" algn="r"/>
              </a:tabLst>
              <a:defRPr sz="2400">
                <a:solidFill>
                  <a:schemeClr val="tx1"/>
                </a:solidFill>
                <a:latin typeface="Arial" panose="020B0604020202020204" pitchFamily="34" charset="0"/>
                <a:ea typeface="ヒラギノ角ゴ Pro W3" pitchFamily="1" charset="-128"/>
              </a:defRPr>
            </a:lvl1pPr>
            <a:lvl2pPr>
              <a:tabLst>
                <a:tab pos="5802313" algn="r"/>
              </a:tabLst>
              <a:defRPr sz="2400">
                <a:solidFill>
                  <a:schemeClr val="tx1"/>
                </a:solidFill>
                <a:latin typeface="Arial" panose="020B0604020202020204" pitchFamily="34" charset="0"/>
                <a:ea typeface="ヒラギノ角ゴ Pro W3" pitchFamily="1" charset="-128"/>
              </a:defRPr>
            </a:lvl2pPr>
            <a:lvl3pPr>
              <a:tabLst>
                <a:tab pos="5802313" algn="r"/>
              </a:tabLst>
              <a:defRPr sz="2400">
                <a:solidFill>
                  <a:schemeClr val="tx1"/>
                </a:solidFill>
                <a:latin typeface="Arial" panose="020B0604020202020204" pitchFamily="34" charset="0"/>
                <a:ea typeface="ヒラギノ角ゴ Pro W3" pitchFamily="1" charset="-128"/>
              </a:defRPr>
            </a:lvl3pPr>
            <a:lvl4pPr>
              <a:tabLst>
                <a:tab pos="5802313" algn="r"/>
              </a:tabLst>
              <a:defRPr sz="2400">
                <a:solidFill>
                  <a:schemeClr val="tx1"/>
                </a:solidFill>
                <a:latin typeface="Arial" panose="020B0604020202020204" pitchFamily="34" charset="0"/>
                <a:ea typeface="ヒラギノ角ゴ Pro W3" pitchFamily="1" charset="-128"/>
              </a:defRPr>
            </a:lvl4pPr>
            <a:lvl5pPr>
              <a:tabLst>
                <a:tab pos="5802313" algn="r"/>
              </a:tabLst>
              <a:defRPr sz="2400">
                <a:solidFill>
                  <a:schemeClr val="tx1"/>
                </a:solidFill>
                <a:latin typeface="Arial" panose="020B0604020202020204" pitchFamily="34" charset="0"/>
                <a:ea typeface="ヒラギノ角ゴ Pro W3" pitchFamily="1" charset="-128"/>
              </a:defRPr>
            </a:lvl5pPr>
            <a:lvl6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6pPr>
            <a:lvl7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7pPr>
            <a:lvl8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8pPr>
            <a:lvl9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9pPr>
          </a:lstStyle>
          <a:p>
            <a:pPr eaLnBrk="1" hangingPunct="1">
              <a:spcAft>
                <a:spcPct val="25000"/>
              </a:spcAft>
            </a:pPr>
            <a:r>
              <a:rPr lang="en-US" altLang="en-US" sz="1200" b="1" dirty="0">
                <a:solidFill>
                  <a:srgbClr val="FF0000"/>
                </a:solidFill>
                <a:cs typeface="Arial" panose="020B0604020202020204" pitchFamily="34" charset="0"/>
              </a:rPr>
              <a:t>Costs for:</a:t>
            </a:r>
          </a:p>
          <a:p>
            <a:pPr marL="171450" indent="-171450" eaLnBrk="1" hangingPunct="1">
              <a:spcAft>
                <a:spcPct val="25000"/>
              </a:spcAft>
              <a:buFont typeface="Wingdings" panose="05000000000000000000" pitchFamily="2" charset="2"/>
              <a:buChar char="q"/>
            </a:pPr>
            <a:r>
              <a:rPr lang="en-US" altLang="en-US" sz="1200" b="1" dirty="0" smtClean="0">
                <a:solidFill>
                  <a:srgbClr val="FF0000"/>
                </a:solidFill>
                <a:cs typeface="Times New Roman" panose="02020603050405020304" pitchFamily="18" charset="0"/>
              </a:rPr>
              <a:t>translations </a:t>
            </a:r>
            <a:r>
              <a:rPr lang="en-US" altLang="en-US" sz="1200" b="1" dirty="0">
                <a:solidFill>
                  <a:srgbClr val="FF0000"/>
                </a:solidFill>
                <a:cs typeface="Times New Roman" panose="02020603050405020304" pitchFamily="18" charset="0"/>
              </a:rPr>
              <a:t>(</a:t>
            </a:r>
            <a:r>
              <a:rPr lang="en-US" altLang="en-US" sz="1400" b="1" dirty="0">
                <a:solidFill>
                  <a:srgbClr val="FF0000"/>
                </a:solidFill>
                <a:cs typeface="Arial" panose="020B0604020202020204" pitchFamily="34" charset="0"/>
              </a:rPr>
              <a:t>≈</a:t>
            </a:r>
            <a:r>
              <a:rPr lang="en-US" altLang="en-US" sz="1400" dirty="0">
                <a:solidFill>
                  <a:srgbClr val="000099"/>
                </a:solidFill>
                <a:cs typeface="Arial" panose="020B0604020202020204" pitchFamily="34" charset="0"/>
              </a:rPr>
              <a:t> </a:t>
            </a:r>
            <a:r>
              <a:rPr lang="en-US" altLang="en-US" sz="1200" b="1" dirty="0">
                <a:solidFill>
                  <a:srgbClr val="FF0000"/>
                </a:solidFill>
                <a:cs typeface="Times New Roman" panose="02020603050405020304" pitchFamily="18" charset="0"/>
              </a:rPr>
              <a:t>18–</a:t>
            </a:r>
            <a:r>
              <a:rPr lang="en-US" altLang="en-US" sz="1200" b="1" dirty="0">
                <a:solidFill>
                  <a:srgbClr val="FF0000"/>
                </a:solidFill>
                <a:latin typeface="Times New Roman" panose="02020603050405020304" pitchFamily="18" charset="0"/>
                <a:cs typeface="Times New Roman" panose="02020603050405020304" pitchFamily="18" charset="0"/>
              </a:rPr>
              <a:t>36% of total</a:t>
            </a:r>
            <a:r>
              <a:rPr lang="en-US" altLang="en-US" sz="1200" b="1" dirty="0" smtClean="0">
                <a:solidFill>
                  <a:srgbClr val="FF0000"/>
                </a:solidFill>
                <a:latin typeface="Times New Roman" panose="02020603050405020304" pitchFamily="18" charset="0"/>
                <a:cs typeface="Times New Roman" panose="02020603050405020304" pitchFamily="18" charset="0"/>
              </a:rPr>
              <a:t>)</a:t>
            </a:r>
          </a:p>
          <a:p>
            <a:pPr marL="171450" indent="-171450" eaLnBrk="1" hangingPunct="1">
              <a:spcAft>
                <a:spcPct val="25000"/>
              </a:spcAft>
              <a:buFont typeface="Wingdings" panose="05000000000000000000" pitchFamily="2" charset="2"/>
              <a:buChar char="q"/>
            </a:pPr>
            <a:r>
              <a:rPr lang="en-US" altLang="en-US" sz="1200" b="1" dirty="0" smtClean="0">
                <a:solidFill>
                  <a:srgbClr val="FF0000"/>
                </a:solidFill>
                <a:cs typeface="Arial" panose="020B0604020202020204" pitchFamily="34" charset="0"/>
              </a:rPr>
              <a:t>Patent </a:t>
            </a:r>
            <a:r>
              <a:rPr lang="en-US" altLang="en-US" sz="1200" b="1" dirty="0">
                <a:solidFill>
                  <a:srgbClr val="FF0000"/>
                </a:solidFill>
                <a:cs typeface="Times New Roman" panose="02020603050405020304" pitchFamily="18" charset="0"/>
              </a:rPr>
              <a:t>Office fees (≈33%)</a:t>
            </a:r>
            <a:endParaRPr lang="en-US" altLang="en-US" sz="1200" b="1" dirty="0">
              <a:solidFill>
                <a:srgbClr val="FF0000"/>
              </a:solidFill>
              <a:cs typeface="Arial" panose="020B0604020202020204" pitchFamily="34" charset="0"/>
            </a:endParaRPr>
          </a:p>
          <a:p>
            <a:pPr marL="171450" indent="-171450" eaLnBrk="1" hangingPunct="1">
              <a:spcAft>
                <a:spcPct val="25000"/>
              </a:spcAft>
              <a:buFont typeface="Wingdings" panose="05000000000000000000" pitchFamily="2" charset="2"/>
              <a:buChar char="q"/>
            </a:pPr>
            <a:r>
              <a:rPr lang="en-US" altLang="en-US" sz="1200" b="1" dirty="0" smtClean="0">
                <a:solidFill>
                  <a:srgbClr val="FF0000"/>
                </a:solidFill>
                <a:cs typeface="Times New Roman" panose="02020603050405020304" pitchFamily="18" charset="0"/>
              </a:rPr>
              <a:t>local </a:t>
            </a:r>
            <a:r>
              <a:rPr lang="en-US" altLang="en-US" sz="1200" b="1" dirty="0">
                <a:solidFill>
                  <a:srgbClr val="FF0000"/>
                </a:solidFill>
                <a:cs typeface="Times New Roman" panose="02020603050405020304" pitchFamily="18" charset="0"/>
              </a:rPr>
              <a:t>agents (</a:t>
            </a:r>
            <a:r>
              <a:rPr lang="en-US" altLang="en-US" sz="1400" b="1" dirty="0">
                <a:solidFill>
                  <a:srgbClr val="FF0000"/>
                </a:solidFill>
                <a:cs typeface="Arial" panose="020B0604020202020204" pitchFamily="34" charset="0"/>
              </a:rPr>
              <a:t>≈</a:t>
            </a:r>
            <a:r>
              <a:rPr lang="en-US" altLang="en-US" sz="1400" dirty="0">
                <a:solidFill>
                  <a:srgbClr val="000099"/>
                </a:solidFill>
                <a:cs typeface="Arial" panose="020B0604020202020204" pitchFamily="34" charset="0"/>
              </a:rPr>
              <a:t> </a:t>
            </a:r>
            <a:r>
              <a:rPr lang="en-US" altLang="en-US" sz="1200" b="1" dirty="0">
                <a:solidFill>
                  <a:srgbClr val="FF0000"/>
                </a:solidFill>
                <a:cs typeface="Times New Roman" panose="02020603050405020304" pitchFamily="18" charset="0"/>
              </a:rPr>
              <a:t>25-50%)</a:t>
            </a:r>
          </a:p>
        </p:txBody>
      </p:sp>
      <p:sp>
        <p:nvSpPr>
          <p:cNvPr id="113710" name="Rectangle 46"/>
          <p:cNvSpPr>
            <a:spLocks noChangeArrowheads="1"/>
          </p:cNvSpPr>
          <p:nvPr/>
        </p:nvSpPr>
        <p:spPr bwMode="auto">
          <a:xfrm>
            <a:off x="3203575" y="1484313"/>
            <a:ext cx="1096963"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a:r>
              <a:rPr lang="en-US" altLang="en-US" sz="1200" dirty="0">
                <a:solidFill>
                  <a:srgbClr val="000099"/>
                </a:solidFill>
                <a:cs typeface="Arial" panose="020B0604020202020204" pitchFamily="34" charset="0"/>
              </a:rPr>
              <a:t>File applications abroad</a:t>
            </a:r>
          </a:p>
        </p:txBody>
      </p:sp>
      <p:sp>
        <p:nvSpPr>
          <p:cNvPr id="113711" name="Rectangle 47"/>
          <p:cNvSpPr>
            <a:spLocks noChangeArrowheads="1"/>
          </p:cNvSpPr>
          <p:nvPr/>
        </p:nvSpPr>
        <p:spPr bwMode="auto">
          <a:xfrm>
            <a:off x="107950" y="2357438"/>
            <a:ext cx="1433513" cy="517525"/>
          </a:xfrm>
          <a:prstGeom prst="rect">
            <a:avLst/>
          </a:prstGeom>
          <a:noFill/>
          <a:ln>
            <a:noFill/>
          </a:ln>
          <a:effectLst/>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5802313" algn="r"/>
              </a:tabLst>
              <a:defRPr sz="2400">
                <a:solidFill>
                  <a:schemeClr val="tx1"/>
                </a:solidFill>
                <a:latin typeface="Arial" panose="020B0604020202020204" pitchFamily="34" charset="0"/>
                <a:ea typeface="ヒラギノ角ゴ Pro W3" pitchFamily="1" charset="-128"/>
              </a:defRPr>
            </a:lvl1pPr>
            <a:lvl2pPr>
              <a:tabLst>
                <a:tab pos="5802313" algn="r"/>
              </a:tabLst>
              <a:defRPr sz="2400">
                <a:solidFill>
                  <a:schemeClr val="tx1"/>
                </a:solidFill>
                <a:latin typeface="Arial" panose="020B0604020202020204" pitchFamily="34" charset="0"/>
                <a:ea typeface="ヒラギノ角ゴ Pro W3" pitchFamily="1" charset="-128"/>
              </a:defRPr>
            </a:lvl2pPr>
            <a:lvl3pPr>
              <a:tabLst>
                <a:tab pos="5802313" algn="r"/>
              </a:tabLst>
              <a:defRPr sz="2400">
                <a:solidFill>
                  <a:schemeClr val="tx1"/>
                </a:solidFill>
                <a:latin typeface="Arial" panose="020B0604020202020204" pitchFamily="34" charset="0"/>
                <a:ea typeface="ヒラギノ角ゴ Pro W3" pitchFamily="1" charset="-128"/>
              </a:defRPr>
            </a:lvl3pPr>
            <a:lvl4pPr>
              <a:tabLst>
                <a:tab pos="5802313" algn="r"/>
              </a:tabLst>
              <a:defRPr sz="2400">
                <a:solidFill>
                  <a:schemeClr val="tx1"/>
                </a:solidFill>
                <a:latin typeface="Arial" panose="020B0604020202020204" pitchFamily="34" charset="0"/>
                <a:ea typeface="ヒラギノ角ゴ Pro W3" pitchFamily="1" charset="-128"/>
              </a:defRPr>
            </a:lvl4pPr>
            <a:lvl5pPr>
              <a:tabLst>
                <a:tab pos="5802313" algn="r"/>
              </a:tabLst>
              <a:defRPr sz="2400">
                <a:solidFill>
                  <a:schemeClr val="tx1"/>
                </a:solidFill>
                <a:latin typeface="Arial" panose="020B0604020202020204" pitchFamily="34" charset="0"/>
                <a:ea typeface="ヒラギノ角ゴ Pro W3" pitchFamily="1" charset="-128"/>
              </a:defRPr>
            </a:lvl5pPr>
            <a:lvl6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6pPr>
            <a:lvl7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7pPr>
            <a:lvl8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8pPr>
            <a:lvl9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9pPr>
          </a:lstStyle>
          <a:p>
            <a:pPr algn="ctr" eaLnBrk="1" hangingPunct="1">
              <a:spcAft>
                <a:spcPct val="25000"/>
              </a:spcAft>
            </a:pPr>
            <a:r>
              <a:rPr lang="en-US" altLang="en-US" sz="1400" b="1" dirty="0">
                <a:solidFill>
                  <a:srgbClr val="FF0000"/>
                </a:solidFill>
                <a:cs typeface="Arial" panose="020B0604020202020204" pitchFamily="34" charset="0"/>
              </a:rPr>
              <a:t>Traditional route</a:t>
            </a:r>
            <a:endParaRPr lang="en-US" altLang="en-US" sz="1400" b="1" dirty="0">
              <a:solidFill>
                <a:srgbClr val="FF0000"/>
              </a:solidFill>
              <a:cs typeface="Times New Roman" panose="02020603050405020304" pitchFamily="18" charset="0"/>
            </a:endParaRPr>
          </a:p>
        </p:txBody>
      </p:sp>
      <p:sp>
        <p:nvSpPr>
          <p:cNvPr id="113712" name="Rectangle 48"/>
          <p:cNvSpPr>
            <a:spLocks noChangeArrowheads="1"/>
          </p:cNvSpPr>
          <p:nvPr/>
        </p:nvSpPr>
        <p:spPr bwMode="auto">
          <a:xfrm>
            <a:off x="323850" y="4142116"/>
            <a:ext cx="1000125" cy="523220"/>
          </a:xfrm>
          <a:prstGeom prst="rect">
            <a:avLst/>
          </a:prstGeom>
          <a:noFill/>
          <a:ln>
            <a:noFill/>
          </a:ln>
          <a:effectLst/>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5802313" algn="r"/>
              </a:tabLst>
              <a:defRPr sz="2400">
                <a:solidFill>
                  <a:schemeClr val="tx1"/>
                </a:solidFill>
                <a:latin typeface="Arial" panose="020B0604020202020204" pitchFamily="34" charset="0"/>
                <a:ea typeface="ヒラギノ角ゴ Pro W3" pitchFamily="1" charset="-128"/>
              </a:defRPr>
            </a:lvl1pPr>
            <a:lvl2pPr>
              <a:tabLst>
                <a:tab pos="5802313" algn="r"/>
              </a:tabLst>
              <a:defRPr sz="2400">
                <a:solidFill>
                  <a:schemeClr val="tx1"/>
                </a:solidFill>
                <a:latin typeface="Arial" panose="020B0604020202020204" pitchFamily="34" charset="0"/>
                <a:ea typeface="ヒラギノ角ゴ Pro W3" pitchFamily="1" charset="-128"/>
              </a:defRPr>
            </a:lvl2pPr>
            <a:lvl3pPr>
              <a:tabLst>
                <a:tab pos="5802313" algn="r"/>
              </a:tabLst>
              <a:defRPr sz="2400">
                <a:solidFill>
                  <a:schemeClr val="tx1"/>
                </a:solidFill>
                <a:latin typeface="Arial" panose="020B0604020202020204" pitchFamily="34" charset="0"/>
                <a:ea typeface="ヒラギノ角ゴ Pro W3" pitchFamily="1" charset="-128"/>
              </a:defRPr>
            </a:lvl3pPr>
            <a:lvl4pPr>
              <a:tabLst>
                <a:tab pos="5802313" algn="r"/>
              </a:tabLst>
              <a:defRPr sz="2400">
                <a:solidFill>
                  <a:schemeClr val="tx1"/>
                </a:solidFill>
                <a:latin typeface="Arial" panose="020B0604020202020204" pitchFamily="34" charset="0"/>
                <a:ea typeface="ヒラギノ角ゴ Pro W3" pitchFamily="1" charset="-128"/>
              </a:defRPr>
            </a:lvl4pPr>
            <a:lvl5pPr>
              <a:tabLst>
                <a:tab pos="5802313" algn="r"/>
              </a:tabLst>
              <a:defRPr sz="2400">
                <a:solidFill>
                  <a:schemeClr val="tx1"/>
                </a:solidFill>
                <a:latin typeface="Arial" panose="020B0604020202020204" pitchFamily="34" charset="0"/>
                <a:ea typeface="ヒラギノ角ゴ Pro W3" pitchFamily="1" charset="-128"/>
              </a:defRPr>
            </a:lvl5pPr>
            <a:lvl6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6pPr>
            <a:lvl7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7pPr>
            <a:lvl8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8pPr>
            <a:lvl9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9pPr>
          </a:lstStyle>
          <a:p>
            <a:pPr algn="ctr" eaLnBrk="1" hangingPunct="1">
              <a:spcAft>
                <a:spcPct val="25000"/>
              </a:spcAft>
            </a:pPr>
            <a:r>
              <a:rPr lang="en-US" altLang="en-US" sz="1400" b="1" dirty="0">
                <a:solidFill>
                  <a:srgbClr val="C00000"/>
                </a:solidFill>
                <a:cs typeface="Arial" panose="020B0604020202020204" pitchFamily="34" charset="0"/>
              </a:rPr>
              <a:t>PCT route</a:t>
            </a:r>
            <a:endParaRPr lang="en-US" altLang="en-US" sz="1400" b="1" dirty="0">
              <a:solidFill>
                <a:srgbClr val="C00000"/>
              </a:solidFill>
              <a:cs typeface="Times New Roman" panose="02020603050405020304" pitchFamily="18" charset="0"/>
            </a:endParaRPr>
          </a:p>
        </p:txBody>
      </p:sp>
      <p:cxnSp>
        <p:nvCxnSpPr>
          <p:cNvPr id="113713" name="AutoShape 49"/>
          <p:cNvCxnSpPr>
            <a:cxnSpLocks noChangeShapeType="1"/>
            <a:stCxn id="113709" idx="3"/>
            <a:endCxn id="113688" idx="0"/>
          </p:cNvCxnSpPr>
          <p:nvPr/>
        </p:nvCxnSpPr>
        <p:spPr bwMode="auto">
          <a:xfrm>
            <a:off x="7596188" y="2430463"/>
            <a:ext cx="790575" cy="854075"/>
          </a:xfrm>
          <a:prstGeom prst="curvedConnector2">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714" name="AutoShape 50"/>
          <p:cNvCxnSpPr>
            <a:cxnSpLocks noChangeShapeType="1"/>
            <a:stCxn id="113709" idx="1"/>
            <a:endCxn id="113710" idx="2"/>
          </p:cNvCxnSpPr>
          <p:nvPr/>
        </p:nvCxnSpPr>
        <p:spPr bwMode="auto">
          <a:xfrm rot="10800000">
            <a:off x="3752850" y="2127250"/>
            <a:ext cx="1250950" cy="303213"/>
          </a:xfrm>
          <a:prstGeom prst="curvedConnector2">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3715" name="Group 51"/>
          <p:cNvGrpSpPr>
            <a:grpSpLocks/>
          </p:cNvGrpSpPr>
          <p:nvPr/>
        </p:nvGrpSpPr>
        <p:grpSpPr bwMode="auto">
          <a:xfrm>
            <a:off x="3296833" y="3203951"/>
            <a:ext cx="4776787" cy="274638"/>
            <a:chOff x="2003" y="1979"/>
            <a:chExt cx="3009" cy="173"/>
          </a:xfrm>
        </p:grpSpPr>
        <p:sp>
          <p:nvSpPr>
            <p:cNvPr id="113716" name="Line 52"/>
            <p:cNvSpPr>
              <a:spLocks noChangeShapeType="1"/>
            </p:cNvSpPr>
            <p:nvPr/>
          </p:nvSpPr>
          <p:spPr bwMode="auto">
            <a:xfrm>
              <a:off x="2003" y="2069"/>
              <a:ext cx="3009" cy="0"/>
            </a:xfrm>
            <a:prstGeom prst="line">
              <a:avLst/>
            </a:prstGeom>
            <a:noFill/>
            <a:ln w="25400">
              <a:solidFill>
                <a:srgbClr val="FF0000"/>
              </a:solidFill>
              <a:prstDash val="dash"/>
              <a:round/>
              <a:headEnd type="arrow"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p>
              <a:endParaRPr lang="en-US" dirty="0"/>
            </a:p>
          </p:txBody>
        </p:sp>
        <p:sp>
          <p:nvSpPr>
            <p:cNvPr id="113717" name="Rectangle 53"/>
            <p:cNvSpPr>
              <a:spLocks noChangeArrowheads="1"/>
            </p:cNvSpPr>
            <p:nvPr/>
          </p:nvSpPr>
          <p:spPr bwMode="auto">
            <a:xfrm>
              <a:off x="3225" y="1979"/>
              <a:ext cx="608" cy="173"/>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5802313" algn="r"/>
                </a:tabLst>
                <a:defRPr sz="2400">
                  <a:solidFill>
                    <a:schemeClr val="tx1"/>
                  </a:solidFill>
                  <a:latin typeface="Arial" panose="020B0604020202020204" pitchFamily="34" charset="0"/>
                  <a:ea typeface="ヒラギノ角ゴ Pro W3" pitchFamily="1" charset="-128"/>
                </a:defRPr>
              </a:lvl1pPr>
              <a:lvl2pPr>
                <a:tabLst>
                  <a:tab pos="5802313" algn="r"/>
                </a:tabLst>
                <a:defRPr sz="2400">
                  <a:solidFill>
                    <a:schemeClr val="tx1"/>
                  </a:solidFill>
                  <a:latin typeface="Arial" panose="020B0604020202020204" pitchFamily="34" charset="0"/>
                  <a:ea typeface="ヒラギノ角ゴ Pro W3" pitchFamily="1" charset="-128"/>
                </a:defRPr>
              </a:lvl2pPr>
              <a:lvl3pPr>
                <a:tabLst>
                  <a:tab pos="5802313" algn="r"/>
                </a:tabLst>
                <a:defRPr sz="2400">
                  <a:solidFill>
                    <a:schemeClr val="tx1"/>
                  </a:solidFill>
                  <a:latin typeface="Arial" panose="020B0604020202020204" pitchFamily="34" charset="0"/>
                  <a:ea typeface="ヒラギノ角ゴ Pro W3" pitchFamily="1" charset="-128"/>
                </a:defRPr>
              </a:lvl3pPr>
              <a:lvl4pPr>
                <a:tabLst>
                  <a:tab pos="5802313" algn="r"/>
                </a:tabLst>
                <a:defRPr sz="2400">
                  <a:solidFill>
                    <a:schemeClr val="tx1"/>
                  </a:solidFill>
                  <a:latin typeface="Arial" panose="020B0604020202020204" pitchFamily="34" charset="0"/>
                  <a:ea typeface="ヒラギノ角ゴ Pro W3" pitchFamily="1" charset="-128"/>
                </a:defRPr>
              </a:lvl4pPr>
              <a:lvl5pPr>
                <a:tabLst>
                  <a:tab pos="5802313" algn="r"/>
                </a:tabLst>
                <a:defRPr sz="2400">
                  <a:solidFill>
                    <a:schemeClr val="tx1"/>
                  </a:solidFill>
                  <a:latin typeface="Arial" panose="020B0604020202020204" pitchFamily="34" charset="0"/>
                  <a:ea typeface="ヒラギノ角ゴ Pro W3" pitchFamily="1" charset="-128"/>
                </a:defRPr>
              </a:lvl5pPr>
              <a:lvl6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6pPr>
              <a:lvl7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7pPr>
              <a:lvl8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8pPr>
              <a:lvl9pPr eaLnBrk="0" fontAlgn="base" hangingPunct="0">
                <a:spcBef>
                  <a:spcPct val="0"/>
                </a:spcBef>
                <a:spcAft>
                  <a:spcPct val="0"/>
                </a:spcAft>
                <a:tabLst>
                  <a:tab pos="5802313" algn="r"/>
                </a:tabLst>
                <a:defRPr sz="2400">
                  <a:solidFill>
                    <a:schemeClr val="tx1"/>
                  </a:solidFill>
                  <a:latin typeface="Arial" panose="020B0604020202020204" pitchFamily="34" charset="0"/>
                  <a:ea typeface="ヒラギノ角ゴ Pro W3" pitchFamily="1" charset="-128"/>
                </a:defRPr>
              </a:lvl9pPr>
            </a:lstStyle>
            <a:p>
              <a:pPr algn="ctr" eaLnBrk="1" hangingPunct="1">
                <a:spcAft>
                  <a:spcPct val="25000"/>
                </a:spcAft>
              </a:pPr>
              <a:r>
                <a:rPr lang="en-US" altLang="en-US" sz="1200" b="1" dirty="0">
                  <a:solidFill>
                    <a:srgbClr val="FF0000"/>
                  </a:solidFill>
                  <a:cs typeface="Arial" panose="020B0604020202020204" pitchFamily="34" charset="0"/>
                </a:rPr>
                <a:t>18 months</a:t>
              </a:r>
              <a:endParaRPr lang="en-US" altLang="en-US" sz="1200" b="1" dirty="0">
                <a:solidFill>
                  <a:srgbClr val="FF0000"/>
                </a:solidFill>
                <a:cs typeface="Times New Roman" panose="02020603050405020304" pitchFamily="18" charset="0"/>
              </a:endParaRPr>
            </a:p>
          </p:txBody>
        </p:sp>
      </p:grpSp>
      <p:sp>
        <p:nvSpPr>
          <p:cNvPr id="2" name="Rectangle 1"/>
          <p:cNvSpPr/>
          <p:nvPr/>
        </p:nvSpPr>
        <p:spPr>
          <a:xfrm>
            <a:off x="2286000" y="3013502"/>
            <a:ext cx="4572000" cy="461665"/>
          </a:xfrm>
          <a:prstGeom prst="rect">
            <a:avLst/>
          </a:prstGeom>
        </p:spPr>
        <p:txBody>
          <a:bodyPr>
            <a:spAutoFit/>
          </a:bodyPr>
          <a:lstStyle/>
          <a:p>
            <a:r>
              <a:rPr lang="en-US" dirty="0" smtClean="0"/>
              <a:t>States </a:t>
            </a:r>
            <a:endParaRPr lang="en-US" dirty="0"/>
          </a:p>
        </p:txBody>
      </p:sp>
    </p:spTree>
    <p:extLst>
      <p:ext uri="{BB962C8B-B14F-4D97-AF65-F5344CB8AC3E}">
        <p14:creationId xmlns:p14="http://schemas.microsoft.com/office/powerpoint/2010/main" val="1701142458"/>
      </p:ext>
    </p:extLst>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solidFill>
                  <a:schemeClr val="accent2"/>
                </a:solidFill>
              </a:rPr>
              <a:t>Key </a:t>
            </a:r>
            <a:r>
              <a:rPr lang="fr-CH" dirty="0" err="1" smtClean="0">
                <a:solidFill>
                  <a:schemeClr val="accent2"/>
                </a:solidFill>
              </a:rPr>
              <a:t>Advantages</a:t>
            </a:r>
            <a:r>
              <a:rPr lang="fr-CH" dirty="0" smtClean="0">
                <a:solidFill>
                  <a:schemeClr val="accent2"/>
                </a:solidFill>
              </a:rPr>
              <a:t> of the PCT</a:t>
            </a:r>
            <a:endParaRPr lang="en-GB" dirty="0">
              <a:solidFill>
                <a:schemeClr val="accent2"/>
              </a:solidFill>
            </a:endParaRPr>
          </a:p>
        </p:txBody>
      </p:sp>
      <p:sp>
        <p:nvSpPr>
          <p:cNvPr id="3" name="Content Placeholder 2"/>
          <p:cNvSpPr>
            <a:spLocks noGrp="1"/>
          </p:cNvSpPr>
          <p:nvPr>
            <p:ph idx="1"/>
          </p:nvPr>
        </p:nvSpPr>
        <p:spPr/>
        <p:txBody>
          <a:bodyPr/>
          <a:lstStyle/>
          <a:p>
            <a:r>
              <a:rPr lang="en-US" dirty="0">
                <a:solidFill>
                  <a:srgbClr val="C00000"/>
                </a:solidFill>
              </a:rPr>
              <a:t>International reach</a:t>
            </a:r>
            <a:r>
              <a:rPr lang="en-US" dirty="0"/>
              <a:t>: One application has effect in </a:t>
            </a:r>
            <a:r>
              <a:rPr lang="en-US" dirty="0" smtClean="0"/>
              <a:t>155 </a:t>
            </a:r>
            <a:r>
              <a:rPr lang="en-US" dirty="0"/>
              <a:t>PCT Member States</a:t>
            </a:r>
          </a:p>
          <a:p>
            <a:endParaRPr lang="en-US" dirty="0"/>
          </a:p>
          <a:p>
            <a:r>
              <a:rPr lang="en-US" dirty="0">
                <a:solidFill>
                  <a:srgbClr val="C00000"/>
                </a:solidFill>
              </a:rPr>
              <a:t>Postponement of costs</a:t>
            </a:r>
            <a:r>
              <a:rPr lang="en-US" dirty="0"/>
              <a:t>: 18 extra months before you have to pay for local filings</a:t>
            </a:r>
          </a:p>
          <a:p>
            <a:endParaRPr lang="en-US" dirty="0"/>
          </a:p>
          <a:p>
            <a:r>
              <a:rPr lang="en-US" dirty="0">
                <a:solidFill>
                  <a:srgbClr val="C00000"/>
                </a:solidFill>
              </a:rPr>
              <a:t>Information gathering</a:t>
            </a:r>
            <a:r>
              <a:rPr lang="en-US" dirty="0"/>
              <a:t>: 18 extra months to receive substantive feedback on your patent application and to do market research and testing</a:t>
            </a:r>
          </a:p>
          <a:p>
            <a:endParaRPr lang="en-GB" dirty="0"/>
          </a:p>
        </p:txBody>
      </p:sp>
    </p:spTree>
    <p:extLst>
      <p:ext uri="{BB962C8B-B14F-4D97-AF65-F5344CB8AC3E}">
        <p14:creationId xmlns:p14="http://schemas.microsoft.com/office/powerpoint/2010/main" val="3102925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46567" y="168308"/>
            <a:ext cx="8229600" cy="850106"/>
          </a:xfrm>
        </p:spPr>
        <p:txBody>
          <a:bodyPr/>
          <a:lstStyle/>
          <a:p>
            <a:r>
              <a:rPr lang="en-US" altLang="de-DE" dirty="0">
                <a:solidFill>
                  <a:schemeClr val="accent2"/>
                </a:solidFill>
              </a:rPr>
              <a:t>General remarks on the PCT system</a:t>
            </a:r>
          </a:p>
        </p:txBody>
      </p:sp>
      <p:sp>
        <p:nvSpPr>
          <p:cNvPr id="4099" name="Rectangle 3"/>
          <p:cNvSpPr>
            <a:spLocks noGrp="1" noChangeArrowheads="1"/>
          </p:cNvSpPr>
          <p:nvPr>
            <p:ph type="body" idx="1"/>
          </p:nvPr>
        </p:nvSpPr>
        <p:spPr>
          <a:xfrm>
            <a:off x="467544" y="1005358"/>
            <a:ext cx="8229600" cy="2036762"/>
          </a:xfrm>
        </p:spPr>
        <p:txBody>
          <a:bodyPr/>
          <a:lstStyle/>
          <a:p>
            <a:pPr>
              <a:spcBef>
                <a:spcPts val="300"/>
              </a:spcBef>
              <a:spcAft>
                <a:spcPts val="300"/>
              </a:spcAft>
              <a:buClr>
                <a:srgbClr val="000000"/>
              </a:buClr>
              <a:buSzPct val="100000"/>
              <a:buBlip>
                <a:blip r:embed="rId3"/>
              </a:buBlip>
            </a:pPr>
            <a:r>
              <a:rPr lang="en-US" altLang="de-DE" dirty="0">
                <a:solidFill>
                  <a:srgbClr val="000000"/>
                </a:solidFill>
              </a:rPr>
              <a:t>Only </a:t>
            </a:r>
            <a:r>
              <a:rPr lang="en-US" altLang="de-DE" u="sng" dirty="0">
                <a:solidFill>
                  <a:srgbClr val="000000"/>
                </a:solidFill>
              </a:rPr>
              <a:t>inventions</a:t>
            </a:r>
            <a:r>
              <a:rPr lang="en-US" altLang="de-DE" dirty="0">
                <a:solidFill>
                  <a:srgbClr val="000000"/>
                </a:solidFill>
              </a:rPr>
              <a:t> may be protected via the </a:t>
            </a:r>
            <a:r>
              <a:rPr lang="en-US" altLang="de-DE" dirty="0" smtClean="0">
                <a:solidFill>
                  <a:srgbClr val="000000"/>
                </a:solidFill>
              </a:rPr>
              <a:t>PCT</a:t>
            </a:r>
          </a:p>
          <a:p>
            <a:pPr>
              <a:spcBef>
                <a:spcPts val="300"/>
              </a:spcBef>
              <a:spcAft>
                <a:spcPts val="300"/>
              </a:spcAft>
              <a:buClr>
                <a:srgbClr val="000000"/>
              </a:buClr>
              <a:buSzPct val="100000"/>
              <a:buBlip>
                <a:blip r:embed="rId3"/>
              </a:buBlip>
            </a:pPr>
            <a:r>
              <a:rPr lang="en-US" altLang="de-DE" dirty="0" smtClean="0">
                <a:solidFill>
                  <a:srgbClr val="000000"/>
                </a:solidFill>
              </a:rPr>
              <a:t>The </a:t>
            </a:r>
            <a:r>
              <a:rPr lang="en-US" altLang="de-DE" dirty="0">
                <a:solidFill>
                  <a:srgbClr val="000000"/>
                </a:solidFill>
              </a:rPr>
              <a:t>PCT </a:t>
            </a:r>
            <a:r>
              <a:rPr lang="en-US" altLang="de-DE" dirty="0" smtClean="0">
                <a:solidFill>
                  <a:srgbClr val="000000"/>
                </a:solidFill>
              </a:rPr>
              <a:t>is </a:t>
            </a:r>
            <a:r>
              <a:rPr lang="en-US" altLang="de-DE" dirty="0">
                <a:solidFill>
                  <a:srgbClr val="000000"/>
                </a:solidFill>
              </a:rPr>
              <a:t>a </a:t>
            </a:r>
            <a:r>
              <a:rPr lang="en-US" altLang="de-DE" u="sng" dirty="0">
                <a:solidFill>
                  <a:srgbClr val="000000"/>
                </a:solidFill>
              </a:rPr>
              <a:t>patent “filing” system</a:t>
            </a:r>
            <a:r>
              <a:rPr lang="en-US" altLang="de-DE" dirty="0">
                <a:solidFill>
                  <a:srgbClr val="000000"/>
                </a:solidFill>
              </a:rPr>
              <a:t>, </a:t>
            </a:r>
            <a:r>
              <a:rPr lang="en-US" altLang="de-DE" i="1" dirty="0">
                <a:solidFill>
                  <a:srgbClr val="000000"/>
                </a:solidFill>
              </a:rPr>
              <a:t>not</a:t>
            </a:r>
            <a:r>
              <a:rPr lang="en-US" altLang="de-DE" dirty="0">
                <a:solidFill>
                  <a:srgbClr val="000000"/>
                </a:solidFill>
              </a:rPr>
              <a:t> a patent  “granting” </a:t>
            </a:r>
            <a:r>
              <a:rPr lang="en-US" altLang="de-DE" dirty="0" smtClean="0">
                <a:solidFill>
                  <a:srgbClr val="000000"/>
                </a:solidFill>
              </a:rPr>
              <a:t>one. </a:t>
            </a:r>
          </a:p>
          <a:p>
            <a:pPr>
              <a:spcBef>
                <a:spcPts val="300"/>
              </a:spcBef>
              <a:spcAft>
                <a:spcPts val="300"/>
              </a:spcAft>
              <a:buClr>
                <a:srgbClr val="000000"/>
              </a:buClr>
              <a:buSzPct val="100000"/>
              <a:buBlip>
                <a:blip r:embed="rId3"/>
              </a:buBlip>
            </a:pPr>
            <a:r>
              <a:rPr lang="en-US" altLang="de-DE" dirty="0" smtClean="0">
                <a:solidFill>
                  <a:srgbClr val="000000"/>
                </a:solidFill>
              </a:rPr>
              <a:t>The </a:t>
            </a:r>
            <a:r>
              <a:rPr lang="en-US" altLang="de-DE" dirty="0">
                <a:solidFill>
                  <a:srgbClr val="000000"/>
                </a:solidFill>
              </a:rPr>
              <a:t>decision on granting patents is taken exclusively by </a:t>
            </a:r>
            <a:r>
              <a:rPr lang="en-US" altLang="de-DE" dirty="0" smtClean="0">
                <a:solidFill>
                  <a:srgbClr val="000000"/>
                </a:solidFill>
              </a:rPr>
              <a:t>national/regional Offices</a:t>
            </a:r>
            <a:endParaRPr lang="en-US" altLang="de-DE" dirty="0">
              <a:solidFill>
                <a:srgbClr val="000000"/>
              </a:solidFill>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852531"/>
            <a:ext cx="214630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3187998"/>
            <a:ext cx="26797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56283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ctrTitle"/>
          </p:nvPr>
        </p:nvSpPr>
        <p:spPr>
          <a:xfrm>
            <a:off x="1676400" y="2427244"/>
            <a:ext cx="6995120" cy="1584176"/>
          </a:xfrm>
          <a:noFill/>
        </p:spPr>
        <p:txBody>
          <a:bodyPr/>
          <a:lstStyle/>
          <a:p>
            <a:pPr lvl="0">
              <a:spcBef>
                <a:spcPct val="20000"/>
              </a:spcBef>
            </a:pP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PCT Statistics – Filings &amp; Membership</a:t>
            </a:r>
            <a:br>
              <a:rPr lang="en-US" sz="3200" b="1" dirty="0" smtClean="0"/>
            </a:br>
            <a:r>
              <a:rPr lang="en-US" sz="3200" b="1" dirty="0" smtClean="0"/>
              <a:t/>
            </a:r>
            <a:br>
              <a:rPr lang="en-US" sz="3200" b="1" dirty="0" smtClean="0"/>
            </a:br>
            <a:r>
              <a:rPr lang="en-US" sz="1600" dirty="0">
                <a:solidFill>
                  <a:srgbClr val="00408C"/>
                </a:solidFill>
                <a:ea typeface="ヒラギノ角ゴ Pro W3" pitchFamily="1" charset="-128"/>
              </a:rPr>
              <a:t/>
            </a:r>
            <a:br>
              <a:rPr lang="en-US" sz="1600" dirty="0">
                <a:solidFill>
                  <a:srgbClr val="00408C"/>
                </a:solidFill>
                <a:ea typeface="ヒラギノ角ゴ Pro W3" pitchFamily="1" charset="-128"/>
              </a:rPr>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dirty="0" smtClean="0">
                <a:solidFill>
                  <a:schemeClr val="accent6"/>
                </a:solidFill>
              </a:rPr>
              <a:t/>
            </a:r>
            <a:br>
              <a:rPr lang="en-US" sz="3200" dirty="0" smtClean="0">
                <a:solidFill>
                  <a:schemeClr val="accent6"/>
                </a:solidFill>
              </a:rPr>
            </a:br>
            <a:r>
              <a:rPr lang="en-US" sz="3200" dirty="0" smtClean="0">
                <a:solidFill>
                  <a:schemeClr val="accent6"/>
                </a:solidFill>
              </a:rPr>
              <a:t/>
            </a:r>
            <a:br>
              <a:rPr lang="en-US" sz="3200" dirty="0" smtClean="0">
                <a:solidFill>
                  <a:schemeClr val="accent6"/>
                </a:solidFill>
              </a:rPr>
            </a:br>
            <a:r>
              <a:rPr lang="en-US" sz="2400" dirty="0" smtClean="0">
                <a:solidFill>
                  <a:schemeClr val="accent6"/>
                </a:solidFill>
              </a:rPr>
              <a:t/>
            </a:r>
            <a:br>
              <a:rPr lang="en-US" sz="2400" dirty="0" smtClean="0">
                <a:solidFill>
                  <a:schemeClr val="accent6"/>
                </a:solidFill>
              </a:rPr>
            </a:br>
            <a:r>
              <a:rPr lang="en-US" sz="3200" b="1" dirty="0" smtClean="0">
                <a:solidFill>
                  <a:schemeClr val="accent6"/>
                </a:solidFill>
              </a:rPr>
              <a:t/>
            </a:r>
            <a:br>
              <a:rPr lang="en-US" sz="3200" b="1" dirty="0" smtClean="0">
                <a:solidFill>
                  <a:schemeClr val="accent6"/>
                </a:solidFill>
              </a:rPr>
            </a:br>
            <a:r>
              <a:rPr lang="en-US" sz="3200" b="1" dirty="0" smtClean="0">
                <a:solidFill>
                  <a:schemeClr val="accent6"/>
                </a:solidFill>
              </a:rPr>
              <a:t>	</a:t>
            </a:r>
            <a:endParaRPr lang="en-GB" altLang="en-US" sz="2600" dirty="0">
              <a:solidFill>
                <a:schemeClr val="accent6"/>
              </a:solidFill>
            </a:endParaRPr>
          </a:p>
        </p:txBody>
      </p:sp>
      <p:sp>
        <p:nvSpPr>
          <p:cNvPr id="3075" name="Rectangle 9"/>
          <p:cNvSpPr>
            <a:spLocks noGrp="1" noChangeArrowheads="1"/>
          </p:cNvSpPr>
          <p:nvPr>
            <p:ph type="subTitle" idx="1"/>
          </p:nvPr>
        </p:nvSpPr>
        <p:spPr>
          <a:xfrm>
            <a:off x="6243638" y="4653136"/>
            <a:ext cx="2576834" cy="1008111"/>
          </a:xfrm>
          <a:noFill/>
        </p:spPr>
        <p:txBody>
          <a:bodyPr/>
          <a:lstStyle/>
          <a:p>
            <a:endParaRPr lang="en-US" altLang="en-US" sz="1400" b="1" dirty="0" smtClean="0">
              <a:solidFill>
                <a:srgbClr val="70899B"/>
              </a:solidFill>
              <a:ea typeface="+mj-ea"/>
            </a:endParaRPr>
          </a:p>
          <a:p>
            <a:endParaRPr lang="en-US" altLang="en-US" sz="1400" b="1" dirty="0" smtClean="0">
              <a:solidFill>
                <a:srgbClr val="70899B"/>
              </a:solidFill>
              <a:ea typeface="+mj-ea"/>
            </a:endParaRPr>
          </a:p>
          <a:p>
            <a:endParaRPr lang="en-US" altLang="en-US" sz="1400" b="1" dirty="0">
              <a:solidFill>
                <a:srgbClr val="70899B"/>
              </a:solidFill>
              <a:ea typeface="+mj-ea"/>
            </a:endParaRPr>
          </a:p>
          <a:p>
            <a:endParaRPr lang="en-US" altLang="en-US" sz="1300" dirty="0">
              <a:solidFill>
                <a:srgbClr val="990033"/>
              </a:solidFill>
              <a:latin typeface="Arial Black" panose="020B0A04020102020204" pitchFamily="34" charset="0"/>
            </a:endParaRPr>
          </a:p>
          <a:p>
            <a:endParaRPr lang="en-US" altLang="en-US" sz="1300" b="1" dirty="0" smtClean="0">
              <a:solidFill>
                <a:srgbClr val="990033"/>
              </a:solidFill>
              <a:latin typeface="Arial Black" panose="020B0A04020102020204" pitchFamily="34" charset="0"/>
            </a:endParaRPr>
          </a:p>
        </p:txBody>
      </p:sp>
      <p:pic>
        <p:nvPicPr>
          <p:cNvPr id="3076" name="Picture 10"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5" y="249289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1"/>
          <p:cNvSpPr txBox="1">
            <a:spLocks noChangeArrowheads="1"/>
          </p:cNvSpPr>
          <p:nvPr/>
        </p:nvSpPr>
        <p:spPr bwMode="auto">
          <a:xfrm>
            <a:off x="1230312" y="5796171"/>
            <a:ext cx="49258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5000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5000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5000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5000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1800" b="0" i="0" u="none" strike="noStrike" kern="1200" cap="none" spc="0" normalizeH="0" baseline="0" noProof="0" dirty="0">
              <a:ln>
                <a:noFill/>
              </a:ln>
              <a:solidFill>
                <a:srgbClr val="70899B"/>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395536" y="4576221"/>
            <a:ext cx="5544616" cy="707886"/>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1600" b="0" i="0" u="none" strike="noStrike" kern="1200" cap="none" spc="0" normalizeH="0" baseline="0" noProof="0" dirty="0" smtClean="0">
              <a:ln>
                <a:noFill/>
              </a:ln>
              <a:solidFill>
                <a:srgbClr val="70899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1600" b="0" i="0" u="none" strike="noStrike" kern="1200" cap="none" spc="0" normalizeH="0" baseline="0" noProof="0" dirty="0" smtClean="0">
              <a:ln>
                <a:noFill/>
              </a:ln>
              <a:solidFill>
                <a:srgbClr val="70899B"/>
              </a:solidFill>
              <a:effectLst/>
              <a:uLnTx/>
              <a:uFillTx/>
              <a:latin typeface="Arial" panose="020B0604020202020204" pitchFamily="34" charset="0"/>
              <a:ea typeface="+mn-ea"/>
              <a:cs typeface="Arial" panose="020B0604020202020204" pitchFamily="34" charset="0"/>
            </a:endParaRPr>
          </a:p>
        </p:txBody>
      </p:sp>
      <p:sp>
        <p:nvSpPr>
          <p:cNvPr id="7" name="Text Box 5"/>
          <p:cNvSpPr txBox="1">
            <a:spLocks noChangeArrowheads="1"/>
          </p:cNvSpPr>
          <p:nvPr/>
        </p:nvSpPr>
        <p:spPr bwMode="auto">
          <a:xfrm>
            <a:off x="5394176" y="4737483"/>
            <a:ext cx="1524000" cy="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endParaRPr lang="en-US" sz="1300" b="1" dirty="0">
              <a:solidFill>
                <a:schemeClr val="accent2"/>
              </a:solidFill>
              <a:latin typeface="Arial Black" pitchFamily="34" charset="0"/>
              <a:ea typeface="ヒラギノ角ゴ Pro W3" pitchFamily="1" charset="-128"/>
            </a:endParaRPr>
          </a:p>
        </p:txBody>
      </p:sp>
    </p:spTree>
    <p:extLst>
      <p:ext uri="{BB962C8B-B14F-4D97-AF65-F5344CB8AC3E}">
        <p14:creationId xmlns:p14="http://schemas.microsoft.com/office/powerpoint/2010/main" val="3216701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3">
            <a:extLst>
              <a:ext uri="{FF2B5EF4-FFF2-40B4-BE49-F238E27FC236}">
                <a16:creationId xmlns:a16="http://schemas.microsoft.com/office/drawing/2014/main" id="{C0A57E46-993C-4A05-B5EA-B89B60185201}"/>
              </a:ext>
            </a:extLst>
          </p:cNvPr>
          <p:cNvGrpSpPr>
            <a:grpSpLocks/>
          </p:cNvGrpSpPr>
          <p:nvPr/>
        </p:nvGrpSpPr>
        <p:grpSpPr bwMode="auto">
          <a:xfrm>
            <a:off x="228600" y="914400"/>
            <a:ext cx="1125538" cy="304800"/>
            <a:chOff x="192" y="336"/>
            <a:chExt cx="768" cy="192"/>
          </a:xfrm>
        </p:grpSpPr>
        <p:sp>
          <p:nvSpPr>
            <p:cNvPr id="98315" name="Rectangle 4">
              <a:extLst>
                <a:ext uri="{FF2B5EF4-FFF2-40B4-BE49-F238E27FC236}">
                  <a16:creationId xmlns:a16="http://schemas.microsoft.com/office/drawing/2014/main" id="{23936702-3847-4AB4-B4D8-26329B9E20C2}"/>
                </a:ext>
              </a:extLst>
            </p:cNvPr>
            <p:cNvSpPr>
              <a:spLocks noChangeArrowheads="1"/>
            </p:cNvSpPr>
            <p:nvPr/>
          </p:nvSpPr>
          <p:spPr bwMode="auto">
            <a:xfrm>
              <a:off x="192" y="336"/>
              <a:ext cx="144" cy="180"/>
            </a:xfrm>
            <a:prstGeom prst="rect">
              <a:avLst/>
            </a:prstGeom>
            <a:solidFill>
              <a:srgbClr val="0099CC"/>
            </a:solidFill>
            <a:ln w="12700">
              <a:solidFill>
                <a:schemeClr val="tx1"/>
              </a:solidFill>
              <a:miter lim="800000"/>
              <a:headEnd/>
              <a:tailEnd/>
            </a:ln>
          </p:spPr>
          <p:txBody>
            <a:bodyPr anchor="ctr">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dirty="0">
                <a:ea typeface="ヒラギノ角ゴ Pro W3"/>
                <a:cs typeface="ヒラギノ角ゴ Pro W3"/>
              </a:endParaRPr>
            </a:p>
          </p:txBody>
        </p:sp>
        <p:sp>
          <p:nvSpPr>
            <p:cNvPr id="98316" name="Text Box 5">
              <a:extLst>
                <a:ext uri="{FF2B5EF4-FFF2-40B4-BE49-F238E27FC236}">
                  <a16:creationId xmlns:a16="http://schemas.microsoft.com/office/drawing/2014/main" id="{16867C7B-0A06-4F25-B24B-99D787668E20}"/>
                </a:ext>
              </a:extLst>
            </p:cNvPr>
            <p:cNvSpPr txBox="1">
              <a:spLocks noChangeArrowheads="1"/>
            </p:cNvSpPr>
            <p:nvPr/>
          </p:nvSpPr>
          <p:spPr bwMode="auto">
            <a:xfrm>
              <a:off x="288" y="336"/>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400" b="1" dirty="0">
                  <a:ea typeface="ヒラギノ角ゴ Pro W3"/>
                  <a:cs typeface="ヒラギノ角ゴ Pro W3"/>
                </a:rPr>
                <a:t>=PCT</a:t>
              </a:r>
            </a:p>
          </p:txBody>
        </p:sp>
      </p:grpSp>
      <p:sp>
        <p:nvSpPr>
          <p:cNvPr id="98307" name="Text Box 6">
            <a:extLst>
              <a:ext uri="{FF2B5EF4-FFF2-40B4-BE49-F238E27FC236}">
                <a16:creationId xmlns:a16="http://schemas.microsoft.com/office/drawing/2014/main" id="{7F6EA7A7-E227-459A-84F1-BF4D4A20C0D2}"/>
              </a:ext>
            </a:extLst>
          </p:cNvPr>
          <p:cNvSpPr txBox="1">
            <a:spLocks noChangeArrowheads="1"/>
          </p:cNvSpPr>
          <p:nvPr/>
        </p:nvSpPr>
        <p:spPr bwMode="auto">
          <a:xfrm>
            <a:off x="182563" y="2985377"/>
            <a:ext cx="1752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86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800" dirty="0">
                <a:ea typeface="ヒラギノ角ゴ Pro W3"/>
                <a:cs typeface="ヒラギノ角ゴ Pro W3"/>
              </a:rPr>
              <a:t>Albania		</a:t>
            </a:r>
          </a:p>
          <a:p>
            <a:pPr>
              <a:spcBef>
                <a:spcPct val="0"/>
              </a:spcBef>
              <a:buFontTx/>
              <a:buNone/>
            </a:pPr>
            <a:r>
              <a:rPr lang="en-US" altLang="en-US" sz="800" dirty="0">
                <a:ea typeface="ヒラギノ角ゴ Pro W3"/>
                <a:cs typeface="ヒラギノ角ゴ Pro W3"/>
              </a:rPr>
              <a:t>Algeria		</a:t>
            </a:r>
          </a:p>
          <a:p>
            <a:pPr>
              <a:spcBef>
                <a:spcPct val="0"/>
              </a:spcBef>
              <a:buFontTx/>
              <a:buNone/>
            </a:pPr>
            <a:r>
              <a:rPr lang="en-US" altLang="en-US" sz="800" dirty="0">
                <a:ea typeface="ヒラギノ角ゴ Pro W3"/>
                <a:cs typeface="ヒラギノ角ゴ Pro W3"/>
              </a:rPr>
              <a:t>Angola</a:t>
            </a:r>
          </a:p>
          <a:p>
            <a:pPr>
              <a:spcBef>
                <a:spcPct val="0"/>
              </a:spcBef>
              <a:buFontTx/>
              <a:buNone/>
            </a:pPr>
            <a:r>
              <a:rPr lang="en-US" altLang="en-US" sz="800" dirty="0">
                <a:ea typeface="ヒラギノ角ゴ Pro W3"/>
                <a:cs typeface="ヒラギノ角ゴ Pro W3"/>
              </a:rPr>
              <a:t>Antigua and Barbuda	</a:t>
            </a:r>
          </a:p>
          <a:p>
            <a:pPr>
              <a:spcBef>
                <a:spcPct val="0"/>
              </a:spcBef>
              <a:buFontTx/>
              <a:buNone/>
            </a:pPr>
            <a:r>
              <a:rPr lang="en-US" altLang="en-US" sz="800" dirty="0">
                <a:ea typeface="ヒラギノ角ゴ Pro W3"/>
                <a:cs typeface="ヒラギノ角ゴ Pro W3"/>
              </a:rPr>
              <a:t>Armenia		</a:t>
            </a:r>
          </a:p>
          <a:p>
            <a:pPr>
              <a:spcBef>
                <a:spcPct val="0"/>
              </a:spcBef>
              <a:buFontTx/>
              <a:buNone/>
            </a:pPr>
            <a:r>
              <a:rPr lang="en-US" altLang="en-US" sz="800" dirty="0">
                <a:ea typeface="ヒラギノ角ゴ Pro W3"/>
                <a:cs typeface="ヒラギノ角ゴ Pro W3"/>
              </a:rPr>
              <a:t>Australia		</a:t>
            </a:r>
          </a:p>
          <a:p>
            <a:pPr>
              <a:spcBef>
                <a:spcPct val="0"/>
              </a:spcBef>
              <a:buFontTx/>
              <a:buNone/>
            </a:pPr>
            <a:r>
              <a:rPr lang="en-US" altLang="en-US" sz="800" dirty="0">
                <a:ea typeface="ヒラギノ角ゴ Pro W3"/>
                <a:cs typeface="ヒラギノ角ゴ Pro W3"/>
              </a:rPr>
              <a:t>Austria		</a:t>
            </a:r>
          </a:p>
          <a:p>
            <a:pPr>
              <a:spcBef>
                <a:spcPct val="0"/>
              </a:spcBef>
              <a:buFontTx/>
              <a:buNone/>
            </a:pPr>
            <a:r>
              <a:rPr lang="en-US" altLang="en-US" sz="800" dirty="0">
                <a:ea typeface="ヒラギノ角ゴ Pro W3"/>
                <a:cs typeface="ヒラギノ角ゴ Pro W3"/>
              </a:rPr>
              <a:t>Azerbaijan		</a:t>
            </a:r>
          </a:p>
          <a:p>
            <a:pPr>
              <a:spcBef>
                <a:spcPct val="0"/>
              </a:spcBef>
              <a:buFontTx/>
              <a:buNone/>
            </a:pPr>
            <a:r>
              <a:rPr lang="en-US" altLang="en-US" sz="800" dirty="0">
                <a:ea typeface="ヒラギノ角ゴ Pro W3"/>
                <a:cs typeface="ヒラギノ角ゴ Pro W3"/>
              </a:rPr>
              <a:t>Bahrain</a:t>
            </a:r>
            <a:r>
              <a:rPr lang="en-US" altLang="en-US" sz="800" dirty="0">
                <a:solidFill>
                  <a:srgbClr val="AF3737"/>
                </a:solidFill>
                <a:ea typeface="ヒラギノ角ゴ Pro W3"/>
                <a:cs typeface="ヒラギノ角ゴ Pro W3"/>
              </a:rPr>
              <a:t> </a:t>
            </a:r>
          </a:p>
          <a:p>
            <a:pPr>
              <a:spcBef>
                <a:spcPct val="0"/>
              </a:spcBef>
              <a:buFontTx/>
              <a:buNone/>
            </a:pPr>
            <a:r>
              <a:rPr lang="en-US" altLang="en-US" sz="800" dirty="0">
                <a:ea typeface="ヒラギノ角ゴ Pro W3"/>
                <a:cs typeface="ヒラギノ角ゴ Pro W3"/>
              </a:rPr>
              <a:t>Barbados		</a:t>
            </a:r>
          </a:p>
          <a:p>
            <a:pPr>
              <a:spcBef>
                <a:spcPct val="0"/>
              </a:spcBef>
              <a:buFontTx/>
              <a:buNone/>
            </a:pPr>
            <a:r>
              <a:rPr lang="en-US" altLang="en-US" sz="800" dirty="0">
                <a:ea typeface="ヒラギノ角ゴ Pro W3"/>
                <a:cs typeface="ヒラギノ角ゴ Pro W3"/>
              </a:rPr>
              <a:t>Belarus		</a:t>
            </a:r>
          </a:p>
          <a:p>
            <a:pPr>
              <a:spcBef>
                <a:spcPct val="0"/>
              </a:spcBef>
              <a:buFontTx/>
              <a:buNone/>
            </a:pPr>
            <a:r>
              <a:rPr lang="en-US" altLang="en-US" sz="800" dirty="0">
                <a:ea typeface="ヒラギノ角ゴ Pro W3"/>
                <a:cs typeface="ヒラギノ角ゴ Pro W3"/>
              </a:rPr>
              <a:t>Belgium		</a:t>
            </a:r>
          </a:p>
          <a:p>
            <a:pPr>
              <a:spcBef>
                <a:spcPct val="0"/>
              </a:spcBef>
              <a:buFontTx/>
              <a:buNone/>
            </a:pPr>
            <a:r>
              <a:rPr lang="en-US" altLang="en-US" sz="800" dirty="0">
                <a:ea typeface="ヒラギノ角ゴ Pro W3"/>
                <a:cs typeface="ヒラギノ角ゴ Pro W3"/>
              </a:rPr>
              <a:t>Belize		</a:t>
            </a:r>
          </a:p>
          <a:p>
            <a:pPr>
              <a:spcBef>
                <a:spcPct val="0"/>
              </a:spcBef>
              <a:buFontTx/>
              <a:buNone/>
            </a:pPr>
            <a:r>
              <a:rPr lang="en-US" altLang="en-US" sz="800" dirty="0">
                <a:ea typeface="ヒラギノ角ゴ Pro W3"/>
                <a:cs typeface="ヒラギノ角ゴ Pro W3"/>
              </a:rPr>
              <a:t>Benin		</a:t>
            </a:r>
          </a:p>
          <a:p>
            <a:pPr>
              <a:spcBef>
                <a:spcPct val="0"/>
              </a:spcBef>
              <a:buFontTx/>
              <a:buNone/>
            </a:pPr>
            <a:r>
              <a:rPr lang="en-US" altLang="en-US" sz="800" dirty="0">
                <a:ea typeface="ヒラギノ角ゴ Pro W3"/>
                <a:cs typeface="ヒラギノ角ゴ Pro W3"/>
              </a:rPr>
              <a:t>Bosnia and Herzegovina	</a:t>
            </a:r>
          </a:p>
          <a:p>
            <a:pPr>
              <a:spcBef>
                <a:spcPct val="0"/>
              </a:spcBef>
              <a:buFontTx/>
              <a:buNone/>
            </a:pPr>
            <a:r>
              <a:rPr lang="en-US" altLang="en-US" sz="800" dirty="0">
                <a:ea typeface="ヒラギノ角ゴ Pro W3"/>
                <a:cs typeface="ヒラギノ角ゴ Pro W3"/>
              </a:rPr>
              <a:t>Botswana </a:t>
            </a:r>
          </a:p>
          <a:p>
            <a:pPr>
              <a:spcBef>
                <a:spcPct val="0"/>
              </a:spcBef>
              <a:buFontTx/>
              <a:buNone/>
            </a:pPr>
            <a:r>
              <a:rPr lang="en-US" altLang="en-US" sz="800" dirty="0">
                <a:ea typeface="ヒラギノ角ゴ Pro W3"/>
                <a:cs typeface="ヒラギノ角ゴ Pro W3"/>
              </a:rPr>
              <a:t>Brazil		</a:t>
            </a:r>
          </a:p>
          <a:p>
            <a:pPr>
              <a:spcBef>
                <a:spcPct val="0"/>
              </a:spcBef>
              <a:buFontTx/>
              <a:buNone/>
            </a:pPr>
            <a:r>
              <a:rPr lang="en-US" altLang="en-US" sz="800" dirty="0">
                <a:ea typeface="ヒラギノ角ゴ Pro W3"/>
                <a:cs typeface="ヒラギノ角ゴ Pro W3"/>
              </a:rPr>
              <a:t>Brunei Darussalam</a:t>
            </a:r>
          </a:p>
          <a:p>
            <a:pPr>
              <a:spcBef>
                <a:spcPct val="0"/>
              </a:spcBef>
              <a:buFontTx/>
              <a:buNone/>
            </a:pPr>
            <a:r>
              <a:rPr lang="en-US" altLang="en-US" sz="800" dirty="0">
                <a:ea typeface="ヒラギノ角ゴ Pro W3"/>
                <a:cs typeface="ヒラギノ角ゴ Pro W3"/>
              </a:rPr>
              <a:t>Bulgaria		</a:t>
            </a:r>
          </a:p>
          <a:p>
            <a:pPr>
              <a:spcBef>
                <a:spcPct val="0"/>
              </a:spcBef>
              <a:buFontTx/>
              <a:buNone/>
            </a:pPr>
            <a:r>
              <a:rPr lang="en-US" altLang="en-US" sz="800" dirty="0">
                <a:ea typeface="ヒラギノ角ゴ Pro W3"/>
                <a:cs typeface="ヒラギノ角ゴ Pro W3"/>
              </a:rPr>
              <a:t>Burkina </a:t>
            </a:r>
            <a:r>
              <a:rPr lang="en-US" altLang="en-US" sz="800" dirty="0" smtClean="0">
                <a:ea typeface="ヒラギノ角ゴ Pro W3"/>
                <a:cs typeface="ヒラギノ角ゴ Pro W3"/>
              </a:rPr>
              <a:t>Faso</a:t>
            </a:r>
          </a:p>
          <a:p>
            <a:pPr>
              <a:spcBef>
                <a:spcPct val="0"/>
              </a:spcBef>
              <a:buFontTx/>
              <a:buNone/>
            </a:pPr>
            <a:r>
              <a:rPr lang="en-US" altLang="en-US" sz="800" dirty="0" smtClean="0">
                <a:ea typeface="ヒラギノ角ゴ Pro W3"/>
                <a:cs typeface="ヒラギノ角ゴ Pro W3"/>
              </a:rPr>
              <a:t>Cabo Verde (July 6, ’22) </a:t>
            </a: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Cambodia</a:t>
            </a:r>
          </a:p>
          <a:p>
            <a:pPr>
              <a:spcBef>
                <a:spcPct val="0"/>
              </a:spcBef>
              <a:buFontTx/>
              <a:buNone/>
            </a:pPr>
            <a:r>
              <a:rPr lang="en-US" altLang="en-US" sz="800" dirty="0">
                <a:ea typeface="ヒラギノ角ゴ Pro W3"/>
                <a:cs typeface="ヒラギノ角ゴ Pro W3"/>
              </a:rPr>
              <a:t>Cameroon		</a:t>
            </a:r>
          </a:p>
          <a:p>
            <a:pPr>
              <a:spcBef>
                <a:spcPct val="0"/>
              </a:spcBef>
              <a:buFontTx/>
              <a:buNone/>
            </a:pPr>
            <a:r>
              <a:rPr lang="en-US" altLang="en-US" sz="800" dirty="0">
                <a:ea typeface="ヒラギノ角ゴ Pro W3"/>
                <a:cs typeface="ヒラギノ角ゴ Pro W3"/>
              </a:rPr>
              <a:t>Canada		</a:t>
            </a:r>
          </a:p>
          <a:p>
            <a:pPr>
              <a:spcBef>
                <a:spcPct val="0"/>
              </a:spcBef>
              <a:buFontTx/>
              <a:buNone/>
            </a:pPr>
            <a:r>
              <a:rPr lang="en-US" altLang="en-US" sz="800" dirty="0">
                <a:ea typeface="ヒラギノ角ゴ Pro W3"/>
                <a:cs typeface="ヒラギノ角ゴ Pro W3"/>
              </a:rPr>
              <a:t>Central African Republic	</a:t>
            </a:r>
          </a:p>
          <a:p>
            <a:pPr>
              <a:spcBef>
                <a:spcPct val="0"/>
              </a:spcBef>
              <a:buFontTx/>
              <a:buNone/>
            </a:pPr>
            <a:r>
              <a:rPr lang="en-US" altLang="en-US" sz="800" dirty="0">
                <a:ea typeface="ヒラギノ角ゴ Pro W3"/>
                <a:cs typeface="ヒラギノ角ゴ Pro W3"/>
              </a:rPr>
              <a:t>Chad</a:t>
            </a:r>
          </a:p>
          <a:p>
            <a:pPr>
              <a:spcBef>
                <a:spcPct val="0"/>
              </a:spcBef>
              <a:buFontTx/>
              <a:buNone/>
            </a:pPr>
            <a:r>
              <a:rPr lang="en-GB" altLang="en-US" sz="800" dirty="0">
                <a:ea typeface="ヒラギノ角ゴ Pro W3"/>
                <a:cs typeface="ヒラギノ角ゴ Pro W3"/>
              </a:rPr>
              <a:t>Chile</a:t>
            </a: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China </a:t>
            </a:r>
          </a:p>
          <a:p>
            <a:pPr>
              <a:spcBef>
                <a:spcPct val="0"/>
              </a:spcBef>
              <a:buFontTx/>
              <a:buNone/>
            </a:pPr>
            <a:r>
              <a:rPr lang="en-US" altLang="en-US" sz="800" dirty="0">
                <a:ea typeface="ヒラギノ角ゴ Pro W3"/>
                <a:cs typeface="ヒラギノ角ゴ Pro W3"/>
              </a:rPr>
              <a:t>Colombia </a:t>
            </a:r>
          </a:p>
          <a:p>
            <a:pPr>
              <a:spcBef>
                <a:spcPct val="0"/>
              </a:spcBef>
              <a:buFontTx/>
              <a:buNone/>
            </a:pPr>
            <a:r>
              <a:rPr lang="en-US" altLang="en-US" sz="800" dirty="0">
                <a:ea typeface="ヒラギノ角ゴ Pro W3"/>
                <a:cs typeface="ヒラギノ角ゴ Pro W3"/>
              </a:rPr>
              <a:t>Comoros </a:t>
            </a:r>
          </a:p>
          <a:p>
            <a:pPr>
              <a:spcBef>
                <a:spcPct val="0"/>
              </a:spcBef>
              <a:buFontTx/>
              <a:buNone/>
            </a:pPr>
            <a:r>
              <a:rPr lang="en-US" altLang="en-US" sz="800" dirty="0">
                <a:ea typeface="ヒラギノ角ゴ Pro W3"/>
                <a:cs typeface="ヒラギノ角ゴ Pro W3"/>
              </a:rPr>
              <a:t>Congo</a:t>
            </a:r>
          </a:p>
        </p:txBody>
      </p:sp>
      <p:sp>
        <p:nvSpPr>
          <p:cNvPr id="98308" name="Text Box 7">
            <a:extLst>
              <a:ext uri="{FF2B5EF4-FFF2-40B4-BE49-F238E27FC236}">
                <a16:creationId xmlns:a16="http://schemas.microsoft.com/office/drawing/2014/main" id="{616EC0CB-7F2E-4B11-A085-124E08F6D5D4}"/>
              </a:ext>
            </a:extLst>
          </p:cNvPr>
          <p:cNvSpPr txBox="1">
            <a:spLocks noChangeArrowheads="1"/>
          </p:cNvSpPr>
          <p:nvPr/>
        </p:nvSpPr>
        <p:spPr bwMode="auto">
          <a:xfrm>
            <a:off x="1677988" y="2972604"/>
            <a:ext cx="1998663"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Costa Rica		</a:t>
            </a:r>
          </a:p>
          <a:p>
            <a:pPr>
              <a:spcBef>
                <a:spcPct val="0"/>
              </a:spcBef>
              <a:buFontTx/>
              <a:buNone/>
            </a:pPr>
            <a:r>
              <a:rPr lang="en-US" altLang="en-US" sz="800" dirty="0">
                <a:ea typeface="ヒラギノ角ゴ Pro W3"/>
                <a:cs typeface="ヒラギノ角ゴ Pro W3"/>
              </a:rPr>
              <a:t>Côte d'Ivoire		</a:t>
            </a:r>
          </a:p>
          <a:p>
            <a:pPr>
              <a:spcBef>
                <a:spcPct val="0"/>
              </a:spcBef>
              <a:buFontTx/>
              <a:buNone/>
            </a:pPr>
            <a:r>
              <a:rPr lang="en-US" altLang="en-US" sz="800" dirty="0">
                <a:ea typeface="ヒラギノ角ゴ Pro W3"/>
                <a:cs typeface="ヒラギノ角ゴ Pro W3"/>
              </a:rPr>
              <a:t>Croatia		</a:t>
            </a:r>
          </a:p>
          <a:p>
            <a:pPr>
              <a:spcBef>
                <a:spcPct val="0"/>
              </a:spcBef>
              <a:buFontTx/>
              <a:buNone/>
            </a:pPr>
            <a:r>
              <a:rPr lang="en-US" altLang="en-US" sz="800" dirty="0">
                <a:ea typeface="ヒラギノ角ゴ Pro W3"/>
                <a:cs typeface="ヒラギノ角ゴ Pro W3"/>
              </a:rPr>
              <a:t>Cuba		</a:t>
            </a:r>
          </a:p>
          <a:p>
            <a:pPr>
              <a:spcBef>
                <a:spcPct val="0"/>
              </a:spcBef>
              <a:buFontTx/>
              <a:buNone/>
            </a:pPr>
            <a:r>
              <a:rPr lang="en-US" altLang="en-US" sz="800" dirty="0">
                <a:ea typeface="ヒラギノ角ゴ Pro W3"/>
                <a:cs typeface="ヒラギノ角ゴ Pro W3"/>
              </a:rPr>
              <a:t>Cyprus		</a:t>
            </a:r>
          </a:p>
          <a:p>
            <a:pPr>
              <a:spcBef>
                <a:spcPct val="0"/>
              </a:spcBef>
              <a:buFontTx/>
              <a:buNone/>
            </a:pPr>
            <a:r>
              <a:rPr lang="en-US" altLang="en-US" sz="800" dirty="0">
                <a:ea typeface="ヒラギノ角ゴ Pro W3"/>
                <a:cs typeface="ヒラギノ角ゴ Pro W3"/>
              </a:rPr>
              <a:t>Czech Republic		</a:t>
            </a:r>
          </a:p>
          <a:p>
            <a:pPr>
              <a:spcBef>
                <a:spcPct val="0"/>
              </a:spcBef>
              <a:buFontTx/>
              <a:buNone/>
            </a:pPr>
            <a:r>
              <a:rPr lang="en-US" altLang="en-US" sz="800" dirty="0">
                <a:ea typeface="ヒラギノ角ゴ Pro W3"/>
                <a:cs typeface="ヒラギノ角ゴ Pro W3"/>
              </a:rPr>
              <a:t>Democratic People's	</a:t>
            </a:r>
          </a:p>
          <a:p>
            <a:pPr>
              <a:spcBef>
                <a:spcPct val="0"/>
              </a:spcBef>
              <a:buFontTx/>
              <a:buNone/>
            </a:pPr>
            <a:r>
              <a:rPr lang="en-US" altLang="en-US" sz="800" dirty="0">
                <a:ea typeface="ヒラギノ角ゴ Pro W3"/>
                <a:cs typeface="ヒラギノ角ゴ Pro W3"/>
              </a:rPr>
              <a:t>   Republic of Korea	</a:t>
            </a:r>
          </a:p>
          <a:p>
            <a:pPr>
              <a:spcBef>
                <a:spcPct val="0"/>
              </a:spcBef>
              <a:buFontTx/>
              <a:buNone/>
            </a:pPr>
            <a:r>
              <a:rPr lang="en-US" altLang="en-US" sz="800" dirty="0">
                <a:ea typeface="ヒラギノ角ゴ Pro W3"/>
                <a:cs typeface="ヒラギノ角ゴ Pro W3"/>
              </a:rPr>
              <a:t>Denmark		</a:t>
            </a:r>
          </a:p>
          <a:p>
            <a:pPr>
              <a:spcBef>
                <a:spcPct val="0"/>
              </a:spcBef>
              <a:buFontTx/>
              <a:buNone/>
            </a:pPr>
            <a:r>
              <a:rPr lang="en-US" altLang="en-US" sz="800" dirty="0">
                <a:ea typeface="ヒラギノ角ゴ Pro W3"/>
                <a:cs typeface="ヒラギノ角ゴ Pro W3"/>
              </a:rPr>
              <a:t>Djibouti </a:t>
            </a:r>
            <a:endParaRPr lang="en-US" altLang="en-US" sz="800" i="1"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Dominica</a:t>
            </a:r>
          </a:p>
          <a:p>
            <a:pPr>
              <a:spcBef>
                <a:spcPct val="0"/>
              </a:spcBef>
              <a:buFontTx/>
              <a:buNone/>
            </a:pPr>
            <a:r>
              <a:rPr lang="en-US" altLang="en-US" sz="800" dirty="0">
                <a:ea typeface="ヒラギノ角ゴ Pro W3"/>
                <a:cs typeface="ヒラギノ角ゴ Pro W3"/>
              </a:rPr>
              <a:t>Dominican Republic</a:t>
            </a:r>
            <a:r>
              <a:rPr lang="en-US" altLang="en-US" sz="800" dirty="0">
                <a:solidFill>
                  <a:srgbClr val="AF3737"/>
                </a:solidFill>
                <a:ea typeface="ヒラギノ角ゴ Pro W3"/>
                <a:cs typeface="ヒラギノ角ゴ Pro W3"/>
              </a:rPr>
              <a:t>	</a:t>
            </a: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Ecuador</a:t>
            </a:r>
          </a:p>
          <a:p>
            <a:pPr>
              <a:spcBef>
                <a:spcPct val="0"/>
              </a:spcBef>
              <a:buFontTx/>
              <a:buNone/>
            </a:pPr>
            <a:r>
              <a:rPr lang="en-US" altLang="en-US" sz="800" dirty="0">
                <a:ea typeface="ヒラギノ角ゴ Pro W3"/>
                <a:cs typeface="ヒラギノ角ゴ Pro W3"/>
              </a:rPr>
              <a:t>Egypt</a:t>
            </a:r>
          </a:p>
          <a:p>
            <a:pPr>
              <a:spcBef>
                <a:spcPct val="0"/>
              </a:spcBef>
              <a:buFontTx/>
              <a:buNone/>
            </a:pPr>
            <a:r>
              <a:rPr lang="en-US" altLang="en-US" sz="800" dirty="0">
                <a:ea typeface="ヒラギノ角ゴ Pro W3"/>
                <a:cs typeface="ヒラギノ角ゴ Pro W3"/>
              </a:rPr>
              <a:t>El Salvador</a:t>
            </a:r>
          </a:p>
          <a:p>
            <a:pPr>
              <a:spcBef>
                <a:spcPct val="0"/>
              </a:spcBef>
              <a:buFontTx/>
              <a:buNone/>
            </a:pPr>
            <a:r>
              <a:rPr lang="en-US" altLang="en-US" sz="800" dirty="0">
                <a:ea typeface="ヒラギノ角ゴ Pro W3"/>
                <a:cs typeface="ヒラギノ角ゴ Pro W3"/>
              </a:rPr>
              <a:t>Equatorial Guinea </a:t>
            </a:r>
          </a:p>
          <a:p>
            <a:pPr>
              <a:spcBef>
                <a:spcPct val="0"/>
              </a:spcBef>
              <a:buFontTx/>
              <a:buNone/>
            </a:pPr>
            <a:r>
              <a:rPr lang="en-US" altLang="en-US" sz="800" dirty="0">
                <a:ea typeface="ヒラギノ角ゴ Pro W3"/>
                <a:cs typeface="ヒラギノ角ゴ Pro W3"/>
              </a:rPr>
              <a:t>Estonia		</a:t>
            </a:r>
          </a:p>
          <a:p>
            <a:pPr>
              <a:spcBef>
                <a:spcPct val="0"/>
              </a:spcBef>
              <a:buFontTx/>
              <a:buNone/>
            </a:pPr>
            <a:r>
              <a:rPr lang="en-US" altLang="en-US" sz="800" dirty="0">
                <a:ea typeface="ヒラギノ角ゴ Pro W3"/>
                <a:cs typeface="ヒラギノ角ゴ Pro W3"/>
              </a:rPr>
              <a:t>Finland		</a:t>
            </a:r>
          </a:p>
          <a:p>
            <a:pPr>
              <a:spcBef>
                <a:spcPct val="0"/>
              </a:spcBef>
              <a:buFontTx/>
              <a:buNone/>
            </a:pPr>
            <a:r>
              <a:rPr lang="en-US" altLang="en-US" sz="800" dirty="0">
                <a:ea typeface="ヒラギノ角ゴ Pro W3"/>
                <a:cs typeface="ヒラギノ角ゴ Pro W3"/>
              </a:rPr>
              <a:t>France</a:t>
            </a:r>
            <a:r>
              <a:rPr lang="en-US" altLang="en-US" sz="800" baseline="30000" dirty="0">
                <a:ea typeface="ヒラギノ角ゴ Pro W3"/>
                <a:cs typeface="ヒラギノ角ゴ Pro W3"/>
              </a:rPr>
              <a:t>,</a:t>
            </a: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Gabon</a:t>
            </a:r>
          </a:p>
          <a:p>
            <a:pPr>
              <a:spcBef>
                <a:spcPct val="0"/>
              </a:spcBef>
              <a:buFontTx/>
              <a:buNone/>
            </a:pPr>
            <a:r>
              <a:rPr lang="en-US" altLang="en-US" sz="800" dirty="0">
                <a:ea typeface="ヒラギノ角ゴ Pro W3"/>
                <a:cs typeface="ヒラギノ角ゴ Pro W3"/>
              </a:rPr>
              <a:t>Gambia</a:t>
            </a:r>
          </a:p>
          <a:p>
            <a:pPr>
              <a:spcBef>
                <a:spcPct val="0"/>
              </a:spcBef>
              <a:buFontTx/>
              <a:buNone/>
            </a:pPr>
            <a:r>
              <a:rPr lang="en-US" altLang="en-US" sz="800" dirty="0">
                <a:ea typeface="ヒラギノ角ゴ Pro W3"/>
                <a:cs typeface="ヒラギノ角ゴ Pro W3"/>
              </a:rPr>
              <a:t>Georgia </a:t>
            </a:r>
          </a:p>
          <a:p>
            <a:pPr>
              <a:spcBef>
                <a:spcPct val="0"/>
              </a:spcBef>
              <a:buFontTx/>
              <a:buNone/>
            </a:pPr>
            <a:r>
              <a:rPr lang="en-US" altLang="en-US" sz="800" dirty="0">
                <a:ea typeface="ヒラギノ角ゴ Pro W3"/>
                <a:cs typeface="ヒラギノ角ゴ Pro W3"/>
              </a:rPr>
              <a:t>Germany</a:t>
            </a:r>
          </a:p>
          <a:p>
            <a:pPr>
              <a:spcBef>
                <a:spcPct val="0"/>
              </a:spcBef>
              <a:buFontTx/>
              <a:buNone/>
            </a:pPr>
            <a:r>
              <a:rPr lang="en-US" altLang="en-US" sz="800" dirty="0">
                <a:ea typeface="ヒラギノ角ゴ Pro W3"/>
                <a:cs typeface="ヒラギノ角ゴ Pro W3"/>
              </a:rPr>
              <a:t>Ghana </a:t>
            </a:r>
          </a:p>
          <a:p>
            <a:pPr>
              <a:spcBef>
                <a:spcPct val="0"/>
              </a:spcBef>
              <a:buFontTx/>
              <a:buNone/>
            </a:pPr>
            <a:r>
              <a:rPr lang="en-US" altLang="en-US" sz="800" dirty="0">
                <a:ea typeface="ヒラギノ角ゴ Pro W3"/>
                <a:cs typeface="ヒラギノ角ゴ Pro W3"/>
              </a:rPr>
              <a:t>Greece	</a:t>
            </a:r>
          </a:p>
          <a:p>
            <a:pPr>
              <a:spcBef>
                <a:spcPct val="0"/>
              </a:spcBef>
              <a:buFontTx/>
              <a:buNone/>
            </a:pPr>
            <a:r>
              <a:rPr lang="en-US" altLang="en-US" sz="800" dirty="0">
                <a:ea typeface="ヒラギノ角ゴ Pro W3"/>
                <a:cs typeface="ヒラギノ角ゴ Pro W3"/>
              </a:rPr>
              <a:t>Grenada	</a:t>
            </a:r>
          </a:p>
          <a:p>
            <a:pPr>
              <a:spcBef>
                <a:spcPct val="0"/>
              </a:spcBef>
              <a:buFontTx/>
              <a:buNone/>
            </a:pPr>
            <a:r>
              <a:rPr lang="en-US" altLang="en-US" sz="800" dirty="0">
                <a:ea typeface="ヒラギノ角ゴ Pro W3"/>
                <a:cs typeface="ヒラギノ角ゴ Pro W3"/>
              </a:rPr>
              <a:t>Guatemala</a:t>
            </a:r>
          </a:p>
          <a:p>
            <a:pPr>
              <a:spcBef>
                <a:spcPct val="0"/>
              </a:spcBef>
              <a:buFontTx/>
              <a:buNone/>
            </a:pPr>
            <a:r>
              <a:rPr lang="en-US" altLang="en-US" sz="800" dirty="0">
                <a:ea typeface="ヒラギノ角ゴ Pro W3"/>
                <a:cs typeface="ヒラギノ角ゴ Pro W3"/>
              </a:rPr>
              <a:t>Guinea	</a:t>
            </a:r>
          </a:p>
          <a:p>
            <a:pPr>
              <a:spcBef>
                <a:spcPct val="0"/>
              </a:spcBef>
              <a:buFontTx/>
              <a:buNone/>
            </a:pPr>
            <a:endParaRPr lang="en-US" altLang="en-US" sz="800" dirty="0">
              <a:ea typeface="ヒラギノ角ゴ Pro W3"/>
              <a:cs typeface="ヒラギノ角ゴ Pro W3"/>
            </a:endParaRPr>
          </a:p>
          <a:p>
            <a:pPr>
              <a:spcBef>
                <a:spcPct val="0"/>
              </a:spcBef>
              <a:buFontTx/>
              <a:buNone/>
            </a:pPr>
            <a:endParaRPr lang="en-US" altLang="en-US" sz="800" dirty="0">
              <a:ea typeface="ヒラギノ角ゴ Pro W3"/>
              <a:cs typeface="ヒラギノ角ゴ Pro W3"/>
            </a:endParaRPr>
          </a:p>
          <a:p>
            <a:pPr>
              <a:spcBef>
                <a:spcPct val="0"/>
              </a:spcBef>
              <a:buFontTx/>
              <a:buNone/>
            </a:pPr>
            <a:endParaRPr lang="de-DE" altLang="en-US" sz="800" dirty="0">
              <a:ea typeface="ヒラギノ角ゴ Pro W3"/>
              <a:cs typeface="ヒラギノ角ゴ Pro W3"/>
            </a:endParaRPr>
          </a:p>
        </p:txBody>
      </p:sp>
      <p:sp>
        <p:nvSpPr>
          <p:cNvPr id="98309" name="Text Box 8">
            <a:extLst>
              <a:ext uri="{FF2B5EF4-FFF2-40B4-BE49-F238E27FC236}">
                <a16:creationId xmlns:a16="http://schemas.microsoft.com/office/drawing/2014/main" id="{794A27A3-A10F-4432-98F4-0729736AEC9C}"/>
              </a:ext>
            </a:extLst>
          </p:cNvPr>
          <p:cNvSpPr txBox="1">
            <a:spLocks noChangeArrowheads="1"/>
          </p:cNvSpPr>
          <p:nvPr/>
        </p:nvSpPr>
        <p:spPr bwMode="auto">
          <a:xfrm>
            <a:off x="3276600" y="3238500"/>
            <a:ext cx="15414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800" dirty="0">
                <a:ea typeface="ヒラギノ角ゴ Pro W3"/>
                <a:cs typeface="ヒラギノ角ゴ Pro W3"/>
              </a:rPr>
              <a:t>Guinea-Bissau 	</a:t>
            </a:r>
          </a:p>
          <a:p>
            <a:pPr>
              <a:spcBef>
                <a:spcPct val="0"/>
              </a:spcBef>
              <a:buFontTx/>
              <a:buNone/>
            </a:pPr>
            <a:r>
              <a:rPr lang="en-US" altLang="en-US" sz="800" dirty="0">
                <a:ea typeface="ヒラギノ角ゴ Pro W3"/>
                <a:cs typeface="ヒラギノ角ゴ Pro W3"/>
              </a:rPr>
              <a:t>Honduras</a:t>
            </a:r>
          </a:p>
          <a:p>
            <a:pPr>
              <a:spcBef>
                <a:spcPct val="0"/>
              </a:spcBef>
              <a:buFontTx/>
              <a:buNone/>
            </a:pPr>
            <a:r>
              <a:rPr lang="en-US" altLang="en-US" sz="800" dirty="0">
                <a:ea typeface="ヒラギノ角ゴ Pro W3"/>
                <a:cs typeface="ヒラギノ角ゴ Pro W3"/>
              </a:rPr>
              <a:t>Hungary	</a:t>
            </a:r>
          </a:p>
          <a:p>
            <a:pPr>
              <a:spcBef>
                <a:spcPct val="0"/>
              </a:spcBef>
              <a:buFontTx/>
              <a:buNone/>
            </a:pPr>
            <a:r>
              <a:rPr lang="en-US" altLang="en-US" sz="800" dirty="0">
                <a:ea typeface="ヒラギノ角ゴ Pro W3"/>
                <a:cs typeface="ヒラギノ角ゴ Pro W3"/>
              </a:rPr>
              <a:t>Iceland	</a:t>
            </a:r>
          </a:p>
          <a:p>
            <a:pPr>
              <a:spcBef>
                <a:spcPct val="0"/>
              </a:spcBef>
              <a:buFontTx/>
              <a:buNone/>
            </a:pPr>
            <a:r>
              <a:rPr lang="en-US" altLang="en-US" sz="800" dirty="0">
                <a:ea typeface="ヒラギノ角ゴ Pro W3"/>
                <a:cs typeface="ヒラギノ角ゴ Pro W3"/>
              </a:rPr>
              <a:t>India		</a:t>
            </a:r>
          </a:p>
          <a:p>
            <a:pPr>
              <a:spcBef>
                <a:spcPct val="0"/>
              </a:spcBef>
              <a:buFontTx/>
              <a:buNone/>
            </a:pPr>
            <a:r>
              <a:rPr lang="en-US" altLang="en-US" sz="800" dirty="0">
                <a:ea typeface="ヒラギノ角ゴ Pro W3"/>
                <a:cs typeface="ヒラギノ角ゴ Pro W3"/>
              </a:rPr>
              <a:t>Indonesia	</a:t>
            </a:r>
          </a:p>
          <a:p>
            <a:pPr>
              <a:spcBef>
                <a:spcPct val="0"/>
              </a:spcBef>
              <a:buFontTx/>
              <a:buNone/>
            </a:pPr>
            <a:r>
              <a:rPr lang="en-US" altLang="en-US" sz="800" dirty="0">
                <a:ea typeface="ヒラギノ角ゴ Pro W3"/>
                <a:cs typeface="ヒラギノ角ゴ Pro W3"/>
              </a:rPr>
              <a:t>Iran (Islamic Republic of)</a:t>
            </a:r>
          </a:p>
          <a:p>
            <a:pPr>
              <a:spcBef>
                <a:spcPct val="0"/>
              </a:spcBef>
              <a:buFontTx/>
              <a:buNone/>
            </a:pPr>
            <a:r>
              <a:rPr lang="en-US" altLang="en-US" sz="800" dirty="0">
                <a:ea typeface="ヒラギノ角ゴ Pro W3"/>
                <a:cs typeface="ヒラギノ角ゴ Pro W3"/>
              </a:rPr>
              <a:t>Iraq (Apr. 30, ’22)</a:t>
            </a:r>
          </a:p>
          <a:p>
            <a:pPr>
              <a:spcBef>
                <a:spcPct val="0"/>
              </a:spcBef>
              <a:buFontTx/>
              <a:buNone/>
            </a:pPr>
            <a:r>
              <a:rPr lang="en-US" altLang="en-US" sz="800" dirty="0">
                <a:ea typeface="ヒラギノ角ゴ Pro W3"/>
                <a:cs typeface="ヒラギノ角ゴ Pro W3"/>
              </a:rPr>
              <a:t>Ireland 	</a:t>
            </a:r>
          </a:p>
          <a:p>
            <a:pPr>
              <a:spcBef>
                <a:spcPct val="0"/>
              </a:spcBef>
              <a:buFontTx/>
              <a:buNone/>
            </a:pPr>
            <a:r>
              <a:rPr lang="en-US" altLang="en-US" sz="800" dirty="0">
                <a:ea typeface="ヒラギノ角ゴ Pro W3"/>
                <a:cs typeface="ヒラギノ角ゴ Pro W3"/>
              </a:rPr>
              <a:t>Israel		</a:t>
            </a:r>
          </a:p>
          <a:p>
            <a:pPr>
              <a:spcBef>
                <a:spcPct val="0"/>
              </a:spcBef>
              <a:buFontTx/>
              <a:buNone/>
            </a:pPr>
            <a:r>
              <a:rPr lang="en-US" altLang="en-US" sz="800" dirty="0">
                <a:ea typeface="ヒラギノ角ゴ Pro W3"/>
                <a:cs typeface="ヒラギノ角ゴ Pro W3"/>
              </a:rPr>
              <a:t>Italy		</a:t>
            </a:r>
          </a:p>
          <a:p>
            <a:pPr>
              <a:spcBef>
                <a:spcPct val="0"/>
              </a:spcBef>
              <a:buFontTx/>
              <a:buNone/>
            </a:pPr>
            <a:r>
              <a:rPr lang="en-US" altLang="en-US" sz="800" dirty="0">
                <a:ea typeface="ヒラギノ角ゴ Pro W3"/>
                <a:cs typeface="ヒラギノ角ゴ Pro W3"/>
              </a:rPr>
              <a:t>Jamaica </a:t>
            </a:r>
          </a:p>
          <a:p>
            <a:pPr>
              <a:spcBef>
                <a:spcPct val="0"/>
              </a:spcBef>
              <a:buFontTx/>
              <a:buNone/>
            </a:pPr>
            <a:r>
              <a:rPr lang="en-US" altLang="en-US" sz="800" dirty="0" smtClean="0">
                <a:ea typeface="ヒラギノ角ゴ Pro W3"/>
                <a:cs typeface="ヒラギノ角ゴ Pro W3"/>
              </a:rPr>
              <a:t>Japan</a:t>
            </a: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Jordan </a:t>
            </a:r>
          </a:p>
          <a:p>
            <a:pPr>
              <a:spcBef>
                <a:spcPct val="0"/>
              </a:spcBef>
              <a:buFontTx/>
              <a:buNone/>
            </a:pPr>
            <a:r>
              <a:rPr lang="en-US" altLang="en-US" sz="800" dirty="0">
                <a:ea typeface="ヒラギノ角ゴ Pro W3"/>
                <a:cs typeface="ヒラギノ角ゴ Pro W3"/>
              </a:rPr>
              <a:t>Kazakhstan	</a:t>
            </a:r>
          </a:p>
          <a:p>
            <a:pPr>
              <a:spcBef>
                <a:spcPct val="0"/>
              </a:spcBef>
              <a:buFontTx/>
              <a:buNone/>
            </a:pPr>
            <a:r>
              <a:rPr lang="en-US" altLang="en-US" sz="800" dirty="0">
                <a:ea typeface="ヒラギノ角ゴ Pro W3"/>
                <a:cs typeface="ヒラギノ角ゴ Pro W3"/>
              </a:rPr>
              <a:t>Kenya</a:t>
            </a:r>
          </a:p>
          <a:p>
            <a:pPr>
              <a:spcBef>
                <a:spcPct val="0"/>
              </a:spcBef>
              <a:buFontTx/>
              <a:buNone/>
            </a:pPr>
            <a:r>
              <a:rPr lang="en-US" altLang="en-US" sz="800" dirty="0">
                <a:ea typeface="ヒラギノ角ゴ Pro W3"/>
                <a:cs typeface="ヒラギノ角ゴ Pro W3"/>
              </a:rPr>
              <a:t>Kuwait </a:t>
            </a:r>
            <a:endParaRPr lang="en-US" altLang="en-US" sz="800" i="1"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Kyrgyzstan</a:t>
            </a:r>
          </a:p>
          <a:p>
            <a:pPr>
              <a:spcBef>
                <a:spcPct val="0"/>
              </a:spcBef>
              <a:buFontTx/>
              <a:buNone/>
            </a:pPr>
            <a:r>
              <a:rPr lang="en-US" altLang="en-US" sz="800" dirty="0">
                <a:ea typeface="ヒラギノ角ゴ Pro W3"/>
                <a:cs typeface="ヒラギノ角ゴ Pro W3"/>
              </a:rPr>
              <a:t>Lao People’s Dem Rep.</a:t>
            </a:r>
          </a:p>
          <a:p>
            <a:pPr>
              <a:spcBef>
                <a:spcPct val="0"/>
              </a:spcBef>
              <a:buFontTx/>
              <a:buNone/>
            </a:pPr>
            <a:r>
              <a:rPr lang="en-US" altLang="en-US" sz="800" dirty="0">
                <a:ea typeface="ヒラギノ角ゴ Pro W3"/>
                <a:cs typeface="ヒラギノ角ゴ Pro W3"/>
              </a:rPr>
              <a:t>Latvia 	</a:t>
            </a:r>
          </a:p>
          <a:p>
            <a:pPr>
              <a:spcBef>
                <a:spcPct val="0"/>
              </a:spcBef>
              <a:buFontTx/>
              <a:buNone/>
            </a:pPr>
            <a:r>
              <a:rPr lang="en-US" altLang="en-US" sz="800" dirty="0">
                <a:ea typeface="ヒラギノ角ゴ Pro W3"/>
                <a:cs typeface="ヒラギノ角ゴ Pro W3"/>
              </a:rPr>
              <a:t>Lesotho </a:t>
            </a:r>
          </a:p>
          <a:p>
            <a:pPr>
              <a:spcBef>
                <a:spcPct val="0"/>
              </a:spcBef>
              <a:buFontTx/>
              <a:buNone/>
            </a:pPr>
            <a:r>
              <a:rPr lang="en-US" altLang="en-US" sz="800" dirty="0">
                <a:ea typeface="ヒラギノ角ゴ Pro W3"/>
                <a:cs typeface="ヒラギノ角ゴ Pro W3"/>
              </a:rPr>
              <a:t>Liberia	</a:t>
            </a:r>
          </a:p>
          <a:p>
            <a:pPr>
              <a:spcBef>
                <a:spcPct val="0"/>
              </a:spcBef>
              <a:buFontTx/>
              <a:buNone/>
            </a:pPr>
            <a:r>
              <a:rPr lang="en-US" altLang="en-US" sz="800" dirty="0">
                <a:ea typeface="ヒラギノ角ゴ Pro W3"/>
                <a:cs typeface="ヒラギノ角ゴ Pro W3"/>
              </a:rPr>
              <a:t>Libya</a:t>
            </a:r>
          </a:p>
          <a:p>
            <a:pPr>
              <a:spcBef>
                <a:spcPct val="0"/>
              </a:spcBef>
              <a:buFontTx/>
              <a:buNone/>
            </a:pPr>
            <a:r>
              <a:rPr lang="en-US" altLang="en-US" sz="800" dirty="0">
                <a:ea typeface="ヒラギノ角ゴ Pro W3"/>
                <a:cs typeface="ヒラギノ角ゴ Pro W3"/>
              </a:rPr>
              <a:t>Liechtenstein </a:t>
            </a:r>
          </a:p>
          <a:p>
            <a:pPr>
              <a:spcBef>
                <a:spcPct val="0"/>
              </a:spcBef>
              <a:buFontTx/>
              <a:buNone/>
            </a:pPr>
            <a:r>
              <a:rPr lang="en-US" altLang="en-US" sz="800" dirty="0">
                <a:ea typeface="ヒラギノ角ゴ Pro W3"/>
                <a:cs typeface="ヒラギノ角ゴ Pro W3"/>
              </a:rPr>
              <a:t>Lithuania	</a:t>
            </a:r>
          </a:p>
          <a:p>
            <a:pPr>
              <a:spcBef>
                <a:spcPct val="0"/>
              </a:spcBef>
              <a:buFontTx/>
              <a:buNone/>
            </a:pPr>
            <a:r>
              <a:rPr lang="en-US" altLang="en-US" sz="800" dirty="0">
                <a:ea typeface="ヒラギノ角ゴ Pro W3"/>
                <a:cs typeface="ヒラギノ角ゴ Pro W3"/>
              </a:rPr>
              <a:t>Luxembourg	</a:t>
            </a:r>
          </a:p>
          <a:p>
            <a:pPr>
              <a:spcBef>
                <a:spcPct val="0"/>
              </a:spcBef>
              <a:buFontTx/>
              <a:buNone/>
            </a:pPr>
            <a:r>
              <a:rPr lang="en-US" altLang="en-US" sz="800" dirty="0">
                <a:ea typeface="ヒラギノ角ゴ Pro W3"/>
                <a:cs typeface="ヒラギノ角ゴ Pro W3"/>
              </a:rPr>
              <a:t>Madagascar</a:t>
            </a:r>
            <a:endParaRPr lang="de-DE" altLang="en-US" sz="800" dirty="0">
              <a:ea typeface="ヒラギノ角ゴ Pro W3"/>
              <a:cs typeface="ヒラギノ角ゴ Pro W3"/>
            </a:endParaRPr>
          </a:p>
        </p:txBody>
      </p:sp>
      <p:sp>
        <p:nvSpPr>
          <p:cNvPr id="98310" name="Text Box 9">
            <a:extLst>
              <a:ext uri="{FF2B5EF4-FFF2-40B4-BE49-F238E27FC236}">
                <a16:creationId xmlns:a16="http://schemas.microsoft.com/office/drawing/2014/main" id="{119E2299-1F59-407A-998D-B239B4A9D659}"/>
              </a:ext>
            </a:extLst>
          </p:cNvPr>
          <p:cNvSpPr txBox="1">
            <a:spLocks noChangeArrowheads="1"/>
          </p:cNvSpPr>
          <p:nvPr/>
        </p:nvSpPr>
        <p:spPr bwMode="auto">
          <a:xfrm>
            <a:off x="4572000" y="2876550"/>
            <a:ext cx="262255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800" dirty="0">
              <a:ea typeface="ヒラギノ角ゴ Pro W3"/>
              <a:cs typeface="ヒラギノ角ゴ Pro W3"/>
            </a:endParaRPr>
          </a:p>
          <a:p>
            <a:pPr>
              <a:spcBef>
                <a:spcPct val="0"/>
              </a:spcBef>
              <a:buFontTx/>
              <a:buNone/>
            </a:pP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Malawi	</a:t>
            </a:r>
          </a:p>
          <a:p>
            <a:pPr>
              <a:spcBef>
                <a:spcPct val="0"/>
              </a:spcBef>
              <a:buFontTx/>
              <a:buNone/>
            </a:pPr>
            <a:r>
              <a:rPr lang="en-US" altLang="en-US" sz="800" dirty="0">
                <a:ea typeface="ヒラギノ角ゴ Pro W3"/>
                <a:cs typeface="ヒラギノ角ゴ Pro W3"/>
              </a:rPr>
              <a:t>Malaysia</a:t>
            </a:r>
          </a:p>
          <a:p>
            <a:pPr>
              <a:spcBef>
                <a:spcPct val="0"/>
              </a:spcBef>
              <a:buFontTx/>
              <a:buNone/>
            </a:pPr>
            <a:r>
              <a:rPr lang="en-US" altLang="en-US" sz="800" dirty="0">
                <a:ea typeface="ヒラギノ角ゴ Pro W3"/>
                <a:cs typeface="ヒラギノ角ゴ Pro W3"/>
              </a:rPr>
              <a:t>Mali		</a:t>
            </a:r>
          </a:p>
          <a:p>
            <a:pPr>
              <a:spcBef>
                <a:spcPct val="0"/>
              </a:spcBef>
              <a:buFontTx/>
              <a:buNone/>
            </a:pPr>
            <a:r>
              <a:rPr lang="en-US" altLang="en-US" sz="800" dirty="0">
                <a:ea typeface="ヒラギノ角ゴ Pro W3"/>
                <a:cs typeface="ヒラギノ角ゴ Pro W3"/>
              </a:rPr>
              <a:t>Malta</a:t>
            </a:r>
          </a:p>
          <a:p>
            <a:pPr>
              <a:spcBef>
                <a:spcPct val="0"/>
              </a:spcBef>
              <a:buFontTx/>
              <a:buNone/>
            </a:pPr>
            <a:r>
              <a:rPr lang="en-US" altLang="en-US" sz="800" dirty="0">
                <a:ea typeface="ヒラギノ角ゴ Pro W3"/>
                <a:cs typeface="ヒラギノ角ゴ Pro W3"/>
              </a:rPr>
              <a:t>Mauritania		</a:t>
            </a:r>
          </a:p>
          <a:p>
            <a:pPr>
              <a:spcBef>
                <a:spcPct val="0"/>
              </a:spcBef>
              <a:buFontTx/>
              <a:buNone/>
            </a:pPr>
            <a:r>
              <a:rPr lang="en-US" altLang="en-US" sz="800" dirty="0">
                <a:ea typeface="ヒラギノ角ゴ Pro W3"/>
                <a:cs typeface="ヒラギノ角ゴ Pro W3"/>
              </a:rPr>
              <a:t>Mexico		</a:t>
            </a:r>
          </a:p>
          <a:p>
            <a:pPr>
              <a:spcBef>
                <a:spcPct val="0"/>
              </a:spcBef>
              <a:buFontTx/>
              <a:buNone/>
            </a:pPr>
            <a:r>
              <a:rPr lang="en-US" altLang="en-US" sz="800" dirty="0">
                <a:ea typeface="ヒラギノ角ゴ Pro W3"/>
                <a:cs typeface="ヒラギノ角ゴ Pro W3"/>
              </a:rPr>
              <a:t>Monaco		</a:t>
            </a:r>
          </a:p>
          <a:p>
            <a:pPr>
              <a:spcBef>
                <a:spcPct val="0"/>
              </a:spcBef>
              <a:buFontTx/>
              <a:buNone/>
            </a:pPr>
            <a:r>
              <a:rPr lang="en-US" altLang="en-US" sz="800" dirty="0">
                <a:ea typeface="ヒラギノ角ゴ Pro W3"/>
                <a:cs typeface="ヒラギノ角ゴ Pro W3"/>
              </a:rPr>
              <a:t>Mongolia		</a:t>
            </a:r>
          </a:p>
          <a:p>
            <a:pPr>
              <a:spcBef>
                <a:spcPct val="0"/>
              </a:spcBef>
              <a:buFontTx/>
              <a:buNone/>
            </a:pPr>
            <a:r>
              <a:rPr lang="en-US" altLang="en-US" sz="800" dirty="0">
                <a:ea typeface="ヒラギノ角ゴ Pro W3"/>
                <a:cs typeface="ヒラギノ角ゴ Pro W3"/>
              </a:rPr>
              <a:t>Montenegro</a:t>
            </a:r>
          </a:p>
          <a:p>
            <a:pPr>
              <a:spcBef>
                <a:spcPct val="0"/>
              </a:spcBef>
              <a:buFontTx/>
              <a:buNone/>
            </a:pPr>
            <a:r>
              <a:rPr lang="en-US" altLang="en-US" sz="800" dirty="0">
                <a:ea typeface="ヒラギノ角ゴ Pro W3"/>
                <a:cs typeface="ヒラギノ角ゴ Pro W3"/>
              </a:rPr>
              <a:t>Morocco		</a:t>
            </a:r>
          </a:p>
          <a:p>
            <a:pPr>
              <a:spcBef>
                <a:spcPct val="0"/>
              </a:spcBef>
              <a:buFontTx/>
              <a:buNone/>
            </a:pPr>
            <a:r>
              <a:rPr lang="en-US" altLang="en-US" sz="800" dirty="0">
                <a:ea typeface="ヒラギノ角ゴ Pro W3"/>
                <a:cs typeface="ヒラギノ角ゴ Pro W3"/>
              </a:rPr>
              <a:t>Mozambique		</a:t>
            </a:r>
          </a:p>
          <a:p>
            <a:pPr>
              <a:spcBef>
                <a:spcPct val="0"/>
              </a:spcBef>
              <a:buFontTx/>
              <a:buNone/>
            </a:pPr>
            <a:r>
              <a:rPr lang="en-US" altLang="en-US" sz="800" dirty="0">
                <a:ea typeface="ヒラギノ角ゴ Pro W3"/>
                <a:cs typeface="ヒラギノ角ゴ Pro W3"/>
              </a:rPr>
              <a:t>Namibia </a:t>
            </a:r>
          </a:p>
          <a:p>
            <a:pPr>
              <a:spcBef>
                <a:spcPct val="0"/>
              </a:spcBef>
              <a:buFontTx/>
              <a:buNone/>
            </a:pPr>
            <a:r>
              <a:rPr lang="en-US" altLang="en-US" sz="800" dirty="0">
                <a:ea typeface="ヒラギノ角ゴ Pro W3"/>
                <a:cs typeface="ヒラギノ角ゴ Pro W3"/>
              </a:rPr>
              <a:t>Netherlands		</a:t>
            </a:r>
          </a:p>
          <a:p>
            <a:pPr>
              <a:spcBef>
                <a:spcPct val="0"/>
              </a:spcBef>
              <a:buFontTx/>
              <a:buNone/>
            </a:pPr>
            <a:r>
              <a:rPr lang="en-US" altLang="en-US" sz="800" dirty="0">
                <a:ea typeface="ヒラギノ角ゴ Pro W3"/>
                <a:cs typeface="ヒラギノ角ゴ Pro W3"/>
              </a:rPr>
              <a:t>New Zealand</a:t>
            </a:r>
          </a:p>
          <a:p>
            <a:pPr>
              <a:spcBef>
                <a:spcPct val="0"/>
              </a:spcBef>
              <a:buFontTx/>
              <a:buNone/>
            </a:pPr>
            <a:r>
              <a:rPr lang="en-US" altLang="en-US" sz="800" dirty="0">
                <a:ea typeface="ヒラギノ角ゴ Pro W3"/>
                <a:cs typeface="ヒラギノ角ゴ Pro W3"/>
              </a:rPr>
              <a:t>Nicaragua</a:t>
            </a:r>
          </a:p>
          <a:p>
            <a:pPr>
              <a:spcBef>
                <a:spcPct val="0"/>
              </a:spcBef>
              <a:buFontTx/>
              <a:buNone/>
            </a:pPr>
            <a:r>
              <a:rPr lang="en-US" altLang="en-US" sz="800" dirty="0">
                <a:ea typeface="ヒラギノ角ゴ Pro W3"/>
                <a:cs typeface="ヒラギノ角ゴ Pro W3"/>
              </a:rPr>
              <a:t>Niger</a:t>
            </a:r>
          </a:p>
          <a:p>
            <a:pPr>
              <a:spcBef>
                <a:spcPct val="0"/>
              </a:spcBef>
              <a:buFontTx/>
              <a:buNone/>
            </a:pPr>
            <a:r>
              <a:rPr lang="en-US" altLang="en-US" sz="800" dirty="0">
                <a:ea typeface="ヒラギノ角ゴ Pro W3"/>
                <a:cs typeface="ヒラギノ角ゴ Pro W3"/>
              </a:rPr>
              <a:t>Nigeria</a:t>
            </a:r>
          </a:p>
          <a:p>
            <a:pPr>
              <a:spcBef>
                <a:spcPct val="0"/>
              </a:spcBef>
              <a:buFontTx/>
              <a:buNone/>
            </a:pPr>
            <a:r>
              <a:rPr lang="en-US" altLang="en-US" sz="800" dirty="0">
                <a:ea typeface="ヒラギノ角ゴ Pro W3"/>
                <a:cs typeface="ヒラギノ角ゴ Pro W3"/>
              </a:rPr>
              <a:t>Norway</a:t>
            </a:r>
          </a:p>
          <a:p>
            <a:pPr>
              <a:spcBef>
                <a:spcPct val="0"/>
              </a:spcBef>
              <a:buFontTx/>
              <a:buNone/>
            </a:pPr>
            <a:r>
              <a:rPr lang="en-US" altLang="en-US" sz="800" dirty="0">
                <a:ea typeface="ヒラギノ角ゴ Pro W3"/>
                <a:cs typeface="ヒラギノ角ゴ Pro W3"/>
              </a:rPr>
              <a:t>Oman</a:t>
            </a:r>
          </a:p>
          <a:p>
            <a:pPr>
              <a:spcBef>
                <a:spcPct val="0"/>
              </a:spcBef>
              <a:buFontTx/>
              <a:buNone/>
            </a:pPr>
            <a:r>
              <a:rPr lang="en-US" altLang="en-US" sz="800" dirty="0">
                <a:ea typeface="ヒラギノ角ゴ Pro W3"/>
                <a:cs typeface="ヒラギノ角ゴ Pro W3"/>
              </a:rPr>
              <a:t>Panama</a:t>
            </a:r>
          </a:p>
          <a:p>
            <a:pPr>
              <a:spcBef>
                <a:spcPct val="0"/>
              </a:spcBef>
              <a:buFontTx/>
              <a:buNone/>
            </a:pPr>
            <a:r>
              <a:rPr lang="en-US" altLang="en-US" sz="800" dirty="0">
                <a:ea typeface="ヒラギノ角ゴ Pro W3"/>
                <a:cs typeface="ヒラギノ角ゴ Pro W3"/>
              </a:rPr>
              <a:t>Papua New Guinea</a:t>
            </a:r>
          </a:p>
          <a:p>
            <a:pPr>
              <a:spcBef>
                <a:spcPct val="0"/>
              </a:spcBef>
              <a:buFontTx/>
              <a:buNone/>
            </a:pPr>
            <a:r>
              <a:rPr lang="en-GB" altLang="en-US" sz="800" dirty="0">
                <a:ea typeface="ヒラギノ角ゴ Pro W3"/>
                <a:cs typeface="ヒラギノ角ゴ Pro W3"/>
              </a:rPr>
              <a:t>Peru</a:t>
            </a: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Philippines </a:t>
            </a:r>
          </a:p>
          <a:p>
            <a:pPr>
              <a:spcBef>
                <a:spcPct val="0"/>
              </a:spcBef>
              <a:buFontTx/>
              <a:buNone/>
            </a:pP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		</a:t>
            </a:r>
          </a:p>
          <a:p>
            <a:pPr>
              <a:spcBef>
                <a:spcPct val="0"/>
              </a:spcBef>
              <a:buFontTx/>
              <a:buNone/>
            </a:pPr>
            <a:endParaRPr lang="en-US" altLang="en-US" sz="800" dirty="0">
              <a:ea typeface="ヒラギノ角ゴ Pro W3"/>
              <a:cs typeface="ヒラギノ角ゴ Pro W3"/>
            </a:endParaRPr>
          </a:p>
        </p:txBody>
      </p:sp>
      <p:sp>
        <p:nvSpPr>
          <p:cNvPr id="98311" name="Text Box 10">
            <a:extLst>
              <a:ext uri="{FF2B5EF4-FFF2-40B4-BE49-F238E27FC236}">
                <a16:creationId xmlns:a16="http://schemas.microsoft.com/office/drawing/2014/main" id="{5D12FE13-1E30-4325-9176-761FDD1A80CB}"/>
              </a:ext>
            </a:extLst>
          </p:cNvPr>
          <p:cNvSpPr txBox="1">
            <a:spLocks noChangeArrowheads="1"/>
          </p:cNvSpPr>
          <p:nvPr/>
        </p:nvSpPr>
        <p:spPr bwMode="auto">
          <a:xfrm>
            <a:off x="5791200" y="3219450"/>
            <a:ext cx="23193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800" dirty="0">
                <a:ea typeface="ヒラギノ角ゴ Pro W3"/>
                <a:cs typeface="ヒラギノ角ゴ Pro W3"/>
              </a:rPr>
              <a:t>Poland</a:t>
            </a:r>
          </a:p>
          <a:p>
            <a:pPr>
              <a:spcBef>
                <a:spcPct val="0"/>
              </a:spcBef>
              <a:buFontTx/>
              <a:buNone/>
            </a:pPr>
            <a:r>
              <a:rPr lang="en-US" altLang="en-US" sz="800" dirty="0">
                <a:ea typeface="ヒラギノ角ゴ Pro W3"/>
                <a:cs typeface="ヒラギノ角ゴ Pro W3"/>
              </a:rPr>
              <a:t>Portugal</a:t>
            </a:r>
          </a:p>
          <a:p>
            <a:pPr>
              <a:spcBef>
                <a:spcPct val="0"/>
              </a:spcBef>
              <a:buFontTx/>
              <a:buNone/>
            </a:pPr>
            <a:r>
              <a:rPr lang="en-US" altLang="en-US" sz="800" dirty="0">
                <a:ea typeface="ヒラギノ角ゴ Pro W3"/>
                <a:cs typeface="ヒラギノ角ゴ Pro W3"/>
              </a:rPr>
              <a:t>Qatar</a:t>
            </a:r>
          </a:p>
          <a:p>
            <a:pPr>
              <a:spcBef>
                <a:spcPct val="0"/>
              </a:spcBef>
              <a:buFontTx/>
              <a:buNone/>
            </a:pPr>
            <a:r>
              <a:rPr lang="en-US" altLang="en-US" sz="800" dirty="0">
                <a:ea typeface="ヒラギノ角ゴ Pro W3"/>
                <a:cs typeface="ヒラギノ角ゴ Pro W3"/>
              </a:rPr>
              <a:t>Republic of Korea </a:t>
            </a:r>
          </a:p>
          <a:p>
            <a:pPr>
              <a:spcBef>
                <a:spcPct val="0"/>
              </a:spcBef>
              <a:buFontTx/>
              <a:buNone/>
            </a:pPr>
            <a:r>
              <a:rPr lang="en-US" altLang="en-US" sz="800" dirty="0">
                <a:ea typeface="ヒラギノ角ゴ Pro W3"/>
                <a:cs typeface="ヒラギノ角ゴ Pro W3"/>
              </a:rPr>
              <a:t>Republic of Moldova	</a:t>
            </a:r>
          </a:p>
          <a:p>
            <a:pPr>
              <a:spcBef>
                <a:spcPct val="0"/>
              </a:spcBef>
              <a:buFontTx/>
              <a:buNone/>
            </a:pPr>
            <a:r>
              <a:rPr lang="en-US" altLang="en-US" sz="800" dirty="0">
                <a:ea typeface="ヒラギノ角ゴ Pro W3"/>
                <a:cs typeface="ヒラギノ角ゴ Pro W3"/>
              </a:rPr>
              <a:t>Romania		</a:t>
            </a:r>
          </a:p>
          <a:p>
            <a:pPr>
              <a:spcBef>
                <a:spcPct val="0"/>
              </a:spcBef>
              <a:buFontTx/>
              <a:buNone/>
            </a:pPr>
            <a:r>
              <a:rPr lang="en-US" altLang="en-US" sz="800" dirty="0">
                <a:ea typeface="ヒラギノ角ゴ Pro W3"/>
                <a:cs typeface="ヒラギノ角ゴ Pro W3"/>
              </a:rPr>
              <a:t>Rwanda</a:t>
            </a:r>
          </a:p>
          <a:p>
            <a:pPr>
              <a:spcBef>
                <a:spcPct val="0"/>
              </a:spcBef>
              <a:buFontTx/>
              <a:buNone/>
            </a:pPr>
            <a:r>
              <a:rPr lang="en-US" altLang="en-US" sz="800" dirty="0">
                <a:ea typeface="ヒラギノ角ゴ Pro W3"/>
                <a:cs typeface="ヒラギノ角ゴ Pro W3"/>
              </a:rPr>
              <a:t>Russian Federation	</a:t>
            </a:r>
          </a:p>
          <a:p>
            <a:pPr>
              <a:spcBef>
                <a:spcPct val="0"/>
              </a:spcBef>
              <a:buFontTx/>
              <a:buNone/>
            </a:pPr>
            <a:r>
              <a:rPr lang="en-US" altLang="en-US" sz="800" dirty="0">
                <a:ea typeface="ヒラギノ角ゴ Pro W3"/>
                <a:cs typeface="ヒラギノ角ゴ Pro W3"/>
              </a:rPr>
              <a:t>Saint Lucia		</a:t>
            </a:r>
          </a:p>
          <a:p>
            <a:pPr>
              <a:spcBef>
                <a:spcPct val="0"/>
              </a:spcBef>
              <a:buFontTx/>
              <a:buNone/>
            </a:pPr>
            <a:r>
              <a:rPr lang="en-US" altLang="en-US" sz="800" dirty="0">
                <a:ea typeface="ヒラギノ角ゴ Pro W3"/>
                <a:cs typeface="ヒラギノ角ゴ Pro W3"/>
              </a:rPr>
              <a:t>Saint Vincent and</a:t>
            </a:r>
            <a:br>
              <a:rPr lang="en-US" altLang="en-US" sz="800" dirty="0">
                <a:ea typeface="ヒラギノ角ゴ Pro W3"/>
                <a:cs typeface="ヒラギノ角ゴ Pro W3"/>
              </a:rPr>
            </a:br>
            <a:r>
              <a:rPr lang="en-US" altLang="en-US" sz="800" dirty="0">
                <a:ea typeface="ヒラギノ角ゴ Pro W3"/>
                <a:cs typeface="ヒラギノ角ゴ Pro W3"/>
              </a:rPr>
              <a:t>      the Grenadines </a:t>
            </a:r>
          </a:p>
          <a:p>
            <a:pPr>
              <a:spcBef>
                <a:spcPct val="0"/>
              </a:spcBef>
              <a:buFontTx/>
              <a:buNone/>
            </a:pPr>
            <a:r>
              <a:rPr lang="en-US" altLang="en-US" sz="800" dirty="0">
                <a:ea typeface="ヒラギノ角ゴ Pro W3"/>
                <a:cs typeface="ヒラギノ角ゴ Pro W3"/>
              </a:rPr>
              <a:t>Samoa </a:t>
            </a:r>
          </a:p>
          <a:p>
            <a:pPr>
              <a:spcBef>
                <a:spcPct val="0"/>
              </a:spcBef>
              <a:buFontTx/>
              <a:buNone/>
            </a:pPr>
            <a:r>
              <a:rPr lang="en-US" altLang="en-US" sz="800" dirty="0">
                <a:ea typeface="ヒラギノ角ゴ Pro W3"/>
                <a:cs typeface="ヒラギノ角ゴ Pro W3"/>
              </a:rPr>
              <a:t>San Marino</a:t>
            </a:r>
          </a:p>
          <a:p>
            <a:pPr>
              <a:spcBef>
                <a:spcPct val="0"/>
              </a:spcBef>
              <a:buFontTx/>
              <a:buNone/>
            </a:pPr>
            <a:r>
              <a:rPr lang="en-GB" altLang="en-US" sz="800" dirty="0">
                <a:ea typeface="ヒラギノ角ゴ Pro W3"/>
                <a:cs typeface="ヒラギノ角ゴ Pro W3"/>
              </a:rPr>
              <a:t>Sao Tomé e Principe</a:t>
            </a: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Saudi Arabia</a:t>
            </a:r>
            <a:endParaRPr lang="en-US" altLang="en-US" sz="800" b="1" u="sng"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Senegal		</a:t>
            </a:r>
          </a:p>
          <a:p>
            <a:pPr>
              <a:spcBef>
                <a:spcPct val="0"/>
              </a:spcBef>
              <a:buFontTx/>
              <a:buNone/>
            </a:pPr>
            <a:r>
              <a:rPr lang="en-US" altLang="en-US" sz="800" dirty="0">
                <a:ea typeface="ヒラギノ角ゴ Pro W3"/>
                <a:cs typeface="ヒラギノ角ゴ Pro W3"/>
              </a:rPr>
              <a:t>Serbia</a:t>
            </a:r>
          </a:p>
          <a:p>
            <a:pPr>
              <a:spcBef>
                <a:spcPct val="0"/>
              </a:spcBef>
              <a:buFontTx/>
              <a:buNone/>
            </a:pPr>
            <a:r>
              <a:rPr lang="en-US" altLang="en-US" sz="800" dirty="0">
                <a:ea typeface="ヒラギノ角ゴ Pro W3"/>
                <a:cs typeface="ヒラギノ角ゴ Pro W3"/>
              </a:rPr>
              <a:t>Seychelles</a:t>
            </a:r>
          </a:p>
          <a:p>
            <a:pPr>
              <a:spcBef>
                <a:spcPct val="0"/>
              </a:spcBef>
              <a:buFontTx/>
              <a:buNone/>
            </a:pPr>
            <a:r>
              <a:rPr lang="en-US" altLang="en-US" sz="800" dirty="0">
                <a:ea typeface="ヒラギノ角ゴ Pro W3"/>
                <a:cs typeface="ヒラギノ角ゴ Pro W3"/>
              </a:rPr>
              <a:t>Sierra Leone		</a:t>
            </a:r>
          </a:p>
          <a:p>
            <a:pPr>
              <a:spcBef>
                <a:spcPct val="0"/>
              </a:spcBef>
              <a:buFontTx/>
              <a:buNone/>
            </a:pPr>
            <a:r>
              <a:rPr lang="en-US" altLang="en-US" sz="800" dirty="0">
                <a:ea typeface="ヒラギノ角ゴ Pro W3"/>
                <a:cs typeface="ヒラギノ角ゴ Pro W3"/>
              </a:rPr>
              <a:t>Singapore		</a:t>
            </a:r>
          </a:p>
          <a:p>
            <a:pPr>
              <a:spcBef>
                <a:spcPct val="0"/>
              </a:spcBef>
              <a:buFontTx/>
              <a:buNone/>
            </a:pPr>
            <a:r>
              <a:rPr lang="en-US" altLang="en-US" sz="800" dirty="0">
                <a:ea typeface="ヒラギノ角ゴ Pro W3"/>
                <a:cs typeface="ヒラギノ角ゴ Pro W3"/>
              </a:rPr>
              <a:t>Slovakia		</a:t>
            </a:r>
          </a:p>
          <a:p>
            <a:pPr>
              <a:spcBef>
                <a:spcPct val="0"/>
              </a:spcBef>
              <a:buFontTx/>
              <a:buNone/>
            </a:pPr>
            <a:r>
              <a:rPr lang="en-US" altLang="en-US" sz="800" dirty="0">
                <a:ea typeface="ヒラギノ角ゴ Pro W3"/>
                <a:cs typeface="ヒラギノ角ゴ Pro W3"/>
              </a:rPr>
              <a:t>Slovenia		</a:t>
            </a:r>
          </a:p>
          <a:p>
            <a:pPr>
              <a:spcBef>
                <a:spcPct val="0"/>
              </a:spcBef>
              <a:buFontTx/>
              <a:buNone/>
            </a:pPr>
            <a:r>
              <a:rPr lang="en-US" altLang="en-US" sz="800" dirty="0">
                <a:ea typeface="ヒラギノ角ゴ Pro W3"/>
                <a:cs typeface="ヒラギノ角ゴ Pro W3"/>
              </a:rPr>
              <a:t>South Africa		</a:t>
            </a:r>
          </a:p>
          <a:p>
            <a:pPr>
              <a:spcBef>
                <a:spcPct val="0"/>
              </a:spcBef>
              <a:buFontTx/>
              <a:buNone/>
            </a:pPr>
            <a:r>
              <a:rPr lang="en-US" altLang="en-US" sz="800" dirty="0">
                <a:ea typeface="ヒラギノ角ゴ Pro W3"/>
                <a:cs typeface="ヒラギノ角ゴ Pro W3"/>
              </a:rPr>
              <a:t>Spain		</a:t>
            </a:r>
          </a:p>
          <a:p>
            <a:pPr>
              <a:spcBef>
                <a:spcPct val="0"/>
              </a:spcBef>
              <a:buFontTx/>
              <a:buNone/>
            </a:pPr>
            <a:r>
              <a:rPr lang="en-US" altLang="en-US" sz="800" dirty="0">
                <a:ea typeface="ヒラギノ角ゴ Pro W3"/>
                <a:cs typeface="ヒラギノ角ゴ Pro W3"/>
              </a:rPr>
              <a:t>Sri Lanka		</a:t>
            </a:r>
          </a:p>
          <a:p>
            <a:pPr>
              <a:spcBef>
                <a:spcPct val="0"/>
              </a:spcBef>
              <a:buFontTx/>
              <a:buNone/>
            </a:pPr>
            <a:r>
              <a:rPr lang="en-US" altLang="en-US" sz="800" dirty="0">
                <a:ea typeface="ヒラギノ角ゴ Pro W3"/>
                <a:cs typeface="ヒラギノ角ゴ Pro W3"/>
              </a:rPr>
              <a:t>Sudan		</a:t>
            </a:r>
          </a:p>
          <a:p>
            <a:pPr>
              <a:spcBef>
                <a:spcPct val="0"/>
              </a:spcBef>
              <a:buFontTx/>
              <a:buNone/>
            </a:pPr>
            <a:r>
              <a:rPr lang="en-US" altLang="en-US" sz="800" dirty="0">
                <a:ea typeface="ヒラギノ角ゴ Pro W3"/>
                <a:cs typeface="ヒラギノ角ゴ Pro W3"/>
              </a:rPr>
              <a:t>Swaziland</a:t>
            </a:r>
          </a:p>
        </p:txBody>
      </p:sp>
      <p:sp>
        <p:nvSpPr>
          <p:cNvPr id="98312" name="Text Box 11">
            <a:extLst>
              <a:ext uri="{FF2B5EF4-FFF2-40B4-BE49-F238E27FC236}">
                <a16:creationId xmlns:a16="http://schemas.microsoft.com/office/drawing/2014/main" id="{8F3EAF68-7F41-43ED-B566-11F0619ABF61}"/>
              </a:ext>
            </a:extLst>
          </p:cNvPr>
          <p:cNvSpPr txBox="1">
            <a:spLocks noChangeArrowheads="1"/>
          </p:cNvSpPr>
          <p:nvPr/>
        </p:nvSpPr>
        <p:spPr bwMode="auto">
          <a:xfrm>
            <a:off x="7391400" y="3219450"/>
            <a:ext cx="227965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1pPr>
            <a:lvl2pPr marL="6350" indent="-4763"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en-US" sz="800" dirty="0">
                <a:ea typeface="ヒラギノ角ゴ Pro W3"/>
                <a:cs typeface="ヒラギノ角ゴ Pro W3"/>
              </a:rPr>
              <a:t>St. Kitts and Nevis</a:t>
            </a:r>
          </a:p>
          <a:p>
            <a:pPr>
              <a:spcBef>
                <a:spcPct val="0"/>
              </a:spcBef>
              <a:buFontTx/>
              <a:buNone/>
            </a:pPr>
            <a:r>
              <a:rPr lang="en-US" altLang="en-US" sz="800" dirty="0">
                <a:ea typeface="ヒラギノ角ゴ Pro W3"/>
                <a:cs typeface="ヒラギノ角ゴ Pro W3"/>
              </a:rPr>
              <a:t>Sweden</a:t>
            </a:r>
          </a:p>
          <a:p>
            <a:pPr>
              <a:spcBef>
                <a:spcPct val="0"/>
              </a:spcBef>
              <a:buFontTx/>
              <a:buNone/>
            </a:pPr>
            <a:r>
              <a:rPr lang="en-US" altLang="en-US" sz="800" dirty="0">
                <a:ea typeface="ヒラギノ角ゴ Pro W3"/>
                <a:cs typeface="ヒラギノ角ゴ Pro W3"/>
              </a:rPr>
              <a:t>Switzerland</a:t>
            </a:r>
          </a:p>
          <a:p>
            <a:pPr>
              <a:spcBef>
                <a:spcPct val="0"/>
              </a:spcBef>
              <a:buFontTx/>
              <a:buNone/>
            </a:pPr>
            <a:r>
              <a:rPr lang="en-US" altLang="en-US" sz="800" dirty="0">
                <a:ea typeface="ヒラギノ角ゴ Pro W3"/>
                <a:cs typeface="ヒラギノ角ゴ Pro W3"/>
              </a:rPr>
              <a:t>Syrian Arab Republic</a:t>
            </a:r>
          </a:p>
          <a:p>
            <a:pPr>
              <a:spcBef>
                <a:spcPct val="0"/>
              </a:spcBef>
              <a:buFontTx/>
              <a:buNone/>
            </a:pPr>
            <a:r>
              <a:rPr lang="en-US" altLang="en-US" sz="800" dirty="0">
                <a:ea typeface="ヒラギノ角ゴ Pro W3"/>
                <a:cs typeface="ヒラギノ角ゴ Pro W3"/>
              </a:rPr>
              <a:t>Tajikistan </a:t>
            </a:r>
          </a:p>
          <a:p>
            <a:pPr>
              <a:spcBef>
                <a:spcPct val="0"/>
              </a:spcBef>
              <a:buFontTx/>
              <a:buNone/>
            </a:pPr>
            <a:r>
              <a:rPr lang="en-GB" altLang="en-US" sz="800" dirty="0">
                <a:ea typeface="ヒラギノ角ゴ Pro W3"/>
                <a:cs typeface="ヒラギノ角ゴ Pro W3"/>
              </a:rPr>
              <a:t>Thailand</a:t>
            </a: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The former Yugoslav 	</a:t>
            </a:r>
          </a:p>
          <a:p>
            <a:pPr>
              <a:spcBef>
                <a:spcPct val="0"/>
              </a:spcBef>
              <a:buFontTx/>
              <a:buNone/>
            </a:pPr>
            <a:r>
              <a:rPr lang="en-US" altLang="en-US" sz="800" dirty="0">
                <a:ea typeface="ヒラギノ角ゴ Pro W3"/>
                <a:cs typeface="ヒラギノ角ゴ Pro W3"/>
              </a:rPr>
              <a:t>     Republic of Macedonia </a:t>
            </a:r>
          </a:p>
          <a:p>
            <a:pPr>
              <a:spcBef>
                <a:spcPct val="0"/>
              </a:spcBef>
              <a:buFontTx/>
              <a:buNone/>
            </a:pPr>
            <a:r>
              <a:rPr lang="en-US" altLang="en-US" sz="800" dirty="0">
                <a:ea typeface="ヒラギノ角ゴ Pro W3"/>
                <a:cs typeface="ヒラギノ角ゴ Pro W3"/>
              </a:rPr>
              <a:t>Togo		</a:t>
            </a:r>
          </a:p>
          <a:p>
            <a:pPr>
              <a:spcBef>
                <a:spcPct val="0"/>
              </a:spcBef>
              <a:buFontTx/>
              <a:buNone/>
            </a:pPr>
            <a:r>
              <a:rPr lang="en-US" altLang="en-US" sz="800" dirty="0">
                <a:ea typeface="ヒラギノ角ゴ Pro W3"/>
                <a:cs typeface="ヒラギノ角ゴ Pro W3"/>
              </a:rPr>
              <a:t>Trinidad and Tobago </a:t>
            </a:r>
          </a:p>
          <a:p>
            <a:pPr>
              <a:spcBef>
                <a:spcPct val="0"/>
              </a:spcBef>
              <a:buFontTx/>
              <a:buNone/>
            </a:pPr>
            <a:r>
              <a:rPr lang="en-US" altLang="en-US" sz="800" dirty="0">
                <a:ea typeface="ヒラギノ角ゴ Pro W3"/>
                <a:cs typeface="ヒラギノ角ゴ Pro W3"/>
              </a:rPr>
              <a:t>Tunisia</a:t>
            </a:r>
          </a:p>
          <a:p>
            <a:pPr>
              <a:spcBef>
                <a:spcPct val="0"/>
              </a:spcBef>
              <a:buFontTx/>
              <a:buNone/>
            </a:pPr>
            <a:r>
              <a:rPr lang="en-US" altLang="en-US" sz="800" dirty="0">
                <a:ea typeface="ヒラギノ角ゴ Pro W3"/>
                <a:cs typeface="ヒラギノ角ゴ Pro W3"/>
              </a:rPr>
              <a:t>Turkey		</a:t>
            </a:r>
          </a:p>
          <a:p>
            <a:pPr>
              <a:spcBef>
                <a:spcPct val="0"/>
              </a:spcBef>
              <a:buFontTx/>
              <a:buNone/>
            </a:pPr>
            <a:r>
              <a:rPr lang="en-US" altLang="en-US" sz="800" dirty="0">
                <a:ea typeface="ヒラギノ角ゴ Pro W3"/>
                <a:cs typeface="ヒラギノ角ゴ Pro W3"/>
              </a:rPr>
              <a:t>Turkmenistan		</a:t>
            </a:r>
          </a:p>
          <a:p>
            <a:pPr>
              <a:spcBef>
                <a:spcPct val="0"/>
              </a:spcBef>
              <a:buFontTx/>
              <a:buNone/>
            </a:pPr>
            <a:r>
              <a:rPr lang="en-US" altLang="en-US" sz="800" dirty="0">
                <a:ea typeface="ヒラギノ角ゴ Pro W3"/>
                <a:cs typeface="ヒラギノ角ゴ Pro W3"/>
              </a:rPr>
              <a:t>Uganda		</a:t>
            </a:r>
          </a:p>
          <a:p>
            <a:pPr>
              <a:spcBef>
                <a:spcPct val="0"/>
              </a:spcBef>
              <a:buFontTx/>
              <a:buNone/>
            </a:pPr>
            <a:r>
              <a:rPr lang="en-US" altLang="en-US" sz="800" dirty="0">
                <a:ea typeface="ヒラギノ角ゴ Pro W3"/>
                <a:cs typeface="ヒラギノ角ゴ Pro W3"/>
              </a:rPr>
              <a:t>Ukraine		</a:t>
            </a:r>
          </a:p>
          <a:p>
            <a:pPr>
              <a:spcBef>
                <a:spcPct val="0"/>
              </a:spcBef>
              <a:buFontTx/>
              <a:buNone/>
            </a:pPr>
            <a:r>
              <a:rPr lang="en-US" altLang="en-US" sz="800" dirty="0">
                <a:ea typeface="ヒラギノ角ゴ Pro W3"/>
                <a:cs typeface="ヒラギノ角ゴ Pro W3"/>
              </a:rPr>
              <a:t>United Arab Emirates</a:t>
            </a:r>
          </a:p>
          <a:p>
            <a:pPr>
              <a:spcBef>
                <a:spcPct val="0"/>
              </a:spcBef>
              <a:buFontTx/>
              <a:buNone/>
            </a:pPr>
            <a:r>
              <a:rPr lang="en-US" altLang="en-US" sz="800" dirty="0">
                <a:ea typeface="ヒラギノ角ゴ Pro W3"/>
                <a:cs typeface="ヒラギノ角ゴ Pro W3"/>
              </a:rPr>
              <a:t>United Kingdom		</a:t>
            </a:r>
          </a:p>
          <a:p>
            <a:pPr lvl="1">
              <a:spcBef>
                <a:spcPct val="0"/>
              </a:spcBef>
              <a:buFontTx/>
              <a:buNone/>
            </a:pPr>
            <a:r>
              <a:rPr lang="en-US" altLang="en-US" sz="800" dirty="0">
                <a:ea typeface="ヒラギノ角ゴ Pro W3"/>
                <a:cs typeface="ヒラギノ角ゴ Pro W3"/>
              </a:rPr>
              <a:t>United Republic of Tanzania	</a:t>
            </a:r>
          </a:p>
          <a:p>
            <a:pPr lvl="1">
              <a:spcBef>
                <a:spcPct val="0"/>
              </a:spcBef>
              <a:buFontTx/>
              <a:buNone/>
            </a:pPr>
            <a:r>
              <a:rPr lang="en-US" altLang="en-US" sz="800" dirty="0">
                <a:ea typeface="ヒラギノ角ゴ Pro W3"/>
                <a:cs typeface="ヒラギノ角ゴ Pro W3"/>
              </a:rPr>
              <a:t>United States of America	</a:t>
            </a:r>
          </a:p>
          <a:p>
            <a:pPr>
              <a:spcBef>
                <a:spcPct val="0"/>
              </a:spcBef>
              <a:buFontTx/>
              <a:buNone/>
            </a:pPr>
            <a:r>
              <a:rPr lang="en-US" altLang="en-US" sz="800" dirty="0">
                <a:ea typeface="ヒラギノ角ゴ Pro W3"/>
                <a:cs typeface="ヒラギノ角ゴ Pro W3"/>
              </a:rPr>
              <a:t>Uzbekistan		</a:t>
            </a:r>
          </a:p>
          <a:p>
            <a:pPr>
              <a:spcBef>
                <a:spcPct val="0"/>
              </a:spcBef>
              <a:buFontTx/>
              <a:buNone/>
            </a:pPr>
            <a:r>
              <a:rPr lang="en-US" altLang="en-US" sz="800" dirty="0">
                <a:ea typeface="ヒラギノ角ゴ Pro W3"/>
                <a:cs typeface="ヒラギノ角ゴ Pro W3"/>
              </a:rPr>
              <a:t>Viet Nam		</a:t>
            </a:r>
          </a:p>
          <a:p>
            <a:pPr>
              <a:spcBef>
                <a:spcPct val="0"/>
              </a:spcBef>
              <a:buFontTx/>
              <a:buNone/>
            </a:pPr>
            <a:r>
              <a:rPr lang="en-US" altLang="en-US" sz="800" dirty="0">
                <a:ea typeface="ヒラギノ角ゴ Pro W3"/>
                <a:cs typeface="ヒラギノ角ゴ Pro W3"/>
              </a:rPr>
              <a:t>Zambia</a:t>
            </a:r>
          </a:p>
          <a:p>
            <a:pPr>
              <a:spcBef>
                <a:spcPct val="0"/>
              </a:spcBef>
              <a:buFontTx/>
              <a:buNone/>
            </a:pPr>
            <a:r>
              <a:rPr lang="en-US" altLang="en-US" sz="800" dirty="0">
                <a:ea typeface="ヒラギノ角ゴ Pro W3"/>
                <a:cs typeface="ヒラギノ角ゴ Pro W3"/>
              </a:rPr>
              <a:t>Zimbabwe</a:t>
            </a:r>
            <a:endParaRPr lang="de-DE" altLang="en-US" sz="800" dirty="0">
              <a:ea typeface="ヒラギノ角ゴ Pro W3"/>
              <a:cs typeface="ヒラギノ角ゴ Pro W3"/>
            </a:endParaRPr>
          </a:p>
        </p:txBody>
      </p:sp>
      <p:sp>
        <p:nvSpPr>
          <p:cNvPr id="98313" name="Rectangle 12">
            <a:extLst>
              <a:ext uri="{FF2B5EF4-FFF2-40B4-BE49-F238E27FC236}">
                <a16:creationId xmlns:a16="http://schemas.microsoft.com/office/drawing/2014/main" id="{06E3985E-83C2-48D6-9F43-941E291CED92}"/>
              </a:ext>
            </a:extLst>
          </p:cNvPr>
          <p:cNvSpPr>
            <a:spLocks noChangeArrowheads="1"/>
          </p:cNvSpPr>
          <p:nvPr/>
        </p:nvSpPr>
        <p:spPr bwMode="auto">
          <a:xfrm>
            <a:off x="2987675" y="0"/>
            <a:ext cx="3078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200" dirty="0" smtClean="0">
                <a:solidFill>
                  <a:srgbClr val="C00000"/>
                </a:solidFill>
                <a:ea typeface="ヒラギノ角ゴ Pro W3"/>
                <a:cs typeface="ヒラギノ角ゴ Pro W3"/>
              </a:rPr>
              <a:t>156 </a:t>
            </a:r>
            <a:r>
              <a:rPr lang="en-US" altLang="en-US" sz="3200" kern="0" dirty="0" smtClean="0">
                <a:solidFill>
                  <a:schemeClr val="accent6"/>
                </a:solidFill>
                <a:latin typeface="Arial"/>
                <a:ea typeface="+mj-ea"/>
                <a:cs typeface="Arial"/>
              </a:rPr>
              <a:t>PCT States</a:t>
            </a:r>
            <a:endParaRPr lang="en-US" altLang="en-US" sz="3200" dirty="0">
              <a:solidFill>
                <a:schemeClr val="accent6"/>
              </a:solidFill>
              <a:ea typeface="ヒラギノ角ゴ Pro W3"/>
              <a:cs typeface="ヒラギノ角ゴ Pro W3"/>
            </a:endParaRPr>
          </a:p>
        </p:txBody>
      </p:sp>
      <p:pic>
        <p:nvPicPr>
          <p:cNvPr id="98314" name="Picture 13">
            <a:extLst>
              <a:ext uri="{FF2B5EF4-FFF2-40B4-BE49-F238E27FC236}">
                <a16:creationId xmlns:a16="http://schemas.microsoft.com/office/drawing/2014/main" id="{9EA1CCD1-0D75-4EB9-A5D6-54EE7B90FA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1163" y="696913"/>
            <a:ext cx="6132512"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nvPr>
        </p:nvGraphicFramePr>
        <p:xfrm>
          <a:off x="7421526" y="329609"/>
          <a:ext cx="1584251" cy="1737360"/>
        </p:xfrm>
        <a:graphic>
          <a:graphicData uri="http://schemas.openxmlformats.org/drawingml/2006/table">
            <a:tbl>
              <a:tblPr/>
              <a:tblGrid>
                <a:gridCol w="1584251">
                  <a:extLst>
                    <a:ext uri="{9D8B030D-6E8A-4147-A177-3AD203B41FA5}">
                      <a16:colId xmlns:a16="http://schemas.microsoft.com/office/drawing/2014/main" val="1015764729"/>
                    </a:ext>
                  </a:extLst>
                </a:gridCol>
              </a:tblGrid>
              <a:tr h="1690577">
                <a:tc>
                  <a:txBody>
                    <a:bodyPr/>
                    <a:lstStyle/>
                    <a:p>
                      <a:r>
                        <a:rPr lang="en-US" dirty="0" smtClean="0"/>
                        <a:t>Recent accessions:</a:t>
                      </a:r>
                    </a:p>
                    <a:p>
                      <a:endParaRPr lang="en-US" dirty="0" smtClean="0"/>
                    </a:p>
                    <a:p>
                      <a:pPr marL="285750" indent="-285750">
                        <a:buFontTx/>
                        <a:buChar char="-"/>
                      </a:pPr>
                      <a:r>
                        <a:rPr lang="en-US" dirty="0" smtClean="0"/>
                        <a:t>Cabo Verde</a:t>
                      </a:r>
                    </a:p>
                    <a:p>
                      <a:pPr marL="285750" indent="-285750">
                        <a:buFontTx/>
                        <a:buChar char="-"/>
                      </a:pPr>
                      <a:r>
                        <a:rPr lang="en-US" dirty="0" smtClean="0"/>
                        <a:t>Iraq</a:t>
                      </a:r>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514095676"/>
                  </a:ext>
                </a:extLst>
              </a:tr>
            </a:tbl>
          </a:graphicData>
        </a:graphic>
      </p:graphicFrame>
    </p:spTree>
    <p:extLst>
      <p:ext uri="{BB962C8B-B14F-4D97-AF65-F5344CB8AC3E}">
        <p14:creationId xmlns:p14="http://schemas.microsoft.com/office/powerpoint/2010/main" val="25390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_english [Read-Only]" id="{2BE46BF8-5CC7-4037-A73A-5BECF475BA9F}" vid="{103A63B3-D17F-4DD5-BF0F-BD145ED87DC8}"/>
    </a:ext>
  </a:extLst>
</a:theme>
</file>

<file path=ppt/theme/theme2.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women Inventors PPPP</Template>
  <TotalTime>2544</TotalTime>
  <Words>3145</Words>
  <Application>Microsoft Office PowerPoint</Application>
  <PresentationFormat>On-screen Show (4:3)</PresentationFormat>
  <Paragraphs>578</Paragraphs>
  <Slides>29</Slides>
  <Notes>29</Notes>
  <HiddenSlides>5</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0</vt:i4>
      </vt:variant>
      <vt:variant>
        <vt:lpstr>Slide Titles</vt:lpstr>
      </vt:variant>
      <vt:variant>
        <vt:i4>29</vt:i4>
      </vt:variant>
    </vt:vector>
  </HeadingPairs>
  <TitlesOfParts>
    <vt:vector size="39" baseType="lpstr">
      <vt:lpstr>Arial</vt:lpstr>
      <vt:lpstr>Arial Black</vt:lpstr>
      <vt:lpstr>Calibri</vt:lpstr>
      <vt:lpstr>Microsoft Sans Serif</vt:lpstr>
      <vt:lpstr>Symbol</vt:lpstr>
      <vt:lpstr>Times New Roman</vt:lpstr>
      <vt:lpstr>Wingdings</vt:lpstr>
      <vt:lpstr>ヒラギノ角ゴ Pro W3</vt:lpstr>
      <vt:lpstr>template_english</vt:lpstr>
      <vt:lpstr>Default Design</vt:lpstr>
      <vt:lpstr>             Asia-Pacific Women Innovators and Entrepreneurs Program  The Patent Cooperation Treaty (PCT) – A System for International Patent Protection  Ms. Anjali Aeri, Counsellor PCT International Cooperation, PCT Legal and International Affairs Department, World Intellectual Property Organization (WIPO) anjali.aeri@wipo.int         </vt:lpstr>
      <vt:lpstr>Women Inventions – Leading the way</vt:lpstr>
      <vt:lpstr>  Patent system   </vt:lpstr>
      <vt:lpstr>Prior art (for international search  (PCT Article 15(2) and Rule 33))</vt:lpstr>
      <vt:lpstr>PCT vs. Paris route (traditional)</vt:lpstr>
      <vt:lpstr>Key Advantages of the PCT</vt:lpstr>
      <vt:lpstr>General remarks on the PCT system</vt:lpstr>
      <vt:lpstr>           PCT Statistics – Filings &amp; Membership           </vt:lpstr>
      <vt:lpstr>PowerPoint Presentation</vt:lpstr>
      <vt:lpstr>Countries not (yet) PCT Contracting States (37)</vt:lpstr>
      <vt:lpstr>Growth of PCT Filings</vt:lpstr>
      <vt:lpstr>PowerPoint Presentation</vt:lpstr>
      <vt:lpstr>A slow increase of the share of women using PCT</vt:lpstr>
      <vt:lpstr>By Region: share of women using PCT</vt:lpstr>
      <vt:lpstr>Share of women inventors: Asia-Pacific</vt:lpstr>
      <vt:lpstr>WIPO GREEN  </vt:lpstr>
      <vt:lpstr>WIPO GREEN - The Marketplace for Sustainable Technology </vt:lpstr>
      <vt:lpstr>IP Strategy - PCT  </vt:lpstr>
      <vt:lpstr>PATENTSCOPE</vt:lpstr>
      <vt:lpstr>Licensing Availability - Patentscope</vt:lpstr>
      <vt:lpstr>PATENTSCOPE Database – Search COVID-19 Innovations (2)</vt:lpstr>
      <vt:lpstr>PATENTSCOPE Database – Search COVID-19 Innovations (1)</vt:lpstr>
      <vt:lpstr>PCT Information and Training</vt:lpstr>
      <vt:lpstr>PowerPoint Presentation</vt:lpstr>
      <vt:lpstr>Where to file the international application (Rule 19) </vt:lpstr>
      <vt:lpstr>Minimum requirements for an international filing date (Article 11(1))</vt:lpstr>
      <vt:lpstr>The Inventor Assistance Program (IAP)</vt:lpstr>
      <vt:lpstr>Leveraging the PCT to support  under-resourced inventors</vt:lpstr>
      <vt:lpstr>Key Barriers to Gender Parity in IP ?</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BELBL Nina</dc:creator>
  <cp:keywords>FOR OFFICIAL USE ONLY</cp:keywords>
  <cp:lastModifiedBy>AERI Anjali</cp:lastModifiedBy>
  <cp:revision>214</cp:revision>
  <cp:lastPrinted>2022-03-07T20:09:57Z</cp:lastPrinted>
  <dcterms:created xsi:type="dcterms:W3CDTF">2021-05-27T14:11:17Z</dcterms:created>
  <dcterms:modified xsi:type="dcterms:W3CDTF">2022-08-03T09:01:18Z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18a544cc-1ad1-49ba-a913-98349a14292e</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y fmtid="{D5CDD505-2E9C-101B-9397-08002B2CF9AE}" pid="7" name="TCSClassification">
    <vt:lpwstr>FOR OFFICIAL USE ONLY</vt:lpwstr>
  </property>
</Properties>
</file>