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8"/>
  </p:notesMasterIdLst>
  <p:sldIdLst>
    <p:sldId id="256" r:id="rId2"/>
    <p:sldId id="2879" r:id="rId3"/>
    <p:sldId id="2890" r:id="rId4"/>
    <p:sldId id="2854" r:id="rId5"/>
    <p:sldId id="2857" r:id="rId6"/>
    <p:sldId id="2891" r:id="rId7"/>
    <p:sldId id="2892" r:id="rId8"/>
    <p:sldId id="2893" r:id="rId9"/>
    <p:sldId id="2882" r:id="rId10"/>
    <p:sldId id="2842" r:id="rId11"/>
    <p:sldId id="2894" r:id="rId12"/>
    <p:sldId id="2880" r:id="rId13"/>
    <p:sldId id="258" r:id="rId14"/>
    <p:sldId id="259" r:id="rId15"/>
    <p:sldId id="264" r:id="rId16"/>
    <p:sldId id="2895" r:id="rId17"/>
    <p:sldId id="2896" r:id="rId18"/>
    <p:sldId id="260" r:id="rId19"/>
    <p:sldId id="266" r:id="rId20"/>
    <p:sldId id="261" r:id="rId21"/>
    <p:sldId id="267" r:id="rId22"/>
    <p:sldId id="268" r:id="rId23"/>
    <p:sldId id="269" r:id="rId24"/>
    <p:sldId id="270" r:id="rId25"/>
    <p:sldId id="271" r:id="rId26"/>
    <p:sldId id="272" r:id="rId2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D9F776-E721-4C67-9400-240DA790444C}" v="322" dt="2024-02-03T15:17:09.5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79" autoAdjust="0"/>
    <p:restoredTop sz="88808" autoAdjust="0"/>
  </p:normalViewPr>
  <p:slideViewPr>
    <p:cSldViewPr snapToGrid="0">
      <p:cViewPr varScale="1">
        <p:scale>
          <a:sx n="139" d="100"/>
          <a:sy n="139" d="100"/>
        </p:scale>
        <p:origin x="1112" y="168"/>
      </p:cViewPr>
      <p:guideLst>
        <p:guide orient="horz" pos="1620"/>
        <p:guide pos="2880"/>
      </p:guideLst>
    </p:cSldViewPr>
  </p:slideViewPr>
  <p:notesTextViewPr>
    <p:cViewPr>
      <p:scale>
        <a:sx n="1" d="1"/>
        <a:sy n="1" d="1"/>
      </p:scale>
      <p:origin x="0" y="0"/>
    </p:cViewPr>
  </p:notesTextViewPr>
  <p:sorterViewPr>
    <p:cViewPr>
      <p:scale>
        <a:sx n="100" d="100"/>
        <a:sy n="100" d="100"/>
      </p:scale>
      <p:origin x="0" y="-204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erie Moon" userId="2a9ba0715f97addf" providerId="LiveId" clId="{2BD9F776-E721-4C67-9400-240DA790444C}"/>
    <pc:docChg chg="undo custSel addSld delSld modSld sldOrd">
      <pc:chgData name="Suerie Moon" userId="2a9ba0715f97addf" providerId="LiveId" clId="{2BD9F776-E721-4C67-9400-240DA790444C}" dt="2024-02-03T15:17:22.940" v="599" actId="207"/>
      <pc:docMkLst>
        <pc:docMk/>
      </pc:docMkLst>
      <pc:sldChg chg="modSp mod">
        <pc:chgData name="Suerie Moon" userId="2a9ba0715f97addf" providerId="LiveId" clId="{2BD9F776-E721-4C67-9400-240DA790444C}" dt="2024-02-03T14:53:32.019" v="163" actId="20577"/>
        <pc:sldMkLst>
          <pc:docMk/>
          <pc:sldMk cId="0" sldId="256"/>
        </pc:sldMkLst>
        <pc:spChg chg="mod">
          <ac:chgData name="Suerie Moon" userId="2a9ba0715f97addf" providerId="LiveId" clId="{2BD9F776-E721-4C67-9400-240DA790444C}" dt="2024-02-03T14:53:32.019" v="163" actId="20577"/>
          <ac:spMkLst>
            <pc:docMk/>
            <pc:sldMk cId="0" sldId="256"/>
            <ac:spMk id="3" creationId="{C785CC4F-158A-E3B4-F9EE-346F7B4D9D9B}"/>
          </ac:spMkLst>
        </pc:spChg>
        <pc:spChg chg="mod">
          <ac:chgData name="Suerie Moon" userId="2a9ba0715f97addf" providerId="LiveId" clId="{2BD9F776-E721-4C67-9400-240DA790444C}" dt="2024-02-03T14:53:05.502" v="125" actId="14100"/>
          <ac:spMkLst>
            <pc:docMk/>
            <pc:sldMk cId="0" sldId="256"/>
            <ac:spMk id="55" creationId="{00000000-0000-0000-0000-000000000000}"/>
          </ac:spMkLst>
        </pc:spChg>
      </pc:sldChg>
      <pc:sldChg chg="del">
        <pc:chgData name="Suerie Moon" userId="2a9ba0715f97addf" providerId="LiveId" clId="{2BD9F776-E721-4C67-9400-240DA790444C}" dt="2024-02-03T15:02:40.791" v="476" actId="47"/>
        <pc:sldMkLst>
          <pc:docMk/>
          <pc:sldMk cId="0" sldId="257"/>
        </pc:sldMkLst>
      </pc:sldChg>
      <pc:sldChg chg="del">
        <pc:chgData name="Suerie Moon" userId="2a9ba0715f97addf" providerId="LiveId" clId="{2BD9F776-E721-4C67-9400-240DA790444C}" dt="2024-02-03T15:02:01.618" v="473" actId="47"/>
        <pc:sldMkLst>
          <pc:docMk/>
          <pc:sldMk cId="2745198980" sldId="2853"/>
        </pc:sldMkLst>
      </pc:sldChg>
      <pc:sldChg chg="addSp delSp modSp add del mod">
        <pc:chgData name="Suerie Moon" userId="2a9ba0715f97addf" providerId="LiveId" clId="{2BD9F776-E721-4C67-9400-240DA790444C}" dt="2024-02-03T15:06:51.133" v="586" actId="47"/>
        <pc:sldMkLst>
          <pc:docMk/>
          <pc:sldMk cId="2569873303" sldId="2874"/>
        </pc:sldMkLst>
        <pc:spChg chg="add del mod">
          <ac:chgData name="Suerie Moon" userId="2a9ba0715f97addf" providerId="LiveId" clId="{2BD9F776-E721-4C67-9400-240DA790444C}" dt="2024-02-03T15:04:52.241" v="485" actId="478"/>
          <ac:spMkLst>
            <pc:docMk/>
            <pc:sldMk cId="2569873303" sldId="2874"/>
            <ac:spMk id="4" creationId="{2D02DF27-B0C3-4AEC-616B-6F349AE013AE}"/>
          </ac:spMkLst>
        </pc:spChg>
        <pc:spChg chg="del">
          <ac:chgData name="Suerie Moon" userId="2a9ba0715f97addf" providerId="LiveId" clId="{2BD9F776-E721-4C67-9400-240DA790444C}" dt="2024-02-03T15:04:49.373" v="484" actId="478"/>
          <ac:spMkLst>
            <pc:docMk/>
            <pc:sldMk cId="2569873303" sldId="2874"/>
            <ac:spMk id="62" creationId="{00000000-0000-0000-0000-000000000000}"/>
          </ac:spMkLst>
        </pc:spChg>
      </pc:sldChg>
      <pc:sldChg chg="del">
        <pc:chgData name="Suerie Moon" userId="2a9ba0715f97addf" providerId="LiveId" clId="{2BD9F776-E721-4C67-9400-240DA790444C}" dt="2024-02-03T15:04:17.622" v="482" actId="2696"/>
        <pc:sldMkLst>
          <pc:docMk/>
          <pc:sldMk cId="3958410430" sldId="2874"/>
        </pc:sldMkLst>
      </pc:sldChg>
      <pc:sldChg chg="del">
        <pc:chgData name="Suerie Moon" userId="2a9ba0715f97addf" providerId="LiveId" clId="{2BD9F776-E721-4C67-9400-240DA790444C}" dt="2024-02-03T15:02:12.235" v="474" actId="47"/>
        <pc:sldMkLst>
          <pc:docMk/>
          <pc:sldMk cId="1012879843" sldId="2875"/>
        </pc:sldMkLst>
      </pc:sldChg>
      <pc:sldChg chg="del">
        <pc:chgData name="Suerie Moon" userId="2a9ba0715f97addf" providerId="LiveId" clId="{2BD9F776-E721-4C67-9400-240DA790444C}" dt="2024-02-03T15:02:22.962" v="475" actId="47"/>
        <pc:sldMkLst>
          <pc:docMk/>
          <pc:sldMk cId="3462212468" sldId="2876"/>
        </pc:sldMkLst>
      </pc:sldChg>
      <pc:sldChg chg="del ord">
        <pc:chgData name="Suerie Moon" userId="2a9ba0715f97addf" providerId="LiveId" clId="{2BD9F776-E721-4C67-9400-240DA790444C}" dt="2024-02-03T15:17:03.149" v="596" actId="47"/>
        <pc:sldMkLst>
          <pc:docMk/>
          <pc:sldMk cId="4044809426" sldId="2877"/>
        </pc:sldMkLst>
      </pc:sldChg>
      <pc:sldChg chg="del">
        <pc:chgData name="Suerie Moon" userId="2a9ba0715f97addf" providerId="LiveId" clId="{2BD9F776-E721-4C67-9400-240DA790444C}" dt="2024-02-03T15:07:41.897" v="594" actId="47"/>
        <pc:sldMkLst>
          <pc:docMk/>
          <pc:sldMk cId="576344881" sldId="2878"/>
        </pc:sldMkLst>
      </pc:sldChg>
      <pc:sldChg chg="modSp mod">
        <pc:chgData name="Suerie Moon" userId="2a9ba0715f97addf" providerId="LiveId" clId="{2BD9F776-E721-4C67-9400-240DA790444C}" dt="2024-02-03T14:49:49.451" v="15" actId="20577"/>
        <pc:sldMkLst>
          <pc:docMk/>
          <pc:sldMk cId="937241048" sldId="2879"/>
        </pc:sldMkLst>
        <pc:spChg chg="mod">
          <ac:chgData name="Suerie Moon" userId="2a9ba0715f97addf" providerId="LiveId" clId="{2BD9F776-E721-4C67-9400-240DA790444C}" dt="2024-02-03T14:49:49.451" v="15" actId="20577"/>
          <ac:spMkLst>
            <pc:docMk/>
            <pc:sldMk cId="937241048" sldId="2879"/>
            <ac:spMk id="2" creationId="{0E89E290-A1F1-08EB-FAED-B94E1E272562}"/>
          </ac:spMkLst>
        </pc:spChg>
      </pc:sldChg>
      <pc:sldChg chg="del">
        <pc:chgData name="Suerie Moon" userId="2a9ba0715f97addf" providerId="LiveId" clId="{2BD9F776-E721-4C67-9400-240DA790444C}" dt="2024-02-03T15:07:42.877" v="595" actId="47"/>
        <pc:sldMkLst>
          <pc:docMk/>
          <pc:sldMk cId="2735095782" sldId="2881"/>
        </pc:sldMkLst>
      </pc:sldChg>
      <pc:sldChg chg="add ord">
        <pc:chgData name="Suerie Moon" userId="2a9ba0715f97addf" providerId="LiveId" clId="{2BD9F776-E721-4C67-9400-240DA790444C}" dt="2024-02-03T15:06:55.018" v="588"/>
        <pc:sldMkLst>
          <pc:docMk/>
          <pc:sldMk cId="0" sldId="2882"/>
        </pc:sldMkLst>
      </pc:sldChg>
      <pc:sldChg chg="add del">
        <pc:chgData name="Suerie Moon" userId="2a9ba0715f97addf" providerId="LiveId" clId="{2BD9F776-E721-4C67-9400-240DA790444C}" dt="2024-02-03T15:07:01.445" v="589" actId="47"/>
        <pc:sldMkLst>
          <pc:docMk/>
          <pc:sldMk cId="4251825907" sldId="2883"/>
        </pc:sldMkLst>
      </pc:sldChg>
      <pc:sldChg chg="add">
        <pc:chgData name="Suerie Moon" userId="2a9ba0715f97addf" providerId="LiveId" clId="{2BD9F776-E721-4C67-9400-240DA790444C}" dt="2024-02-03T14:50:02.956" v="16"/>
        <pc:sldMkLst>
          <pc:docMk/>
          <pc:sldMk cId="284271849" sldId="2884"/>
        </pc:sldMkLst>
      </pc:sldChg>
      <pc:sldChg chg="modSp add mod">
        <pc:chgData name="Suerie Moon" userId="2a9ba0715f97addf" providerId="LiveId" clId="{2BD9F776-E721-4C67-9400-240DA790444C}" dt="2024-02-03T15:03:35.913" v="478" actId="207"/>
        <pc:sldMkLst>
          <pc:docMk/>
          <pc:sldMk cId="2332993052" sldId="2890"/>
        </pc:sldMkLst>
        <pc:graphicFrameChg chg="mod modGraphic">
          <ac:chgData name="Suerie Moon" userId="2a9ba0715f97addf" providerId="LiveId" clId="{2BD9F776-E721-4C67-9400-240DA790444C}" dt="2024-02-03T15:03:35.913" v="478" actId="207"/>
          <ac:graphicFrameMkLst>
            <pc:docMk/>
            <pc:sldMk cId="2332993052" sldId="2890"/>
            <ac:graphicFrameMk id="5" creationId="{EDD4D4CD-B017-CCBA-BB3C-58CA9801BD15}"/>
          </ac:graphicFrameMkLst>
        </pc:graphicFrameChg>
      </pc:sldChg>
      <pc:sldChg chg="modSp add mod">
        <pc:chgData name="Suerie Moon" userId="2a9ba0715f97addf" providerId="LiveId" clId="{2BD9F776-E721-4C67-9400-240DA790444C}" dt="2024-02-03T15:04:05.597" v="481" actId="207"/>
        <pc:sldMkLst>
          <pc:docMk/>
          <pc:sldMk cId="377079700" sldId="2891"/>
        </pc:sldMkLst>
        <pc:graphicFrameChg chg="modGraphic">
          <ac:chgData name="Suerie Moon" userId="2a9ba0715f97addf" providerId="LiveId" clId="{2BD9F776-E721-4C67-9400-240DA790444C}" dt="2024-02-03T15:04:05.597" v="481" actId="207"/>
          <ac:graphicFrameMkLst>
            <pc:docMk/>
            <pc:sldMk cId="377079700" sldId="2891"/>
            <ac:graphicFrameMk id="5" creationId="{EDD4D4CD-B017-CCBA-BB3C-58CA9801BD15}"/>
          </ac:graphicFrameMkLst>
        </pc:graphicFrameChg>
      </pc:sldChg>
      <pc:sldChg chg="modSp add mod">
        <pc:chgData name="Suerie Moon" userId="2a9ba0715f97addf" providerId="LiveId" clId="{2BD9F776-E721-4C67-9400-240DA790444C}" dt="2024-02-03T15:06:13.308" v="582" actId="20577"/>
        <pc:sldMkLst>
          <pc:docMk/>
          <pc:sldMk cId="993724817" sldId="2892"/>
        </pc:sldMkLst>
        <pc:spChg chg="mod">
          <ac:chgData name="Suerie Moon" userId="2a9ba0715f97addf" providerId="LiveId" clId="{2BD9F776-E721-4C67-9400-240DA790444C}" dt="2024-02-03T15:05:40.198" v="493"/>
          <ac:spMkLst>
            <pc:docMk/>
            <pc:sldMk cId="993724817" sldId="2892"/>
            <ac:spMk id="2" creationId="{15051855-0923-0576-BA78-3783523B372F}"/>
          </ac:spMkLst>
        </pc:spChg>
        <pc:spChg chg="mod">
          <ac:chgData name="Suerie Moon" userId="2a9ba0715f97addf" providerId="LiveId" clId="{2BD9F776-E721-4C67-9400-240DA790444C}" dt="2024-02-03T15:06:13.308" v="582" actId="20577"/>
          <ac:spMkLst>
            <pc:docMk/>
            <pc:sldMk cId="993724817" sldId="2892"/>
            <ac:spMk id="3" creationId="{F3F5B32D-8F40-CEAA-9BE0-9BCDE35B2F13}"/>
          </ac:spMkLst>
        </pc:spChg>
      </pc:sldChg>
      <pc:sldChg chg="modSp add mod">
        <pc:chgData name="Suerie Moon" userId="2a9ba0715f97addf" providerId="LiveId" clId="{2BD9F776-E721-4C67-9400-240DA790444C}" dt="2024-02-03T15:06:45.053" v="585" actId="207"/>
        <pc:sldMkLst>
          <pc:docMk/>
          <pc:sldMk cId="208111993" sldId="2893"/>
        </pc:sldMkLst>
        <pc:graphicFrameChg chg="modGraphic">
          <ac:chgData name="Suerie Moon" userId="2a9ba0715f97addf" providerId="LiveId" clId="{2BD9F776-E721-4C67-9400-240DA790444C}" dt="2024-02-03T15:06:45.053" v="585" actId="207"/>
          <ac:graphicFrameMkLst>
            <pc:docMk/>
            <pc:sldMk cId="208111993" sldId="2893"/>
            <ac:graphicFrameMk id="5" creationId="{EDD4D4CD-B017-CCBA-BB3C-58CA9801BD15}"/>
          </ac:graphicFrameMkLst>
        </pc:graphicFrameChg>
      </pc:sldChg>
      <pc:sldChg chg="modSp add mod">
        <pc:chgData name="Suerie Moon" userId="2a9ba0715f97addf" providerId="LiveId" clId="{2BD9F776-E721-4C67-9400-240DA790444C}" dt="2024-02-03T15:17:22.940" v="599" actId="207"/>
        <pc:sldMkLst>
          <pc:docMk/>
          <pc:sldMk cId="1013451910" sldId="2894"/>
        </pc:sldMkLst>
        <pc:graphicFrameChg chg="modGraphic">
          <ac:chgData name="Suerie Moon" userId="2a9ba0715f97addf" providerId="LiveId" clId="{2BD9F776-E721-4C67-9400-240DA790444C}" dt="2024-02-03T15:17:22.940" v="599" actId="207"/>
          <ac:graphicFrameMkLst>
            <pc:docMk/>
            <pc:sldMk cId="1013451910" sldId="2894"/>
            <ac:graphicFrameMk id="5" creationId="{EDD4D4CD-B017-CCBA-BB3C-58CA9801BD15}"/>
          </ac:graphicFrameMkLst>
        </pc:graphicFrameChg>
      </pc:sldChg>
      <pc:sldMasterChg chg="delSldLayout">
        <pc:chgData name="Suerie Moon" userId="2a9ba0715f97addf" providerId="LiveId" clId="{2BD9F776-E721-4C67-9400-240DA790444C}" dt="2024-02-03T15:17:03.149" v="596" actId="47"/>
        <pc:sldMasterMkLst>
          <pc:docMk/>
          <pc:sldMasterMk cId="0" sldId="2147483659"/>
        </pc:sldMasterMkLst>
        <pc:sldLayoutChg chg="del">
          <pc:chgData name="Suerie Moon" userId="2a9ba0715f97addf" providerId="LiveId" clId="{2BD9F776-E721-4C67-9400-240DA790444C}" dt="2024-02-03T15:17:03.149" v="596" actId="47"/>
          <pc:sldLayoutMkLst>
            <pc:docMk/>
            <pc:sldMasterMk cId="0" sldId="2147483659"/>
            <pc:sldLayoutMk cId="0" sldId="2147483651"/>
          </pc:sldLayoutMkLst>
        </pc:sldLayoutChg>
        <pc:sldLayoutChg chg="del">
          <pc:chgData name="Suerie Moon" userId="2a9ba0715f97addf" providerId="LiveId" clId="{2BD9F776-E721-4C67-9400-240DA790444C}" dt="2024-02-03T15:07:42.877" v="595" actId="47"/>
          <pc:sldLayoutMkLst>
            <pc:docMk/>
            <pc:sldMasterMk cId="0" sldId="2147483659"/>
            <pc:sldLayoutMk cId="0" sldId="2147483658"/>
          </pc:sldLayoutMkLst>
        </pc:sldLayoutChg>
      </pc:sldMaster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FCA023-2F5D-4BB7-90E5-08930AFF1FB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9E3B1C6-6D83-4335-B1EF-71FA5A73F187}">
      <dgm:prSet/>
      <dgm:spPr/>
      <dgm:t>
        <a:bodyPr/>
        <a:lstStyle/>
        <a:p>
          <a:pPr>
            <a:lnSpc>
              <a:spcPct val="100000"/>
            </a:lnSpc>
          </a:pPr>
          <a:r>
            <a:rPr lang="en-US" dirty="0"/>
            <a:t>Public sector drives health emergency R&amp;D</a:t>
          </a:r>
        </a:p>
      </dgm:t>
    </dgm:pt>
    <dgm:pt modelId="{2860B2FB-AA83-410A-8176-2CDC1A883FD3}" type="parTrans" cxnId="{D8F0CBBB-510C-44EB-A173-6EEF82CEA76F}">
      <dgm:prSet/>
      <dgm:spPr/>
      <dgm:t>
        <a:bodyPr/>
        <a:lstStyle/>
        <a:p>
          <a:endParaRPr lang="en-US"/>
        </a:p>
      </dgm:t>
    </dgm:pt>
    <dgm:pt modelId="{E6F44084-5C69-4E0A-B850-79543650DA37}" type="sibTrans" cxnId="{D8F0CBBB-510C-44EB-A173-6EEF82CEA76F}">
      <dgm:prSet/>
      <dgm:spPr/>
      <dgm:t>
        <a:bodyPr/>
        <a:lstStyle/>
        <a:p>
          <a:endParaRPr lang="en-US"/>
        </a:p>
      </dgm:t>
    </dgm:pt>
    <dgm:pt modelId="{51AB4677-BA09-4E0E-9BCA-44CE29AB8082}">
      <dgm:prSet/>
      <dgm:spPr/>
      <dgm:t>
        <a:bodyPr/>
        <a:lstStyle/>
        <a:p>
          <a:pPr>
            <a:lnSpc>
              <a:spcPct val="100000"/>
            </a:lnSpc>
          </a:pPr>
          <a:r>
            <a:rPr lang="en-US" dirty="0">
              <a:solidFill>
                <a:schemeClr val="bg2">
                  <a:lumMod val="40000"/>
                  <a:lumOff val="60000"/>
                </a:schemeClr>
              </a:solidFill>
            </a:rPr>
            <a:t>Access conditions the norm for international R&amp;D projects for health emergencies</a:t>
          </a:r>
        </a:p>
      </dgm:t>
    </dgm:pt>
    <dgm:pt modelId="{4F630987-2671-4FE3-BF62-C47062AAC985}" type="parTrans" cxnId="{271AAB6C-9CE2-4043-A686-F09CFC0351DF}">
      <dgm:prSet/>
      <dgm:spPr/>
      <dgm:t>
        <a:bodyPr/>
        <a:lstStyle/>
        <a:p>
          <a:endParaRPr lang="en-US"/>
        </a:p>
      </dgm:t>
    </dgm:pt>
    <dgm:pt modelId="{C3949CD1-29B1-4962-9398-E601120AAB5D}" type="sibTrans" cxnId="{271AAB6C-9CE2-4043-A686-F09CFC0351DF}">
      <dgm:prSet/>
      <dgm:spPr/>
      <dgm:t>
        <a:bodyPr/>
        <a:lstStyle/>
        <a:p>
          <a:endParaRPr lang="en-US"/>
        </a:p>
      </dgm:t>
    </dgm:pt>
    <dgm:pt modelId="{4FF52C6C-6787-4037-AC4D-397B883E887E}">
      <dgm:prSet/>
      <dgm:spPr/>
      <dgm:t>
        <a:bodyPr/>
        <a:lstStyle/>
        <a:p>
          <a:pPr>
            <a:lnSpc>
              <a:spcPct val="100000"/>
            </a:lnSpc>
          </a:pPr>
          <a:r>
            <a:rPr lang="en-US" dirty="0">
              <a:solidFill>
                <a:schemeClr val="bg2">
                  <a:lumMod val="40000"/>
                  <a:lumOff val="60000"/>
                </a:schemeClr>
              </a:solidFill>
            </a:rPr>
            <a:t>Growing LMIC R&amp;D and production capacity</a:t>
          </a:r>
        </a:p>
      </dgm:t>
    </dgm:pt>
    <dgm:pt modelId="{48123462-3F8F-4AD8-AFBD-B3A1EB685656}" type="parTrans" cxnId="{067733E7-4C78-4CC8-A68C-12BE9683838B}">
      <dgm:prSet/>
      <dgm:spPr/>
      <dgm:t>
        <a:bodyPr/>
        <a:lstStyle/>
        <a:p>
          <a:endParaRPr lang="en-US"/>
        </a:p>
      </dgm:t>
    </dgm:pt>
    <dgm:pt modelId="{C17F3493-DE30-4A61-ABF0-D9DC6CEEF381}" type="sibTrans" cxnId="{067733E7-4C78-4CC8-A68C-12BE9683838B}">
      <dgm:prSet/>
      <dgm:spPr/>
      <dgm:t>
        <a:bodyPr/>
        <a:lstStyle/>
        <a:p>
          <a:endParaRPr lang="en-US"/>
        </a:p>
      </dgm:t>
    </dgm:pt>
    <dgm:pt modelId="{ADB9C13B-E9AD-4F17-B198-020FCFB166DB}" type="pres">
      <dgm:prSet presAssocID="{46FCA023-2F5D-4BB7-90E5-08930AFF1FB6}" presName="root" presStyleCnt="0">
        <dgm:presLayoutVars>
          <dgm:dir/>
          <dgm:resizeHandles val="exact"/>
        </dgm:presLayoutVars>
      </dgm:prSet>
      <dgm:spPr/>
    </dgm:pt>
    <dgm:pt modelId="{F68AA6D1-4558-4525-8768-FA4A6421EC5B}" type="pres">
      <dgm:prSet presAssocID="{49E3B1C6-6D83-4335-B1EF-71FA5A73F187}" presName="compNode" presStyleCnt="0"/>
      <dgm:spPr/>
    </dgm:pt>
    <dgm:pt modelId="{C2F68B88-CCAE-4871-8DEE-5FF11B317740}" type="pres">
      <dgm:prSet presAssocID="{49E3B1C6-6D83-4335-B1EF-71FA5A73F187}" presName="bgRect" presStyleLbl="bgShp" presStyleIdx="0" presStyleCnt="3"/>
      <dgm:spPr/>
    </dgm:pt>
    <dgm:pt modelId="{2CD7B0F2-860D-4FB2-A5AB-E4346A4EC954}" type="pres">
      <dgm:prSet presAssocID="{49E3B1C6-6D83-4335-B1EF-71FA5A73F18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urt outline"/>
        </a:ext>
      </dgm:extLst>
    </dgm:pt>
    <dgm:pt modelId="{882B4A8F-FBF6-496B-8409-6410D2A4B974}" type="pres">
      <dgm:prSet presAssocID="{49E3B1C6-6D83-4335-B1EF-71FA5A73F187}" presName="spaceRect" presStyleCnt="0"/>
      <dgm:spPr/>
    </dgm:pt>
    <dgm:pt modelId="{36AE8383-B4BC-44F6-A24E-AE2922446E9F}" type="pres">
      <dgm:prSet presAssocID="{49E3B1C6-6D83-4335-B1EF-71FA5A73F187}" presName="parTx" presStyleLbl="revTx" presStyleIdx="0" presStyleCnt="3">
        <dgm:presLayoutVars>
          <dgm:chMax val="0"/>
          <dgm:chPref val="0"/>
        </dgm:presLayoutVars>
      </dgm:prSet>
      <dgm:spPr/>
    </dgm:pt>
    <dgm:pt modelId="{A5EF97FE-2800-4B15-B02F-81466732B4A2}" type="pres">
      <dgm:prSet presAssocID="{E6F44084-5C69-4E0A-B850-79543650DA37}" presName="sibTrans" presStyleCnt="0"/>
      <dgm:spPr/>
    </dgm:pt>
    <dgm:pt modelId="{82304A32-0E34-4CCC-A86E-E3BCA6EF0F02}" type="pres">
      <dgm:prSet presAssocID="{51AB4677-BA09-4E0E-9BCA-44CE29AB8082}" presName="compNode" presStyleCnt="0"/>
      <dgm:spPr/>
    </dgm:pt>
    <dgm:pt modelId="{857DDCA5-1516-46D3-83EA-F37044215D2B}" type="pres">
      <dgm:prSet presAssocID="{51AB4677-BA09-4E0E-9BCA-44CE29AB8082}" presName="bgRect" presStyleLbl="bgShp" presStyleIdx="1" presStyleCnt="3"/>
      <dgm:spPr/>
    </dgm:pt>
    <dgm:pt modelId="{438E6B60-FD72-42A8-82AD-367D9074A17C}" type="pres">
      <dgm:prSet presAssocID="{51AB4677-BA09-4E0E-9BCA-44CE29AB8082}"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ins outline"/>
        </a:ext>
      </dgm:extLst>
    </dgm:pt>
    <dgm:pt modelId="{D593362B-0F60-4F3F-8BA7-3C8AE1861C63}" type="pres">
      <dgm:prSet presAssocID="{51AB4677-BA09-4E0E-9BCA-44CE29AB8082}" presName="spaceRect" presStyleCnt="0"/>
      <dgm:spPr/>
    </dgm:pt>
    <dgm:pt modelId="{CE7D1048-8689-4107-A428-1C8EA8ED9A87}" type="pres">
      <dgm:prSet presAssocID="{51AB4677-BA09-4E0E-9BCA-44CE29AB8082}" presName="parTx" presStyleLbl="revTx" presStyleIdx="1" presStyleCnt="3">
        <dgm:presLayoutVars>
          <dgm:chMax val="0"/>
          <dgm:chPref val="0"/>
        </dgm:presLayoutVars>
      </dgm:prSet>
      <dgm:spPr/>
    </dgm:pt>
    <dgm:pt modelId="{2652330A-0ABC-431D-8BA5-E9E8007F6E54}" type="pres">
      <dgm:prSet presAssocID="{C3949CD1-29B1-4962-9398-E601120AAB5D}" presName="sibTrans" presStyleCnt="0"/>
      <dgm:spPr/>
    </dgm:pt>
    <dgm:pt modelId="{FE8D0DD6-D3F5-4F1B-9FC6-C6CBE6E12C96}" type="pres">
      <dgm:prSet presAssocID="{4FF52C6C-6787-4037-AC4D-397B883E887E}" presName="compNode" presStyleCnt="0"/>
      <dgm:spPr/>
    </dgm:pt>
    <dgm:pt modelId="{5F50EB9D-89D9-4ED7-A785-D4F9B1A531D1}" type="pres">
      <dgm:prSet presAssocID="{4FF52C6C-6787-4037-AC4D-397B883E887E}" presName="bgRect" presStyleLbl="bgShp" presStyleIdx="2" presStyleCnt="3"/>
      <dgm:spPr/>
    </dgm:pt>
    <dgm:pt modelId="{27015DF0-73BF-4FB6-99CF-AC04F271E88C}" type="pres">
      <dgm:prSet presAssocID="{4FF52C6C-6787-4037-AC4D-397B883E887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pward trend with solid fill"/>
        </a:ext>
      </dgm:extLst>
    </dgm:pt>
    <dgm:pt modelId="{582DE23E-B24D-43D5-9F6C-5AF3C8E6B6E1}" type="pres">
      <dgm:prSet presAssocID="{4FF52C6C-6787-4037-AC4D-397B883E887E}" presName="spaceRect" presStyleCnt="0"/>
      <dgm:spPr/>
    </dgm:pt>
    <dgm:pt modelId="{6A81EFA7-E008-42FE-B8FD-3842EF1FEAFC}" type="pres">
      <dgm:prSet presAssocID="{4FF52C6C-6787-4037-AC4D-397B883E887E}" presName="parTx" presStyleLbl="revTx" presStyleIdx="2" presStyleCnt="3">
        <dgm:presLayoutVars>
          <dgm:chMax val="0"/>
          <dgm:chPref val="0"/>
        </dgm:presLayoutVars>
      </dgm:prSet>
      <dgm:spPr/>
    </dgm:pt>
  </dgm:ptLst>
  <dgm:cxnLst>
    <dgm:cxn modelId="{6244DA3F-C079-4A14-89C6-769266181125}" type="presOf" srcId="{49E3B1C6-6D83-4335-B1EF-71FA5A73F187}" destId="{36AE8383-B4BC-44F6-A24E-AE2922446E9F}" srcOrd="0" destOrd="0" presId="urn:microsoft.com/office/officeart/2018/2/layout/IconVerticalSolidList"/>
    <dgm:cxn modelId="{271AAB6C-9CE2-4043-A686-F09CFC0351DF}" srcId="{46FCA023-2F5D-4BB7-90E5-08930AFF1FB6}" destId="{51AB4677-BA09-4E0E-9BCA-44CE29AB8082}" srcOrd="1" destOrd="0" parTransId="{4F630987-2671-4FE3-BF62-C47062AAC985}" sibTransId="{C3949CD1-29B1-4962-9398-E601120AAB5D}"/>
    <dgm:cxn modelId="{53089190-1419-4EA2-B8E8-9AC0F25ADB64}" type="presOf" srcId="{46FCA023-2F5D-4BB7-90E5-08930AFF1FB6}" destId="{ADB9C13B-E9AD-4F17-B198-020FCFB166DB}" srcOrd="0" destOrd="0" presId="urn:microsoft.com/office/officeart/2018/2/layout/IconVerticalSolidList"/>
    <dgm:cxn modelId="{D8F0CBBB-510C-44EB-A173-6EEF82CEA76F}" srcId="{46FCA023-2F5D-4BB7-90E5-08930AFF1FB6}" destId="{49E3B1C6-6D83-4335-B1EF-71FA5A73F187}" srcOrd="0" destOrd="0" parTransId="{2860B2FB-AA83-410A-8176-2CDC1A883FD3}" sibTransId="{E6F44084-5C69-4E0A-B850-79543650DA37}"/>
    <dgm:cxn modelId="{AACB3FCA-BF79-4ABC-9975-379DC862C9D4}" type="presOf" srcId="{51AB4677-BA09-4E0E-9BCA-44CE29AB8082}" destId="{CE7D1048-8689-4107-A428-1C8EA8ED9A87}" srcOrd="0" destOrd="0" presId="urn:microsoft.com/office/officeart/2018/2/layout/IconVerticalSolidList"/>
    <dgm:cxn modelId="{C4F175E2-5D06-41B8-A805-6B768A512821}" type="presOf" srcId="{4FF52C6C-6787-4037-AC4D-397B883E887E}" destId="{6A81EFA7-E008-42FE-B8FD-3842EF1FEAFC}" srcOrd="0" destOrd="0" presId="urn:microsoft.com/office/officeart/2018/2/layout/IconVerticalSolidList"/>
    <dgm:cxn modelId="{067733E7-4C78-4CC8-A68C-12BE9683838B}" srcId="{46FCA023-2F5D-4BB7-90E5-08930AFF1FB6}" destId="{4FF52C6C-6787-4037-AC4D-397B883E887E}" srcOrd="2" destOrd="0" parTransId="{48123462-3F8F-4AD8-AFBD-B3A1EB685656}" sibTransId="{C17F3493-DE30-4A61-ABF0-D9DC6CEEF381}"/>
    <dgm:cxn modelId="{E212BCF8-F4FD-4A40-AB3B-7D5ABA35BF48}" type="presParOf" srcId="{ADB9C13B-E9AD-4F17-B198-020FCFB166DB}" destId="{F68AA6D1-4558-4525-8768-FA4A6421EC5B}" srcOrd="0" destOrd="0" presId="urn:microsoft.com/office/officeart/2018/2/layout/IconVerticalSolidList"/>
    <dgm:cxn modelId="{54EAE495-53E0-4194-9DF9-0835F51155BC}" type="presParOf" srcId="{F68AA6D1-4558-4525-8768-FA4A6421EC5B}" destId="{C2F68B88-CCAE-4871-8DEE-5FF11B317740}" srcOrd="0" destOrd="0" presId="urn:microsoft.com/office/officeart/2018/2/layout/IconVerticalSolidList"/>
    <dgm:cxn modelId="{20CCC40F-1F76-4BC7-8204-E664283EFA68}" type="presParOf" srcId="{F68AA6D1-4558-4525-8768-FA4A6421EC5B}" destId="{2CD7B0F2-860D-4FB2-A5AB-E4346A4EC954}" srcOrd="1" destOrd="0" presId="urn:microsoft.com/office/officeart/2018/2/layout/IconVerticalSolidList"/>
    <dgm:cxn modelId="{F95DE843-607A-4B46-9F58-415219F5CBD9}" type="presParOf" srcId="{F68AA6D1-4558-4525-8768-FA4A6421EC5B}" destId="{882B4A8F-FBF6-496B-8409-6410D2A4B974}" srcOrd="2" destOrd="0" presId="urn:microsoft.com/office/officeart/2018/2/layout/IconVerticalSolidList"/>
    <dgm:cxn modelId="{6B5BA3B8-8B21-41B9-A258-1FA7F9385FDD}" type="presParOf" srcId="{F68AA6D1-4558-4525-8768-FA4A6421EC5B}" destId="{36AE8383-B4BC-44F6-A24E-AE2922446E9F}" srcOrd="3" destOrd="0" presId="urn:microsoft.com/office/officeart/2018/2/layout/IconVerticalSolidList"/>
    <dgm:cxn modelId="{2CB573DA-6CEA-42A1-A81F-743BD5C78E37}" type="presParOf" srcId="{ADB9C13B-E9AD-4F17-B198-020FCFB166DB}" destId="{A5EF97FE-2800-4B15-B02F-81466732B4A2}" srcOrd="1" destOrd="0" presId="urn:microsoft.com/office/officeart/2018/2/layout/IconVerticalSolidList"/>
    <dgm:cxn modelId="{862B302F-C462-49E7-B006-DC396F9777FC}" type="presParOf" srcId="{ADB9C13B-E9AD-4F17-B198-020FCFB166DB}" destId="{82304A32-0E34-4CCC-A86E-E3BCA6EF0F02}" srcOrd="2" destOrd="0" presId="urn:microsoft.com/office/officeart/2018/2/layout/IconVerticalSolidList"/>
    <dgm:cxn modelId="{11F0226E-7502-4E7B-A893-1A83AE21CE36}" type="presParOf" srcId="{82304A32-0E34-4CCC-A86E-E3BCA6EF0F02}" destId="{857DDCA5-1516-46D3-83EA-F37044215D2B}" srcOrd="0" destOrd="0" presId="urn:microsoft.com/office/officeart/2018/2/layout/IconVerticalSolidList"/>
    <dgm:cxn modelId="{A10973D6-ADB3-467D-9E28-B40CA946DFC0}" type="presParOf" srcId="{82304A32-0E34-4CCC-A86E-E3BCA6EF0F02}" destId="{438E6B60-FD72-42A8-82AD-367D9074A17C}" srcOrd="1" destOrd="0" presId="urn:microsoft.com/office/officeart/2018/2/layout/IconVerticalSolidList"/>
    <dgm:cxn modelId="{E1E26999-CB36-4F24-AC48-A72FD1546F2B}" type="presParOf" srcId="{82304A32-0E34-4CCC-A86E-E3BCA6EF0F02}" destId="{D593362B-0F60-4F3F-8BA7-3C8AE1861C63}" srcOrd="2" destOrd="0" presId="urn:microsoft.com/office/officeart/2018/2/layout/IconVerticalSolidList"/>
    <dgm:cxn modelId="{DFA19B48-59F2-4244-8471-A3857E507A91}" type="presParOf" srcId="{82304A32-0E34-4CCC-A86E-E3BCA6EF0F02}" destId="{CE7D1048-8689-4107-A428-1C8EA8ED9A87}" srcOrd="3" destOrd="0" presId="urn:microsoft.com/office/officeart/2018/2/layout/IconVerticalSolidList"/>
    <dgm:cxn modelId="{33580472-9E4B-4838-A1A0-EAE8545441D9}" type="presParOf" srcId="{ADB9C13B-E9AD-4F17-B198-020FCFB166DB}" destId="{2652330A-0ABC-431D-8BA5-E9E8007F6E54}" srcOrd="3" destOrd="0" presId="urn:microsoft.com/office/officeart/2018/2/layout/IconVerticalSolidList"/>
    <dgm:cxn modelId="{40ED1C21-7F07-4BA2-B309-D8ADB73BA478}" type="presParOf" srcId="{ADB9C13B-E9AD-4F17-B198-020FCFB166DB}" destId="{FE8D0DD6-D3F5-4F1B-9FC6-C6CBE6E12C96}" srcOrd="4" destOrd="0" presId="urn:microsoft.com/office/officeart/2018/2/layout/IconVerticalSolidList"/>
    <dgm:cxn modelId="{07CB2D7C-8BA9-494C-8E71-D03923020443}" type="presParOf" srcId="{FE8D0DD6-D3F5-4F1B-9FC6-C6CBE6E12C96}" destId="{5F50EB9D-89D9-4ED7-A785-D4F9B1A531D1}" srcOrd="0" destOrd="0" presId="urn:microsoft.com/office/officeart/2018/2/layout/IconVerticalSolidList"/>
    <dgm:cxn modelId="{E1EA9BF7-94EA-482C-8286-AF7EA8B52B43}" type="presParOf" srcId="{FE8D0DD6-D3F5-4F1B-9FC6-C6CBE6E12C96}" destId="{27015DF0-73BF-4FB6-99CF-AC04F271E88C}" srcOrd="1" destOrd="0" presId="urn:microsoft.com/office/officeart/2018/2/layout/IconVerticalSolidList"/>
    <dgm:cxn modelId="{03E7CD1A-CD48-4ABA-9C0D-6A36D6D2A54F}" type="presParOf" srcId="{FE8D0DD6-D3F5-4F1B-9FC6-C6CBE6E12C96}" destId="{582DE23E-B24D-43D5-9F6C-5AF3C8E6B6E1}" srcOrd="2" destOrd="0" presId="urn:microsoft.com/office/officeart/2018/2/layout/IconVerticalSolidList"/>
    <dgm:cxn modelId="{291AFFFB-7F81-48A2-BFA4-FF673FE8D0C7}" type="presParOf" srcId="{FE8D0DD6-D3F5-4F1B-9FC6-C6CBE6E12C96}" destId="{6A81EFA7-E008-42FE-B8FD-3842EF1FEA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FCA023-2F5D-4BB7-90E5-08930AFF1FB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9E3B1C6-6D83-4335-B1EF-71FA5A73F187}">
      <dgm:prSet/>
      <dgm:spPr/>
      <dgm:t>
        <a:bodyPr/>
        <a:lstStyle/>
        <a:p>
          <a:pPr>
            <a:lnSpc>
              <a:spcPct val="100000"/>
            </a:lnSpc>
          </a:pPr>
          <a:r>
            <a:rPr lang="en-US" dirty="0">
              <a:solidFill>
                <a:schemeClr val="bg2">
                  <a:lumMod val="40000"/>
                  <a:lumOff val="60000"/>
                </a:schemeClr>
              </a:solidFill>
            </a:rPr>
            <a:t>Public sector drives health emergency R&amp;D</a:t>
          </a:r>
        </a:p>
      </dgm:t>
    </dgm:pt>
    <dgm:pt modelId="{2860B2FB-AA83-410A-8176-2CDC1A883FD3}" type="parTrans" cxnId="{D8F0CBBB-510C-44EB-A173-6EEF82CEA76F}">
      <dgm:prSet/>
      <dgm:spPr/>
      <dgm:t>
        <a:bodyPr/>
        <a:lstStyle/>
        <a:p>
          <a:endParaRPr lang="en-US"/>
        </a:p>
      </dgm:t>
    </dgm:pt>
    <dgm:pt modelId="{E6F44084-5C69-4E0A-B850-79543650DA37}" type="sibTrans" cxnId="{D8F0CBBB-510C-44EB-A173-6EEF82CEA76F}">
      <dgm:prSet/>
      <dgm:spPr/>
      <dgm:t>
        <a:bodyPr/>
        <a:lstStyle/>
        <a:p>
          <a:endParaRPr lang="en-US"/>
        </a:p>
      </dgm:t>
    </dgm:pt>
    <dgm:pt modelId="{51AB4677-BA09-4E0E-9BCA-44CE29AB8082}">
      <dgm:prSet/>
      <dgm:spPr/>
      <dgm:t>
        <a:bodyPr/>
        <a:lstStyle/>
        <a:p>
          <a:pPr>
            <a:lnSpc>
              <a:spcPct val="100000"/>
            </a:lnSpc>
          </a:pPr>
          <a:r>
            <a:rPr lang="en-US" dirty="0">
              <a:solidFill>
                <a:schemeClr val="accent1">
                  <a:lumMod val="50000"/>
                </a:schemeClr>
              </a:solidFill>
            </a:rPr>
            <a:t>Access conditions the norm for international R&amp;D projects for health emergencies</a:t>
          </a:r>
        </a:p>
      </dgm:t>
    </dgm:pt>
    <dgm:pt modelId="{4F630987-2671-4FE3-BF62-C47062AAC985}" type="parTrans" cxnId="{271AAB6C-9CE2-4043-A686-F09CFC0351DF}">
      <dgm:prSet/>
      <dgm:spPr/>
      <dgm:t>
        <a:bodyPr/>
        <a:lstStyle/>
        <a:p>
          <a:endParaRPr lang="en-US"/>
        </a:p>
      </dgm:t>
    </dgm:pt>
    <dgm:pt modelId="{C3949CD1-29B1-4962-9398-E601120AAB5D}" type="sibTrans" cxnId="{271AAB6C-9CE2-4043-A686-F09CFC0351DF}">
      <dgm:prSet/>
      <dgm:spPr/>
      <dgm:t>
        <a:bodyPr/>
        <a:lstStyle/>
        <a:p>
          <a:endParaRPr lang="en-US"/>
        </a:p>
      </dgm:t>
    </dgm:pt>
    <dgm:pt modelId="{4FF52C6C-6787-4037-AC4D-397B883E887E}">
      <dgm:prSet/>
      <dgm:spPr/>
      <dgm:t>
        <a:bodyPr/>
        <a:lstStyle/>
        <a:p>
          <a:pPr>
            <a:lnSpc>
              <a:spcPct val="100000"/>
            </a:lnSpc>
          </a:pPr>
          <a:r>
            <a:rPr lang="en-US" dirty="0">
              <a:solidFill>
                <a:schemeClr val="bg2">
                  <a:lumMod val="40000"/>
                  <a:lumOff val="60000"/>
                </a:schemeClr>
              </a:solidFill>
            </a:rPr>
            <a:t>Growing LMIC R&amp;D and production capacity</a:t>
          </a:r>
        </a:p>
      </dgm:t>
    </dgm:pt>
    <dgm:pt modelId="{48123462-3F8F-4AD8-AFBD-B3A1EB685656}" type="parTrans" cxnId="{067733E7-4C78-4CC8-A68C-12BE9683838B}">
      <dgm:prSet/>
      <dgm:spPr/>
      <dgm:t>
        <a:bodyPr/>
        <a:lstStyle/>
        <a:p>
          <a:endParaRPr lang="en-US"/>
        </a:p>
      </dgm:t>
    </dgm:pt>
    <dgm:pt modelId="{C17F3493-DE30-4A61-ABF0-D9DC6CEEF381}" type="sibTrans" cxnId="{067733E7-4C78-4CC8-A68C-12BE9683838B}">
      <dgm:prSet/>
      <dgm:spPr/>
      <dgm:t>
        <a:bodyPr/>
        <a:lstStyle/>
        <a:p>
          <a:endParaRPr lang="en-US"/>
        </a:p>
      </dgm:t>
    </dgm:pt>
    <dgm:pt modelId="{ADB9C13B-E9AD-4F17-B198-020FCFB166DB}" type="pres">
      <dgm:prSet presAssocID="{46FCA023-2F5D-4BB7-90E5-08930AFF1FB6}" presName="root" presStyleCnt="0">
        <dgm:presLayoutVars>
          <dgm:dir/>
          <dgm:resizeHandles val="exact"/>
        </dgm:presLayoutVars>
      </dgm:prSet>
      <dgm:spPr/>
    </dgm:pt>
    <dgm:pt modelId="{F68AA6D1-4558-4525-8768-FA4A6421EC5B}" type="pres">
      <dgm:prSet presAssocID="{49E3B1C6-6D83-4335-B1EF-71FA5A73F187}" presName="compNode" presStyleCnt="0"/>
      <dgm:spPr/>
    </dgm:pt>
    <dgm:pt modelId="{C2F68B88-CCAE-4871-8DEE-5FF11B317740}" type="pres">
      <dgm:prSet presAssocID="{49E3B1C6-6D83-4335-B1EF-71FA5A73F187}" presName="bgRect" presStyleLbl="bgShp" presStyleIdx="0" presStyleCnt="3"/>
      <dgm:spPr/>
    </dgm:pt>
    <dgm:pt modelId="{2CD7B0F2-860D-4FB2-A5AB-E4346A4EC954}" type="pres">
      <dgm:prSet presAssocID="{49E3B1C6-6D83-4335-B1EF-71FA5A73F18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urt outline"/>
        </a:ext>
      </dgm:extLst>
    </dgm:pt>
    <dgm:pt modelId="{882B4A8F-FBF6-496B-8409-6410D2A4B974}" type="pres">
      <dgm:prSet presAssocID="{49E3B1C6-6D83-4335-B1EF-71FA5A73F187}" presName="spaceRect" presStyleCnt="0"/>
      <dgm:spPr/>
    </dgm:pt>
    <dgm:pt modelId="{36AE8383-B4BC-44F6-A24E-AE2922446E9F}" type="pres">
      <dgm:prSet presAssocID="{49E3B1C6-6D83-4335-B1EF-71FA5A73F187}" presName="parTx" presStyleLbl="revTx" presStyleIdx="0" presStyleCnt="3">
        <dgm:presLayoutVars>
          <dgm:chMax val="0"/>
          <dgm:chPref val="0"/>
        </dgm:presLayoutVars>
      </dgm:prSet>
      <dgm:spPr/>
    </dgm:pt>
    <dgm:pt modelId="{A5EF97FE-2800-4B15-B02F-81466732B4A2}" type="pres">
      <dgm:prSet presAssocID="{E6F44084-5C69-4E0A-B850-79543650DA37}" presName="sibTrans" presStyleCnt="0"/>
      <dgm:spPr/>
    </dgm:pt>
    <dgm:pt modelId="{82304A32-0E34-4CCC-A86E-E3BCA6EF0F02}" type="pres">
      <dgm:prSet presAssocID="{51AB4677-BA09-4E0E-9BCA-44CE29AB8082}" presName="compNode" presStyleCnt="0"/>
      <dgm:spPr/>
    </dgm:pt>
    <dgm:pt modelId="{857DDCA5-1516-46D3-83EA-F37044215D2B}" type="pres">
      <dgm:prSet presAssocID="{51AB4677-BA09-4E0E-9BCA-44CE29AB8082}" presName="bgRect" presStyleLbl="bgShp" presStyleIdx="1" presStyleCnt="3"/>
      <dgm:spPr/>
    </dgm:pt>
    <dgm:pt modelId="{438E6B60-FD72-42A8-82AD-367D9074A17C}" type="pres">
      <dgm:prSet presAssocID="{51AB4677-BA09-4E0E-9BCA-44CE29AB8082}"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ins outline"/>
        </a:ext>
      </dgm:extLst>
    </dgm:pt>
    <dgm:pt modelId="{D593362B-0F60-4F3F-8BA7-3C8AE1861C63}" type="pres">
      <dgm:prSet presAssocID="{51AB4677-BA09-4E0E-9BCA-44CE29AB8082}" presName="spaceRect" presStyleCnt="0"/>
      <dgm:spPr/>
    </dgm:pt>
    <dgm:pt modelId="{CE7D1048-8689-4107-A428-1C8EA8ED9A87}" type="pres">
      <dgm:prSet presAssocID="{51AB4677-BA09-4E0E-9BCA-44CE29AB8082}" presName="parTx" presStyleLbl="revTx" presStyleIdx="1" presStyleCnt="3">
        <dgm:presLayoutVars>
          <dgm:chMax val="0"/>
          <dgm:chPref val="0"/>
        </dgm:presLayoutVars>
      </dgm:prSet>
      <dgm:spPr/>
    </dgm:pt>
    <dgm:pt modelId="{2652330A-0ABC-431D-8BA5-E9E8007F6E54}" type="pres">
      <dgm:prSet presAssocID="{C3949CD1-29B1-4962-9398-E601120AAB5D}" presName="sibTrans" presStyleCnt="0"/>
      <dgm:spPr/>
    </dgm:pt>
    <dgm:pt modelId="{FE8D0DD6-D3F5-4F1B-9FC6-C6CBE6E12C96}" type="pres">
      <dgm:prSet presAssocID="{4FF52C6C-6787-4037-AC4D-397B883E887E}" presName="compNode" presStyleCnt="0"/>
      <dgm:spPr/>
    </dgm:pt>
    <dgm:pt modelId="{5F50EB9D-89D9-4ED7-A785-D4F9B1A531D1}" type="pres">
      <dgm:prSet presAssocID="{4FF52C6C-6787-4037-AC4D-397B883E887E}" presName="bgRect" presStyleLbl="bgShp" presStyleIdx="2" presStyleCnt="3"/>
      <dgm:spPr/>
    </dgm:pt>
    <dgm:pt modelId="{27015DF0-73BF-4FB6-99CF-AC04F271E88C}" type="pres">
      <dgm:prSet presAssocID="{4FF52C6C-6787-4037-AC4D-397B883E887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pward trend with solid fill"/>
        </a:ext>
      </dgm:extLst>
    </dgm:pt>
    <dgm:pt modelId="{582DE23E-B24D-43D5-9F6C-5AF3C8E6B6E1}" type="pres">
      <dgm:prSet presAssocID="{4FF52C6C-6787-4037-AC4D-397B883E887E}" presName="spaceRect" presStyleCnt="0"/>
      <dgm:spPr/>
    </dgm:pt>
    <dgm:pt modelId="{6A81EFA7-E008-42FE-B8FD-3842EF1FEAFC}" type="pres">
      <dgm:prSet presAssocID="{4FF52C6C-6787-4037-AC4D-397B883E887E}" presName="parTx" presStyleLbl="revTx" presStyleIdx="2" presStyleCnt="3">
        <dgm:presLayoutVars>
          <dgm:chMax val="0"/>
          <dgm:chPref val="0"/>
        </dgm:presLayoutVars>
      </dgm:prSet>
      <dgm:spPr/>
    </dgm:pt>
  </dgm:ptLst>
  <dgm:cxnLst>
    <dgm:cxn modelId="{6244DA3F-C079-4A14-89C6-769266181125}" type="presOf" srcId="{49E3B1C6-6D83-4335-B1EF-71FA5A73F187}" destId="{36AE8383-B4BC-44F6-A24E-AE2922446E9F}" srcOrd="0" destOrd="0" presId="urn:microsoft.com/office/officeart/2018/2/layout/IconVerticalSolidList"/>
    <dgm:cxn modelId="{271AAB6C-9CE2-4043-A686-F09CFC0351DF}" srcId="{46FCA023-2F5D-4BB7-90E5-08930AFF1FB6}" destId="{51AB4677-BA09-4E0E-9BCA-44CE29AB8082}" srcOrd="1" destOrd="0" parTransId="{4F630987-2671-4FE3-BF62-C47062AAC985}" sibTransId="{C3949CD1-29B1-4962-9398-E601120AAB5D}"/>
    <dgm:cxn modelId="{53089190-1419-4EA2-B8E8-9AC0F25ADB64}" type="presOf" srcId="{46FCA023-2F5D-4BB7-90E5-08930AFF1FB6}" destId="{ADB9C13B-E9AD-4F17-B198-020FCFB166DB}" srcOrd="0" destOrd="0" presId="urn:microsoft.com/office/officeart/2018/2/layout/IconVerticalSolidList"/>
    <dgm:cxn modelId="{D8F0CBBB-510C-44EB-A173-6EEF82CEA76F}" srcId="{46FCA023-2F5D-4BB7-90E5-08930AFF1FB6}" destId="{49E3B1C6-6D83-4335-B1EF-71FA5A73F187}" srcOrd="0" destOrd="0" parTransId="{2860B2FB-AA83-410A-8176-2CDC1A883FD3}" sibTransId="{E6F44084-5C69-4E0A-B850-79543650DA37}"/>
    <dgm:cxn modelId="{AACB3FCA-BF79-4ABC-9975-379DC862C9D4}" type="presOf" srcId="{51AB4677-BA09-4E0E-9BCA-44CE29AB8082}" destId="{CE7D1048-8689-4107-A428-1C8EA8ED9A87}" srcOrd="0" destOrd="0" presId="urn:microsoft.com/office/officeart/2018/2/layout/IconVerticalSolidList"/>
    <dgm:cxn modelId="{C4F175E2-5D06-41B8-A805-6B768A512821}" type="presOf" srcId="{4FF52C6C-6787-4037-AC4D-397B883E887E}" destId="{6A81EFA7-E008-42FE-B8FD-3842EF1FEAFC}" srcOrd="0" destOrd="0" presId="urn:microsoft.com/office/officeart/2018/2/layout/IconVerticalSolidList"/>
    <dgm:cxn modelId="{067733E7-4C78-4CC8-A68C-12BE9683838B}" srcId="{46FCA023-2F5D-4BB7-90E5-08930AFF1FB6}" destId="{4FF52C6C-6787-4037-AC4D-397B883E887E}" srcOrd="2" destOrd="0" parTransId="{48123462-3F8F-4AD8-AFBD-B3A1EB685656}" sibTransId="{C17F3493-DE30-4A61-ABF0-D9DC6CEEF381}"/>
    <dgm:cxn modelId="{E212BCF8-F4FD-4A40-AB3B-7D5ABA35BF48}" type="presParOf" srcId="{ADB9C13B-E9AD-4F17-B198-020FCFB166DB}" destId="{F68AA6D1-4558-4525-8768-FA4A6421EC5B}" srcOrd="0" destOrd="0" presId="urn:microsoft.com/office/officeart/2018/2/layout/IconVerticalSolidList"/>
    <dgm:cxn modelId="{54EAE495-53E0-4194-9DF9-0835F51155BC}" type="presParOf" srcId="{F68AA6D1-4558-4525-8768-FA4A6421EC5B}" destId="{C2F68B88-CCAE-4871-8DEE-5FF11B317740}" srcOrd="0" destOrd="0" presId="urn:microsoft.com/office/officeart/2018/2/layout/IconVerticalSolidList"/>
    <dgm:cxn modelId="{20CCC40F-1F76-4BC7-8204-E664283EFA68}" type="presParOf" srcId="{F68AA6D1-4558-4525-8768-FA4A6421EC5B}" destId="{2CD7B0F2-860D-4FB2-A5AB-E4346A4EC954}" srcOrd="1" destOrd="0" presId="urn:microsoft.com/office/officeart/2018/2/layout/IconVerticalSolidList"/>
    <dgm:cxn modelId="{F95DE843-607A-4B46-9F58-415219F5CBD9}" type="presParOf" srcId="{F68AA6D1-4558-4525-8768-FA4A6421EC5B}" destId="{882B4A8F-FBF6-496B-8409-6410D2A4B974}" srcOrd="2" destOrd="0" presId="urn:microsoft.com/office/officeart/2018/2/layout/IconVerticalSolidList"/>
    <dgm:cxn modelId="{6B5BA3B8-8B21-41B9-A258-1FA7F9385FDD}" type="presParOf" srcId="{F68AA6D1-4558-4525-8768-FA4A6421EC5B}" destId="{36AE8383-B4BC-44F6-A24E-AE2922446E9F}" srcOrd="3" destOrd="0" presId="urn:microsoft.com/office/officeart/2018/2/layout/IconVerticalSolidList"/>
    <dgm:cxn modelId="{2CB573DA-6CEA-42A1-A81F-743BD5C78E37}" type="presParOf" srcId="{ADB9C13B-E9AD-4F17-B198-020FCFB166DB}" destId="{A5EF97FE-2800-4B15-B02F-81466732B4A2}" srcOrd="1" destOrd="0" presId="urn:microsoft.com/office/officeart/2018/2/layout/IconVerticalSolidList"/>
    <dgm:cxn modelId="{862B302F-C462-49E7-B006-DC396F9777FC}" type="presParOf" srcId="{ADB9C13B-E9AD-4F17-B198-020FCFB166DB}" destId="{82304A32-0E34-4CCC-A86E-E3BCA6EF0F02}" srcOrd="2" destOrd="0" presId="urn:microsoft.com/office/officeart/2018/2/layout/IconVerticalSolidList"/>
    <dgm:cxn modelId="{11F0226E-7502-4E7B-A893-1A83AE21CE36}" type="presParOf" srcId="{82304A32-0E34-4CCC-A86E-E3BCA6EF0F02}" destId="{857DDCA5-1516-46D3-83EA-F37044215D2B}" srcOrd="0" destOrd="0" presId="urn:microsoft.com/office/officeart/2018/2/layout/IconVerticalSolidList"/>
    <dgm:cxn modelId="{A10973D6-ADB3-467D-9E28-B40CA946DFC0}" type="presParOf" srcId="{82304A32-0E34-4CCC-A86E-E3BCA6EF0F02}" destId="{438E6B60-FD72-42A8-82AD-367D9074A17C}" srcOrd="1" destOrd="0" presId="urn:microsoft.com/office/officeart/2018/2/layout/IconVerticalSolidList"/>
    <dgm:cxn modelId="{E1E26999-CB36-4F24-AC48-A72FD1546F2B}" type="presParOf" srcId="{82304A32-0E34-4CCC-A86E-E3BCA6EF0F02}" destId="{D593362B-0F60-4F3F-8BA7-3C8AE1861C63}" srcOrd="2" destOrd="0" presId="urn:microsoft.com/office/officeart/2018/2/layout/IconVerticalSolidList"/>
    <dgm:cxn modelId="{DFA19B48-59F2-4244-8471-A3857E507A91}" type="presParOf" srcId="{82304A32-0E34-4CCC-A86E-E3BCA6EF0F02}" destId="{CE7D1048-8689-4107-A428-1C8EA8ED9A87}" srcOrd="3" destOrd="0" presId="urn:microsoft.com/office/officeart/2018/2/layout/IconVerticalSolidList"/>
    <dgm:cxn modelId="{33580472-9E4B-4838-A1A0-EAE8545441D9}" type="presParOf" srcId="{ADB9C13B-E9AD-4F17-B198-020FCFB166DB}" destId="{2652330A-0ABC-431D-8BA5-E9E8007F6E54}" srcOrd="3" destOrd="0" presId="urn:microsoft.com/office/officeart/2018/2/layout/IconVerticalSolidList"/>
    <dgm:cxn modelId="{40ED1C21-7F07-4BA2-B309-D8ADB73BA478}" type="presParOf" srcId="{ADB9C13B-E9AD-4F17-B198-020FCFB166DB}" destId="{FE8D0DD6-D3F5-4F1B-9FC6-C6CBE6E12C96}" srcOrd="4" destOrd="0" presId="urn:microsoft.com/office/officeart/2018/2/layout/IconVerticalSolidList"/>
    <dgm:cxn modelId="{07CB2D7C-8BA9-494C-8E71-D03923020443}" type="presParOf" srcId="{FE8D0DD6-D3F5-4F1B-9FC6-C6CBE6E12C96}" destId="{5F50EB9D-89D9-4ED7-A785-D4F9B1A531D1}" srcOrd="0" destOrd="0" presId="urn:microsoft.com/office/officeart/2018/2/layout/IconVerticalSolidList"/>
    <dgm:cxn modelId="{E1EA9BF7-94EA-482C-8286-AF7EA8B52B43}" type="presParOf" srcId="{FE8D0DD6-D3F5-4F1B-9FC6-C6CBE6E12C96}" destId="{27015DF0-73BF-4FB6-99CF-AC04F271E88C}" srcOrd="1" destOrd="0" presId="urn:microsoft.com/office/officeart/2018/2/layout/IconVerticalSolidList"/>
    <dgm:cxn modelId="{03E7CD1A-CD48-4ABA-9C0D-6A36D6D2A54F}" type="presParOf" srcId="{FE8D0DD6-D3F5-4F1B-9FC6-C6CBE6E12C96}" destId="{582DE23E-B24D-43D5-9F6C-5AF3C8E6B6E1}" srcOrd="2" destOrd="0" presId="urn:microsoft.com/office/officeart/2018/2/layout/IconVerticalSolidList"/>
    <dgm:cxn modelId="{291AFFFB-7F81-48A2-BFA4-FF673FE8D0C7}" type="presParOf" srcId="{FE8D0DD6-D3F5-4F1B-9FC6-C6CBE6E12C96}" destId="{6A81EFA7-E008-42FE-B8FD-3842EF1FEA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FCA023-2F5D-4BB7-90E5-08930AFF1FB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9E3B1C6-6D83-4335-B1EF-71FA5A73F187}">
      <dgm:prSet/>
      <dgm:spPr/>
      <dgm:t>
        <a:bodyPr/>
        <a:lstStyle/>
        <a:p>
          <a:pPr>
            <a:lnSpc>
              <a:spcPct val="100000"/>
            </a:lnSpc>
          </a:pPr>
          <a:r>
            <a:rPr lang="en-US" dirty="0">
              <a:solidFill>
                <a:schemeClr val="bg2">
                  <a:lumMod val="40000"/>
                  <a:lumOff val="60000"/>
                </a:schemeClr>
              </a:solidFill>
            </a:rPr>
            <a:t>Public sector drives health emergency R&amp;D</a:t>
          </a:r>
        </a:p>
      </dgm:t>
    </dgm:pt>
    <dgm:pt modelId="{2860B2FB-AA83-410A-8176-2CDC1A883FD3}" type="parTrans" cxnId="{D8F0CBBB-510C-44EB-A173-6EEF82CEA76F}">
      <dgm:prSet/>
      <dgm:spPr/>
      <dgm:t>
        <a:bodyPr/>
        <a:lstStyle/>
        <a:p>
          <a:endParaRPr lang="en-US"/>
        </a:p>
      </dgm:t>
    </dgm:pt>
    <dgm:pt modelId="{E6F44084-5C69-4E0A-B850-79543650DA37}" type="sibTrans" cxnId="{D8F0CBBB-510C-44EB-A173-6EEF82CEA76F}">
      <dgm:prSet/>
      <dgm:spPr/>
      <dgm:t>
        <a:bodyPr/>
        <a:lstStyle/>
        <a:p>
          <a:endParaRPr lang="en-US"/>
        </a:p>
      </dgm:t>
    </dgm:pt>
    <dgm:pt modelId="{51AB4677-BA09-4E0E-9BCA-44CE29AB8082}">
      <dgm:prSet/>
      <dgm:spPr/>
      <dgm:t>
        <a:bodyPr/>
        <a:lstStyle/>
        <a:p>
          <a:pPr>
            <a:lnSpc>
              <a:spcPct val="100000"/>
            </a:lnSpc>
          </a:pPr>
          <a:r>
            <a:rPr lang="en-US" dirty="0">
              <a:solidFill>
                <a:schemeClr val="bg2">
                  <a:lumMod val="40000"/>
                  <a:lumOff val="60000"/>
                </a:schemeClr>
              </a:solidFill>
            </a:rPr>
            <a:t>Access conditions the norm for international R&amp;D projects for health emergencies</a:t>
          </a:r>
        </a:p>
      </dgm:t>
    </dgm:pt>
    <dgm:pt modelId="{4F630987-2671-4FE3-BF62-C47062AAC985}" type="parTrans" cxnId="{271AAB6C-9CE2-4043-A686-F09CFC0351DF}">
      <dgm:prSet/>
      <dgm:spPr/>
      <dgm:t>
        <a:bodyPr/>
        <a:lstStyle/>
        <a:p>
          <a:endParaRPr lang="en-US"/>
        </a:p>
      </dgm:t>
    </dgm:pt>
    <dgm:pt modelId="{C3949CD1-29B1-4962-9398-E601120AAB5D}" type="sibTrans" cxnId="{271AAB6C-9CE2-4043-A686-F09CFC0351DF}">
      <dgm:prSet/>
      <dgm:spPr/>
      <dgm:t>
        <a:bodyPr/>
        <a:lstStyle/>
        <a:p>
          <a:endParaRPr lang="en-US"/>
        </a:p>
      </dgm:t>
    </dgm:pt>
    <dgm:pt modelId="{4FF52C6C-6787-4037-AC4D-397B883E887E}">
      <dgm:prSet/>
      <dgm:spPr/>
      <dgm:t>
        <a:bodyPr/>
        <a:lstStyle/>
        <a:p>
          <a:pPr>
            <a:lnSpc>
              <a:spcPct val="100000"/>
            </a:lnSpc>
          </a:pPr>
          <a:r>
            <a:rPr lang="en-US" dirty="0">
              <a:solidFill>
                <a:schemeClr val="accent1">
                  <a:lumMod val="75000"/>
                </a:schemeClr>
              </a:solidFill>
            </a:rPr>
            <a:t>Growing LMIC R&amp;D and production capacity</a:t>
          </a:r>
        </a:p>
      </dgm:t>
    </dgm:pt>
    <dgm:pt modelId="{48123462-3F8F-4AD8-AFBD-B3A1EB685656}" type="parTrans" cxnId="{067733E7-4C78-4CC8-A68C-12BE9683838B}">
      <dgm:prSet/>
      <dgm:spPr/>
      <dgm:t>
        <a:bodyPr/>
        <a:lstStyle/>
        <a:p>
          <a:endParaRPr lang="en-US"/>
        </a:p>
      </dgm:t>
    </dgm:pt>
    <dgm:pt modelId="{C17F3493-DE30-4A61-ABF0-D9DC6CEEF381}" type="sibTrans" cxnId="{067733E7-4C78-4CC8-A68C-12BE9683838B}">
      <dgm:prSet/>
      <dgm:spPr/>
      <dgm:t>
        <a:bodyPr/>
        <a:lstStyle/>
        <a:p>
          <a:endParaRPr lang="en-US"/>
        </a:p>
      </dgm:t>
    </dgm:pt>
    <dgm:pt modelId="{ADB9C13B-E9AD-4F17-B198-020FCFB166DB}" type="pres">
      <dgm:prSet presAssocID="{46FCA023-2F5D-4BB7-90E5-08930AFF1FB6}" presName="root" presStyleCnt="0">
        <dgm:presLayoutVars>
          <dgm:dir/>
          <dgm:resizeHandles val="exact"/>
        </dgm:presLayoutVars>
      </dgm:prSet>
      <dgm:spPr/>
    </dgm:pt>
    <dgm:pt modelId="{F68AA6D1-4558-4525-8768-FA4A6421EC5B}" type="pres">
      <dgm:prSet presAssocID="{49E3B1C6-6D83-4335-B1EF-71FA5A73F187}" presName="compNode" presStyleCnt="0"/>
      <dgm:spPr/>
    </dgm:pt>
    <dgm:pt modelId="{C2F68B88-CCAE-4871-8DEE-5FF11B317740}" type="pres">
      <dgm:prSet presAssocID="{49E3B1C6-6D83-4335-B1EF-71FA5A73F187}" presName="bgRect" presStyleLbl="bgShp" presStyleIdx="0" presStyleCnt="3"/>
      <dgm:spPr/>
    </dgm:pt>
    <dgm:pt modelId="{2CD7B0F2-860D-4FB2-A5AB-E4346A4EC954}" type="pres">
      <dgm:prSet presAssocID="{49E3B1C6-6D83-4335-B1EF-71FA5A73F18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urt outline"/>
        </a:ext>
      </dgm:extLst>
    </dgm:pt>
    <dgm:pt modelId="{882B4A8F-FBF6-496B-8409-6410D2A4B974}" type="pres">
      <dgm:prSet presAssocID="{49E3B1C6-6D83-4335-B1EF-71FA5A73F187}" presName="spaceRect" presStyleCnt="0"/>
      <dgm:spPr/>
    </dgm:pt>
    <dgm:pt modelId="{36AE8383-B4BC-44F6-A24E-AE2922446E9F}" type="pres">
      <dgm:prSet presAssocID="{49E3B1C6-6D83-4335-B1EF-71FA5A73F187}" presName="parTx" presStyleLbl="revTx" presStyleIdx="0" presStyleCnt="3">
        <dgm:presLayoutVars>
          <dgm:chMax val="0"/>
          <dgm:chPref val="0"/>
        </dgm:presLayoutVars>
      </dgm:prSet>
      <dgm:spPr/>
    </dgm:pt>
    <dgm:pt modelId="{A5EF97FE-2800-4B15-B02F-81466732B4A2}" type="pres">
      <dgm:prSet presAssocID="{E6F44084-5C69-4E0A-B850-79543650DA37}" presName="sibTrans" presStyleCnt="0"/>
      <dgm:spPr/>
    </dgm:pt>
    <dgm:pt modelId="{82304A32-0E34-4CCC-A86E-E3BCA6EF0F02}" type="pres">
      <dgm:prSet presAssocID="{51AB4677-BA09-4E0E-9BCA-44CE29AB8082}" presName="compNode" presStyleCnt="0"/>
      <dgm:spPr/>
    </dgm:pt>
    <dgm:pt modelId="{857DDCA5-1516-46D3-83EA-F37044215D2B}" type="pres">
      <dgm:prSet presAssocID="{51AB4677-BA09-4E0E-9BCA-44CE29AB8082}" presName="bgRect" presStyleLbl="bgShp" presStyleIdx="1" presStyleCnt="3"/>
      <dgm:spPr/>
    </dgm:pt>
    <dgm:pt modelId="{438E6B60-FD72-42A8-82AD-367D9074A17C}" type="pres">
      <dgm:prSet presAssocID="{51AB4677-BA09-4E0E-9BCA-44CE29AB8082}"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ins outline"/>
        </a:ext>
      </dgm:extLst>
    </dgm:pt>
    <dgm:pt modelId="{D593362B-0F60-4F3F-8BA7-3C8AE1861C63}" type="pres">
      <dgm:prSet presAssocID="{51AB4677-BA09-4E0E-9BCA-44CE29AB8082}" presName="spaceRect" presStyleCnt="0"/>
      <dgm:spPr/>
    </dgm:pt>
    <dgm:pt modelId="{CE7D1048-8689-4107-A428-1C8EA8ED9A87}" type="pres">
      <dgm:prSet presAssocID="{51AB4677-BA09-4E0E-9BCA-44CE29AB8082}" presName="parTx" presStyleLbl="revTx" presStyleIdx="1" presStyleCnt="3">
        <dgm:presLayoutVars>
          <dgm:chMax val="0"/>
          <dgm:chPref val="0"/>
        </dgm:presLayoutVars>
      </dgm:prSet>
      <dgm:spPr/>
    </dgm:pt>
    <dgm:pt modelId="{2652330A-0ABC-431D-8BA5-E9E8007F6E54}" type="pres">
      <dgm:prSet presAssocID="{C3949CD1-29B1-4962-9398-E601120AAB5D}" presName="sibTrans" presStyleCnt="0"/>
      <dgm:spPr/>
    </dgm:pt>
    <dgm:pt modelId="{FE8D0DD6-D3F5-4F1B-9FC6-C6CBE6E12C96}" type="pres">
      <dgm:prSet presAssocID="{4FF52C6C-6787-4037-AC4D-397B883E887E}" presName="compNode" presStyleCnt="0"/>
      <dgm:spPr/>
    </dgm:pt>
    <dgm:pt modelId="{5F50EB9D-89D9-4ED7-A785-D4F9B1A531D1}" type="pres">
      <dgm:prSet presAssocID="{4FF52C6C-6787-4037-AC4D-397B883E887E}" presName="bgRect" presStyleLbl="bgShp" presStyleIdx="2" presStyleCnt="3"/>
      <dgm:spPr/>
    </dgm:pt>
    <dgm:pt modelId="{27015DF0-73BF-4FB6-99CF-AC04F271E88C}" type="pres">
      <dgm:prSet presAssocID="{4FF52C6C-6787-4037-AC4D-397B883E887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pward trend with solid fill"/>
        </a:ext>
      </dgm:extLst>
    </dgm:pt>
    <dgm:pt modelId="{582DE23E-B24D-43D5-9F6C-5AF3C8E6B6E1}" type="pres">
      <dgm:prSet presAssocID="{4FF52C6C-6787-4037-AC4D-397B883E887E}" presName="spaceRect" presStyleCnt="0"/>
      <dgm:spPr/>
    </dgm:pt>
    <dgm:pt modelId="{6A81EFA7-E008-42FE-B8FD-3842EF1FEAFC}" type="pres">
      <dgm:prSet presAssocID="{4FF52C6C-6787-4037-AC4D-397B883E887E}" presName="parTx" presStyleLbl="revTx" presStyleIdx="2" presStyleCnt="3">
        <dgm:presLayoutVars>
          <dgm:chMax val="0"/>
          <dgm:chPref val="0"/>
        </dgm:presLayoutVars>
      </dgm:prSet>
      <dgm:spPr/>
    </dgm:pt>
  </dgm:ptLst>
  <dgm:cxnLst>
    <dgm:cxn modelId="{6244DA3F-C079-4A14-89C6-769266181125}" type="presOf" srcId="{49E3B1C6-6D83-4335-B1EF-71FA5A73F187}" destId="{36AE8383-B4BC-44F6-A24E-AE2922446E9F}" srcOrd="0" destOrd="0" presId="urn:microsoft.com/office/officeart/2018/2/layout/IconVerticalSolidList"/>
    <dgm:cxn modelId="{271AAB6C-9CE2-4043-A686-F09CFC0351DF}" srcId="{46FCA023-2F5D-4BB7-90E5-08930AFF1FB6}" destId="{51AB4677-BA09-4E0E-9BCA-44CE29AB8082}" srcOrd="1" destOrd="0" parTransId="{4F630987-2671-4FE3-BF62-C47062AAC985}" sibTransId="{C3949CD1-29B1-4962-9398-E601120AAB5D}"/>
    <dgm:cxn modelId="{53089190-1419-4EA2-B8E8-9AC0F25ADB64}" type="presOf" srcId="{46FCA023-2F5D-4BB7-90E5-08930AFF1FB6}" destId="{ADB9C13B-E9AD-4F17-B198-020FCFB166DB}" srcOrd="0" destOrd="0" presId="urn:microsoft.com/office/officeart/2018/2/layout/IconVerticalSolidList"/>
    <dgm:cxn modelId="{D8F0CBBB-510C-44EB-A173-6EEF82CEA76F}" srcId="{46FCA023-2F5D-4BB7-90E5-08930AFF1FB6}" destId="{49E3B1C6-6D83-4335-B1EF-71FA5A73F187}" srcOrd="0" destOrd="0" parTransId="{2860B2FB-AA83-410A-8176-2CDC1A883FD3}" sibTransId="{E6F44084-5C69-4E0A-B850-79543650DA37}"/>
    <dgm:cxn modelId="{AACB3FCA-BF79-4ABC-9975-379DC862C9D4}" type="presOf" srcId="{51AB4677-BA09-4E0E-9BCA-44CE29AB8082}" destId="{CE7D1048-8689-4107-A428-1C8EA8ED9A87}" srcOrd="0" destOrd="0" presId="urn:microsoft.com/office/officeart/2018/2/layout/IconVerticalSolidList"/>
    <dgm:cxn modelId="{C4F175E2-5D06-41B8-A805-6B768A512821}" type="presOf" srcId="{4FF52C6C-6787-4037-AC4D-397B883E887E}" destId="{6A81EFA7-E008-42FE-B8FD-3842EF1FEAFC}" srcOrd="0" destOrd="0" presId="urn:microsoft.com/office/officeart/2018/2/layout/IconVerticalSolidList"/>
    <dgm:cxn modelId="{067733E7-4C78-4CC8-A68C-12BE9683838B}" srcId="{46FCA023-2F5D-4BB7-90E5-08930AFF1FB6}" destId="{4FF52C6C-6787-4037-AC4D-397B883E887E}" srcOrd="2" destOrd="0" parTransId="{48123462-3F8F-4AD8-AFBD-B3A1EB685656}" sibTransId="{C17F3493-DE30-4A61-ABF0-D9DC6CEEF381}"/>
    <dgm:cxn modelId="{E212BCF8-F4FD-4A40-AB3B-7D5ABA35BF48}" type="presParOf" srcId="{ADB9C13B-E9AD-4F17-B198-020FCFB166DB}" destId="{F68AA6D1-4558-4525-8768-FA4A6421EC5B}" srcOrd="0" destOrd="0" presId="urn:microsoft.com/office/officeart/2018/2/layout/IconVerticalSolidList"/>
    <dgm:cxn modelId="{54EAE495-53E0-4194-9DF9-0835F51155BC}" type="presParOf" srcId="{F68AA6D1-4558-4525-8768-FA4A6421EC5B}" destId="{C2F68B88-CCAE-4871-8DEE-5FF11B317740}" srcOrd="0" destOrd="0" presId="urn:microsoft.com/office/officeart/2018/2/layout/IconVerticalSolidList"/>
    <dgm:cxn modelId="{20CCC40F-1F76-4BC7-8204-E664283EFA68}" type="presParOf" srcId="{F68AA6D1-4558-4525-8768-FA4A6421EC5B}" destId="{2CD7B0F2-860D-4FB2-A5AB-E4346A4EC954}" srcOrd="1" destOrd="0" presId="urn:microsoft.com/office/officeart/2018/2/layout/IconVerticalSolidList"/>
    <dgm:cxn modelId="{F95DE843-607A-4B46-9F58-415219F5CBD9}" type="presParOf" srcId="{F68AA6D1-4558-4525-8768-FA4A6421EC5B}" destId="{882B4A8F-FBF6-496B-8409-6410D2A4B974}" srcOrd="2" destOrd="0" presId="urn:microsoft.com/office/officeart/2018/2/layout/IconVerticalSolidList"/>
    <dgm:cxn modelId="{6B5BA3B8-8B21-41B9-A258-1FA7F9385FDD}" type="presParOf" srcId="{F68AA6D1-4558-4525-8768-FA4A6421EC5B}" destId="{36AE8383-B4BC-44F6-A24E-AE2922446E9F}" srcOrd="3" destOrd="0" presId="urn:microsoft.com/office/officeart/2018/2/layout/IconVerticalSolidList"/>
    <dgm:cxn modelId="{2CB573DA-6CEA-42A1-A81F-743BD5C78E37}" type="presParOf" srcId="{ADB9C13B-E9AD-4F17-B198-020FCFB166DB}" destId="{A5EF97FE-2800-4B15-B02F-81466732B4A2}" srcOrd="1" destOrd="0" presId="urn:microsoft.com/office/officeart/2018/2/layout/IconVerticalSolidList"/>
    <dgm:cxn modelId="{862B302F-C462-49E7-B006-DC396F9777FC}" type="presParOf" srcId="{ADB9C13B-E9AD-4F17-B198-020FCFB166DB}" destId="{82304A32-0E34-4CCC-A86E-E3BCA6EF0F02}" srcOrd="2" destOrd="0" presId="urn:microsoft.com/office/officeart/2018/2/layout/IconVerticalSolidList"/>
    <dgm:cxn modelId="{11F0226E-7502-4E7B-A893-1A83AE21CE36}" type="presParOf" srcId="{82304A32-0E34-4CCC-A86E-E3BCA6EF0F02}" destId="{857DDCA5-1516-46D3-83EA-F37044215D2B}" srcOrd="0" destOrd="0" presId="urn:microsoft.com/office/officeart/2018/2/layout/IconVerticalSolidList"/>
    <dgm:cxn modelId="{A10973D6-ADB3-467D-9E28-B40CA946DFC0}" type="presParOf" srcId="{82304A32-0E34-4CCC-A86E-E3BCA6EF0F02}" destId="{438E6B60-FD72-42A8-82AD-367D9074A17C}" srcOrd="1" destOrd="0" presId="urn:microsoft.com/office/officeart/2018/2/layout/IconVerticalSolidList"/>
    <dgm:cxn modelId="{E1E26999-CB36-4F24-AC48-A72FD1546F2B}" type="presParOf" srcId="{82304A32-0E34-4CCC-A86E-E3BCA6EF0F02}" destId="{D593362B-0F60-4F3F-8BA7-3C8AE1861C63}" srcOrd="2" destOrd="0" presId="urn:microsoft.com/office/officeart/2018/2/layout/IconVerticalSolidList"/>
    <dgm:cxn modelId="{DFA19B48-59F2-4244-8471-A3857E507A91}" type="presParOf" srcId="{82304A32-0E34-4CCC-A86E-E3BCA6EF0F02}" destId="{CE7D1048-8689-4107-A428-1C8EA8ED9A87}" srcOrd="3" destOrd="0" presId="urn:microsoft.com/office/officeart/2018/2/layout/IconVerticalSolidList"/>
    <dgm:cxn modelId="{33580472-9E4B-4838-A1A0-EAE8545441D9}" type="presParOf" srcId="{ADB9C13B-E9AD-4F17-B198-020FCFB166DB}" destId="{2652330A-0ABC-431D-8BA5-E9E8007F6E54}" srcOrd="3" destOrd="0" presId="urn:microsoft.com/office/officeart/2018/2/layout/IconVerticalSolidList"/>
    <dgm:cxn modelId="{40ED1C21-7F07-4BA2-B309-D8ADB73BA478}" type="presParOf" srcId="{ADB9C13B-E9AD-4F17-B198-020FCFB166DB}" destId="{FE8D0DD6-D3F5-4F1B-9FC6-C6CBE6E12C96}" srcOrd="4" destOrd="0" presId="urn:microsoft.com/office/officeart/2018/2/layout/IconVerticalSolidList"/>
    <dgm:cxn modelId="{07CB2D7C-8BA9-494C-8E71-D03923020443}" type="presParOf" srcId="{FE8D0DD6-D3F5-4F1B-9FC6-C6CBE6E12C96}" destId="{5F50EB9D-89D9-4ED7-A785-D4F9B1A531D1}" srcOrd="0" destOrd="0" presId="urn:microsoft.com/office/officeart/2018/2/layout/IconVerticalSolidList"/>
    <dgm:cxn modelId="{E1EA9BF7-94EA-482C-8286-AF7EA8B52B43}" type="presParOf" srcId="{FE8D0DD6-D3F5-4F1B-9FC6-C6CBE6E12C96}" destId="{27015DF0-73BF-4FB6-99CF-AC04F271E88C}" srcOrd="1" destOrd="0" presId="urn:microsoft.com/office/officeart/2018/2/layout/IconVerticalSolidList"/>
    <dgm:cxn modelId="{03E7CD1A-CD48-4ABA-9C0D-6A36D6D2A54F}" type="presParOf" srcId="{FE8D0DD6-D3F5-4F1B-9FC6-C6CBE6E12C96}" destId="{582DE23E-B24D-43D5-9F6C-5AF3C8E6B6E1}" srcOrd="2" destOrd="0" presId="urn:microsoft.com/office/officeart/2018/2/layout/IconVerticalSolidList"/>
    <dgm:cxn modelId="{291AFFFB-7F81-48A2-BFA4-FF673FE8D0C7}" type="presParOf" srcId="{FE8D0DD6-D3F5-4F1B-9FC6-C6CBE6E12C96}" destId="{6A81EFA7-E008-42FE-B8FD-3842EF1FEA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FCA023-2F5D-4BB7-90E5-08930AFF1FB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49E3B1C6-6D83-4335-B1EF-71FA5A73F187}">
      <dgm:prSet/>
      <dgm:spPr/>
      <dgm:t>
        <a:bodyPr/>
        <a:lstStyle/>
        <a:p>
          <a:pPr>
            <a:lnSpc>
              <a:spcPct val="100000"/>
            </a:lnSpc>
          </a:pPr>
          <a:r>
            <a:rPr lang="en-US" dirty="0">
              <a:solidFill>
                <a:schemeClr val="accent1">
                  <a:lumMod val="75000"/>
                </a:schemeClr>
              </a:solidFill>
            </a:rPr>
            <a:t>Public sector drives health emergency R&amp;D</a:t>
          </a:r>
        </a:p>
      </dgm:t>
    </dgm:pt>
    <dgm:pt modelId="{2860B2FB-AA83-410A-8176-2CDC1A883FD3}" type="parTrans" cxnId="{D8F0CBBB-510C-44EB-A173-6EEF82CEA76F}">
      <dgm:prSet/>
      <dgm:spPr/>
      <dgm:t>
        <a:bodyPr/>
        <a:lstStyle/>
        <a:p>
          <a:endParaRPr lang="en-US"/>
        </a:p>
      </dgm:t>
    </dgm:pt>
    <dgm:pt modelId="{E6F44084-5C69-4E0A-B850-79543650DA37}" type="sibTrans" cxnId="{D8F0CBBB-510C-44EB-A173-6EEF82CEA76F}">
      <dgm:prSet/>
      <dgm:spPr/>
      <dgm:t>
        <a:bodyPr/>
        <a:lstStyle/>
        <a:p>
          <a:endParaRPr lang="en-US"/>
        </a:p>
      </dgm:t>
    </dgm:pt>
    <dgm:pt modelId="{51AB4677-BA09-4E0E-9BCA-44CE29AB8082}">
      <dgm:prSet/>
      <dgm:spPr/>
      <dgm:t>
        <a:bodyPr/>
        <a:lstStyle/>
        <a:p>
          <a:pPr>
            <a:lnSpc>
              <a:spcPct val="100000"/>
            </a:lnSpc>
          </a:pPr>
          <a:r>
            <a:rPr lang="en-US" dirty="0">
              <a:solidFill>
                <a:schemeClr val="accent1">
                  <a:lumMod val="75000"/>
                </a:schemeClr>
              </a:solidFill>
            </a:rPr>
            <a:t>Access conditions the norm for international R&amp;D projects for health emergencies</a:t>
          </a:r>
        </a:p>
      </dgm:t>
    </dgm:pt>
    <dgm:pt modelId="{4F630987-2671-4FE3-BF62-C47062AAC985}" type="parTrans" cxnId="{271AAB6C-9CE2-4043-A686-F09CFC0351DF}">
      <dgm:prSet/>
      <dgm:spPr/>
      <dgm:t>
        <a:bodyPr/>
        <a:lstStyle/>
        <a:p>
          <a:endParaRPr lang="en-US"/>
        </a:p>
      </dgm:t>
    </dgm:pt>
    <dgm:pt modelId="{C3949CD1-29B1-4962-9398-E601120AAB5D}" type="sibTrans" cxnId="{271AAB6C-9CE2-4043-A686-F09CFC0351DF}">
      <dgm:prSet/>
      <dgm:spPr/>
      <dgm:t>
        <a:bodyPr/>
        <a:lstStyle/>
        <a:p>
          <a:endParaRPr lang="en-US"/>
        </a:p>
      </dgm:t>
    </dgm:pt>
    <dgm:pt modelId="{4FF52C6C-6787-4037-AC4D-397B883E887E}">
      <dgm:prSet/>
      <dgm:spPr/>
      <dgm:t>
        <a:bodyPr/>
        <a:lstStyle/>
        <a:p>
          <a:pPr>
            <a:lnSpc>
              <a:spcPct val="100000"/>
            </a:lnSpc>
          </a:pPr>
          <a:r>
            <a:rPr lang="en-US" dirty="0">
              <a:solidFill>
                <a:schemeClr val="accent1">
                  <a:lumMod val="75000"/>
                </a:schemeClr>
              </a:solidFill>
            </a:rPr>
            <a:t>Growing LMIC R&amp;D and production capacity</a:t>
          </a:r>
        </a:p>
      </dgm:t>
    </dgm:pt>
    <dgm:pt modelId="{48123462-3F8F-4AD8-AFBD-B3A1EB685656}" type="parTrans" cxnId="{067733E7-4C78-4CC8-A68C-12BE9683838B}">
      <dgm:prSet/>
      <dgm:spPr/>
      <dgm:t>
        <a:bodyPr/>
        <a:lstStyle/>
        <a:p>
          <a:endParaRPr lang="en-US"/>
        </a:p>
      </dgm:t>
    </dgm:pt>
    <dgm:pt modelId="{C17F3493-DE30-4A61-ABF0-D9DC6CEEF381}" type="sibTrans" cxnId="{067733E7-4C78-4CC8-A68C-12BE9683838B}">
      <dgm:prSet/>
      <dgm:spPr/>
      <dgm:t>
        <a:bodyPr/>
        <a:lstStyle/>
        <a:p>
          <a:endParaRPr lang="en-US"/>
        </a:p>
      </dgm:t>
    </dgm:pt>
    <dgm:pt modelId="{ADB9C13B-E9AD-4F17-B198-020FCFB166DB}" type="pres">
      <dgm:prSet presAssocID="{46FCA023-2F5D-4BB7-90E5-08930AFF1FB6}" presName="root" presStyleCnt="0">
        <dgm:presLayoutVars>
          <dgm:dir/>
          <dgm:resizeHandles val="exact"/>
        </dgm:presLayoutVars>
      </dgm:prSet>
      <dgm:spPr/>
    </dgm:pt>
    <dgm:pt modelId="{F68AA6D1-4558-4525-8768-FA4A6421EC5B}" type="pres">
      <dgm:prSet presAssocID="{49E3B1C6-6D83-4335-B1EF-71FA5A73F187}" presName="compNode" presStyleCnt="0"/>
      <dgm:spPr/>
    </dgm:pt>
    <dgm:pt modelId="{C2F68B88-CCAE-4871-8DEE-5FF11B317740}" type="pres">
      <dgm:prSet presAssocID="{49E3B1C6-6D83-4335-B1EF-71FA5A73F187}" presName="bgRect" presStyleLbl="bgShp" presStyleIdx="0" presStyleCnt="3"/>
      <dgm:spPr/>
    </dgm:pt>
    <dgm:pt modelId="{2CD7B0F2-860D-4FB2-A5AB-E4346A4EC954}" type="pres">
      <dgm:prSet presAssocID="{49E3B1C6-6D83-4335-B1EF-71FA5A73F18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urt outline"/>
        </a:ext>
      </dgm:extLst>
    </dgm:pt>
    <dgm:pt modelId="{882B4A8F-FBF6-496B-8409-6410D2A4B974}" type="pres">
      <dgm:prSet presAssocID="{49E3B1C6-6D83-4335-B1EF-71FA5A73F187}" presName="spaceRect" presStyleCnt="0"/>
      <dgm:spPr/>
    </dgm:pt>
    <dgm:pt modelId="{36AE8383-B4BC-44F6-A24E-AE2922446E9F}" type="pres">
      <dgm:prSet presAssocID="{49E3B1C6-6D83-4335-B1EF-71FA5A73F187}" presName="parTx" presStyleLbl="revTx" presStyleIdx="0" presStyleCnt="3">
        <dgm:presLayoutVars>
          <dgm:chMax val="0"/>
          <dgm:chPref val="0"/>
        </dgm:presLayoutVars>
      </dgm:prSet>
      <dgm:spPr/>
    </dgm:pt>
    <dgm:pt modelId="{A5EF97FE-2800-4B15-B02F-81466732B4A2}" type="pres">
      <dgm:prSet presAssocID="{E6F44084-5C69-4E0A-B850-79543650DA37}" presName="sibTrans" presStyleCnt="0"/>
      <dgm:spPr/>
    </dgm:pt>
    <dgm:pt modelId="{82304A32-0E34-4CCC-A86E-E3BCA6EF0F02}" type="pres">
      <dgm:prSet presAssocID="{51AB4677-BA09-4E0E-9BCA-44CE29AB8082}" presName="compNode" presStyleCnt="0"/>
      <dgm:spPr/>
    </dgm:pt>
    <dgm:pt modelId="{857DDCA5-1516-46D3-83EA-F37044215D2B}" type="pres">
      <dgm:prSet presAssocID="{51AB4677-BA09-4E0E-9BCA-44CE29AB8082}" presName="bgRect" presStyleLbl="bgShp" presStyleIdx="1" presStyleCnt="3"/>
      <dgm:spPr/>
    </dgm:pt>
    <dgm:pt modelId="{438E6B60-FD72-42A8-82AD-367D9074A17C}" type="pres">
      <dgm:prSet presAssocID="{51AB4677-BA09-4E0E-9BCA-44CE29AB8082}"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ins outline"/>
        </a:ext>
      </dgm:extLst>
    </dgm:pt>
    <dgm:pt modelId="{D593362B-0F60-4F3F-8BA7-3C8AE1861C63}" type="pres">
      <dgm:prSet presAssocID="{51AB4677-BA09-4E0E-9BCA-44CE29AB8082}" presName="spaceRect" presStyleCnt="0"/>
      <dgm:spPr/>
    </dgm:pt>
    <dgm:pt modelId="{CE7D1048-8689-4107-A428-1C8EA8ED9A87}" type="pres">
      <dgm:prSet presAssocID="{51AB4677-BA09-4E0E-9BCA-44CE29AB8082}" presName="parTx" presStyleLbl="revTx" presStyleIdx="1" presStyleCnt="3">
        <dgm:presLayoutVars>
          <dgm:chMax val="0"/>
          <dgm:chPref val="0"/>
        </dgm:presLayoutVars>
      </dgm:prSet>
      <dgm:spPr/>
    </dgm:pt>
    <dgm:pt modelId="{2652330A-0ABC-431D-8BA5-E9E8007F6E54}" type="pres">
      <dgm:prSet presAssocID="{C3949CD1-29B1-4962-9398-E601120AAB5D}" presName="sibTrans" presStyleCnt="0"/>
      <dgm:spPr/>
    </dgm:pt>
    <dgm:pt modelId="{FE8D0DD6-D3F5-4F1B-9FC6-C6CBE6E12C96}" type="pres">
      <dgm:prSet presAssocID="{4FF52C6C-6787-4037-AC4D-397B883E887E}" presName="compNode" presStyleCnt="0"/>
      <dgm:spPr/>
    </dgm:pt>
    <dgm:pt modelId="{5F50EB9D-89D9-4ED7-A785-D4F9B1A531D1}" type="pres">
      <dgm:prSet presAssocID="{4FF52C6C-6787-4037-AC4D-397B883E887E}" presName="bgRect" presStyleLbl="bgShp" presStyleIdx="2" presStyleCnt="3"/>
      <dgm:spPr/>
    </dgm:pt>
    <dgm:pt modelId="{27015DF0-73BF-4FB6-99CF-AC04F271E88C}" type="pres">
      <dgm:prSet presAssocID="{4FF52C6C-6787-4037-AC4D-397B883E887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pward trend with solid fill"/>
        </a:ext>
      </dgm:extLst>
    </dgm:pt>
    <dgm:pt modelId="{582DE23E-B24D-43D5-9F6C-5AF3C8E6B6E1}" type="pres">
      <dgm:prSet presAssocID="{4FF52C6C-6787-4037-AC4D-397B883E887E}" presName="spaceRect" presStyleCnt="0"/>
      <dgm:spPr/>
    </dgm:pt>
    <dgm:pt modelId="{6A81EFA7-E008-42FE-B8FD-3842EF1FEAFC}" type="pres">
      <dgm:prSet presAssocID="{4FF52C6C-6787-4037-AC4D-397B883E887E}" presName="parTx" presStyleLbl="revTx" presStyleIdx="2" presStyleCnt="3">
        <dgm:presLayoutVars>
          <dgm:chMax val="0"/>
          <dgm:chPref val="0"/>
        </dgm:presLayoutVars>
      </dgm:prSet>
      <dgm:spPr/>
    </dgm:pt>
  </dgm:ptLst>
  <dgm:cxnLst>
    <dgm:cxn modelId="{6244DA3F-C079-4A14-89C6-769266181125}" type="presOf" srcId="{49E3B1C6-6D83-4335-B1EF-71FA5A73F187}" destId="{36AE8383-B4BC-44F6-A24E-AE2922446E9F}" srcOrd="0" destOrd="0" presId="urn:microsoft.com/office/officeart/2018/2/layout/IconVerticalSolidList"/>
    <dgm:cxn modelId="{271AAB6C-9CE2-4043-A686-F09CFC0351DF}" srcId="{46FCA023-2F5D-4BB7-90E5-08930AFF1FB6}" destId="{51AB4677-BA09-4E0E-9BCA-44CE29AB8082}" srcOrd="1" destOrd="0" parTransId="{4F630987-2671-4FE3-BF62-C47062AAC985}" sibTransId="{C3949CD1-29B1-4962-9398-E601120AAB5D}"/>
    <dgm:cxn modelId="{53089190-1419-4EA2-B8E8-9AC0F25ADB64}" type="presOf" srcId="{46FCA023-2F5D-4BB7-90E5-08930AFF1FB6}" destId="{ADB9C13B-E9AD-4F17-B198-020FCFB166DB}" srcOrd="0" destOrd="0" presId="urn:microsoft.com/office/officeart/2018/2/layout/IconVerticalSolidList"/>
    <dgm:cxn modelId="{D8F0CBBB-510C-44EB-A173-6EEF82CEA76F}" srcId="{46FCA023-2F5D-4BB7-90E5-08930AFF1FB6}" destId="{49E3B1C6-6D83-4335-B1EF-71FA5A73F187}" srcOrd="0" destOrd="0" parTransId="{2860B2FB-AA83-410A-8176-2CDC1A883FD3}" sibTransId="{E6F44084-5C69-4E0A-B850-79543650DA37}"/>
    <dgm:cxn modelId="{AACB3FCA-BF79-4ABC-9975-379DC862C9D4}" type="presOf" srcId="{51AB4677-BA09-4E0E-9BCA-44CE29AB8082}" destId="{CE7D1048-8689-4107-A428-1C8EA8ED9A87}" srcOrd="0" destOrd="0" presId="urn:microsoft.com/office/officeart/2018/2/layout/IconVerticalSolidList"/>
    <dgm:cxn modelId="{C4F175E2-5D06-41B8-A805-6B768A512821}" type="presOf" srcId="{4FF52C6C-6787-4037-AC4D-397B883E887E}" destId="{6A81EFA7-E008-42FE-B8FD-3842EF1FEAFC}" srcOrd="0" destOrd="0" presId="urn:microsoft.com/office/officeart/2018/2/layout/IconVerticalSolidList"/>
    <dgm:cxn modelId="{067733E7-4C78-4CC8-A68C-12BE9683838B}" srcId="{46FCA023-2F5D-4BB7-90E5-08930AFF1FB6}" destId="{4FF52C6C-6787-4037-AC4D-397B883E887E}" srcOrd="2" destOrd="0" parTransId="{48123462-3F8F-4AD8-AFBD-B3A1EB685656}" sibTransId="{C17F3493-DE30-4A61-ABF0-D9DC6CEEF381}"/>
    <dgm:cxn modelId="{E212BCF8-F4FD-4A40-AB3B-7D5ABA35BF48}" type="presParOf" srcId="{ADB9C13B-E9AD-4F17-B198-020FCFB166DB}" destId="{F68AA6D1-4558-4525-8768-FA4A6421EC5B}" srcOrd="0" destOrd="0" presId="urn:microsoft.com/office/officeart/2018/2/layout/IconVerticalSolidList"/>
    <dgm:cxn modelId="{54EAE495-53E0-4194-9DF9-0835F51155BC}" type="presParOf" srcId="{F68AA6D1-4558-4525-8768-FA4A6421EC5B}" destId="{C2F68B88-CCAE-4871-8DEE-5FF11B317740}" srcOrd="0" destOrd="0" presId="urn:microsoft.com/office/officeart/2018/2/layout/IconVerticalSolidList"/>
    <dgm:cxn modelId="{20CCC40F-1F76-4BC7-8204-E664283EFA68}" type="presParOf" srcId="{F68AA6D1-4558-4525-8768-FA4A6421EC5B}" destId="{2CD7B0F2-860D-4FB2-A5AB-E4346A4EC954}" srcOrd="1" destOrd="0" presId="urn:microsoft.com/office/officeart/2018/2/layout/IconVerticalSolidList"/>
    <dgm:cxn modelId="{F95DE843-607A-4B46-9F58-415219F5CBD9}" type="presParOf" srcId="{F68AA6D1-4558-4525-8768-FA4A6421EC5B}" destId="{882B4A8F-FBF6-496B-8409-6410D2A4B974}" srcOrd="2" destOrd="0" presId="urn:microsoft.com/office/officeart/2018/2/layout/IconVerticalSolidList"/>
    <dgm:cxn modelId="{6B5BA3B8-8B21-41B9-A258-1FA7F9385FDD}" type="presParOf" srcId="{F68AA6D1-4558-4525-8768-FA4A6421EC5B}" destId="{36AE8383-B4BC-44F6-A24E-AE2922446E9F}" srcOrd="3" destOrd="0" presId="urn:microsoft.com/office/officeart/2018/2/layout/IconVerticalSolidList"/>
    <dgm:cxn modelId="{2CB573DA-6CEA-42A1-A81F-743BD5C78E37}" type="presParOf" srcId="{ADB9C13B-E9AD-4F17-B198-020FCFB166DB}" destId="{A5EF97FE-2800-4B15-B02F-81466732B4A2}" srcOrd="1" destOrd="0" presId="urn:microsoft.com/office/officeart/2018/2/layout/IconVerticalSolidList"/>
    <dgm:cxn modelId="{862B302F-C462-49E7-B006-DC396F9777FC}" type="presParOf" srcId="{ADB9C13B-E9AD-4F17-B198-020FCFB166DB}" destId="{82304A32-0E34-4CCC-A86E-E3BCA6EF0F02}" srcOrd="2" destOrd="0" presId="urn:microsoft.com/office/officeart/2018/2/layout/IconVerticalSolidList"/>
    <dgm:cxn modelId="{11F0226E-7502-4E7B-A893-1A83AE21CE36}" type="presParOf" srcId="{82304A32-0E34-4CCC-A86E-E3BCA6EF0F02}" destId="{857DDCA5-1516-46D3-83EA-F37044215D2B}" srcOrd="0" destOrd="0" presId="urn:microsoft.com/office/officeart/2018/2/layout/IconVerticalSolidList"/>
    <dgm:cxn modelId="{A10973D6-ADB3-467D-9E28-B40CA946DFC0}" type="presParOf" srcId="{82304A32-0E34-4CCC-A86E-E3BCA6EF0F02}" destId="{438E6B60-FD72-42A8-82AD-367D9074A17C}" srcOrd="1" destOrd="0" presId="urn:microsoft.com/office/officeart/2018/2/layout/IconVerticalSolidList"/>
    <dgm:cxn modelId="{E1E26999-CB36-4F24-AC48-A72FD1546F2B}" type="presParOf" srcId="{82304A32-0E34-4CCC-A86E-E3BCA6EF0F02}" destId="{D593362B-0F60-4F3F-8BA7-3C8AE1861C63}" srcOrd="2" destOrd="0" presId="urn:microsoft.com/office/officeart/2018/2/layout/IconVerticalSolidList"/>
    <dgm:cxn modelId="{DFA19B48-59F2-4244-8471-A3857E507A91}" type="presParOf" srcId="{82304A32-0E34-4CCC-A86E-E3BCA6EF0F02}" destId="{CE7D1048-8689-4107-A428-1C8EA8ED9A87}" srcOrd="3" destOrd="0" presId="urn:microsoft.com/office/officeart/2018/2/layout/IconVerticalSolidList"/>
    <dgm:cxn modelId="{33580472-9E4B-4838-A1A0-EAE8545441D9}" type="presParOf" srcId="{ADB9C13B-E9AD-4F17-B198-020FCFB166DB}" destId="{2652330A-0ABC-431D-8BA5-E9E8007F6E54}" srcOrd="3" destOrd="0" presId="urn:microsoft.com/office/officeart/2018/2/layout/IconVerticalSolidList"/>
    <dgm:cxn modelId="{40ED1C21-7F07-4BA2-B309-D8ADB73BA478}" type="presParOf" srcId="{ADB9C13B-E9AD-4F17-B198-020FCFB166DB}" destId="{FE8D0DD6-D3F5-4F1B-9FC6-C6CBE6E12C96}" srcOrd="4" destOrd="0" presId="urn:microsoft.com/office/officeart/2018/2/layout/IconVerticalSolidList"/>
    <dgm:cxn modelId="{07CB2D7C-8BA9-494C-8E71-D03923020443}" type="presParOf" srcId="{FE8D0DD6-D3F5-4F1B-9FC6-C6CBE6E12C96}" destId="{5F50EB9D-89D9-4ED7-A785-D4F9B1A531D1}" srcOrd="0" destOrd="0" presId="urn:microsoft.com/office/officeart/2018/2/layout/IconVerticalSolidList"/>
    <dgm:cxn modelId="{E1EA9BF7-94EA-482C-8286-AF7EA8B52B43}" type="presParOf" srcId="{FE8D0DD6-D3F5-4F1B-9FC6-C6CBE6E12C96}" destId="{27015DF0-73BF-4FB6-99CF-AC04F271E88C}" srcOrd="1" destOrd="0" presId="urn:microsoft.com/office/officeart/2018/2/layout/IconVerticalSolidList"/>
    <dgm:cxn modelId="{03E7CD1A-CD48-4ABA-9C0D-6A36D6D2A54F}" type="presParOf" srcId="{FE8D0DD6-D3F5-4F1B-9FC6-C6CBE6E12C96}" destId="{582DE23E-B24D-43D5-9F6C-5AF3C8E6B6E1}" srcOrd="2" destOrd="0" presId="urn:microsoft.com/office/officeart/2018/2/layout/IconVerticalSolidList"/>
    <dgm:cxn modelId="{291AFFFB-7F81-48A2-BFA4-FF673FE8D0C7}" type="presParOf" srcId="{FE8D0DD6-D3F5-4F1B-9FC6-C6CBE6E12C96}" destId="{6A81EFA7-E008-42FE-B8FD-3842EF1FEAF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CEC544-2D73-0E45-9C53-7EC5DBD63DF1}" type="doc">
      <dgm:prSet loTypeId="urn:microsoft.com/office/officeart/2005/8/layout/pList1" loCatId="" qsTypeId="urn:microsoft.com/office/officeart/2005/8/quickstyle/simple1" qsCatId="simple" csTypeId="urn:microsoft.com/office/officeart/2005/8/colors/accent5_1" csCatId="accent5" phldr="1"/>
      <dgm:spPr/>
      <dgm:t>
        <a:bodyPr/>
        <a:lstStyle/>
        <a:p>
          <a:endParaRPr lang="en-US"/>
        </a:p>
      </dgm:t>
    </dgm:pt>
    <dgm:pt modelId="{47D5BA9E-9EA9-F74B-A6C8-1314C5586A7E}">
      <dgm:prSet phldrT="[Text]" custT="1"/>
      <dgm:spPr/>
      <dgm:t>
        <a:bodyPr/>
        <a:lstStyle/>
        <a:p>
          <a:r>
            <a:rPr lang="en-CN" sz="1200" dirty="0"/>
            <a:t>1. CEPI - Novavax COVID-19 Vaccine (NVX-CoV2373) Project</a:t>
          </a:r>
          <a:endParaRPr lang="en-US" sz="1200" dirty="0"/>
        </a:p>
      </dgm:t>
    </dgm:pt>
    <dgm:pt modelId="{15F02CD5-98C1-4249-B6F0-EF12DB92D688}" type="parTrans" cxnId="{D8ABAA8C-1450-AD4E-BF9B-41E18F530B78}">
      <dgm:prSet/>
      <dgm:spPr/>
      <dgm:t>
        <a:bodyPr/>
        <a:lstStyle/>
        <a:p>
          <a:endParaRPr lang="en-US" sz="2800"/>
        </a:p>
      </dgm:t>
    </dgm:pt>
    <dgm:pt modelId="{D4281A49-6C4C-D744-A838-DBF980EB5E32}" type="sibTrans" cxnId="{D8ABAA8C-1450-AD4E-BF9B-41E18F530B78}">
      <dgm:prSet/>
      <dgm:spPr/>
      <dgm:t>
        <a:bodyPr/>
        <a:lstStyle/>
        <a:p>
          <a:endParaRPr lang="en-US" sz="2800"/>
        </a:p>
      </dgm:t>
    </dgm:pt>
    <dgm:pt modelId="{F7422847-6FFE-CE42-919B-5939A74DDC36}">
      <dgm:prSet phldrT="[Text]" custT="1"/>
      <dgm:spPr/>
      <dgm:t>
        <a:bodyPr/>
        <a:lstStyle/>
        <a:p>
          <a:r>
            <a:rPr lang="en-US" sz="1200" dirty="0"/>
            <a:t>3. GARDP - Entasis Novel Antibiotic for Gonorrhea (</a:t>
          </a:r>
          <a:r>
            <a:rPr lang="en-US" sz="1200" dirty="0" err="1"/>
            <a:t>Zoliflodacin</a:t>
          </a:r>
          <a:r>
            <a:rPr lang="en-US" sz="1200" dirty="0"/>
            <a:t>) Project</a:t>
          </a:r>
        </a:p>
      </dgm:t>
    </dgm:pt>
    <dgm:pt modelId="{85DD6A1B-369A-8940-9B19-20CF69E83594}" type="parTrans" cxnId="{67E71986-F9B2-9B42-8F80-2E9386D2EAF6}">
      <dgm:prSet/>
      <dgm:spPr/>
      <dgm:t>
        <a:bodyPr/>
        <a:lstStyle/>
        <a:p>
          <a:endParaRPr lang="en-US" sz="2800"/>
        </a:p>
      </dgm:t>
    </dgm:pt>
    <dgm:pt modelId="{BBC0F5AB-0256-724D-8E6A-7608672BE514}" type="sibTrans" cxnId="{67E71986-F9B2-9B42-8F80-2E9386D2EAF6}">
      <dgm:prSet/>
      <dgm:spPr/>
      <dgm:t>
        <a:bodyPr/>
        <a:lstStyle/>
        <a:p>
          <a:endParaRPr lang="en-US" sz="2800"/>
        </a:p>
      </dgm:t>
    </dgm:pt>
    <dgm:pt modelId="{57BE0FAB-B448-0243-A02C-511C1FC01D87}">
      <dgm:prSet phldrT="[Text]" custT="1"/>
      <dgm:spPr/>
      <dgm:t>
        <a:bodyPr/>
        <a:lstStyle/>
        <a:p>
          <a:r>
            <a:rPr lang="en-US" sz="1200" dirty="0"/>
            <a:t>4. International Collaboration on Ebola Vaccine (rVSV-ZEBOV)</a:t>
          </a:r>
        </a:p>
      </dgm:t>
    </dgm:pt>
    <dgm:pt modelId="{9F514145-2171-0B45-A9FF-74471BC09017}" type="parTrans" cxnId="{97689797-65F4-FB43-BBD4-A09EE68B0F18}">
      <dgm:prSet/>
      <dgm:spPr/>
      <dgm:t>
        <a:bodyPr/>
        <a:lstStyle/>
        <a:p>
          <a:endParaRPr lang="en-US" sz="2800"/>
        </a:p>
      </dgm:t>
    </dgm:pt>
    <dgm:pt modelId="{9FF0608B-D701-2F4A-8F17-15F617FF7A58}" type="sibTrans" cxnId="{97689797-65F4-FB43-BBD4-A09EE68B0F18}">
      <dgm:prSet/>
      <dgm:spPr/>
      <dgm:t>
        <a:bodyPr/>
        <a:lstStyle/>
        <a:p>
          <a:endParaRPr lang="en-US" sz="2800"/>
        </a:p>
      </dgm:t>
    </dgm:pt>
    <dgm:pt modelId="{3C33C5A7-D2F1-4849-96D9-E6D3584797D0}">
      <dgm:prSet phldrT="[Text]" custT="1"/>
      <dgm:spPr/>
      <dgm:t>
        <a:bodyPr/>
        <a:lstStyle/>
        <a:p>
          <a:r>
            <a:rPr lang="en-US" sz="1200" dirty="0"/>
            <a:t>5. Baylor - Biological E COVID-19 vaccine (</a:t>
          </a:r>
          <a:r>
            <a:rPr lang="en-US" sz="1200" dirty="0" err="1"/>
            <a:t>Corbevax</a:t>
          </a:r>
          <a:r>
            <a:rPr lang="en-US" sz="1200" dirty="0"/>
            <a:t>) Project</a:t>
          </a:r>
        </a:p>
      </dgm:t>
    </dgm:pt>
    <dgm:pt modelId="{95A9FA80-5158-E94F-BDC1-001AA92A9BC0}" type="parTrans" cxnId="{5474609B-10F1-0B4D-AA01-7B4A7DBE835C}">
      <dgm:prSet/>
      <dgm:spPr/>
      <dgm:t>
        <a:bodyPr/>
        <a:lstStyle/>
        <a:p>
          <a:endParaRPr lang="en-US" sz="2800"/>
        </a:p>
      </dgm:t>
    </dgm:pt>
    <dgm:pt modelId="{1550494B-08B2-304B-AFD1-02CAAF658ABE}" type="sibTrans" cxnId="{5474609B-10F1-0B4D-AA01-7B4A7DBE835C}">
      <dgm:prSet/>
      <dgm:spPr/>
      <dgm:t>
        <a:bodyPr/>
        <a:lstStyle/>
        <a:p>
          <a:endParaRPr lang="en-US" sz="2800"/>
        </a:p>
      </dgm:t>
    </dgm:pt>
    <dgm:pt modelId="{66126790-0B44-BB44-822E-8055F0539A36}">
      <dgm:prSet phldrT="[Text]" custT="1"/>
      <dgm:spPr/>
      <dgm:t>
        <a:bodyPr/>
        <a:lstStyle/>
        <a:p>
          <a:r>
            <a:rPr lang="en-US" sz="1200" dirty="0"/>
            <a:t>2. </a:t>
          </a:r>
          <a:r>
            <a:rPr lang="en-CN" sz="1200" dirty="0"/>
            <a:t>Unitaid - FIND Hepatitis C Diagnostics Project</a:t>
          </a:r>
          <a:endParaRPr lang="en-US" sz="1200" dirty="0"/>
        </a:p>
      </dgm:t>
    </dgm:pt>
    <dgm:pt modelId="{F1A8ACB9-AF36-C04C-8AD6-4F6421FC15FC}" type="parTrans" cxnId="{B3B7D6FF-18CA-4F41-A871-F5007F941041}">
      <dgm:prSet/>
      <dgm:spPr/>
      <dgm:t>
        <a:bodyPr/>
        <a:lstStyle/>
        <a:p>
          <a:endParaRPr lang="en-US"/>
        </a:p>
      </dgm:t>
    </dgm:pt>
    <dgm:pt modelId="{4618B6BA-CAA0-924E-80B6-5582762083CE}" type="sibTrans" cxnId="{B3B7D6FF-18CA-4F41-A871-F5007F941041}">
      <dgm:prSet/>
      <dgm:spPr/>
      <dgm:t>
        <a:bodyPr/>
        <a:lstStyle/>
        <a:p>
          <a:endParaRPr lang="en-US"/>
        </a:p>
      </dgm:t>
    </dgm:pt>
    <dgm:pt modelId="{8F7BC54F-B2ED-C64B-933B-4794F2C43893}" type="pres">
      <dgm:prSet presAssocID="{07CEC544-2D73-0E45-9C53-7EC5DBD63DF1}" presName="Name0" presStyleCnt="0">
        <dgm:presLayoutVars>
          <dgm:dir/>
          <dgm:resizeHandles val="exact"/>
        </dgm:presLayoutVars>
      </dgm:prSet>
      <dgm:spPr/>
    </dgm:pt>
    <dgm:pt modelId="{5A550CEE-7064-3342-ACBD-1DAA263CAB02}" type="pres">
      <dgm:prSet presAssocID="{47D5BA9E-9EA9-F74B-A6C8-1314C5586A7E}" presName="compNode" presStyleCnt="0"/>
      <dgm:spPr/>
    </dgm:pt>
    <dgm:pt modelId="{B3560A8B-266B-F64C-865D-D05D39FA2871}" type="pres">
      <dgm:prSet presAssocID="{47D5BA9E-9EA9-F74B-A6C8-1314C5586A7E}" presName="pict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pt>
    <dgm:pt modelId="{1CE5CB8D-86F6-3347-8997-4B403B9BEA1B}" type="pres">
      <dgm:prSet presAssocID="{47D5BA9E-9EA9-F74B-A6C8-1314C5586A7E}" presName="textRect" presStyleLbl="revTx" presStyleIdx="0" presStyleCnt="5">
        <dgm:presLayoutVars>
          <dgm:bulletEnabled val="1"/>
        </dgm:presLayoutVars>
      </dgm:prSet>
      <dgm:spPr/>
    </dgm:pt>
    <dgm:pt modelId="{C114A612-16FC-674A-BDA2-5FAC46D5AC85}" type="pres">
      <dgm:prSet presAssocID="{D4281A49-6C4C-D744-A838-DBF980EB5E32}" presName="sibTrans" presStyleLbl="sibTrans2D1" presStyleIdx="0" presStyleCnt="0"/>
      <dgm:spPr/>
    </dgm:pt>
    <dgm:pt modelId="{68C7F046-C673-B74E-85FE-BD5ED8E50E9C}" type="pres">
      <dgm:prSet presAssocID="{66126790-0B44-BB44-822E-8055F0539A36}" presName="compNode" presStyleCnt="0"/>
      <dgm:spPr/>
    </dgm:pt>
    <dgm:pt modelId="{D2E05F77-0EC3-9148-B735-F7433EC5BA98}" type="pres">
      <dgm:prSet presAssocID="{66126790-0B44-BB44-822E-8055F0539A36}" presName="pictRect" presStyleLbl="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dgm:spPr>
    </dgm:pt>
    <dgm:pt modelId="{CF69CE2A-1E47-2449-8616-3925482AB518}" type="pres">
      <dgm:prSet presAssocID="{66126790-0B44-BB44-822E-8055F0539A36}" presName="textRect" presStyleLbl="revTx" presStyleIdx="1" presStyleCnt="5">
        <dgm:presLayoutVars>
          <dgm:bulletEnabled val="1"/>
        </dgm:presLayoutVars>
      </dgm:prSet>
      <dgm:spPr/>
    </dgm:pt>
    <dgm:pt modelId="{4F816D99-2881-4843-9334-5DDAD9C0C37D}" type="pres">
      <dgm:prSet presAssocID="{4618B6BA-CAA0-924E-80B6-5582762083CE}" presName="sibTrans" presStyleLbl="sibTrans2D1" presStyleIdx="0" presStyleCnt="0"/>
      <dgm:spPr/>
    </dgm:pt>
    <dgm:pt modelId="{EF917FF4-2351-0A47-BF8B-A977908EE2F0}" type="pres">
      <dgm:prSet presAssocID="{F7422847-6FFE-CE42-919B-5939A74DDC36}" presName="compNode" presStyleCnt="0"/>
      <dgm:spPr/>
    </dgm:pt>
    <dgm:pt modelId="{8CED9D19-A55E-7644-A842-9532D0AFDC7B}" type="pres">
      <dgm:prSet presAssocID="{F7422847-6FFE-CE42-919B-5939A74DDC36}" presName="pictRect" presStyleLbl="node1" presStyleIdx="2" presStyleCnt="5"/>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605" r="-26395"/>
          </a:stretch>
        </a:blipFill>
      </dgm:spPr>
    </dgm:pt>
    <dgm:pt modelId="{3D0CCA24-AA2F-6743-879B-AE52D25F6F6B}" type="pres">
      <dgm:prSet presAssocID="{F7422847-6FFE-CE42-919B-5939A74DDC36}" presName="textRect" presStyleLbl="revTx" presStyleIdx="2" presStyleCnt="5">
        <dgm:presLayoutVars>
          <dgm:bulletEnabled val="1"/>
        </dgm:presLayoutVars>
      </dgm:prSet>
      <dgm:spPr/>
    </dgm:pt>
    <dgm:pt modelId="{FFBE7B56-522F-C644-B4ED-D0BBAAC8025B}" type="pres">
      <dgm:prSet presAssocID="{BBC0F5AB-0256-724D-8E6A-7608672BE514}" presName="sibTrans" presStyleLbl="sibTrans2D1" presStyleIdx="0" presStyleCnt="0"/>
      <dgm:spPr/>
    </dgm:pt>
    <dgm:pt modelId="{E7A5407B-3B4A-E549-AB59-6E36C4D690F8}" type="pres">
      <dgm:prSet presAssocID="{57BE0FAB-B448-0243-A02C-511C1FC01D87}" presName="compNode" presStyleCnt="0"/>
      <dgm:spPr/>
    </dgm:pt>
    <dgm:pt modelId="{04C77E0C-746C-2D4C-BDAC-0C6E9054ACF5}" type="pres">
      <dgm:prSet presAssocID="{57BE0FAB-B448-0243-A02C-511C1FC01D87}" presName="pictRect" presStyleLbl="node1" presStyleIdx="3" presStyleCnt="5"/>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3150" t="-11723" r="-20852" b="-5820"/>
          </a:stretch>
        </a:blipFill>
      </dgm:spPr>
    </dgm:pt>
    <dgm:pt modelId="{64864001-BC76-CE44-9FFF-B26347BAD4ED}" type="pres">
      <dgm:prSet presAssocID="{57BE0FAB-B448-0243-A02C-511C1FC01D87}" presName="textRect" presStyleLbl="revTx" presStyleIdx="3" presStyleCnt="5">
        <dgm:presLayoutVars>
          <dgm:bulletEnabled val="1"/>
        </dgm:presLayoutVars>
      </dgm:prSet>
      <dgm:spPr/>
    </dgm:pt>
    <dgm:pt modelId="{CED503D4-44E0-6C44-8369-04B57A7478C4}" type="pres">
      <dgm:prSet presAssocID="{9FF0608B-D701-2F4A-8F17-15F617FF7A58}" presName="sibTrans" presStyleLbl="sibTrans2D1" presStyleIdx="0" presStyleCnt="0"/>
      <dgm:spPr/>
    </dgm:pt>
    <dgm:pt modelId="{77D97F0E-1EE5-B94F-B8E7-E5D04695A673}" type="pres">
      <dgm:prSet presAssocID="{3C33C5A7-D2F1-4849-96D9-E6D3584797D0}" presName="compNode" presStyleCnt="0"/>
      <dgm:spPr/>
    </dgm:pt>
    <dgm:pt modelId="{AB900A48-1FAB-8248-967D-F3615C229F38}" type="pres">
      <dgm:prSet presAssocID="{3C33C5A7-D2F1-4849-96D9-E6D3584797D0}" presName="pictRect" presStyleLbl="nod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6000" r="-6000"/>
          </a:stretch>
        </a:blipFill>
      </dgm:spPr>
    </dgm:pt>
    <dgm:pt modelId="{042FFC1C-17C2-2E48-AA91-582121E3F299}" type="pres">
      <dgm:prSet presAssocID="{3C33C5A7-D2F1-4849-96D9-E6D3584797D0}" presName="textRect" presStyleLbl="revTx" presStyleIdx="4" presStyleCnt="5">
        <dgm:presLayoutVars>
          <dgm:bulletEnabled val="1"/>
        </dgm:presLayoutVars>
      </dgm:prSet>
      <dgm:spPr/>
    </dgm:pt>
  </dgm:ptLst>
  <dgm:cxnLst>
    <dgm:cxn modelId="{BB26950A-90A1-2D44-BA49-54EEE9377F89}" type="presOf" srcId="{D4281A49-6C4C-D744-A838-DBF980EB5E32}" destId="{C114A612-16FC-674A-BDA2-5FAC46D5AC85}" srcOrd="0" destOrd="0" presId="urn:microsoft.com/office/officeart/2005/8/layout/pList1"/>
    <dgm:cxn modelId="{67E71986-F9B2-9B42-8F80-2E9386D2EAF6}" srcId="{07CEC544-2D73-0E45-9C53-7EC5DBD63DF1}" destId="{F7422847-6FFE-CE42-919B-5939A74DDC36}" srcOrd="2" destOrd="0" parTransId="{85DD6A1B-369A-8940-9B19-20CF69E83594}" sibTransId="{BBC0F5AB-0256-724D-8E6A-7608672BE514}"/>
    <dgm:cxn modelId="{D8ABAA8C-1450-AD4E-BF9B-41E18F530B78}" srcId="{07CEC544-2D73-0E45-9C53-7EC5DBD63DF1}" destId="{47D5BA9E-9EA9-F74B-A6C8-1314C5586A7E}" srcOrd="0" destOrd="0" parTransId="{15F02CD5-98C1-4249-B6F0-EF12DB92D688}" sibTransId="{D4281A49-6C4C-D744-A838-DBF980EB5E32}"/>
    <dgm:cxn modelId="{97689797-65F4-FB43-BBD4-A09EE68B0F18}" srcId="{07CEC544-2D73-0E45-9C53-7EC5DBD63DF1}" destId="{57BE0FAB-B448-0243-A02C-511C1FC01D87}" srcOrd="3" destOrd="0" parTransId="{9F514145-2171-0B45-A9FF-74471BC09017}" sibTransId="{9FF0608B-D701-2F4A-8F17-15F617FF7A58}"/>
    <dgm:cxn modelId="{5474609B-10F1-0B4D-AA01-7B4A7DBE835C}" srcId="{07CEC544-2D73-0E45-9C53-7EC5DBD63DF1}" destId="{3C33C5A7-D2F1-4849-96D9-E6D3584797D0}" srcOrd="4" destOrd="0" parTransId="{95A9FA80-5158-E94F-BDC1-001AA92A9BC0}" sibTransId="{1550494B-08B2-304B-AFD1-02CAAF658ABE}"/>
    <dgm:cxn modelId="{16194D9D-7555-EA43-B39A-8687CD8A2565}" type="presOf" srcId="{07CEC544-2D73-0E45-9C53-7EC5DBD63DF1}" destId="{8F7BC54F-B2ED-C64B-933B-4794F2C43893}" srcOrd="0" destOrd="0" presId="urn:microsoft.com/office/officeart/2005/8/layout/pList1"/>
    <dgm:cxn modelId="{3A89A8B9-7585-714F-AFD3-162368222745}" type="presOf" srcId="{9FF0608B-D701-2F4A-8F17-15F617FF7A58}" destId="{CED503D4-44E0-6C44-8369-04B57A7478C4}" srcOrd="0" destOrd="0" presId="urn:microsoft.com/office/officeart/2005/8/layout/pList1"/>
    <dgm:cxn modelId="{104659D3-7C3D-2844-BDE1-6F59ADDCD9A5}" type="presOf" srcId="{57BE0FAB-B448-0243-A02C-511C1FC01D87}" destId="{64864001-BC76-CE44-9FFF-B26347BAD4ED}" srcOrd="0" destOrd="0" presId="urn:microsoft.com/office/officeart/2005/8/layout/pList1"/>
    <dgm:cxn modelId="{B02369DC-273D-2549-9536-17DD93EC051D}" type="presOf" srcId="{66126790-0B44-BB44-822E-8055F0539A36}" destId="{CF69CE2A-1E47-2449-8616-3925482AB518}" srcOrd="0" destOrd="0" presId="urn:microsoft.com/office/officeart/2005/8/layout/pList1"/>
    <dgm:cxn modelId="{DB7B62EB-AD22-0D42-BA34-8ED6F94FA94B}" type="presOf" srcId="{BBC0F5AB-0256-724D-8E6A-7608672BE514}" destId="{FFBE7B56-522F-C644-B4ED-D0BBAAC8025B}" srcOrd="0" destOrd="0" presId="urn:microsoft.com/office/officeart/2005/8/layout/pList1"/>
    <dgm:cxn modelId="{803533EE-59F2-2644-AAAA-1B71B99D961B}" type="presOf" srcId="{4618B6BA-CAA0-924E-80B6-5582762083CE}" destId="{4F816D99-2881-4843-9334-5DDAD9C0C37D}" srcOrd="0" destOrd="0" presId="urn:microsoft.com/office/officeart/2005/8/layout/pList1"/>
    <dgm:cxn modelId="{7F6CC0F8-7799-7D43-8E2C-97047541E44D}" type="presOf" srcId="{3C33C5A7-D2F1-4849-96D9-E6D3584797D0}" destId="{042FFC1C-17C2-2E48-AA91-582121E3F299}" srcOrd="0" destOrd="0" presId="urn:microsoft.com/office/officeart/2005/8/layout/pList1"/>
    <dgm:cxn modelId="{29E28EF9-AE54-3446-8002-FDB096878B85}" type="presOf" srcId="{47D5BA9E-9EA9-F74B-A6C8-1314C5586A7E}" destId="{1CE5CB8D-86F6-3347-8997-4B403B9BEA1B}" srcOrd="0" destOrd="0" presId="urn:microsoft.com/office/officeart/2005/8/layout/pList1"/>
    <dgm:cxn modelId="{B36709FC-E69E-DF49-91FC-41CEFC2BBBD8}" type="presOf" srcId="{F7422847-6FFE-CE42-919B-5939A74DDC36}" destId="{3D0CCA24-AA2F-6743-879B-AE52D25F6F6B}" srcOrd="0" destOrd="0" presId="urn:microsoft.com/office/officeart/2005/8/layout/pList1"/>
    <dgm:cxn modelId="{B3B7D6FF-18CA-4F41-A871-F5007F941041}" srcId="{07CEC544-2D73-0E45-9C53-7EC5DBD63DF1}" destId="{66126790-0B44-BB44-822E-8055F0539A36}" srcOrd="1" destOrd="0" parTransId="{F1A8ACB9-AF36-C04C-8AD6-4F6421FC15FC}" sibTransId="{4618B6BA-CAA0-924E-80B6-5582762083CE}"/>
    <dgm:cxn modelId="{E60F80BF-D084-D040-B2D6-02BDF92D78F0}" type="presParOf" srcId="{8F7BC54F-B2ED-C64B-933B-4794F2C43893}" destId="{5A550CEE-7064-3342-ACBD-1DAA263CAB02}" srcOrd="0" destOrd="0" presId="urn:microsoft.com/office/officeart/2005/8/layout/pList1"/>
    <dgm:cxn modelId="{4E2F87A0-3723-9749-A022-5FA6F89A94A0}" type="presParOf" srcId="{5A550CEE-7064-3342-ACBD-1DAA263CAB02}" destId="{B3560A8B-266B-F64C-865D-D05D39FA2871}" srcOrd="0" destOrd="0" presId="urn:microsoft.com/office/officeart/2005/8/layout/pList1"/>
    <dgm:cxn modelId="{CE02D773-620A-BC44-BEBA-9A4D51DC31D0}" type="presParOf" srcId="{5A550CEE-7064-3342-ACBD-1DAA263CAB02}" destId="{1CE5CB8D-86F6-3347-8997-4B403B9BEA1B}" srcOrd="1" destOrd="0" presId="urn:microsoft.com/office/officeart/2005/8/layout/pList1"/>
    <dgm:cxn modelId="{75EB174A-B24F-7F4E-811A-021002BE1522}" type="presParOf" srcId="{8F7BC54F-B2ED-C64B-933B-4794F2C43893}" destId="{C114A612-16FC-674A-BDA2-5FAC46D5AC85}" srcOrd="1" destOrd="0" presId="urn:microsoft.com/office/officeart/2005/8/layout/pList1"/>
    <dgm:cxn modelId="{E555496B-3813-C444-AE5B-1049C7BB49CA}" type="presParOf" srcId="{8F7BC54F-B2ED-C64B-933B-4794F2C43893}" destId="{68C7F046-C673-B74E-85FE-BD5ED8E50E9C}" srcOrd="2" destOrd="0" presId="urn:microsoft.com/office/officeart/2005/8/layout/pList1"/>
    <dgm:cxn modelId="{F0D59B2F-BA5C-4F4E-B81A-ADAE775F8F01}" type="presParOf" srcId="{68C7F046-C673-B74E-85FE-BD5ED8E50E9C}" destId="{D2E05F77-0EC3-9148-B735-F7433EC5BA98}" srcOrd="0" destOrd="0" presId="urn:microsoft.com/office/officeart/2005/8/layout/pList1"/>
    <dgm:cxn modelId="{E8563235-25E3-DA4A-A6C8-8939299B65B1}" type="presParOf" srcId="{68C7F046-C673-B74E-85FE-BD5ED8E50E9C}" destId="{CF69CE2A-1E47-2449-8616-3925482AB518}" srcOrd="1" destOrd="0" presId="urn:microsoft.com/office/officeart/2005/8/layout/pList1"/>
    <dgm:cxn modelId="{EB2B29AF-9055-E24E-8F35-9E77CC9BE9EC}" type="presParOf" srcId="{8F7BC54F-B2ED-C64B-933B-4794F2C43893}" destId="{4F816D99-2881-4843-9334-5DDAD9C0C37D}" srcOrd="3" destOrd="0" presId="urn:microsoft.com/office/officeart/2005/8/layout/pList1"/>
    <dgm:cxn modelId="{BC106E6F-EE36-CE4A-B9D3-44128B956B1F}" type="presParOf" srcId="{8F7BC54F-B2ED-C64B-933B-4794F2C43893}" destId="{EF917FF4-2351-0A47-BF8B-A977908EE2F0}" srcOrd="4" destOrd="0" presId="urn:microsoft.com/office/officeart/2005/8/layout/pList1"/>
    <dgm:cxn modelId="{B5941F7C-938A-D540-A406-43AB40806DA1}" type="presParOf" srcId="{EF917FF4-2351-0A47-BF8B-A977908EE2F0}" destId="{8CED9D19-A55E-7644-A842-9532D0AFDC7B}" srcOrd="0" destOrd="0" presId="urn:microsoft.com/office/officeart/2005/8/layout/pList1"/>
    <dgm:cxn modelId="{D948743C-0B93-B54B-82B7-AA79F316BB43}" type="presParOf" srcId="{EF917FF4-2351-0A47-BF8B-A977908EE2F0}" destId="{3D0CCA24-AA2F-6743-879B-AE52D25F6F6B}" srcOrd="1" destOrd="0" presId="urn:microsoft.com/office/officeart/2005/8/layout/pList1"/>
    <dgm:cxn modelId="{A03EB592-282B-DC4F-A8CA-9ED502277A85}" type="presParOf" srcId="{8F7BC54F-B2ED-C64B-933B-4794F2C43893}" destId="{FFBE7B56-522F-C644-B4ED-D0BBAAC8025B}" srcOrd="5" destOrd="0" presId="urn:microsoft.com/office/officeart/2005/8/layout/pList1"/>
    <dgm:cxn modelId="{8E773874-184B-2341-82FD-58C14C8E3D77}" type="presParOf" srcId="{8F7BC54F-B2ED-C64B-933B-4794F2C43893}" destId="{E7A5407B-3B4A-E549-AB59-6E36C4D690F8}" srcOrd="6" destOrd="0" presId="urn:microsoft.com/office/officeart/2005/8/layout/pList1"/>
    <dgm:cxn modelId="{E672FC00-C18F-C14C-9832-C50DB2DA1309}" type="presParOf" srcId="{E7A5407B-3B4A-E549-AB59-6E36C4D690F8}" destId="{04C77E0C-746C-2D4C-BDAC-0C6E9054ACF5}" srcOrd="0" destOrd="0" presId="urn:microsoft.com/office/officeart/2005/8/layout/pList1"/>
    <dgm:cxn modelId="{FD87264A-9AEB-754F-8295-1B694701083F}" type="presParOf" srcId="{E7A5407B-3B4A-E549-AB59-6E36C4D690F8}" destId="{64864001-BC76-CE44-9FFF-B26347BAD4ED}" srcOrd="1" destOrd="0" presId="urn:microsoft.com/office/officeart/2005/8/layout/pList1"/>
    <dgm:cxn modelId="{C0AC347B-F485-0542-B478-417814BBE113}" type="presParOf" srcId="{8F7BC54F-B2ED-C64B-933B-4794F2C43893}" destId="{CED503D4-44E0-6C44-8369-04B57A7478C4}" srcOrd="7" destOrd="0" presId="urn:microsoft.com/office/officeart/2005/8/layout/pList1"/>
    <dgm:cxn modelId="{1899DF3D-2977-3847-A70C-6C10FB0F9E4D}" type="presParOf" srcId="{8F7BC54F-B2ED-C64B-933B-4794F2C43893}" destId="{77D97F0E-1EE5-B94F-B8E7-E5D04695A673}" srcOrd="8" destOrd="0" presId="urn:microsoft.com/office/officeart/2005/8/layout/pList1"/>
    <dgm:cxn modelId="{802FA023-C88D-5E4E-93E9-A229AA883E1F}" type="presParOf" srcId="{77D97F0E-1EE5-B94F-B8E7-E5D04695A673}" destId="{AB900A48-1FAB-8248-967D-F3615C229F38}" srcOrd="0" destOrd="0" presId="urn:microsoft.com/office/officeart/2005/8/layout/pList1"/>
    <dgm:cxn modelId="{6C68E5F2-3C72-1A4D-9AC2-BF4F0B657857}" type="presParOf" srcId="{77D97F0E-1EE5-B94F-B8E7-E5D04695A673}" destId="{042FFC1C-17C2-2E48-AA91-582121E3F299}"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68B88-CCAE-4871-8DEE-5FF11B317740}">
      <dsp:nvSpPr>
        <dsp:cNvPr id="0" name=""/>
        <dsp:cNvSpPr/>
      </dsp:nvSpPr>
      <dsp:spPr>
        <a:xfrm>
          <a:off x="0" y="417"/>
          <a:ext cx="8520600" cy="9758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7B0F2-860D-4FB2-A5AB-E4346A4EC954}">
      <dsp:nvSpPr>
        <dsp:cNvPr id="0" name=""/>
        <dsp:cNvSpPr/>
      </dsp:nvSpPr>
      <dsp:spPr>
        <a:xfrm>
          <a:off x="295202" y="219989"/>
          <a:ext cx="536731" cy="5367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AE8383-B4BC-44F6-A24E-AE2922446E9F}">
      <dsp:nvSpPr>
        <dsp:cNvPr id="0" name=""/>
        <dsp:cNvSpPr/>
      </dsp:nvSpPr>
      <dsp:spPr>
        <a:xfrm>
          <a:off x="1127136" y="417"/>
          <a:ext cx="7393463" cy="97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80" tIns="103280" rIns="103280" bIns="103280" numCol="1" spcCol="1270" anchor="ctr" anchorCtr="0">
          <a:noAutofit/>
        </a:bodyPr>
        <a:lstStyle/>
        <a:p>
          <a:pPr marL="0" lvl="0" indent="0" algn="l" defTabSz="1111250">
            <a:lnSpc>
              <a:spcPct val="100000"/>
            </a:lnSpc>
            <a:spcBef>
              <a:spcPct val="0"/>
            </a:spcBef>
            <a:spcAft>
              <a:spcPct val="35000"/>
            </a:spcAft>
            <a:buNone/>
          </a:pPr>
          <a:r>
            <a:rPr lang="en-US" sz="2500" kern="1200" dirty="0"/>
            <a:t>Public sector drives health emergency R&amp;D</a:t>
          </a:r>
        </a:p>
      </dsp:txBody>
      <dsp:txXfrm>
        <a:off x="1127136" y="417"/>
        <a:ext cx="7393463" cy="975875"/>
      </dsp:txXfrm>
    </dsp:sp>
    <dsp:sp modelId="{857DDCA5-1516-46D3-83EA-F37044215D2B}">
      <dsp:nvSpPr>
        <dsp:cNvPr id="0" name=""/>
        <dsp:cNvSpPr/>
      </dsp:nvSpPr>
      <dsp:spPr>
        <a:xfrm>
          <a:off x="0" y="1220262"/>
          <a:ext cx="8520600" cy="9758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8E6B60-FD72-42A8-82AD-367D9074A17C}">
      <dsp:nvSpPr>
        <dsp:cNvPr id="0" name=""/>
        <dsp:cNvSpPr/>
      </dsp:nvSpPr>
      <dsp:spPr>
        <a:xfrm>
          <a:off x="295202" y="1439834"/>
          <a:ext cx="536731" cy="53673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D1048-8689-4107-A428-1C8EA8ED9A87}">
      <dsp:nvSpPr>
        <dsp:cNvPr id="0" name=""/>
        <dsp:cNvSpPr/>
      </dsp:nvSpPr>
      <dsp:spPr>
        <a:xfrm>
          <a:off x="1127136" y="1220262"/>
          <a:ext cx="7393463" cy="97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80" tIns="103280" rIns="103280" bIns="103280"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bg2">
                  <a:lumMod val="40000"/>
                  <a:lumOff val="60000"/>
                </a:schemeClr>
              </a:solidFill>
            </a:rPr>
            <a:t>Access conditions the norm for international R&amp;D projects for health emergencies</a:t>
          </a:r>
        </a:p>
      </dsp:txBody>
      <dsp:txXfrm>
        <a:off x="1127136" y="1220262"/>
        <a:ext cx="7393463" cy="975875"/>
      </dsp:txXfrm>
    </dsp:sp>
    <dsp:sp modelId="{5F50EB9D-89D9-4ED7-A785-D4F9B1A531D1}">
      <dsp:nvSpPr>
        <dsp:cNvPr id="0" name=""/>
        <dsp:cNvSpPr/>
      </dsp:nvSpPr>
      <dsp:spPr>
        <a:xfrm>
          <a:off x="0" y="2440106"/>
          <a:ext cx="8520600" cy="9758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015DF0-73BF-4FB6-99CF-AC04F271E88C}">
      <dsp:nvSpPr>
        <dsp:cNvPr id="0" name=""/>
        <dsp:cNvSpPr/>
      </dsp:nvSpPr>
      <dsp:spPr>
        <a:xfrm>
          <a:off x="295202" y="2659679"/>
          <a:ext cx="536731" cy="5367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81EFA7-E008-42FE-B8FD-3842EF1FEAFC}">
      <dsp:nvSpPr>
        <dsp:cNvPr id="0" name=""/>
        <dsp:cNvSpPr/>
      </dsp:nvSpPr>
      <dsp:spPr>
        <a:xfrm>
          <a:off x="1127136" y="2440106"/>
          <a:ext cx="7393463" cy="97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80" tIns="103280" rIns="103280" bIns="103280"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bg2">
                  <a:lumMod val="40000"/>
                  <a:lumOff val="60000"/>
                </a:schemeClr>
              </a:solidFill>
            </a:rPr>
            <a:t>Growing LMIC R&amp;D and production capacity</a:t>
          </a:r>
        </a:p>
      </dsp:txBody>
      <dsp:txXfrm>
        <a:off x="1127136" y="2440106"/>
        <a:ext cx="7393463" cy="975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68B88-CCAE-4871-8DEE-5FF11B317740}">
      <dsp:nvSpPr>
        <dsp:cNvPr id="0" name=""/>
        <dsp:cNvSpPr/>
      </dsp:nvSpPr>
      <dsp:spPr>
        <a:xfrm>
          <a:off x="0" y="417"/>
          <a:ext cx="8520600" cy="9758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7B0F2-860D-4FB2-A5AB-E4346A4EC954}">
      <dsp:nvSpPr>
        <dsp:cNvPr id="0" name=""/>
        <dsp:cNvSpPr/>
      </dsp:nvSpPr>
      <dsp:spPr>
        <a:xfrm>
          <a:off x="295202" y="219989"/>
          <a:ext cx="536731" cy="5367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AE8383-B4BC-44F6-A24E-AE2922446E9F}">
      <dsp:nvSpPr>
        <dsp:cNvPr id="0" name=""/>
        <dsp:cNvSpPr/>
      </dsp:nvSpPr>
      <dsp:spPr>
        <a:xfrm>
          <a:off x="1127136" y="417"/>
          <a:ext cx="7393463" cy="97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80" tIns="103280" rIns="103280" bIns="103280"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bg2">
                  <a:lumMod val="40000"/>
                  <a:lumOff val="60000"/>
                </a:schemeClr>
              </a:solidFill>
            </a:rPr>
            <a:t>Public sector drives health emergency R&amp;D</a:t>
          </a:r>
        </a:p>
      </dsp:txBody>
      <dsp:txXfrm>
        <a:off x="1127136" y="417"/>
        <a:ext cx="7393463" cy="975875"/>
      </dsp:txXfrm>
    </dsp:sp>
    <dsp:sp modelId="{857DDCA5-1516-46D3-83EA-F37044215D2B}">
      <dsp:nvSpPr>
        <dsp:cNvPr id="0" name=""/>
        <dsp:cNvSpPr/>
      </dsp:nvSpPr>
      <dsp:spPr>
        <a:xfrm>
          <a:off x="0" y="1220262"/>
          <a:ext cx="8520600" cy="9758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8E6B60-FD72-42A8-82AD-367D9074A17C}">
      <dsp:nvSpPr>
        <dsp:cNvPr id="0" name=""/>
        <dsp:cNvSpPr/>
      </dsp:nvSpPr>
      <dsp:spPr>
        <a:xfrm>
          <a:off x="295202" y="1439834"/>
          <a:ext cx="536731" cy="53673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D1048-8689-4107-A428-1C8EA8ED9A87}">
      <dsp:nvSpPr>
        <dsp:cNvPr id="0" name=""/>
        <dsp:cNvSpPr/>
      </dsp:nvSpPr>
      <dsp:spPr>
        <a:xfrm>
          <a:off x="1127136" y="1220262"/>
          <a:ext cx="7393463" cy="97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80" tIns="103280" rIns="103280" bIns="103280"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accent1">
                  <a:lumMod val="50000"/>
                </a:schemeClr>
              </a:solidFill>
            </a:rPr>
            <a:t>Access conditions the norm for international R&amp;D projects for health emergencies</a:t>
          </a:r>
        </a:p>
      </dsp:txBody>
      <dsp:txXfrm>
        <a:off x="1127136" y="1220262"/>
        <a:ext cx="7393463" cy="975875"/>
      </dsp:txXfrm>
    </dsp:sp>
    <dsp:sp modelId="{5F50EB9D-89D9-4ED7-A785-D4F9B1A531D1}">
      <dsp:nvSpPr>
        <dsp:cNvPr id="0" name=""/>
        <dsp:cNvSpPr/>
      </dsp:nvSpPr>
      <dsp:spPr>
        <a:xfrm>
          <a:off x="0" y="2440106"/>
          <a:ext cx="8520600" cy="9758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015DF0-73BF-4FB6-99CF-AC04F271E88C}">
      <dsp:nvSpPr>
        <dsp:cNvPr id="0" name=""/>
        <dsp:cNvSpPr/>
      </dsp:nvSpPr>
      <dsp:spPr>
        <a:xfrm>
          <a:off x="295202" y="2659679"/>
          <a:ext cx="536731" cy="5367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81EFA7-E008-42FE-B8FD-3842EF1FEAFC}">
      <dsp:nvSpPr>
        <dsp:cNvPr id="0" name=""/>
        <dsp:cNvSpPr/>
      </dsp:nvSpPr>
      <dsp:spPr>
        <a:xfrm>
          <a:off x="1127136" y="2440106"/>
          <a:ext cx="7393463" cy="97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80" tIns="103280" rIns="103280" bIns="103280"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bg2">
                  <a:lumMod val="40000"/>
                  <a:lumOff val="60000"/>
                </a:schemeClr>
              </a:solidFill>
            </a:rPr>
            <a:t>Growing LMIC R&amp;D and production capacity</a:t>
          </a:r>
        </a:p>
      </dsp:txBody>
      <dsp:txXfrm>
        <a:off x="1127136" y="2440106"/>
        <a:ext cx="7393463" cy="975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68B88-CCAE-4871-8DEE-5FF11B317740}">
      <dsp:nvSpPr>
        <dsp:cNvPr id="0" name=""/>
        <dsp:cNvSpPr/>
      </dsp:nvSpPr>
      <dsp:spPr>
        <a:xfrm>
          <a:off x="0" y="417"/>
          <a:ext cx="8520600" cy="9758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7B0F2-860D-4FB2-A5AB-E4346A4EC954}">
      <dsp:nvSpPr>
        <dsp:cNvPr id="0" name=""/>
        <dsp:cNvSpPr/>
      </dsp:nvSpPr>
      <dsp:spPr>
        <a:xfrm>
          <a:off x="295202" y="219989"/>
          <a:ext cx="536731" cy="5367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AE8383-B4BC-44F6-A24E-AE2922446E9F}">
      <dsp:nvSpPr>
        <dsp:cNvPr id="0" name=""/>
        <dsp:cNvSpPr/>
      </dsp:nvSpPr>
      <dsp:spPr>
        <a:xfrm>
          <a:off x="1127136" y="417"/>
          <a:ext cx="7393463" cy="97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80" tIns="103280" rIns="103280" bIns="103280"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bg2">
                  <a:lumMod val="40000"/>
                  <a:lumOff val="60000"/>
                </a:schemeClr>
              </a:solidFill>
            </a:rPr>
            <a:t>Public sector drives health emergency R&amp;D</a:t>
          </a:r>
        </a:p>
      </dsp:txBody>
      <dsp:txXfrm>
        <a:off x="1127136" y="417"/>
        <a:ext cx="7393463" cy="975875"/>
      </dsp:txXfrm>
    </dsp:sp>
    <dsp:sp modelId="{857DDCA5-1516-46D3-83EA-F37044215D2B}">
      <dsp:nvSpPr>
        <dsp:cNvPr id="0" name=""/>
        <dsp:cNvSpPr/>
      </dsp:nvSpPr>
      <dsp:spPr>
        <a:xfrm>
          <a:off x="0" y="1220262"/>
          <a:ext cx="8520600" cy="9758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8E6B60-FD72-42A8-82AD-367D9074A17C}">
      <dsp:nvSpPr>
        <dsp:cNvPr id="0" name=""/>
        <dsp:cNvSpPr/>
      </dsp:nvSpPr>
      <dsp:spPr>
        <a:xfrm>
          <a:off x="295202" y="1439834"/>
          <a:ext cx="536731" cy="53673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D1048-8689-4107-A428-1C8EA8ED9A87}">
      <dsp:nvSpPr>
        <dsp:cNvPr id="0" name=""/>
        <dsp:cNvSpPr/>
      </dsp:nvSpPr>
      <dsp:spPr>
        <a:xfrm>
          <a:off x="1127136" y="1220262"/>
          <a:ext cx="7393463" cy="97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80" tIns="103280" rIns="103280" bIns="103280"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bg2">
                  <a:lumMod val="40000"/>
                  <a:lumOff val="60000"/>
                </a:schemeClr>
              </a:solidFill>
            </a:rPr>
            <a:t>Access conditions the norm for international R&amp;D projects for health emergencies</a:t>
          </a:r>
        </a:p>
      </dsp:txBody>
      <dsp:txXfrm>
        <a:off x="1127136" y="1220262"/>
        <a:ext cx="7393463" cy="975875"/>
      </dsp:txXfrm>
    </dsp:sp>
    <dsp:sp modelId="{5F50EB9D-89D9-4ED7-A785-D4F9B1A531D1}">
      <dsp:nvSpPr>
        <dsp:cNvPr id="0" name=""/>
        <dsp:cNvSpPr/>
      </dsp:nvSpPr>
      <dsp:spPr>
        <a:xfrm>
          <a:off x="0" y="2440106"/>
          <a:ext cx="8520600" cy="9758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015DF0-73BF-4FB6-99CF-AC04F271E88C}">
      <dsp:nvSpPr>
        <dsp:cNvPr id="0" name=""/>
        <dsp:cNvSpPr/>
      </dsp:nvSpPr>
      <dsp:spPr>
        <a:xfrm>
          <a:off x="295202" y="2659679"/>
          <a:ext cx="536731" cy="5367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81EFA7-E008-42FE-B8FD-3842EF1FEAFC}">
      <dsp:nvSpPr>
        <dsp:cNvPr id="0" name=""/>
        <dsp:cNvSpPr/>
      </dsp:nvSpPr>
      <dsp:spPr>
        <a:xfrm>
          <a:off x="1127136" y="2440106"/>
          <a:ext cx="7393463" cy="97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80" tIns="103280" rIns="103280" bIns="103280"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accent1">
                  <a:lumMod val="75000"/>
                </a:schemeClr>
              </a:solidFill>
            </a:rPr>
            <a:t>Growing LMIC R&amp;D and production capacity</a:t>
          </a:r>
        </a:p>
      </dsp:txBody>
      <dsp:txXfrm>
        <a:off x="1127136" y="2440106"/>
        <a:ext cx="7393463" cy="9758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F68B88-CCAE-4871-8DEE-5FF11B317740}">
      <dsp:nvSpPr>
        <dsp:cNvPr id="0" name=""/>
        <dsp:cNvSpPr/>
      </dsp:nvSpPr>
      <dsp:spPr>
        <a:xfrm>
          <a:off x="0" y="417"/>
          <a:ext cx="8520600" cy="9758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D7B0F2-860D-4FB2-A5AB-E4346A4EC954}">
      <dsp:nvSpPr>
        <dsp:cNvPr id="0" name=""/>
        <dsp:cNvSpPr/>
      </dsp:nvSpPr>
      <dsp:spPr>
        <a:xfrm>
          <a:off x="295202" y="219989"/>
          <a:ext cx="536731" cy="5367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AE8383-B4BC-44F6-A24E-AE2922446E9F}">
      <dsp:nvSpPr>
        <dsp:cNvPr id="0" name=""/>
        <dsp:cNvSpPr/>
      </dsp:nvSpPr>
      <dsp:spPr>
        <a:xfrm>
          <a:off x="1127136" y="417"/>
          <a:ext cx="7393463" cy="97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80" tIns="103280" rIns="103280" bIns="103280"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accent1">
                  <a:lumMod val="75000"/>
                </a:schemeClr>
              </a:solidFill>
            </a:rPr>
            <a:t>Public sector drives health emergency R&amp;D</a:t>
          </a:r>
        </a:p>
      </dsp:txBody>
      <dsp:txXfrm>
        <a:off x="1127136" y="417"/>
        <a:ext cx="7393463" cy="975875"/>
      </dsp:txXfrm>
    </dsp:sp>
    <dsp:sp modelId="{857DDCA5-1516-46D3-83EA-F37044215D2B}">
      <dsp:nvSpPr>
        <dsp:cNvPr id="0" name=""/>
        <dsp:cNvSpPr/>
      </dsp:nvSpPr>
      <dsp:spPr>
        <a:xfrm>
          <a:off x="0" y="1220262"/>
          <a:ext cx="8520600" cy="9758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8E6B60-FD72-42A8-82AD-367D9074A17C}">
      <dsp:nvSpPr>
        <dsp:cNvPr id="0" name=""/>
        <dsp:cNvSpPr/>
      </dsp:nvSpPr>
      <dsp:spPr>
        <a:xfrm>
          <a:off x="295202" y="1439834"/>
          <a:ext cx="536731" cy="53673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7D1048-8689-4107-A428-1C8EA8ED9A87}">
      <dsp:nvSpPr>
        <dsp:cNvPr id="0" name=""/>
        <dsp:cNvSpPr/>
      </dsp:nvSpPr>
      <dsp:spPr>
        <a:xfrm>
          <a:off x="1127136" y="1220262"/>
          <a:ext cx="7393463" cy="97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80" tIns="103280" rIns="103280" bIns="103280"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accent1">
                  <a:lumMod val="75000"/>
                </a:schemeClr>
              </a:solidFill>
            </a:rPr>
            <a:t>Access conditions the norm for international R&amp;D projects for health emergencies</a:t>
          </a:r>
        </a:p>
      </dsp:txBody>
      <dsp:txXfrm>
        <a:off x="1127136" y="1220262"/>
        <a:ext cx="7393463" cy="975875"/>
      </dsp:txXfrm>
    </dsp:sp>
    <dsp:sp modelId="{5F50EB9D-89D9-4ED7-A785-D4F9B1A531D1}">
      <dsp:nvSpPr>
        <dsp:cNvPr id="0" name=""/>
        <dsp:cNvSpPr/>
      </dsp:nvSpPr>
      <dsp:spPr>
        <a:xfrm>
          <a:off x="0" y="2440106"/>
          <a:ext cx="8520600" cy="9758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015DF0-73BF-4FB6-99CF-AC04F271E88C}">
      <dsp:nvSpPr>
        <dsp:cNvPr id="0" name=""/>
        <dsp:cNvSpPr/>
      </dsp:nvSpPr>
      <dsp:spPr>
        <a:xfrm>
          <a:off x="295202" y="2659679"/>
          <a:ext cx="536731" cy="5367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81EFA7-E008-42FE-B8FD-3842EF1FEAFC}">
      <dsp:nvSpPr>
        <dsp:cNvPr id="0" name=""/>
        <dsp:cNvSpPr/>
      </dsp:nvSpPr>
      <dsp:spPr>
        <a:xfrm>
          <a:off x="1127136" y="2440106"/>
          <a:ext cx="7393463" cy="975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280" tIns="103280" rIns="103280" bIns="103280" numCol="1" spcCol="1270" anchor="ctr" anchorCtr="0">
          <a:noAutofit/>
        </a:bodyPr>
        <a:lstStyle/>
        <a:p>
          <a:pPr marL="0" lvl="0" indent="0" algn="l" defTabSz="1111250">
            <a:lnSpc>
              <a:spcPct val="100000"/>
            </a:lnSpc>
            <a:spcBef>
              <a:spcPct val="0"/>
            </a:spcBef>
            <a:spcAft>
              <a:spcPct val="35000"/>
            </a:spcAft>
            <a:buNone/>
          </a:pPr>
          <a:r>
            <a:rPr lang="en-US" sz="2500" kern="1200" dirty="0">
              <a:solidFill>
                <a:schemeClr val="accent1">
                  <a:lumMod val="75000"/>
                </a:schemeClr>
              </a:solidFill>
            </a:rPr>
            <a:t>Growing LMIC R&amp;D and production capacity</a:t>
          </a:r>
        </a:p>
      </dsp:txBody>
      <dsp:txXfrm>
        <a:off x="1127136" y="2440106"/>
        <a:ext cx="7393463" cy="9758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560A8B-266B-F64C-865D-D05D39FA2871}">
      <dsp:nvSpPr>
        <dsp:cNvPr id="0" name=""/>
        <dsp:cNvSpPr/>
      </dsp:nvSpPr>
      <dsp:spPr>
        <a:xfrm>
          <a:off x="4521" y="721422"/>
          <a:ext cx="1560161" cy="107495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E5CB8D-86F6-3347-8997-4B403B9BEA1B}">
      <dsp:nvSpPr>
        <dsp:cNvPr id="0" name=""/>
        <dsp:cNvSpPr/>
      </dsp:nvSpPr>
      <dsp:spPr>
        <a:xfrm>
          <a:off x="4521" y="1796373"/>
          <a:ext cx="1560161" cy="57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CN" sz="1200" kern="1200" dirty="0"/>
            <a:t>1. CEPI - Novavax COVID-19 Vaccine (NVX-CoV2373) Project</a:t>
          </a:r>
          <a:endParaRPr lang="en-US" sz="1200" kern="1200" dirty="0"/>
        </a:p>
      </dsp:txBody>
      <dsp:txXfrm>
        <a:off x="4521" y="1796373"/>
        <a:ext cx="1560161" cy="578819"/>
      </dsp:txXfrm>
    </dsp:sp>
    <dsp:sp modelId="{D2E05F77-0EC3-9148-B735-F7433EC5BA98}">
      <dsp:nvSpPr>
        <dsp:cNvPr id="0" name=""/>
        <dsp:cNvSpPr/>
      </dsp:nvSpPr>
      <dsp:spPr>
        <a:xfrm>
          <a:off x="1720764" y="721422"/>
          <a:ext cx="1560161" cy="1074950"/>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2000" r="-12000"/>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69CE2A-1E47-2449-8616-3925482AB518}">
      <dsp:nvSpPr>
        <dsp:cNvPr id="0" name=""/>
        <dsp:cNvSpPr/>
      </dsp:nvSpPr>
      <dsp:spPr>
        <a:xfrm>
          <a:off x="1720764" y="1796373"/>
          <a:ext cx="1560161" cy="57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kern="1200" dirty="0"/>
            <a:t>2. </a:t>
          </a:r>
          <a:r>
            <a:rPr lang="en-CN" sz="1200" kern="1200" dirty="0"/>
            <a:t>Unitaid - FIND Hepatitis C Diagnostics Project</a:t>
          </a:r>
          <a:endParaRPr lang="en-US" sz="1200" kern="1200" dirty="0"/>
        </a:p>
      </dsp:txBody>
      <dsp:txXfrm>
        <a:off x="1720764" y="1796373"/>
        <a:ext cx="1560161" cy="578819"/>
      </dsp:txXfrm>
    </dsp:sp>
    <dsp:sp modelId="{8CED9D19-A55E-7644-A842-9532D0AFDC7B}">
      <dsp:nvSpPr>
        <dsp:cNvPr id="0" name=""/>
        <dsp:cNvSpPr/>
      </dsp:nvSpPr>
      <dsp:spPr>
        <a:xfrm>
          <a:off x="3437006" y="721422"/>
          <a:ext cx="1560161" cy="1074950"/>
        </a:xfrm>
        <a:prstGeom prst="round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3605" r="-26395"/>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0CCA24-AA2F-6743-879B-AE52D25F6F6B}">
      <dsp:nvSpPr>
        <dsp:cNvPr id="0" name=""/>
        <dsp:cNvSpPr/>
      </dsp:nvSpPr>
      <dsp:spPr>
        <a:xfrm>
          <a:off x="3437006" y="1796373"/>
          <a:ext cx="1560161" cy="57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kern="1200" dirty="0"/>
            <a:t>3. GARDP - Entasis Novel Antibiotic for Gonorrhea (</a:t>
          </a:r>
          <a:r>
            <a:rPr lang="en-US" sz="1200" kern="1200" dirty="0" err="1"/>
            <a:t>Zoliflodacin</a:t>
          </a:r>
          <a:r>
            <a:rPr lang="en-US" sz="1200" kern="1200" dirty="0"/>
            <a:t>) Project</a:t>
          </a:r>
        </a:p>
      </dsp:txBody>
      <dsp:txXfrm>
        <a:off x="3437006" y="1796373"/>
        <a:ext cx="1560161" cy="578819"/>
      </dsp:txXfrm>
    </dsp:sp>
    <dsp:sp modelId="{04C77E0C-746C-2D4C-BDAC-0C6E9054ACF5}">
      <dsp:nvSpPr>
        <dsp:cNvPr id="0" name=""/>
        <dsp:cNvSpPr/>
      </dsp:nvSpPr>
      <dsp:spPr>
        <a:xfrm>
          <a:off x="5153249" y="721422"/>
          <a:ext cx="1560161" cy="1074950"/>
        </a:xfrm>
        <a:prstGeom prst="roundRect">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13150" t="-11723" r="-20852" b="-5820"/>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864001-BC76-CE44-9FFF-B26347BAD4ED}">
      <dsp:nvSpPr>
        <dsp:cNvPr id="0" name=""/>
        <dsp:cNvSpPr/>
      </dsp:nvSpPr>
      <dsp:spPr>
        <a:xfrm>
          <a:off x="5153249" y="1796373"/>
          <a:ext cx="1560161" cy="57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kern="1200" dirty="0"/>
            <a:t>4. International Collaboration on Ebola Vaccine (rVSV-ZEBOV)</a:t>
          </a:r>
        </a:p>
      </dsp:txBody>
      <dsp:txXfrm>
        <a:off x="5153249" y="1796373"/>
        <a:ext cx="1560161" cy="578819"/>
      </dsp:txXfrm>
    </dsp:sp>
    <dsp:sp modelId="{AB900A48-1FAB-8248-967D-F3615C229F38}">
      <dsp:nvSpPr>
        <dsp:cNvPr id="0" name=""/>
        <dsp:cNvSpPr/>
      </dsp:nvSpPr>
      <dsp:spPr>
        <a:xfrm>
          <a:off x="6869492" y="721422"/>
          <a:ext cx="1560161" cy="1074950"/>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6000" r="-6000"/>
          </a:stretch>
        </a:blipFill>
        <a:ln w="25400"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2FFC1C-17C2-2E48-AA91-582121E3F299}">
      <dsp:nvSpPr>
        <dsp:cNvPr id="0" name=""/>
        <dsp:cNvSpPr/>
      </dsp:nvSpPr>
      <dsp:spPr>
        <a:xfrm>
          <a:off x="6869492" y="1796373"/>
          <a:ext cx="1560161" cy="5788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kern="1200" dirty="0"/>
            <a:t>5. Baylor - Biological E COVID-19 vaccine (</a:t>
          </a:r>
          <a:r>
            <a:rPr lang="en-US" sz="1200" kern="1200" dirty="0" err="1"/>
            <a:t>Corbevax</a:t>
          </a:r>
          <a:r>
            <a:rPr lang="en-US" sz="1200" kern="1200" dirty="0"/>
            <a:t>) Project</a:t>
          </a:r>
        </a:p>
      </dsp:txBody>
      <dsp:txXfrm>
        <a:off x="6869492" y="1796373"/>
        <a:ext cx="1560161" cy="57881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AC391044-5E7A-7CA2-394A-33C91FC7FABD}"/>
            </a:ext>
          </a:extLst>
        </p:cNvPr>
        <p:cNvGrpSpPr/>
        <p:nvPr/>
      </p:nvGrpSpPr>
      <p:grpSpPr>
        <a:xfrm>
          <a:off x="0" y="0"/>
          <a:ext cx="0" cy="0"/>
          <a:chOff x="0" y="0"/>
          <a:chExt cx="0" cy="0"/>
        </a:xfrm>
      </p:grpSpPr>
      <p:sp>
        <p:nvSpPr>
          <p:cNvPr id="58" name="Google Shape;58;g1294e782f45_0_3:notes">
            <a:extLst>
              <a:ext uri="{FF2B5EF4-FFF2-40B4-BE49-F238E27FC236}">
                <a16:creationId xmlns:a16="http://schemas.microsoft.com/office/drawing/2014/main" id="{719AA7A3-DCF4-B6AA-3DCB-F073B4CCE1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94e782f45_0_3:notes">
            <a:extLst>
              <a:ext uri="{FF2B5EF4-FFF2-40B4-BE49-F238E27FC236}">
                <a16:creationId xmlns:a16="http://schemas.microsoft.com/office/drawing/2014/main" id="{D5806FA5-BB82-D4B3-99AE-FB41E3DCD4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225029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294e782f4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94e782f4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6525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294e782f4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94e782f4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37063218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294e782f4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94e782f4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37799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294e782f4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94e782f4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91588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294e782f4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94e782f4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107312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294e782f4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94e782f4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2448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294e782f4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94e782f4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3893764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303926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5D84FD-B6AC-44B7-9BB6-72AA7EBB3BE8}" type="slidenum">
              <a:rPr lang="en-US" altLang="en-US"/>
              <a:pPr/>
              <a:t>4</a:t>
            </a:fld>
            <a:endParaRPr lang="en-US" altLang="en-US"/>
          </a:p>
        </p:txBody>
      </p:sp>
      <p:sp>
        <p:nvSpPr>
          <p:cNvPr id="10242" name="Rectangle 2"/>
          <p:cNvSpPr>
            <a:spLocks noGrp="1" noRot="1" noChangeAspect="1" noChangeArrowheads="1" noTextEdit="1"/>
          </p:cNvSpPr>
          <p:nvPr>
            <p:ph type="sldImg"/>
          </p:nvPr>
        </p:nvSpPr>
        <p:spPr>
          <a:xfrm>
            <a:off x="381000" y="685800"/>
            <a:ext cx="6096000" cy="3429000"/>
          </a:xfrm>
          <a:ln/>
        </p:spPr>
      </p:sp>
      <p:sp>
        <p:nvSpPr>
          <p:cNvPr id="10243" name="Rectangle 3"/>
          <p:cNvSpPr>
            <a:spLocks noGrp="1" noChangeArrowheads="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further information, see </a:t>
            </a:r>
            <a:r>
              <a:rPr lang="en-US" sz="1200" dirty="0" err="1"/>
              <a:t>Sunyoto</a:t>
            </a:r>
            <a:r>
              <a:rPr lang="en-US" sz="1200" dirty="0"/>
              <a:t>, T. (2020) Research Synthesis: Biosecurity Research &amp; Development. Available: https://www.knowledgeportalia.org/biosecurityrd </a:t>
            </a:r>
          </a:p>
          <a:p>
            <a:endParaRPr lang="en-US" altLang="en-US" dirty="0"/>
          </a:p>
        </p:txBody>
      </p:sp>
    </p:spTree>
    <p:extLst>
      <p:ext uri="{BB962C8B-B14F-4D97-AF65-F5344CB8AC3E}">
        <p14:creationId xmlns:p14="http://schemas.microsoft.com/office/powerpoint/2010/main" val="230334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CN" dirty="0"/>
          </a:p>
        </p:txBody>
      </p:sp>
    </p:spTree>
    <p:extLst>
      <p:ext uri="{BB962C8B-B14F-4D97-AF65-F5344CB8AC3E}">
        <p14:creationId xmlns:p14="http://schemas.microsoft.com/office/powerpoint/2010/main" val="29688684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2cffa5444c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2cffa5444c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3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3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6465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294e782f4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94e782f4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432367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294e782f4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94e782f4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3357982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1294e782f45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94e782f4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2859071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EF48656A-2D2E-9B9B-3690-8437FB0E0AD3}"/>
            </a:ext>
          </a:extLst>
        </p:cNvPr>
        <p:cNvGrpSpPr/>
        <p:nvPr/>
      </p:nvGrpSpPr>
      <p:grpSpPr>
        <a:xfrm>
          <a:off x="0" y="0"/>
          <a:ext cx="0" cy="0"/>
          <a:chOff x="0" y="0"/>
          <a:chExt cx="0" cy="0"/>
        </a:xfrm>
      </p:grpSpPr>
      <p:sp>
        <p:nvSpPr>
          <p:cNvPr id="58" name="Google Shape;58;g1294e782f45_0_3:notes">
            <a:extLst>
              <a:ext uri="{FF2B5EF4-FFF2-40B4-BE49-F238E27FC236}">
                <a16:creationId xmlns:a16="http://schemas.microsoft.com/office/drawing/2014/main" id="{0CC4FE29-4A92-3557-F20C-470D530439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294e782f45_0_3:notes">
            <a:extLst>
              <a:ext uri="{FF2B5EF4-FFF2-40B4-BE49-F238E27FC236}">
                <a16:creationId xmlns:a16="http://schemas.microsoft.com/office/drawing/2014/main" id="{656E8466-2E5B-7B35-908A-71135E598AC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Tree>
    <p:extLst>
      <p:ext uri="{BB962C8B-B14F-4D97-AF65-F5344CB8AC3E}">
        <p14:creationId xmlns:p14="http://schemas.microsoft.com/office/powerpoint/2010/main" val="3217363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1028700"/>
          </a:xfrm>
        </p:spPr>
        <p:txBody>
          <a:bodyPr/>
          <a:lstStyle/>
          <a:p>
            <a:r>
              <a:rPr lang="en-US"/>
              <a:t>Click to edit Master title style</a:t>
            </a:r>
          </a:p>
        </p:txBody>
      </p:sp>
      <p:sp>
        <p:nvSpPr>
          <p:cNvPr id="3" name="Text Placeholder 2"/>
          <p:cNvSpPr>
            <a:spLocks noGrp="1"/>
          </p:cNvSpPr>
          <p:nvPr>
            <p:ph type="body" sz="half" idx="1"/>
          </p:nvPr>
        </p:nvSpPr>
        <p:spPr>
          <a:xfrm>
            <a:off x="457200" y="1485900"/>
            <a:ext cx="40386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85900"/>
            <a:ext cx="40386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683919"/>
            <a:ext cx="2133600" cy="357188"/>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4683919"/>
            <a:ext cx="2895600" cy="357188"/>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4683919"/>
            <a:ext cx="2133600" cy="357188"/>
          </a:xfrm>
        </p:spPr>
        <p:txBody>
          <a:bodyPr/>
          <a:lstStyle>
            <a:lvl1pPr>
              <a:defRPr/>
            </a:lvl1pPr>
          </a:lstStyle>
          <a:p>
            <a:fld id="{2AB09C12-172A-40AF-A96C-1511CE160BAC}" type="slidenum">
              <a:rPr lang="en-US" altLang="en-US"/>
              <a:pPr/>
              <a:t>‹#›</a:t>
            </a:fld>
            <a:endParaRPr lang="en-US" altLang="en-US"/>
          </a:p>
        </p:txBody>
      </p:sp>
    </p:spTree>
    <p:extLst>
      <p:ext uri="{BB962C8B-B14F-4D97-AF65-F5344CB8AC3E}">
        <p14:creationId xmlns:p14="http://schemas.microsoft.com/office/powerpoint/2010/main" val="63121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A3F0C-2046-47F2-93F7-0974464B9B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4B5EB-C4B1-463D-9647-7F364222EC97}"/>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F912B6-203E-4DC8-A2A8-55403E952B6F}"/>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AAB3A6-93BF-4759-ADBD-5F7356665E91}"/>
              </a:ext>
            </a:extLst>
          </p:cNvPr>
          <p:cNvSpPr>
            <a:spLocks noGrp="1"/>
          </p:cNvSpPr>
          <p:nvPr>
            <p:ph type="dt" sz="half" idx="10"/>
          </p:nvPr>
        </p:nvSpPr>
        <p:spPr/>
        <p:txBody>
          <a:bodyPr/>
          <a:lstStyle/>
          <a:p>
            <a:fld id="{2EA64C1B-3811-46A4-B879-BBC37CDFA9E5}" type="datetimeFigureOut">
              <a:rPr lang="en-US" smtClean="0"/>
              <a:t>2/4/24</a:t>
            </a:fld>
            <a:endParaRPr lang="en-US"/>
          </a:p>
        </p:txBody>
      </p:sp>
      <p:sp>
        <p:nvSpPr>
          <p:cNvPr id="6" name="Footer Placeholder 5">
            <a:extLst>
              <a:ext uri="{FF2B5EF4-FFF2-40B4-BE49-F238E27FC236}">
                <a16:creationId xmlns:a16="http://schemas.microsoft.com/office/drawing/2014/main" id="{DCADCE9E-4D3E-4DE5-92B9-B239C87A61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ABD2E7-FA27-415B-BE86-0B4B0FD28035}"/>
              </a:ext>
            </a:extLst>
          </p:cNvPr>
          <p:cNvSpPr>
            <a:spLocks noGrp="1"/>
          </p:cNvSpPr>
          <p:nvPr>
            <p:ph type="sldNum" sz="quarter" idx="12"/>
          </p:nvPr>
        </p:nvSpPr>
        <p:spPr/>
        <p:txBody>
          <a:bodyPr/>
          <a:lstStyle/>
          <a:p>
            <a:fld id="{FACC349D-14C6-42EC-83C7-D4075A0C3A22}" type="slidenum">
              <a:rPr lang="en-US" smtClean="0"/>
              <a:t>‹#›</a:t>
            </a:fld>
            <a:endParaRPr lang="en-US"/>
          </a:p>
        </p:txBody>
      </p:sp>
    </p:spTree>
    <p:extLst>
      <p:ext uri="{BB962C8B-B14F-4D97-AF65-F5344CB8AC3E}">
        <p14:creationId xmlns:p14="http://schemas.microsoft.com/office/powerpoint/2010/main" val="2002417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7D870-6021-4B81-8BEF-A6D7626256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788DF0-A38A-4AF8-BB3B-031F22C2B6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E176F-2418-4531-8901-DDAAEC825EC6}"/>
              </a:ext>
            </a:extLst>
          </p:cNvPr>
          <p:cNvSpPr>
            <a:spLocks noGrp="1"/>
          </p:cNvSpPr>
          <p:nvPr>
            <p:ph type="dt" sz="half" idx="10"/>
          </p:nvPr>
        </p:nvSpPr>
        <p:spPr/>
        <p:txBody>
          <a:bodyPr/>
          <a:lstStyle/>
          <a:p>
            <a:fld id="{2EA64C1B-3811-46A4-B879-BBC37CDFA9E5}" type="datetimeFigureOut">
              <a:rPr lang="en-US" smtClean="0"/>
              <a:t>2/4/24</a:t>
            </a:fld>
            <a:endParaRPr lang="en-US"/>
          </a:p>
        </p:txBody>
      </p:sp>
      <p:sp>
        <p:nvSpPr>
          <p:cNvPr id="5" name="Footer Placeholder 4">
            <a:extLst>
              <a:ext uri="{FF2B5EF4-FFF2-40B4-BE49-F238E27FC236}">
                <a16:creationId xmlns:a16="http://schemas.microsoft.com/office/drawing/2014/main" id="{6CD50A2E-6637-4B25-A970-308D3B400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180F06-B5AC-4564-86A6-650C7C6BCF04}"/>
              </a:ext>
            </a:extLst>
          </p:cNvPr>
          <p:cNvSpPr>
            <a:spLocks noGrp="1"/>
          </p:cNvSpPr>
          <p:nvPr>
            <p:ph type="sldNum" sz="quarter" idx="12"/>
          </p:nvPr>
        </p:nvSpPr>
        <p:spPr/>
        <p:txBody>
          <a:bodyPr/>
          <a:lstStyle/>
          <a:p>
            <a:fld id="{FACC349D-14C6-42EC-83C7-D4075A0C3A22}" type="slidenum">
              <a:rPr lang="en-US" smtClean="0"/>
              <a:t>‹#›</a:t>
            </a:fld>
            <a:endParaRPr lang="en-US"/>
          </a:p>
        </p:txBody>
      </p:sp>
    </p:spTree>
    <p:extLst>
      <p:ext uri="{BB962C8B-B14F-4D97-AF65-F5344CB8AC3E}">
        <p14:creationId xmlns:p14="http://schemas.microsoft.com/office/powerpoint/2010/main" val="1111252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2.png"/><Relationship Id="rId7" Type="http://schemas.openxmlformats.org/officeDocument/2006/relationships/diagramColors" Target="../diagrams/colors5.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file:///C:/Users/a617/Library/Group%2520Containers/UBF8T346G9.ms/WebArchiveCopyPasteTempFiles/com.microsoft.Word/lsz019f1.jpg" TargetMode="Externa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s://joppp.biomedcentral.com/articles/10.1186/s40545-023-00669-3" TargetMode="Externa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5" name="Google Shape;55;p13"/>
          <p:cNvSpPr txBox="1">
            <a:spLocks noGrp="1"/>
          </p:cNvSpPr>
          <p:nvPr>
            <p:ph type="ctrTitle"/>
          </p:nvPr>
        </p:nvSpPr>
        <p:spPr>
          <a:xfrm>
            <a:off x="262808" y="2355753"/>
            <a:ext cx="8696365" cy="628114"/>
          </a:xfrm>
          <a:prstGeom prst="rect">
            <a:avLst/>
          </a:prstGeom>
        </p:spPr>
        <p:txBody>
          <a:bodyPr spcFirstLastPara="1" wrap="square" lIns="91425" tIns="91425" rIns="91425" bIns="91425" anchor="b" anchorCtr="0">
            <a:noAutofit/>
          </a:bodyPr>
          <a:lstStyle/>
          <a:p>
            <a:pPr algn="l">
              <a:buSzPts val="990"/>
            </a:pPr>
            <a:r>
              <a:rPr lang="en-US" sz="1800" dirty="0">
                <a:latin typeface="Calibri" panose="020F0502020204030204" pitchFamily="34" charset="0"/>
                <a:cs typeface="Calibri" panose="020F0502020204030204" pitchFamily="34" charset="0"/>
              </a:rPr>
              <a:t>Access to the Results of </a:t>
            </a:r>
            <a:r>
              <a:rPr lang="en-US" sz="1800" b="1" dirty="0">
                <a:latin typeface="Calibri" panose="020F0502020204030204" pitchFamily="34" charset="0"/>
                <a:cs typeface="Calibri" panose="020F0502020204030204" pitchFamily="34" charset="0"/>
              </a:rPr>
              <a:t>International</a:t>
            </a:r>
            <a:r>
              <a:rPr lang="en-US" sz="1800" dirty="0">
                <a:latin typeface="Calibri" panose="020F0502020204030204" pitchFamily="34" charset="0"/>
                <a:cs typeface="Calibri" panose="020F0502020204030204" pitchFamily="34" charset="0"/>
              </a:rPr>
              <a:t> Publicly Funded R&amp;D for Health Emergencies</a:t>
            </a:r>
          </a:p>
        </p:txBody>
      </p:sp>
      <p:pic>
        <p:nvPicPr>
          <p:cNvPr id="54" name="Google Shape;54;p13" descr="GHC_1.jpg"/>
          <p:cNvPicPr preferRelativeResize="0"/>
          <p:nvPr/>
        </p:nvPicPr>
        <p:blipFill rotWithShape="1">
          <a:blip r:embed="rId3">
            <a:alphaModFix/>
          </a:blip>
          <a:srcRect l="2680" t="17965" r="10652" b="28278"/>
          <a:stretch/>
        </p:blipFill>
        <p:spPr>
          <a:xfrm>
            <a:off x="0" y="-586942"/>
            <a:ext cx="9144000" cy="2746576"/>
          </a:xfrm>
          <a:prstGeom prst="rect">
            <a:avLst/>
          </a:prstGeom>
          <a:noFill/>
          <a:ln>
            <a:noFill/>
          </a:ln>
        </p:spPr>
      </p:pic>
      <p:pic>
        <p:nvPicPr>
          <p:cNvPr id="56" name="Google Shape;56;p13"/>
          <p:cNvPicPr preferRelativeResize="0"/>
          <p:nvPr/>
        </p:nvPicPr>
        <p:blipFill>
          <a:blip r:embed="rId4">
            <a:alphaModFix/>
          </a:blip>
          <a:stretch>
            <a:fillRect/>
          </a:stretch>
        </p:blipFill>
        <p:spPr>
          <a:xfrm>
            <a:off x="350358" y="1603302"/>
            <a:ext cx="1591700" cy="752450"/>
          </a:xfrm>
          <a:prstGeom prst="rect">
            <a:avLst/>
          </a:prstGeom>
          <a:noFill/>
          <a:ln>
            <a:noFill/>
          </a:ln>
        </p:spPr>
      </p:pic>
      <p:sp>
        <p:nvSpPr>
          <p:cNvPr id="3" name="TextBox 2">
            <a:extLst>
              <a:ext uri="{FF2B5EF4-FFF2-40B4-BE49-F238E27FC236}">
                <a16:creationId xmlns:a16="http://schemas.microsoft.com/office/drawing/2014/main" id="{C785CC4F-158A-E3B4-F9EE-346F7B4D9D9B}"/>
              </a:ext>
            </a:extLst>
          </p:cNvPr>
          <p:cNvSpPr txBox="1"/>
          <p:nvPr/>
        </p:nvSpPr>
        <p:spPr>
          <a:xfrm>
            <a:off x="262808" y="3179986"/>
            <a:ext cx="8696365" cy="1862176"/>
          </a:xfrm>
          <a:prstGeom prst="rect">
            <a:avLst/>
          </a:prstGeom>
          <a:noFill/>
        </p:spPr>
        <p:txBody>
          <a:bodyPr wrap="square" rtlCol="0">
            <a:spAutoFit/>
          </a:bodyPr>
          <a:lstStyle/>
          <a:p>
            <a:pPr>
              <a:lnSpc>
                <a:spcPct val="107000"/>
              </a:lnSpc>
            </a:pPr>
            <a:r>
              <a:rPr lang="en-US" sz="1200" i="1" u="none" strike="noStrike" dirty="0">
                <a:solidFill>
                  <a:schemeClr val="tx2">
                    <a:lumMod val="50000"/>
                  </a:schemeClr>
                </a:solidFill>
                <a:effectLst/>
                <a:latin typeface="Calibri" panose="020F0502020204030204" pitchFamily="34" charset="0"/>
              </a:rPr>
              <a:t>Discussion Paper on IP and Access to Publicly Funded Research Results in Health Emergencies</a:t>
            </a:r>
          </a:p>
          <a:p>
            <a:pPr>
              <a:lnSpc>
                <a:spcPct val="107000"/>
              </a:lnSpc>
            </a:pPr>
            <a:r>
              <a:rPr lang="en-US" sz="1200" i="1" dirty="0">
                <a:solidFill>
                  <a:schemeClr val="tx2">
                    <a:lumMod val="50000"/>
                  </a:schemeClr>
                </a:solidFill>
                <a:latin typeface="Calibri" panose="020F0502020204030204" pitchFamily="34" charset="0"/>
                <a:ea typeface="Calibri" panose="020F0502020204030204" pitchFamily="34" charset="0"/>
                <a:cs typeface="Times New Roman" panose="02020603050405020304" pitchFamily="18" charset="0"/>
              </a:rPr>
              <a:t>World Intellectual Property Organization (WIPO), 6 February 2024 (hybrid)</a:t>
            </a:r>
            <a:endParaRPr lang="en-US" sz="800" i="1" dirty="0">
              <a:solidFill>
                <a:schemeClr val="tx2">
                  <a:lumMod val="50000"/>
                </a:schemeClr>
              </a:solidFill>
              <a:effectLst/>
              <a:latin typeface="+mn-lt"/>
              <a:ea typeface="Calibri" panose="020F0502020204030204" pitchFamily="34" charset="0"/>
              <a:cs typeface="Times New Roman" panose="02020603050405020304" pitchFamily="18" charset="0"/>
            </a:endParaRPr>
          </a:p>
          <a:p>
            <a:pPr>
              <a:lnSpc>
                <a:spcPct val="107000"/>
              </a:lnSpc>
            </a:pPr>
            <a:endParaRPr lang="en-US" sz="1200" u="none" strike="noStrike" dirty="0">
              <a:solidFill>
                <a:schemeClr val="tx2">
                  <a:lumMod val="50000"/>
                </a:schemeClr>
              </a:solidFill>
              <a:effectLst/>
              <a:latin typeface="Calibri" panose="020F0502020204030204" pitchFamily="34" charset="0"/>
            </a:endParaRPr>
          </a:p>
          <a:p>
            <a:pPr>
              <a:lnSpc>
                <a:spcPct val="107000"/>
              </a:lnSpc>
            </a:pPr>
            <a:r>
              <a:rPr lang="en-US" sz="1200" u="none" strike="noStrike" dirty="0">
                <a:solidFill>
                  <a:schemeClr val="tx2">
                    <a:lumMod val="50000"/>
                  </a:schemeClr>
                </a:solidFill>
                <a:effectLst/>
                <a:latin typeface="Calibri" panose="020F0502020204030204" pitchFamily="34" charset="0"/>
              </a:rPr>
              <a:t>Suerie Moon, MPA, PhD</a:t>
            </a:r>
            <a:br>
              <a:rPr lang="en-US" sz="1200" u="none" strike="noStrike" dirty="0">
                <a:solidFill>
                  <a:schemeClr val="tx2">
                    <a:lumMod val="50000"/>
                  </a:schemeClr>
                </a:solidFill>
                <a:effectLst/>
                <a:latin typeface="Calibri" panose="020F0502020204030204" pitchFamily="34" charset="0"/>
              </a:rPr>
            </a:br>
            <a:r>
              <a:rPr lang="en-US" sz="1200" u="none" strike="noStrike" dirty="0">
                <a:solidFill>
                  <a:schemeClr val="tx2">
                    <a:lumMod val="50000"/>
                  </a:schemeClr>
                </a:solidFill>
                <a:effectLst/>
                <a:latin typeface="Calibri" panose="020F0502020204030204" pitchFamily="34" charset="0"/>
              </a:rPr>
              <a:t>Professor of Practice, International Relations &amp; Political Science Department &amp; Interdisciplinary </a:t>
            </a:r>
            <a:r>
              <a:rPr lang="en-US" sz="1200" u="none" strike="noStrike" dirty="0" err="1">
                <a:solidFill>
                  <a:schemeClr val="tx2">
                    <a:lumMod val="50000"/>
                  </a:schemeClr>
                </a:solidFill>
                <a:effectLst/>
                <a:latin typeface="Calibri" panose="020F0502020204030204" pitchFamily="34" charset="0"/>
              </a:rPr>
              <a:t>Programmes</a:t>
            </a:r>
            <a:endParaRPr lang="en-US" sz="1200" u="none" strike="noStrike" dirty="0">
              <a:solidFill>
                <a:schemeClr val="tx2">
                  <a:lumMod val="50000"/>
                </a:schemeClr>
              </a:solidFill>
              <a:effectLst/>
              <a:latin typeface="Calibri" panose="020F0502020204030204" pitchFamily="34" charset="0"/>
            </a:endParaRPr>
          </a:p>
          <a:p>
            <a:pPr>
              <a:lnSpc>
                <a:spcPct val="107000"/>
              </a:lnSpc>
            </a:pPr>
            <a:r>
              <a:rPr lang="en-US" sz="1200" u="none" strike="noStrike" dirty="0">
                <a:solidFill>
                  <a:schemeClr val="tx2">
                    <a:lumMod val="50000"/>
                  </a:schemeClr>
                </a:solidFill>
                <a:effectLst/>
                <a:latin typeface="Calibri" panose="020F0502020204030204" pitchFamily="34" charset="0"/>
              </a:rPr>
              <a:t>Director, Global Health Centre, Graduate Institute of International and Development Studies, Geneva</a:t>
            </a:r>
          </a:p>
          <a:p>
            <a:pPr>
              <a:lnSpc>
                <a:spcPct val="107000"/>
              </a:lnSpc>
            </a:pPr>
            <a:endParaRPr lang="en-US" sz="1200" dirty="0">
              <a:solidFill>
                <a:schemeClr val="tx2">
                  <a:lumMod val="50000"/>
                </a:schemeClr>
              </a:solidFill>
              <a:latin typeface="Calibri" panose="020F0502020204030204" pitchFamily="34" charset="0"/>
            </a:endParaRPr>
          </a:p>
          <a:p>
            <a:pPr>
              <a:lnSpc>
                <a:spcPct val="107000"/>
              </a:lnSpc>
            </a:pPr>
            <a:r>
              <a:rPr lang="en-US" sz="1200" dirty="0">
                <a:solidFill>
                  <a:schemeClr val="tx2">
                    <a:lumMod val="50000"/>
                  </a:schemeClr>
                </a:solidFill>
                <a:latin typeface="Calibri" panose="020F0502020204030204" pitchFamily="34" charset="0"/>
              </a:rPr>
              <a:t>Yiqi Liu, Research Assistant, </a:t>
            </a:r>
            <a:r>
              <a:rPr lang="en-US" sz="1200" u="none" strike="noStrike" dirty="0">
                <a:solidFill>
                  <a:schemeClr val="tx2">
                    <a:lumMod val="50000"/>
                  </a:schemeClr>
                </a:solidFill>
                <a:effectLst/>
                <a:latin typeface="Calibri" panose="020F0502020204030204" pitchFamily="34" charset="0"/>
              </a:rPr>
              <a:t>Global Health Centre, Graduate Institute of International and Development Studies, Geneva</a:t>
            </a:r>
          </a:p>
          <a:p>
            <a:pPr>
              <a:lnSpc>
                <a:spcPct val="107000"/>
              </a:lnSpc>
            </a:pPr>
            <a:endParaRPr lang="en-US" sz="1200" i="1" u="none" strike="noStrike" dirty="0">
              <a:solidFill>
                <a:schemeClr val="tx2">
                  <a:lumMod val="50000"/>
                </a:schemeClr>
              </a:solidFill>
              <a:effectLst/>
              <a:latin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a:spLocks noGrp="1"/>
          </p:cNvSpPr>
          <p:nvPr>
            <p:ph type="title"/>
          </p:nvPr>
        </p:nvSpPr>
        <p:spPr>
          <a:xfrm>
            <a:off x="628650" y="273844"/>
            <a:ext cx="7886700" cy="716756"/>
          </a:xfrm>
          <a:prstGeom prst="rect">
            <a:avLst/>
          </a:prstGeom>
          <a:noFill/>
          <a:ln>
            <a:noFill/>
          </a:ln>
        </p:spPr>
        <p:txBody>
          <a:bodyPr spcFirstLastPara="1" wrap="square" lIns="68569" tIns="34275" rIns="68569" bIns="34275" anchor="ctr" anchorCtr="0">
            <a:normAutofit fontScale="90000"/>
          </a:bodyPr>
          <a:lstStyle/>
          <a:p>
            <a:pPr>
              <a:lnSpc>
                <a:spcPct val="90000"/>
              </a:lnSpc>
              <a:buClr>
                <a:srgbClr val="A41C6D"/>
              </a:buClr>
              <a:buSzPts val="4400"/>
            </a:pPr>
            <a:r>
              <a:rPr lang="en-GB" sz="2700" dirty="0"/>
              <a:t>2022 snapshot: A global system of Covid-19 vaccine R&amp;D</a:t>
            </a:r>
          </a:p>
        </p:txBody>
      </p:sp>
      <p:sp>
        <p:nvSpPr>
          <p:cNvPr id="200" name="Google Shape;200;p30"/>
          <p:cNvSpPr txBox="1">
            <a:spLocks noGrp="1"/>
          </p:cNvSpPr>
          <p:nvPr>
            <p:ph type="body" idx="1"/>
          </p:nvPr>
        </p:nvSpPr>
        <p:spPr>
          <a:xfrm>
            <a:off x="628650" y="990601"/>
            <a:ext cx="7886700" cy="3546872"/>
          </a:xfrm>
          <a:prstGeom prst="rect">
            <a:avLst/>
          </a:prstGeom>
          <a:noFill/>
          <a:ln>
            <a:noFill/>
          </a:ln>
        </p:spPr>
        <p:txBody>
          <a:bodyPr spcFirstLastPara="1" wrap="square" lIns="68569" tIns="34275" rIns="68569" bIns="34275" anchor="t" anchorCtr="0">
            <a:normAutofit/>
          </a:bodyPr>
          <a:lstStyle/>
          <a:p>
            <a:pPr marL="0" indent="0">
              <a:buNone/>
            </a:pPr>
            <a:endParaRPr lang="en-US" dirty="0">
              <a:solidFill>
                <a:schemeClr val="bg1">
                  <a:lumMod val="95000"/>
                </a:schemeClr>
              </a:solidFill>
            </a:endParaRPr>
          </a:p>
          <a:p>
            <a:pPr marL="0" indent="0">
              <a:buNone/>
            </a:pPr>
            <a:endParaRPr lang="en-US" dirty="0"/>
          </a:p>
          <a:p>
            <a:pPr marL="385763" indent="-385763">
              <a:buAutoNum type="arabicPeriod" startAt="3"/>
            </a:pPr>
            <a:endParaRPr lang="en-US" dirty="0"/>
          </a:p>
          <a:p>
            <a:pPr marL="133350" indent="0">
              <a:buSzPts val="2800"/>
              <a:buNone/>
            </a:pPr>
            <a:endParaRPr lang="en-GB" dirty="0"/>
          </a:p>
          <a:p>
            <a:pPr marL="476250">
              <a:buSzPts val="2800"/>
              <a:buFont typeface="+mj-lt"/>
              <a:buAutoNum type="arabicPeriod"/>
            </a:pPr>
            <a:endParaRPr lang="en-GB" dirty="0"/>
          </a:p>
          <a:p>
            <a:pPr marL="476250">
              <a:buSzPts val="2800"/>
              <a:buFont typeface="+mj-lt"/>
              <a:buAutoNum type="arabicPeriod"/>
            </a:pPr>
            <a:endParaRPr lang="en-GB" dirty="0"/>
          </a:p>
          <a:p>
            <a:pPr marL="483394">
              <a:buSzPts val="2800"/>
              <a:buFont typeface="+mj-lt"/>
              <a:buAutoNum type="arabicPeriod"/>
            </a:pPr>
            <a:endParaRPr lang="en-GB" dirty="0"/>
          </a:p>
        </p:txBody>
      </p:sp>
      <p:pic>
        <p:nvPicPr>
          <p:cNvPr id="4" name="Picture 3">
            <a:extLst>
              <a:ext uri="{FF2B5EF4-FFF2-40B4-BE49-F238E27FC236}">
                <a16:creationId xmlns:a16="http://schemas.microsoft.com/office/drawing/2014/main" id="{5DAA6189-6410-4FF2-BBF7-B5CC212214B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705725" y="4380795"/>
            <a:ext cx="1295114" cy="62283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696272845"/>
              </p:ext>
            </p:extLst>
          </p:nvPr>
        </p:nvGraphicFramePr>
        <p:xfrm>
          <a:off x="295412" y="1078706"/>
          <a:ext cx="3955144" cy="2141220"/>
        </p:xfrm>
        <a:graphic>
          <a:graphicData uri="http://schemas.openxmlformats.org/drawingml/2006/table">
            <a:tbl>
              <a:tblPr firstRow="1" bandRow="1">
                <a:tableStyleId>{21E4AEA4-8DFA-4A89-87EB-49C32662AFE0}</a:tableStyleId>
              </a:tblPr>
              <a:tblGrid>
                <a:gridCol w="1012180">
                  <a:extLst>
                    <a:ext uri="{9D8B030D-6E8A-4147-A177-3AD203B41FA5}">
                      <a16:colId xmlns:a16="http://schemas.microsoft.com/office/drawing/2014/main" val="4244058925"/>
                    </a:ext>
                  </a:extLst>
                </a:gridCol>
                <a:gridCol w="758952">
                  <a:extLst>
                    <a:ext uri="{9D8B030D-6E8A-4147-A177-3AD203B41FA5}">
                      <a16:colId xmlns:a16="http://schemas.microsoft.com/office/drawing/2014/main" val="3692169109"/>
                    </a:ext>
                  </a:extLst>
                </a:gridCol>
                <a:gridCol w="601954">
                  <a:extLst>
                    <a:ext uri="{9D8B030D-6E8A-4147-A177-3AD203B41FA5}">
                      <a16:colId xmlns:a16="http://schemas.microsoft.com/office/drawing/2014/main" val="2378400305"/>
                    </a:ext>
                  </a:extLst>
                </a:gridCol>
                <a:gridCol w="559334">
                  <a:extLst>
                    <a:ext uri="{9D8B030D-6E8A-4147-A177-3AD203B41FA5}">
                      <a16:colId xmlns:a16="http://schemas.microsoft.com/office/drawing/2014/main" val="736830694"/>
                    </a:ext>
                  </a:extLst>
                </a:gridCol>
                <a:gridCol w="1022724">
                  <a:extLst>
                    <a:ext uri="{9D8B030D-6E8A-4147-A177-3AD203B41FA5}">
                      <a16:colId xmlns:a16="http://schemas.microsoft.com/office/drawing/2014/main" val="820138673"/>
                    </a:ext>
                  </a:extLst>
                </a:gridCol>
              </a:tblGrid>
              <a:tr h="228600">
                <a:tc>
                  <a:txBody>
                    <a:bodyPr/>
                    <a:lstStyle/>
                    <a:p>
                      <a:endParaRPr lang="en-US" sz="1100" dirty="0"/>
                    </a:p>
                  </a:txBody>
                  <a:tcPr marL="68580" marR="68580" marT="34290" marB="34290"/>
                </a:tc>
                <a:tc>
                  <a:txBody>
                    <a:bodyPr/>
                    <a:lstStyle/>
                    <a:p>
                      <a:endParaRPr lang="en-US" sz="1100"/>
                    </a:p>
                  </a:txBody>
                  <a:tcPr marL="68580" marR="68580" marT="34290" marB="34290"/>
                </a:tc>
                <a:tc gridSpan="3">
                  <a:txBody>
                    <a:bodyPr/>
                    <a:lstStyle/>
                    <a:p>
                      <a:pPr algn="ctr"/>
                      <a:r>
                        <a:rPr lang="en-US" sz="1100" dirty="0"/>
                        <a:t>Developer</a:t>
                      </a:r>
                    </a:p>
                  </a:txBody>
                  <a:tcPr marL="68580" marR="68580" marT="34290" marB="34290"/>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4191617"/>
                  </a:ext>
                </a:extLst>
              </a:tr>
              <a:tr h="388620">
                <a:tc>
                  <a:txBody>
                    <a:bodyPr/>
                    <a:lstStyle/>
                    <a:p>
                      <a:pPr algn="ctr"/>
                      <a:r>
                        <a:rPr lang="en-US" sz="900" b="1" dirty="0"/>
                        <a:t>Development stage</a:t>
                      </a:r>
                    </a:p>
                  </a:txBody>
                  <a:tcPr marL="68580" marR="68580" marT="34290" marB="34290"/>
                </a:tc>
                <a:tc>
                  <a:txBody>
                    <a:bodyPr/>
                    <a:lstStyle/>
                    <a:p>
                      <a:pPr algn="ctr"/>
                      <a:r>
                        <a:rPr lang="en-US" sz="900" b="1" dirty="0"/>
                        <a:t>Number of candidates</a:t>
                      </a:r>
                    </a:p>
                  </a:txBody>
                  <a:tcPr marL="68580" marR="68580" marT="34290" marB="34290"/>
                </a:tc>
                <a:tc>
                  <a:txBody>
                    <a:bodyPr/>
                    <a:lstStyle/>
                    <a:p>
                      <a:pPr algn="ctr"/>
                      <a:r>
                        <a:rPr lang="en-US" sz="1100" b="1" dirty="0"/>
                        <a:t>HICs</a:t>
                      </a:r>
                    </a:p>
                  </a:txBody>
                  <a:tcPr marL="68580" marR="68580" marT="34290" marB="34290"/>
                </a:tc>
                <a:tc>
                  <a:txBody>
                    <a:bodyPr/>
                    <a:lstStyle/>
                    <a:p>
                      <a:pPr algn="ctr"/>
                      <a:r>
                        <a:rPr lang="en-US" sz="1100" b="1" dirty="0"/>
                        <a:t>LMICs</a:t>
                      </a:r>
                    </a:p>
                  </a:txBody>
                  <a:tcPr marL="68580" marR="68580" marT="34290" marB="34290"/>
                </a:tc>
                <a:tc>
                  <a:txBody>
                    <a:bodyPr/>
                    <a:lstStyle/>
                    <a:p>
                      <a:pPr algn="ctr"/>
                      <a:r>
                        <a:rPr lang="en-US" sz="1100" b="1" dirty="0" err="1"/>
                        <a:t>HICs+LMICs</a:t>
                      </a:r>
                      <a:endParaRPr lang="en-US" sz="1100" b="1" dirty="0"/>
                    </a:p>
                  </a:txBody>
                  <a:tcPr marL="68580" marR="68580" marT="34290" marB="34290"/>
                </a:tc>
                <a:extLst>
                  <a:ext uri="{0D108BD9-81ED-4DB2-BD59-A6C34878D82A}">
                    <a16:rowId xmlns:a16="http://schemas.microsoft.com/office/drawing/2014/main" val="1073508740"/>
                  </a:ext>
                </a:extLst>
              </a:tr>
              <a:tr h="228600">
                <a:tc>
                  <a:txBody>
                    <a:bodyPr/>
                    <a:lstStyle/>
                    <a:p>
                      <a:r>
                        <a:rPr lang="en-US" sz="1100" dirty="0"/>
                        <a:t>Pre-clinical</a:t>
                      </a:r>
                    </a:p>
                  </a:txBody>
                  <a:tcPr marL="68580" marR="68580" marT="34290" marB="34290"/>
                </a:tc>
                <a:tc>
                  <a:txBody>
                    <a:bodyPr/>
                    <a:lstStyle/>
                    <a:p>
                      <a:pPr algn="r"/>
                      <a:r>
                        <a:rPr lang="en-US" sz="1100" dirty="0"/>
                        <a:t>199</a:t>
                      </a:r>
                    </a:p>
                  </a:txBody>
                  <a:tcPr marL="68580" marR="68580" marT="34290" marB="34290"/>
                </a:tc>
                <a:tc>
                  <a:txBody>
                    <a:bodyPr/>
                    <a:lstStyle/>
                    <a:p>
                      <a:pPr algn="ctr"/>
                      <a:r>
                        <a:rPr lang="en-US" sz="1100" dirty="0"/>
                        <a:t>55%</a:t>
                      </a:r>
                    </a:p>
                  </a:txBody>
                  <a:tcPr marL="68580" marR="68580" marT="34290" marB="34290"/>
                </a:tc>
                <a:tc>
                  <a:txBody>
                    <a:bodyPr/>
                    <a:lstStyle/>
                    <a:p>
                      <a:pPr algn="ctr"/>
                      <a:r>
                        <a:rPr lang="en-US" sz="1100" dirty="0"/>
                        <a:t>39%</a:t>
                      </a:r>
                    </a:p>
                  </a:txBody>
                  <a:tcPr marL="68580" marR="68580" marT="34290" marB="34290"/>
                </a:tc>
                <a:tc>
                  <a:txBody>
                    <a:bodyPr/>
                    <a:lstStyle/>
                    <a:p>
                      <a:pPr algn="ctr"/>
                      <a:r>
                        <a:rPr lang="en-US" sz="1100" dirty="0"/>
                        <a:t>6%</a:t>
                      </a:r>
                    </a:p>
                  </a:txBody>
                  <a:tcPr marL="68580" marR="68580" marT="34290" marB="34290"/>
                </a:tc>
                <a:extLst>
                  <a:ext uri="{0D108BD9-81ED-4DB2-BD59-A6C34878D82A}">
                    <a16:rowId xmlns:a16="http://schemas.microsoft.com/office/drawing/2014/main" val="2115203913"/>
                  </a:ext>
                </a:extLst>
              </a:tr>
              <a:tr h="228600">
                <a:tc>
                  <a:txBody>
                    <a:bodyPr/>
                    <a:lstStyle/>
                    <a:p>
                      <a:r>
                        <a:rPr lang="en-US" sz="1100" dirty="0"/>
                        <a:t>Clinical</a:t>
                      </a:r>
                    </a:p>
                  </a:txBody>
                  <a:tcPr marL="68580" marR="68580" marT="34290" marB="34290"/>
                </a:tc>
                <a:tc>
                  <a:txBody>
                    <a:bodyPr/>
                    <a:lstStyle/>
                    <a:p>
                      <a:pPr algn="r"/>
                      <a:r>
                        <a:rPr lang="en-US" sz="1100" dirty="0"/>
                        <a:t>172</a:t>
                      </a:r>
                    </a:p>
                  </a:txBody>
                  <a:tcPr marL="68580" marR="68580" marT="34290" marB="34290"/>
                </a:tc>
                <a:tc>
                  <a:txBody>
                    <a:bodyPr/>
                    <a:lstStyle/>
                    <a:p>
                      <a:pPr algn="ctr"/>
                      <a:r>
                        <a:rPr lang="en-US" sz="1100" dirty="0"/>
                        <a:t>53%</a:t>
                      </a:r>
                    </a:p>
                  </a:txBody>
                  <a:tcPr marL="68580" marR="68580" marT="34290" marB="34290"/>
                </a:tc>
                <a:tc>
                  <a:txBody>
                    <a:bodyPr/>
                    <a:lstStyle/>
                    <a:p>
                      <a:pPr algn="ctr"/>
                      <a:r>
                        <a:rPr lang="en-US" sz="1100" dirty="0"/>
                        <a:t>41%</a:t>
                      </a:r>
                    </a:p>
                  </a:txBody>
                  <a:tcPr marL="68580" marR="68580" marT="34290" marB="34290"/>
                </a:tc>
                <a:tc>
                  <a:txBody>
                    <a:bodyPr/>
                    <a:lstStyle/>
                    <a:p>
                      <a:pPr algn="ctr"/>
                      <a:r>
                        <a:rPr lang="en-US" sz="1100" dirty="0"/>
                        <a:t>6%</a:t>
                      </a:r>
                    </a:p>
                  </a:txBody>
                  <a:tcPr marL="68580" marR="68580" marT="34290" marB="34290"/>
                </a:tc>
                <a:extLst>
                  <a:ext uri="{0D108BD9-81ED-4DB2-BD59-A6C34878D82A}">
                    <a16:rowId xmlns:a16="http://schemas.microsoft.com/office/drawing/2014/main" val="2015800739"/>
                  </a:ext>
                </a:extLst>
              </a:tr>
              <a:tr h="388620">
                <a:tc>
                  <a:txBody>
                    <a:bodyPr/>
                    <a:lstStyle/>
                    <a:p>
                      <a:pPr algn="r"/>
                      <a:r>
                        <a:rPr lang="en-US" sz="1100" b="1" dirty="0"/>
                        <a:t>Total in development</a:t>
                      </a:r>
                    </a:p>
                  </a:txBody>
                  <a:tcPr marL="68580" marR="68580" marT="34290" marB="34290"/>
                </a:tc>
                <a:tc>
                  <a:txBody>
                    <a:bodyPr/>
                    <a:lstStyle/>
                    <a:p>
                      <a:pPr algn="r"/>
                      <a:r>
                        <a:rPr lang="en-US" sz="1100" b="1" dirty="0"/>
                        <a:t>371</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21720791"/>
                  </a:ext>
                </a:extLst>
              </a:tr>
              <a:tr h="228600">
                <a:tc>
                  <a:txBody>
                    <a:bodyPr/>
                    <a:lstStyle/>
                    <a:p>
                      <a:pPr algn="r"/>
                      <a:endParaRPr lang="en-US" sz="1100" b="1" dirty="0"/>
                    </a:p>
                  </a:txBody>
                  <a:tcPr marL="68580" marR="68580" marT="34290" marB="34290"/>
                </a:tc>
                <a:tc>
                  <a:txBody>
                    <a:bodyPr/>
                    <a:lstStyle/>
                    <a:p>
                      <a:pPr algn="r"/>
                      <a:endParaRPr lang="en-US" sz="1100" b="1"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2437705250"/>
                  </a:ext>
                </a:extLst>
              </a:tr>
              <a:tr h="388620">
                <a:tc>
                  <a:txBody>
                    <a:bodyPr/>
                    <a:lstStyle/>
                    <a:p>
                      <a:pPr algn="l"/>
                      <a:r>
                        <a:rPr lang="en-US" sz="1100" b="1" dirty="0"/>
                        <a:t>Total approved</a:t>
                      </a:r>
                    </a:p>
                  </a:txBody>
                  <a:tcPr marL="68580" marR="68580" marT="34290" marB="34290"/>
                </a:tc>
                <a:tc>
                  <a:txBody>
                    <a:bodyPr/>
                    <a:lstStyle/>
                    <a:p>
                      <a:pPr algn="r"/>
                      <a:r>
                        <a:rPr lang="en-US" sz="1100" b="1" dirty="0"/>
                        <a:t>50</a:t>
                      </a:r>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tc>
                  <a:txBody>
                    <a:bodyPr/>
                    <a:lstStyle/>
                    <a:p>
                      <a:endParaRPr lang="en-US" sz="1100" dirty="0"/>
                    </a:p>
                  </a:txBody>
                  <a:tcPr marL="68580" marR="68580" marT="34290" marB="34290"/>
                </a:tc>
                <a:extLst>
                  <a:ext uri="{0D108BD9-81ED-4DB2-BD59-A6C34878D82A}">
                    <a16:rowId xmlns:a16="http://schemas.microsoft.com/office/drawing/2014/main" val="4243345529"/>
                  </a:ext>
                </a:extLst>
              </a:tr>
            </a:tbl>
          </a:graphicData>
        </a:graphic>
      </p:graphicFrame>
      <p:sp>
        <p:nvSpPr>
          <p:cNvPr id="6" name="TextBox 5">
            <a:extLst>
              <a:ext uri="{FF2B5EF4-FFF2-40B4-BE49-F238E27FC236}">
                <a16:creationId xmlns:a16="http://schemas.microsoft.com/office/drawing/2014/main" id="{50E8F461-5B79-4F3C-966B-2438773E2759}"/>
              </a:ext>
            </a:extLst>
          </p:cNvPr>
          <p:cNvSpPr txBox="1"/>
          <p:nvPr/>
        </p:nvSpPr>
        <p:spPr>
          <a:xfrm>
            <a:off x="224964" y="4769287"/>
            <a:ext cx="8493919" cy="219291"/>
          </a:xfrm>
          <a:prstGeom prst="rect">
            <a:avLst/>
          </a:prstGeom>
          <a:noFill/>
        </p:spPr>
        <p:txBody>
          <a:bodyPr wrap="square" rtlCol="0">
            <a:spAutoFit/>
          </a:bodyPr>
          <a:lstStyle/>
          <a:p>
            <a:r>
              <a:rPr lang="en-US" sz="825" dirty="0"/>
              <a:t>Source: </a:t>
            </a:r>
            <a:r>
              <a:rPr lang="en-US" sz="825" dirty="0" err="1"/>
              <a:t>Luana</a:t>
            </a:r>
            <a:r>
              <a:rPr lang="en-US" sz="825" dirty="0"/>
              <a:t> Bermudez data analysis for the Global Health Centre. Data sources: WHO and LSHTM Covid-19 vaccine trackers</a:t>
            </a:r>
          </a:p>
        </p:txBody>
      </p:sp>
      <p:graphicFrame>
        <p:nvGraphicFramePr>
          <p:cNvPr id="8" name="Table 7">
            <a:extLst>
              <a:ext uri="{FF2B5EF4-FFF2-40B4-BE49-F238E27FC236}">
                <a16:creationId xmlns:a16="http://schemas.microsoft.com/office/drawing/2014/main" id="{6781968A-6A2E-5E9B-6D83-E18B3F235272}"/>
              </a:ext>
            </a:extLst>
          </p:cNvPr>
          <p:cNvGraphicFramePr>
            <a:graphicFrameLocks noGrp="1"/>
          </p:cNvGraphicFramePr>
          <p:nvPr/>
        </p:nvGraphicFramePr>
        <p:xfrm>
          <a:off x="7488228" y="1270594"/>
          <a:ext cx="1512612" cy="3019424"/>
        </p:xfrm>
        <a:graphic>
          <a:graphicData uri="http://schemas.openxmlformats.org/drawingml/2006/table">
            <a:tbl>
              <a:tblPr>
                <a:tableStyleId>{5DA37D80-6434-44D0-A028-1B22A696006F}</a:tableStyleId>
              </a:tblPr>
              <a:tblGrid>
                <a:gridCol w="311123">
                  <a:extLst>
                    <a:ext uri="{9D8B030D-6E8A-4147-A177-3AD203B41FA5}">
                      <a16:colId xmlns:a16="http://schemas.microsoft.com/office/drawing/2014/main" val="2929302563"/>
                    </a:ext>
                  </a:extLst>
                </a:gridCol>
                <a:gridCol w="694329">
                  <a:extLst>
                    <a:ext uri="{9D8B030D-6E8A-4147-A177-3AD203B41FA5}">
                      <a16:colId xmlns:a16="http://schemas.microsoft.com/office/drawing/2014/main" val="2638406516"/>
                    </a:ext>
                  </a:extLst>
                </a:gridCol>
                <a:gridCol w="507160">
                  <a:extLst>
                    <a:ext uri="{9D8B030D-6E8A-4147-A177-3AD203B41FA5}">
                      <a16:colId xmlns:a16="http://schemas.microsoft.com/office/drawing/2014/main" val="4189262599"/>
                    </a:ext>
                  </a:extLst>
                </a:gridCol>
              </a:tblGrid>
              <a:tr h="168296">
                <a:tc gridSpan="3">
                  <a:txBody>
                    <a:bodyPr/>
                    <a:lstStyle/>
                    <a:p>
                      <a:pPr algn="ctr" fontAlgn="b"/>
                      <a:r>
                        <a:rPr lang="en-GB" sz="800" u="none" strike="noStrike" dirty="0">
                          <a:effectLst/>
                        </a:rPr>
                        <a:t>Top 10 trial locations</a:t>
                      </a:r>
                      <a:endParaRPr lang="en-GB" sz="800" b="1" i="0" u="none" strike="noStrike" dirty="0">
                        <a:solidFill>
                          <a:srgbClr val="000000"/>
                        </a:solidFill>
                        <a:effectLst/>
                        <a:latin typeface="Calibri" panose="020F0502020204030204" pitchFamily="34" charset="0"/>
                      </a:endParaRPr>
                    </a:p>
                  </a:txBody>
                  <a:tcPr marL="7144" marR="7144" marT="7144" marB="0" anchor="b"/>
                </a:tc>
                <a:tc hMerge="1">
                  <a:txBody>
                    <a:bodyPr/>
                    <a:lstStyle/>
                    <a:p>
                      <a:endParaRPr lang="en-CH"/>
                    </a:p>
                  </a:txBody>
                  <a:tcPr/>
                </a:tc>
                <a:tc hMerge="1">
                  <a:txBody>
                    <a:bodyPr/>
                    <a:lstStyle/>
                    <a:p>
                      <a:endParaRPr lang="en-CH"/>
                    </a:p>
                  </a:txBody>
                  <a:tcPr/>
                </a:tc>
                <a:extLst>
                  <a:ext uri="{0D108BD9-81ED-4DB2-BD59-A6C34878D82A}">
                    <a16:rowId xmlns:a16="http://schemas.microsoft.com/office/drawing/2014/main" val="4112496818"/>
                  </a:ext>
                </a:extLst>
              </a:tr>
              <a:tr h="158396">
                <a:tc>
                  <a:txBody>
                    <a:bodyPr/>
                    <a:lstStyle/>
                    <a:p>
                      <a:pPr algn="ctr" fontAlgn="ctr"/>
                      <a:r>
                        <a:rPr lang="en-CH" sz="800" u="none" strike="noStrike">
                          <a:effectLst/>
                        </a:rPr>
                        <a:t>1</a:t>
                      </a:r>
                      <a:endParaRPr lang="en-CH" sz="8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GB" sz="800" u="none" strike="noStrike">
                          <a:effectLst/>
                        </a:rPr>
                        <a:t>US</a:t>
                      </a:r>
                      <a:endParaRPr lang="en-GB" sz="8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CH" sz="800" u="none" strike="noStrike">
                          <a:effectLst/>
                        </a:rPr>
                        <a:t>35</a:t>
                      </a:r>
                      <a:endParaRPr lang="en-CH" sz="8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699492160"/>
                  </a:ext>
                </a:extLst>
              </a:tr>
              <a:tr h="158396">
                <a:tc>
                  <a:txBody>
                    <a:bodyPr/>
                    <a:lstStyle/>
                    <a:p>
                      <a:pPr algn="ctr" fontAlgn="ctr"/>
                      <a:r>
                        <a:rPr lang="en-CH" sz="800" u="none" strike="noStrike">
                          <a:effectLst/>
                        </a:rPr>
                        <a:t>2</a:t>
                      </a:r>
                      <a:endParaRPr lang="en-CH" sz="8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GB" sz="800" u="none" strike="noStrike" dirty="0">
                          <a:effectLst/>
                        </a:rPr>
                        <a:t>China</a:t>
                      </a:r>
                      <a:endParaRPr lang="en-GB" sz="800" b="1"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n-CH" sz="800" u="none" strike="noStrike">
                          <a:effectLst/>
                        </a:rPr>
                        <a:t>32</a:t>
                      </a:r>
                      <a:endParaRPr lang="en-CH" sz="8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531097898"/>
                  </a:ext>
                </a:extLst>
              </a:tr>
              <a:tr h="158396">
                <a:tc>
                  <a:txBody>
                    <a:bodyPr/>
                    <a:lstStyle/>
                    <a:p>
                      <a:pPr algn="ctr" fontAlgn="ctr"/>
                      <a:r>
                        <a:rPr lang="en-CH" sz="800" u="none" strike="noStrike" dirty="0">
                          <a:effectLst/>
                        </a:rPr>
                        <a:t>3</a:t>
                      </a:r>
                      <a:endParaRPr lang="en-CH" sz="8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n-GB" sz="800" u="none" strike="noStrike" dirty="0">
                          <a:effectLst/>
                        </a:rPr>
                        <a:t>Australia</a:t>
                      </a:r>
                      <a:endParaRPr lang="en-GB" sz="800" b="1"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n-CH" sz="800" u="none" strike="noStrike">
                          <a:effectLst/>
                        </a:rPr>
                        <a:t>21</a:t>
                      </a:r>
                      <a:endParaRPr lang="en-CH" sz="8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2562851827"/>
                  </a:ext>
                </a:extLst>
              </a:tr>
              <a:tr h="158396">
                <a:tc>
                  <a:txBody>
                    <a:bodyPr/>
                    <a:lstStyle/>
                    <a:p>
                      <a:pPr algn="ctr" fontAlgn="ctr"/>
                      <a:r>
                        <a:rPr lang="en-CH" sz="800" u="none" strike="noStrike">
                          <a:effectLst/>
                        </a:rPr>
                        <a:t>4</a:t>
                      </a:r>
                      <a:endParaRPr lang="en-CH" sz="8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GB" sz="800" u="none" strike="noStrike">
                          <a:effectLst/>
                        </a:rPr>
                        <a:t>Brazil</a:t>
                      </a:r>
                      <a:endParaRPr lang="en-GB" sz="8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CH" sz="800" u="none" strike="noStrike">
                          <a:effectLst/>
                        </a:rPr>
                        <a:t>16</a:t>
                      </a:r>
                      <a:endParaRPr lang="en-CH" sz="8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3867029589"/>
                  </a:ext>
                </a:extLst>
              </a:tr>
              <a:tr h="158396">
                <a:tc>
                  <a:txBody>
                    <a:bodyPr/>
                    <a:lstStyle/>
                    <a:p>
                      <a:pPr algn="ctr" fontAlgn="ctr"/>
                      <a:r>
                        <a:rPr lang="en-CH" sz="800" u="none" strike="noStrike">
                          <a:effectLst/>
                        </a:rPr>
                        <a:t>5</a:t>
                      </a:r>
                      <a:endParaRPr lang="en-CH" sz="8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GB" sz="800" u="none" strike="noStrike">
                          <a:effectLst/>
                        </a:rPr>
                        <a:t>Japan</a:t>
                      </a:r>
                      <a:endParaRPr lang="en-GB" sz="8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CH" sz="800" u="none" strike="noStrike">
                          <a:effectLst/>
                        </a:rPr>
                        <a:t>13</a:t>
                      </a:r>
                      <a:endParaRPr lang="en-CH" sz="8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742262751"/>
                  </a:ext>
                </a:extLst>
              </a:tr>
              <a:tr h="158396">
                <a:tc>
                  <a:txBody>
                    <a:bodyPr/>
                    <a:lstStyle/>
                    <a:p>
                      <a:pPr algn="ctr" fontAlgn="ctr"/>
                      <a:r>
                        <a:rPr lang="en-CH" sz="800" u="none" strike="noStrike">
                          <a:effectLst/>
                        </a:rPr>
                        <a:t>6</a:t>
                      </a:r>
                      <a:endParaRPr lang="en-CH" sz="8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GB" sz="800" u="none" strike="noStrike" dirty="0">
                          <a:effectLst/>
                        </a:rPr>
                        <a:t>South Africa</a:t>
                      </a:r>
                      <a:endParaRPr lang="en-GB" sz="800" b="1"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n-CH" sz="800" u="none" strike="noStrike" dirty="0">
                          <a:effectLst/>
                        </a:rPr>
                        <a:t>12</a:t>
                      </a:r>
                      <a:endParaRPr lang="en-CH" sz="8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735245648"/>
                  </a:ext>
                </a:extLst>
              </a:tr>
              <a:tr h="158396">
                <a:tc>
                  <a:txBody>
                    <a:bodyPr/>
                    <a:lstStyle/>
                    <a:p>
                      <a:pPr algn="ctr" fontAlgn="ctr"/>
                      <a:r>
                        <a:rPr lang="en-CH" sz="800" u="none" strike="noStrike">
                          <a:effectLst/>
                        </a:rPr>
                        <a:t>7</a:t>
                      </a:r>
                      <a:endParaRPr lang="en-CH" sz="8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GB" sz="800" u="none" strike="noStrike">
                          <a:effectLst/>
                        </a:rPr>
                        <a:t>Canada</a:t>
                      </a:r>
                      <a:endParaRPr lang="en-GB" sz="8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CH" sz="800" u="none" strike="noStrike">
                          <a:effectLst/>
                        </a:rPr>
                        <a:t>11</a:t>
                      </a:r>
                      <a:endParaRPr lang="en-CH" sz="8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2923639316"/>
                  </a:ext>
                </a:extLst>
              </a:tr>
              <a:tr h="158396">
                <a:tc rowSpan="2">
                  <a:txBody>
                    <a:bodyPr/>
                    <a:lstStyle/>
                    <a:p>
                      <a:pPr algn="ctr" fontAlgn="ctr"/>
                      <a:r>
                        <a:rPr lang="en-CH" sz="800" u="none" strike="noStrike" dirty="0">
                          <a:effectLst/>
                        </a:rPr>
                        <a:t>8</a:t>
                      </a:r>
                      <a:endParaRPr lang="en-CH" sz="8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n-GB" sz="800" u="none" strike="noStrike">
                          <a:effectLst/>
                        </a:rPr>
                        <a:t>Germany</a:t>
                      </a:r>
                      <a:endParaRPr lang="en-GB" sz="8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CH" sz="800" u="none" strike="noStrike" dirty="0">
                          <a:effectLst/>
                        </a:rPr>
                        <a:t>9</a:t>
                      </a:r>
                      <a:endParaRPr lang="en-CH" sz="8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2181380515"/>
                  </a:ext>
                </a:extLst>
              </a:tr>
              <a:tr h="158396">
                <a:tc vMerge="1">
                  <a:txBody>
                    <a:bodyPr/>
                    <a:lstStyle/>
                    <a:p>
                      <a:endParaRPr lang="en-CH"/>
                    </a:p>
                  </a:txBody>
                  <a:tcPr/>
                </a:tc>
                <a:tc>
                  <a:txBody>
                    <a:bodyPr/>
                    <a:lstStyle/>
                    <a:p>
                      <a:pPr algn="ctr" fontAlgn="ctr"/>
                      <a:r>
                        <a:rPr lang="en-GB" sz="800" u="none" strike="noStrike">
                          <a:effectLst/>
                        </a:rPr>
                        <a:t>Indonesia</a:t>
                      </a:r>
                      <a:endParaRPr lang="en-GB" sz="8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CH" sz="800" u="none" strike="noStrike">
                          <a:effectLst/>
                        </a:rPr>
                        <a:t>9</a:t>
                      </a:r>
                      <a:endParaRPr lang="en-CH" sz="8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271306226"/>
                  </a:ext>
                </a:extLst>
              </a:tr>
              <a:tr h="158396">
                <a:tc rowSpan="3">
                  <a:txBody>
                    <a:bodyPr/>
                    <a:lstStyle/>
                    <a:p>
                      <a:pPr algn="ctr" fontAlgn="ctr"/>
                      <a:r>
                        <a:rPr lang="en-CH" sz="800" u="none" strike="noStrike">
                          <a:effectLst/>
                        </a:rPr>
                        <a:t>9</a:t>
                      </a:r>
                      <a:endParaRPr lang="en-CH" sz="8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GB" sz="800" u="none" strike="noStrike">
                          <a:effectLst/>
                        </a:rPr>
                        <a:t>Iran</a:t>
                      </a:r>
                      <a:endParaRPr lang="en-GB" sz="8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CH" sz="800" u="none" strike="noStrike">
                          <a:effectLst/>
                        </a:rPr>
                        <a:t>8</a:t>
                      </a:r>
                      <a:endParaRPr lang="en-CH" sz="8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27720486"/>
                  </a:ext>
                </a:extLst>
              </a:tr>
              <a:tr h="158396">
                <a:tc vMerge="1">
                  <a:txBody>
                    <a:bodyPr/>
                    <a:lstStyle/>
                    <a:p>
                      <a:endParaRPr lang="en-CH"/>
                    </a:p>
                  </a:txBody>
                  <a:tcPr/>
                </a:tc>
                <a:tc>
                  <a:txBody>
                    <a:bodyPr/>
                    <a:lstStyle/>
                    <a:p>
                      <a:pPr algn="ctr" fontAlgn="ctr"/>
                      <a:r>
                        <a:rPr lang="en-GB" sz="800" u="none" strike="noStrike" dirty="0">
                          <a:effectLst/>
                        </a:rPr>
                        <a:t>South Korea</a:t>
                      </a:r>
                      <a:endParaRPr lang="en-GB" sz="800" b="1"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n-CH" sz="800" u="none" strike="noStrike">
                          <a:effectLst/>
                        </a:rPr>
                        <a:t>8</a:t>
                      </a:r>
                      <a:endParaRPr lang="en-CH" sz="8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969652673"/>
                  </a:ext>
                </a:extLst>
              </a:tr>
              <a:tr h="158396">
                <a:tc vMerge="1">
                  <a:txBody>
                    <a:bodyPr/>
                    <a:lstStyle/>
                    <a:p>
                      <a:endParaRPr lang="en-CH"/>
                    </a:p>
                  </a:txBody>
                  <a:tcPr/>
                </a:tc>
                <a:tc>
                  <a:txBody>
                    <a:bodyPr/>
                    <a:lstStyle/>
                    <a:p>
                      <a:pPr algn="ctr" fontAlgn="ctr"/>
                      <a:r>
                        <a:rPr lang="en-GB" sz="800" u="none" strike="noStrike">
                          <a:effectLst/>
                        </a:rPr>
                        <a:t>Turkey</a:t>
                      </a:r>
                      <a:endParaRPr lang="en-GB" sz="8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CH" sz="800" u="none" strike="noStrike">
                          <a:effectLst/>
                        </a:rPr>
                        <a:t>8</a:t>
                      </a:r>
                      <a:endParaRPr lang="en-CH" sz="8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3747012866"/>
                  </a:ext>
                </a:extLst>
              </a:tr>
              <a:tr h="158396">
                <a:tc rowSpan="6">
                  <a:txBody>
                    <a:bodyPr/>
                    <a:lstStyle/>
                    <a:p>
                      <a:pPr algn="ctr" fontAlgn="ctr"/>
                      <a:r>
                        <a:rPr lang="en-CH" sz="800" u="none" strike="noStrike" dirty="0">
                          <a:effectLst/>
                        </a:rPr>
                        <a:t>10</a:t>
                      </a:r>
                      <a:endParaRPr lang="en-CH" sz="8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n-GB" sz="800" u="none" strike="noStrike">
                          <a:effectLst/>
                        </a:rPr>
                        <a:t>Argentina</a:t>
                      </a:r>
                      <a:endParaRPr lang="en-GB" sz="8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CH" sz="800" u="none" strike="noStrike">
                          <a:effectLst/>
                        </a:rPr>
                        <a:t>7</a:t>
                      </a:r>
                      <a:endParaRPr lang="en-CH" sz="8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4186556401"/>
                  </a:ext>
                </a:extLst>
              </a:tr>
              <a:tr h="158396">
                <a:tc vMerge="1">
                  <a:txBody>
                    <a:bodyPr/>
                    <a:lstStyle/>
                    <a:p>
                      <a:endParaRPr lang="en-CH"/>
                    </a:p>
                  </a:txBody>
                  <a:tcPr/>
                </a:tc>
                <a:tc>
                  <a:txBody>
                    <a:bodyPr/>
                    <a:lstStyle/>
                    <a:p>
                      <a:pPr algn="ctr" fontAlgn="ctr"/>
                      <a:r>
                        <a:rPr lang="en-GB" sz="800" u="none" strike="noStrike">
                          <a:effectLst/>
                        </a:rPr>
                        <a:t>India</a:t>
                      </a:r>
                      <a:endParaRPr lang="en-GB" sz="8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CH" sz="800" u="none" strike="noStrike">
                          <a:effectLst/>
                        </a:rPr>
                        <a:t>7</a:t>
                      </a:r>
                      <a:endParaRPr lang="en-CH" sz="8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264836158"/>
                  </a:ext>
                </a:extLst>
              </a:tr>
              <a:tr h="158396">
                <a:tc vMerge="1">
                  <a:txBody>
                    <a:bodyPr/>
                    <a:lstStyle/>
                    <a:p>
                      <a:endParaRPr lang="en-CH"/>
                    </a:p>
                  </a:txBody>
                  <a:tcPr/>
                </a:tc>
                <a:tc>
                  <a:txBody>
                    <a:bodyPr/>
                    <a:lstStyle/>
                    <a:p>
                      <a:pPr algn="ctr" fontAlgn="ctr"/>
                      <a:r>
                        <a:rPr lang="en-GB" sz="800" u="none" strike="noStrike">
                          <a:effectLst/>
                        </a:rPr>
                        <a:t>Russia</a:t>
                      </a:r>
                      <a:endParaRPr lang="en-GB" sz="8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CH" sz="800" u="none" strike="noStrike">
                          <a:effectLst/>
                        </a:rPr>
                        <a:t>7</a:t>
                      </a:r>
                      <a:endParaRPr lang="en-CH" sz="8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2175781970"/>
                  </a:ext>
                </a:extLst>
              </a:tr>
              <a:tr h="158396">
                <a:tc vMerge="1">
                  <a:txBody>
                    <a:bodyPr/>
                    <a:lstStyle/>
                    <a:p>
                      <a:endParaRPr lang="en-CH"/>
                    </a:p>
                  </a:txBody>
                  <a:tcPr/>
                </a:tc>
                <a:tc>
                  <a:txBody>
                    <a:bodyPr/>
                    <a:lstStyle/>
                    <a:p>
                      <a:pPr algn="ctr" fontAlgn="ctr"/>
                      <a:r>
                        <a:rPr lang="en-GB" sz="800" u="none" strike="noStrike" dirty="0">
                          <a:effectLst/>
                        </a:rPr>
                        <a:t>Thailand</a:t>
                      </a:r>
                      <a:endParaRPr lang="en-GB" sz="800" b="1"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n-CH" sz="800" u="none" strike="noStrike">
                          <a:effectLst/>
                        </a:rPr>
                        <a:t>7</a:t>
                      </a:r>
                      <a:endParaRPr lang="en-CH" sz="8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251972117"/>
                  </a:ext>
                </a:extLst>
              </a:tr>
              <a:tr h="158396">
                <a:tc vMerge="1">
                  <a:txBody>
                    <a:bodyPr/>
                    <a:lstStyle/>
                    <a:p>
                      <a:endParaRPr lang="en-CH"/>
                    </a:p>
                  </a:txBody>
                  <a:tcPr/>
                </a:tc>
                <a:tc>
                  <a:txBody>
                    <a:bodyPr/>
                    <a:lstStyle/>
                    <a:p>
                      <a:pPr algn="ctr" fontAlgn="ctr"/>
                      <a:r>
                        <a:rPr lang="en-GB" sz="800" u="none" strike="noStrike">
                          <a:effectLst/>
                        </a:rPr>
                        <a:t>UAE</a:t>
                      </a:r>
                      <a:endParaRPr lang="en-GB" sz="8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CH" sz="800" u="none" strike="noStrike">
                          <a:effectLst/>
                        </a:rPr>
                        <a:t>7</a:t>
                      </a:r>
                      <a:endParaRPr lang="en-CH" sz="800" b="0" i="0" u="none" strike="noStrike">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3918145426"/>
                  </a:ext>
                </a:extLst>
              </a:tr>
              <a:tr h="158396">
                <a:tc vMerge="1">
                  <a:txBody>
                    <a:bodyPr/>
                    <a:lstStyle/>
                    <a:p>
                      <a:endParaRPr lang="en-CH"/>
                    </a:p>
                  </a:txBody>
                  <a:tcPr/>
                </a:tc>
                <a:tc>
                  <a:txBody>
                    <a:bodyPr/>
                    <a:lstStyle/>
                    <a:p>
                      <a:pPr algn="ctr" fontAlgn="ctr"/>
                      <a:r>
                        <a:rPr lang="en-GB" sz="800" u="none" strike="noStrike">
                          <a:effectLst/>
                        </a:rPr>
                        <a:t>UK</a:t>
                      </a:r>
                      <a:endParaRPr lang="en-GB" sz="800" b="1"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n-CH" sz="800" u="none" strike="noStrike" dirty="0">
                          <a:effectLst/>
                        </a:rPr>
                        <a:t>7</a:t>
                      </a:r>
                      <a:endParaRPr lang="en-CH" sz="8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3289275544"/>
                  </a:ext>
                </a:extLst>
              </a:tr>
            </a:tbl>
          </a:graphicData>
        </a:graphic>
      </p:graphicFrame>
      <p:pic>
        <p:nvPicPr>
          <p:cNvPr id="3" name="Picture 2"/>
          <p:cNvPicPr>
            <a:picLocks noChangeAspect="1"/>
          </p:cNvPicPr>
          <p:nvPr/>
        </p:nvPicPr>
        <p:blipFill>
          <a:blip r:embed="rId4"/>
          <a:stretch>
            <a:fillRect/>
          </a:stretch>
        </p:blipFill>
        <p:spPr>
          <a:xfrm>
            <a:off x="2999222" y="2047304"/>
            <a:ext cx="5962405" cy="3772227"/>
          </a:xfrm>
          <a:prstGeom prst="rect">
            <a:avLst/>
          </a:prstGeom>
        </p:spPr>
      </p:pic>
    </p:spTree>
    <p:extLst>
      <p:ext uri="{BB962C8B-B14F-4D97-AF65-F5344CB8AC3E}">
        <p14:creationId xmlns:p14="http://schemas.microsoft.com/office/powerpoint/2010/main" val="2232277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E290-A1F1-08EB-FAED-B94E1E272562}"/>
              </a:ext>
            </a:extLst>
          </p:cNvPr>
          <p:cNvSpPr>
            <a:spLocks noGrp="1"/>
          </p:cNvSpPr>
          <p:nvPr>
            <p:ph type="title"/>
          </p:nvPr>
        </p:nvSpPr>
        <p:spPr>
          <a:xfrm>
            <a:off x="311700" y="445025"/>
            <a:ext cx="8520600" cy="572700"/>
          </a:xfrm>
        </p:spPr>
        <p:txBody>
          <a:bodyPr wrap="square" anchor="t">
            <a:normAutofit/>
          </a:bodyPr>
          <a:lstStyle/>
          <a:p>
            <a:pPr>
              <a:lnSpc>
                <a:spcPct val="90000"/>
              </a:lnSpc>
            </a:pPr>
            <a:r>
              <a:rPr lang="en-US" dirty="0"/>
              <a:t>3 key ideas</a:t>
            </a:r>
          </a:p>
        </p:txBody>
      </p:sp>
      <p:graphicFrame>
        <p:nvGraphicFramePr>
          <p:cNvPr id="5" name="Text Placeholder 2">
            <a:extLst>
              <a:ext uri="{FF2B5EF4-FFF2-40B4-BE49-F238E27FC236}">
                <a16:creationId xmlns:a16="http://schemas.microsoft.com/office/drawing/2014/main" id="{EDD4D4CD-B017-CCBA-BB3C-58CA9801BD15}"/>
              </a:ext>
            </a:extLst>
          </p:cNvPr>
          <p:cNvGraphicFramePr/>
          <p:nvPr>
            <p:extLst>
              <p:ext uri="{D42A27DB-BD31-4B8C-83A1-F6EECF244321}">
                <p14:modId xmlns:p14="http://schemas.microsoft.com/office/powerpoint/2010/main" val="196579339"/>
              </p:ext>
            </p:extLst>
          </p:nvPr>
        </p:nvGraphicFramePr>
        <p:xfrm>
          <a:off x="311700" y="1152475"/>
          <a:ext cx="8520600" cy="34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345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E290-A1F1-08EB-FAED-B94E1E272562}"/>
              </a:ext>
            </a:extLst>
          </p:cNvPr>
          <p:cNvSpPr>
            <a:spLocks noGrp="1"/>
          </p:cNvSpPr>
          <p:nvPr>
            <p:ph type="title"/>
          </p:nvPr>
        </p:nvSpPr>
        <p:spPr/>
        <p:txBody>
          <a:bodyPr>
            <a:normAutofit fontScale="90000"/>
          </a:bodyPr>
          <a:lstStyle/>
          <a:p>
            <a:r>
              <a:rPr lang="en-US" dirty="0"/>
              <a:t>Part 2. Case studies of international projects</a:t>
            </a:r>
          </a:p>
        </p:txBody>
      </p:sp>
    </p:spTree>
    <p:extLst>
      <p:ext uri="{BB962C8B-B14F-4D97-AF65-F5344CB8AC3E}">
        <p14:creationId xmlns:p14="http://schemas.microsoft.com/office/powerpoint/2010/main" val="1953319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54911" y="656157"/>
            <a:ext cx="8316320" cy="59490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sz="2000" dirty="0"/>
              <a:t>Case studies of International R&amp;D Projects for Health Emergencies</a:t>
            </a:r>
            <a:endParaRPr sz="2000" dirty="0"/>
          </a:p>
        </p:txBody>
      </p:sp>
      <p:pic>
        <p:nvPicPr>
          <p:cNvPr id="63" name="Google Shape;63;p14"/>
          <p:cNvPicPr preferRelativeResize="0">
            <a:picLocks noChangeAspect="1"/>
          </p:cNvPicPr>
          <p:nvPr/>
        </p:nvPicPr>
        <p:blipFill>
          <a:blip r:embed="rId3">
            <a:alphaModFix/>
          </a:blip>
          <a:stretch>
            <a:fillRect/>
          </a:stretch>
        </p:blipFill>
        <p:spPr>
          <a:xfrm>
            <a:off x="7851190" y="4487344"/>
            <a:ext cx="1127439" cy="532978"/>
          </a:xfrm>
          <a:prstGeom prst="rect">
            <a:avLst/>
          </a:prstGeom>
          <a:noFill/>
          <a:ln>
            <a:noFill/>
          </a:ln>
        </p:spPr>
      </p:pic>
      <p:graphicFrame>
        <p:nvGraphicFramePr>
          <p:cNvPr id="4" name="Diagram 3">
            <a:extLst>
              <a:ext uri="{FF2B5EF4-FFF2-40B4-BE49-F238E27FC236}">
                <a16:creationId xmlns:a16="http://schemas.microsoft.com/office/drawing/2014/main" id="{F7A39E14-6F34-4729-9CC4-42E6B27B7187}"/>
              </a:ext>
            </a:extLst>
          </p:cNvPr>
          <p:cNvGraphicFramePr/>
          <p:nvPr>
            <p:extLst>
              <p:ext uri="{D42A27DB-BD31-4B8C-83A1-F6EECF244321}">
                <p14:modId xmlns:p14="http://schemas.microsoft.com/office/powerpoint/2010/main" val="53313467"/>
              </p:ext>
            </p:extLst>
          </p:nvPr>
        </p:nvGraphicFramePr>
        <p:xfrm>
          <a:off x="354911" y="953610"/>
          <a:ext cx="8434175" cy="3096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44738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3" name="Google Shape;63;p14"/>
          <p:cNvPicPr preferRelativeResize="0">
            <a:picLocks noChangeAspect="1"/>
          </p:cNvPicPr>
          <p:nvPr/>
        </p:nvPicPr>
        <p:blipFill>
          <a:blip r:embed="rId3">
            <a:alphaModFix/>
          </a:blip>
          <a:stretch>
            <a:fillRect/>
          </a:stretch>
        </p:blipFill>
        <p:spPr>
          <a:xfrm>
            <a:off x="7851190" y="4487344"/>
            <a:ext cx="1127439" cy="532978"/>
          </a:xfrm>
          <a:prstGeom prst="rect">
            <a:avLst/>
          </a:prstGeom>
          <a:noFill/>
          <a:ln>
            <a:noFill/>
          </a:ln>
        </p:spPr>
      </p:pic>
      <p:sp>
        <p:nvSpPr>
          <p:cNvPr id="4" name="Google Shape;61;p14">
            <a:extLst>
              <a:ext uri="{FF2B5EF4-FFF2-40B4-BE49-F238E27FC236}">
                <a16:creationId xmlns:a16="http://schemas.microsoft.com/office/drawing/2014/main" id="{A0EFEDBD-50A6-8A2F-E915-169E23BF7F7F}"/>
              </a:ext>
            </a:extLst>
          </p:cNvPr>
          <p:cNvSpPr txBox="1">
            <a:spLocks/>
          </p:cNvSpPr>
          <p:nvPr/>
        </p:nvSpPr>
        <p:spPr>
          <a:xfrm>
            <a:off x="172678" y="142129"/>
            <a:ext cx="7604746" cy="3976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1800" dirty="0"/>
              <a:t>Case 1: </a:t>
            </a:r>
            <a:r>
              <a:rPr lang="en-CN" sz="1800" dirty="0"/>
              <a:t>CEPI - Novavax COVID-19 Vaccine (NVX-CoV2373) Project</a:t>
            </a:r>
            <a:endParaRPr lang="en-US" sz="1200" dirty="0"/>
          </a:p>
        </p:txBody>
      </p:sp>
      <p:sp>
        <p:nvSpPr>
          <p:cNvPr id="13" name="TextBox 12">
            <a:extLst>
              <a:ext uri="{FF2B5EF4-FFF2-40B4-BE49-F238E27FC236}">
                <a16:creationId xmlns:a16="http://schemas.microsoft.com/office/drawing/2014/main" id="{BB913090-399F-6EA2-71F9-F2EA74066306}"/>
              </a:ext>
            </a:extLst>
          </p:cNvPr>
          <p:cNvSpPr txBox="1">
            <a:spLocks/>
          </p:cNvSpPr>
          <p:nvPr/>
        </p:nvSpPr>
        <p:spPr>
          <a:xfrm>
            <a:off x="376571" y="870066"/>
            <a:ext cx="3644939" cy="3141102"/>
          </a:xfrm>
          <a:prstGeom prst="roundRect">
            <a:avLst/>
          </a:prstGeom>
        </p:spPr>
        <p:style>
          <a:lnRef idx="2">
            <a:schemeClr val="accent4"/>
          </a:lnRef>
          <a:fillRef idx="1">
            <a:schemeClr val="lt1"/>
          </a:fillRef>
          <a:effectRef idx="0">
            <a:schemeClr val="accent4"/>
          </a:effectRef>
          <a:fontRef idx="minor">
            <a:schemeClr val="dk1"/>
          </a:fontRef>
        </p:style>
        <p:txBody>
          <a:bodyPr wrap="square" rtlCol="0">
            <a:noAutofit/>
          </a:bodyPr>
          <a:lstStyle/>
          <a:p>
            <a:pPr algn="ctr">
              <a:spcAft>
                <a:spcPts val="600"/>
              </a:spcAft>
            </a:pPr>
            <a:r>
              <a:rPr lang="en-CN" b="1" dirty="0"/>
              <a:t>Operational Model</a:t>
            </a:r>
          </a:p>
          <a:p>
            <a:pPr algn="ctr">
              <a:spcAft>
                <a:spcPts val="600"/>
              </a:spcAft>
            </a:pPr>
            <a:r>
              <a:rPr lang="en-CN" dirty="0"/>
              <a:t>Public Funding (CEPI’s donors)</a:t>
            </a:r>
          </a:p>
          <a:p>
            <a:pPr algn="ctr">
              <a:spcAft>
                <a:spcPts val="600"/>
              </a:spcAft>
            </a:pPr>
            <a:endParaRPr lang="en-CN" dirty="0"/>
          </a:p>
          <a:p>
            <a:pPr algn="ctr">
              <a:spcAft>
                <a:spcPts val="600"/>
              </a:spcAft>
            </a:pPr>
            <a:r>
              <a:rPr lang="en-CN" b="1" dirty="0">
                <a:solidFill>
                  <a:srgbClr val="C00000"/>
                </a:solidFill>
              </a:rPr>
              <a:t>CEPI</a:t>
            </a:r>
          </a:p>
          <a:p>
            <a:pPr algn="ctr">
              <a:spcAft>
                <a:spcPts val="600"/>
              </a:spcAft>
            </a:pPr>
            <a:endParaRPr lang="en-CN" dirty="0"/>
          </a:p>
          <a:p>
            <a:pPr algn="ctr">
              <a:spcAft>
                <a:spcPts val="600"/>
              </a:spcAft>
            </a:pPr>
            <a:r>
              <a:rPr lang="en-CN" dirty="0">
                <a:solidFill>
                  <a:schemeClr val="tx1"/>
                </a:solidFill>
              </a:rPr>
              <a:t>Novavax</a:t>
            </a:r>
          </a:p>
          <a:p>
            <a:pPr algn="ctr">
              <a:spcAft>
                <a:spcPts val="600"/>
              </a:spcAft>
            </a:pPr>
            <a:endParaRPr lang="en-CN" dirty="0"/>
          </a:p>
          <a:p>
            <a:pPr algn="ctr">
              <a:spcAft>
                <a:spcPts val="600"/>
              </a:spcAft>
            </a:pPr>
            <a:r>
              <a:rPr lang="en-CN" dirty="0">
                <a:solidFill>
                  <a:schemeClr val="tx2">
                    <a:lumMod val="75000"/>
                  </a:schemeClr>
                </a:solidFill>
              </a:rPr>
              <a:t>Funding from the US government </a:t>
            </a:r>
          </a:p>
          <a:p>
            <a:pPr algn="ctr">
              <a:spcAft>
                <a:spcPts val="600"/>
              </a:spcAft>
            </a:pPr>
            <a:r>
              <a:rPr lang="en-CN" dirty="0">
                <a:solidFill>
                  <a:schemeClr val="tx2">
                    <a:lumMod val="75000"/>
                  </a:schemeClr>
                </a:solidFill>
              </a:rPr>
              <a:t>(pre-COVID)</a:t>
            </a:r>
          </a:p>
        </p:txBody>
      </p:sp>
      <p:sp>
        <p:nvSpPr>
          <p:cNvPr id="15" name="TextBox 14">
            <a:extLst>
              <a:ext uri="{FF2B5EF4-FFF2-40B4-BE49-F238E27FC236}">
                <a16:creationId xmlns:a16="http://schemas.microsoft.com/office/drawing/2014/main" id="{B61AEAE8-B001-5789-FCBE-F34597532245}"/>
              </a:ext>
            </a:extLst>
          </p:cNvPr>
          <p:cNvSpPr txBox="1">
            <a:spLocks/>
          </p:cNvSpPr>
          <p:nvPr/>
        </p:nvSpPr>
        <p:spPr>
          <a:xfrm>
            <a:off x="4328618" y="870066"/>
            <a:ext cx="3644939" cy="3141102"/>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ctr">
              <a:spcAft>
                <a:spcPts val="600"/>
              </a:spcAft>
            </a:pPr>
            <a:r>
              <a:rPr lang="en-CN" b="1" dirty="0"/>
              <a:t>IP Management</a:t>
            </a:r>
          </a:p>
          <a:p>
            <a:pPr marL="285750" indent="-285750">
              <a:spcAft>
                <a:spcPts val="600"/>
              </a:spcAft>
              <a:buFont typeface="Arial" panose="020B0604020202020204" pitchFamily="34" charset="0"/>
              <a:buChar char="•"/>
            </a:pPr>
            <a:r>
              <a:rPr lang="en-US" dirty="0"/>
              <a:t>Novavax has IP ownership. </a:t>
            </a:r>
          </a:p>
          <a:p>
            <a:pPr marL="285750" lvl="0" indent="-285750">
              <a:spcAft>
                <a:spcPts val="600"/>
              </a:spcAft>
              <a:buFont typeface="Arial" panose="020B0604020202020204" pitchFamily="34" charset="0"/>
              <a:buChar char="•"/>
            </a:pPr>
            <a:r>
              <a:rPr lang="en-US" dirty="0"/>
              <a:t>In general, CEPI does not take IP ownership, except through a “Public Health License”. </a:t>
            </a:r>
          </a:p>
        </p:txBody>
      </p:sp>
      <p:cxnSp>
        <p:nvCxnSpPr>
          <p:cNvPr id="18" name="Straight Arrow Connector 17">
            <a:extLst>
              <a:ext uri="{FF2B5EF4-FFF2-40B4-BE49-F238E27FC236}">
                <a16:creationId xmlns:a16="http://schemas.microsoft.com/office/drawing/2014/main" id="{1363B080-8BBD-F8B3-8E23-0041D56E3CB5}"/>
              </a:ext>
            </a:extLst>
          </p:cNvPr>
          <p:cNvCxnSpPr>
            <a:cxnSpLocks/>
          </p:cNvCxnSpPr>
          <p:nvPr/>
        </p:nvCxnSpPr>
        <p:spPr>
          <a:xfrm>
            <a:off x="2182368" y="1670304"/>
            <a:ext cx="0" cy="2316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E45D3619-36CB-0CA1-D851-E121A94A762C}"/>
              </a:ext>
            </a:extLst>
          </p:cNvPr>
          <p:cNvCxnSpPr>
            <a:cxnSpLocks/>
          </p:cNvCxnSpPr>
          <p:nvPr/>
        </p:nvCxnSpPr>
        <p:spPr>
          <a:xfrm>
            <a:off x="2176272" y="2237232"/>
            <a:ext cx="0" cy="2316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1" name="Straight Arrow Connector 20">
            <a:extLst>
              <a:ext uri="{FF2B5EF4-FFF2-40B4-BE49-F238E27FC236}">
                <a16:creationId xmlns:a16="http://schemas.microsoft.com/office/drawing/2014/main" id="{357044D1-03A6-0BAC-3397-4F3E13A988DE}"/>
              </a:ext>
            </a:extLst>
          </p:cNvPr>
          <p:cNvCxnSpPr>
            <a:cxnSpLocks/>
          </p:cNvCxnSpPr>
          <p:nvPr/>
        </p:nvCxnSpPr>
        <p:spPr>
          <a:xfrm flipV="1">
            <a:off x="2170176" y="2791206"/>
            <a:ext cx="0" cy="244602"/>
          </a:xfrm>
          <a:prstGeom prst="straightConnector1">
            <a:avLst/>
          </a:prstGeom>
          <a:ln>
            <a:solidFill>
              <a:schemeClr val="tx2">
                <a:lumMod val="75000"/>
              </a:schemeClr>
            </a:solidFill>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62115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3" name="Google Shape;63;p14"/>
          <p:cNvPicPr preferRelativeResize="0">
            <a:picLocks noChangeAspect="1"/>
          </p:cNvPicPr>
          <p:nvPr/>
        </p:nvPicPr>
        <p:blipFill>
          <a:blip r:embed="rId3">
            <a:alphaModFix/>
          </a:blip>
          <a:stretch>
            <a:fillRect/>
          </a:stretch>
        </p:blipFill>
        <p:spPr>
          <a:xfrm>
            <a:off x="7851190" y="4487344"/>
            <a:ext cx="1127439" cy="532978"/>
          </a:xfrm>
          <a:prstGeom prst="rect">
            <a:avLst/>
          </a:prstGeom>
          <a:noFill/>
          <a:ln>
            <a:noFill/>
          </a:ln>
        </p:spPr>
      </p:pic>
      <p:sp>
        <p:nvSpPr>
          <p:cNvPr id="4" name="Google Shape;61;p14">
            <a:extLst>
              <a:ext uri="{FF2B5EF4-FFF2-40B4-BE49-F238E27FC236}">
                <a16:creationId xmlns:a16="http://schemas.microsoft.com/office/drawing/2014/main" id="{A0EFEDBD-50A6-8A2F-E915-169E23BF7F7F}"/>
              </a:ext>
            </a:extLst>
          </p:cNvPr>
          <p:cNvSpPr txBox="1">
            <a:spLocks/>
          </p:cNvSpPr>
          <p:nvPr/>
        </p:nvSpPr>
        <p:spPr>
          <a:xfrm>
            <a:off x="172678" y="142129"/>
            <a:ext cx="7604746" cy="3976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1800" dirty="0"/>
              <a:t>Case 1: </a:t>
            </a:r>
            <a:r>
              <a:rPr lang="en-CN" sz="1800" dirty="0"/>
              <a:t>CEPI - Novavax COVID-19 Vaccine (NVX-CoV2373) Project</a:t>
            </a:r>
            <a:endParaRPr lang="en-US" sz="1200" dirty="0"/>
          </a:p>
        </p:txBody>
      </p:sp>
      <p:sp>
        <p:nvSpPr>
          <p:cNvPr id="14" name="TextBox 13">
            <a:extLst>
              <a:ext uri="{FF2B5EF4-FFF2-40B4-BE49-F238E27FC236}">
                <a16:creationId xmlns:a16="http://schemas.microsoft.com/office/drawing/2014/main" id="{22855A0D-B1CF-06C5-291E-AE1458F5B7CD}"/>
              </a:ext>
            </a:extLst>
          </p:cNvPr>
          <p:cNvSpPr txBox="1">
            <a:spLocks/>
          </p:cNvSpPr>
          <p:nvPr/>
        </p:nvSpPr>
        <p:spPr>
          <a:xfrm>
            <a:off x="279036" y="893759"/>
            <a:ext cx="4292964" cy="334129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oAutofit/>
          </a:bodyPr>
          <a:lstStyle/>
          <a:p>
            <a:pPr algn="ctr">
              <a:spcAft>
                <a:spcPts val="600"/>
              </a:spcAft>
            </a:pPr>
            <a:r>
              <a:rPr lang="en-CN" b="1" dirty="0"/>
              <a:t>Progress of the Project</a:t>
            </a:r>
          </a:p>
          <a:p>
            <a:pPr marL="285750" indent="-285750">
              <a:spcAft>
                <a:spcPts val="600"/>
              </a:spcAft>
              <a:buFont typeface="Arial" panose="020B0604020202020204" pitchFamily="34" charset="0"/>
              <a:buChar char="•"/>
            </a:pPr>
            <a:r>
              <a:rPr lang="en-US" dirty="0"/>
              <a:t>Dec 2021, NVX-CoV2373 was granted the WHO EUL. </a:t>
            </a:r>
          </a:p>
          <a:p>
            <a:pPr marL="285750" indent="-285750">
              <a:spcAft>
                <a:spcPts val="600"/>
              </a:spcAft>
              <a:buFont typeface="Arial" panose="020B0604020202020204" pitchFamily="34" charset="0"/>
              <a:buChar char="•"/>
            </a:pPr>
            <a:r>
              <a:rPr lang="en-US" dirty="0"/>
              <a:t>Feb 2021, Novavax committed 1.1 billion doses to COVAX through Gavi. The agreement was terminated in Nov 2022, reportedly due to </a:t>
            </a:r>
            <a:r>
              <a:rPr lang="en-US" dirty="0">
                <a:solidFill>
                  <a:srgbClr val="C00000"/>
                </a:solidFill>
              </a:rPr>
              <a:t>difficulties in the rollout of the vaccine</a:t>
            </a:r>
            <a:r>
              <a:rPr lang="en-US" dirty="0"/>
              <a:t> on Novavax’s side. </a:t>
            </a:r>
          </a:p>
          <a:p>
            <a:pPr marL="285750" indent="-285750">
              <a:spcAft>
                <a:spcPts val="600"/>
              </a:spcAft>
              <a:buFont typeface="Arial" panose="020B0604020202020204" pitchFamily="34" charset="0"/>
              <a:buChar char="•"/>
            </a:pPr>
            <a:r>
              <a:rPr lang="en-US" dirty="0"/>
              <a:t>Around 59 million doses sold, </a:t>
            </a:r>
            <a:r>
              <a:rPr lang="en-US" dirty="0">
                <a:solidFill>
                  <a:srgbClr val="C00000"/>
                </a:solidFill>
              </a:rPr>
              <a:t>almost all to high-income countries via bilateral agreements</a:t>
            </a:r>
            <a:r>
              <a:rPr lang="en-US" dirty="0"/>
              <a:t>. </a:t>
            </a:r>
          </a:p>
        </p:txBody>
      </p:sp>
      <p:sp>
        <p:nvSpPr>
          <p:cNvPr id="16" name="TextBox 15">
            <a:extLst>
              <a:ext uri="{FF2B5EF4-FFF2-40B4-BE49-F238E27FC236}">
                <a16:creationId xmlns:a16="http://schemas.microsoft.com/office/drawing/2014/main" id="{040CFF7C-4A35-9176-31AC-F70FC71EB0C5}"/>
              </a:ext>
            </a:extLst>
          </p:cNvPr>
          <p:cNvSpPr txBox="1">
            <a:spLocks/>
          </p:cNvSpPr>
          <p:nvPr/>
        </p:nvSpPr>
        <p:spPr>
          <a:xfrm>
            <a:off x="4695300" y="893758"/>
            <a:ext cx="4169664" cy="335598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oAutofit/>
          </a:bodyPr>
          <a:lstStyle/>
          <a:p>
            <a:pPr algn="ctr">
              <a:spcAft>
                <a:spcPts val="600"/>
              </a:spcAft>
            </a:pPr>
            <a:r>
              <a:rPr lang="en-CN" b="1" dirty="0"/>
              <a:t>Discussion</a:t>
            </a:r>
          </a:p>
          <a:p>
            <a:pPr marL="285750" indent="-285750">
              <a:spcAft>
                <a:spcPts val="600"/>
              </a:spcAft>
              <a:buFont typeface="Arial" panose="020B0604020202020204" pitchFamily="34" charset="0"/>
              <a:buChar char="•"/>
            </a:pPr>
            <a:r>
              <a:rPr lang="en-CN" dirty="0">
                <a:effectLst/>
                <a:latin typeface="Arial" panose="020B0604020202020204" pitchFamily="34" charset="0"/>
                <a:ea typeface="SimSun" panose="02010600030101010101" pitchFamily="2" charset="-122"/>
              </a:rPr>
              <a:t>CEPI as an intermediary </a:t>
            </a:r>
            <a:r>
              <a:rPr lang="en-CN" dirty="0">
                <a:effectLst/>
                <a:latin typeface="Arial" panose="020B0604020202020204" pitchFamily="34" charset="0"/>
                <a:ea typeface="SimSun" panose="02010600030101010101" pitchFamily="2" charset="-122"/>
                <a:sym typeface="Wingdings" pitchFamily="2" charset="2"/>
              </a:rPr>
              <a:t> </a:t>
            </a:r>
            <a:r>
              <a:rPr lang="en-CN" dirty="0">
                <a:latin typeface="Arial" panose="020B0604020202020204" pitchFamily="34" charset="0"/>
                <a:ea typeface="SimSun" panose="02010600030101010101" pitchFamily="2" charset="-122"/>
                <a:sym typeface="Wingdings" pitchFamily="2" charset="2"/>
              </a:rPr>
              <a:t>conditions</a:t>
            </a:r>
            <a:r>
              <a:rPr lang="en-US" dirty="0">
                <a:effectLst/>
                <a:latin typeface="Arial" panose="020B0604020202020204" pitchFamily="34" charset="0"/>
                <a:ea typeface="SimSun" panose="02010600030101010101" pitchFamily="2" charset="-122"/>
              </a:rPr>
              <a:t> to facilitate equitable access</a:t>
            </a:r>
          </a:p>
          <a:p>
            <a:pPr marL="285750" lvl="4" indent="-285750">
              <a:spcAft>
                <a:spcPts val="600"/>
              </a:spcAft>
              <a:buFont typeface="Arial" panose="020B0604020202020204" pitchFamily="34" charset="0"/>
              <a:buChar char="•"/>
            </a:pPr>
            <a:r>
              <a:rPr lang="en-US" dirty="0">
                <a:effectLst/>
                <a:latin typeface="Arial" panose="020B0604020202020204" pitchFamily="34" charset="0"/>
                <a:ea typeface="SimSun" panose="02010600030101010101" pitchFamily="2" charset="-122"/>
              </a:rPr>
              <a:t>Acceptability of CEPI’s conditions (and $$$): Smaller companies or academic institutions vs. </a:t>
            </a:r>
            <a:r>
              <a:rPr lang="en-US" dirty="0">
                <a:latin typeface="Arial" panose="020B0604020202020204" pitchFamily="34" charset="0"/>
                <a:ea typeface="SimSun" panose="02010600030101010101" pitchFamily="2" charset="-122"/>
              </a:rPr>
              <a:t>some </a:t>
            </a:r>
            <a:r>
              <a:rPr lang="en-CN" dirty="0">
                <a:effectLst/>
                <a:latin typeface="Arial" panose="020B0604020202020204" pitchFamily="34" charset="0"/>
                <a:ea typeface="SimSun" panose="02010600030101010101" pitchFamily="2" charset="-122"/>
              </a:rPr>
              <a:t>larger and more experienced firms. </a:t>
            </a:r>
          </a:p>
          <a:p>
            <a:pPr marL="285750" lvl="4" indent="-285750">
              <a:spcAft>
                <a:spcPts val="600"/>
              </a:spcAft>
              <a:buFont typeface="Arial" panose="020B0604020202020204" pitchFamily="34" charset="0"/>
              <a:buChar char="•"/>
            </a:pPr>
            <a:r>
              <a:rPr lang="en-US" dirty="0">
                <a:solidFill>
                  <a:schemeClr val="tx1"/>
                </a:solidFill>
                <a:effectLst/>
                <a:latin typeface="Arial" panose="020B0604020202020204" pitchFamily="34" charset="0"/>
                <a:ea typeface="SimSun" panose="02010600030101010101" pitchFamily="2" charset="-122"/>
              </a:rPr>
              <a:t>Global entities like CEPI are at a competitive disadvantage if large public donors do not have strings attached to their funding. </a:t>
            </a:r>
            <a:endParaRPr lang="en-CN" dirty="0">
              <a:solidFill>
                <a:schemeClr val="tx1"/>
              </a:solidFill>
              <a:effectLst/>
              <a:latin typeface="Arial" panose="020B0604020202020204" pitchFamily="34" charset="0"/>
              <a:ea typeface="SimSun" panose="02010600030101010101" pitchFamily="2" charset="-122"/>
            </a:endParaRPr>
          </a:p>
        </p:txBody>
      </p:sp>
    </p:spTree>
    <p:extLst>
      <p:ext uri="{BB962C8B-B14F-4D97-AF65-F5344CB8AC3E}">
        <p14:creationId xmlns:p14="http://schemas.microsoft.com/office/powerpoint/2010/main" val="1121828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F4F8DAC-6384-0695-9A7A-9D30E892AEB1}"/>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59067586-A2DD-F1E7-4BA4-1D752D82645A}"/>
              </a:ext>
            </a:extLst>
          </p:cNvPr>
          <p:cNvPicPr preferRelativeResize="0">
            <a:picLocks noChangeAspect="1"/>
          </p:cNvPicPr>
          <p:nvPr/>
        </p:nvPicPr>
        <p:blipFill>
          <a:blip r:embed="rId3">
            <a:alphaModFix/>
          </a:blip>
          <a:stretch>
            <a:fillRect/>
          </a:stretch>
        </p:blipFill>
        <p:spPr>
          <a:xfrm>
            <a:off x="7851190" y="4487344"/>
            <a:ext cx="1127439" cy="532978"/>
          </a:xfrm>
          <a:prstGeom prst="rect">
            <a:avLst/>
          </a:prstGeom>
          <a:noFill/>
          <a:ln>
            <a:noFill/>
          </a:ln>
        </p:spPr>
      </p:pic>
      <p:sp>
        <p:nvSpPr>
          <p:cNvPr id="4" name="Google Shape;61;p14">
            <a:extLst>
              <a:ext uri="{FF2B5EF4-FFF2-40B4-BE49-F238E27FC236}">
                <a16:creationId xmlns:a16="http://schemas.microsoft.com/office/drawing/2014/main" id="{5C3532A6-8AAC-EF9D-63B7-88EADCF03B77}"/>
              </a:ext>
            </a:extLst>
          </p:cNvPr>
          <p:cNvSpPr txBox="1">
            <a:spLocks/>
          </p:cNvSpPr>
          <p:nvPr/>
        </p:nvSpPr>
        <p:spPr>
          <a:xfrm>
            <a:off x="172678" y="142129"/>
            <a:ext cx="7604746" cy="3976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1800" dirty="0"/>
              <a:t>Case 2: </a:t>
            </a:r>
            <a:r>
              <a:rPr lang="en-CN" sz="1800" dirty="0"/>
              <a:t>Unitaid - FIND Hepatitis C Diagnostics Project</a:t>
            </a:r>
            <a:endParaRPr lang="en-US" sz="1200" dirty="0"/>
          </a:p>
        </p:txBody>
      </p:sp>
      <p:sp>
        <p:nvSpPr>
          <p:cNvPr id="13" name="TextBox 12">
            <a:extLst>
              <a:ext uri="{FF2B5EF4-FFF2-40B4-BE49-F238E27FC236}">
                <a16:creationId xmlns:a16="http://schemas.microsoft.com/office/drawing/2014/main" id="{5A8C5AA1-F341-1C55-035E-58E644BC7C64}"/>
              </a:ext>
            </a:extLst>
          </p:cNvPr>
          <p:cNvSpPr txBox="1">
            <a:spLocks/>
          </p:cNvSpPr>
          <p:nvPr/>
        </p:nvSpPr>
        <p:spPr>
          <a:xfrm>
            <a:off x="376571" y="870066"/>
            <a:ext cx="3644939" cy="2885857"/>
          </a:xfrm>
          <a:prstGeom prst="roundRect">
            <a:avLst/>
          </a:prstGeom>
        </p:spPr>
        <p:style>
          <a:lnRef idx="2">
            <a:schemeClr val="accent4"/>
          </a:lnRef>
          <a:fillRef idx="1">
            <a:schemeClr val="lt1"/>
          </a:fillRef>
          <a:effectRef idx="0">
            <a:schemeClr val="accent4"/>
          </a:effectRef>
          <a:fontRef idx="minor">
            <a:schemeClr val="dk1"/>
          </a:fontRef>
        </p:style>
        <p:txBody>
          <a:bodyPr wrap="square" rtlCol="0">
            <a:noAutofit/>
          </a:bodyPr>
          <a:lstStyle/>
          <a:p>
            <a:pPr algn="ctr">
              <a:spcAft>
                <a:spcPts val="600"/>
              </a:spcAft>
            </a:pPr>
            <a:r>
              <a:rPr lang="en-CN" b="1" dirty="0"/>
              <a:t>Operational Model</a:t>
            </a:r>
          </a:p>
          <a:p>
            <a:pPr algn="ctr">
              <a:spcAft>
                <a:spcPts val="600"/>
              </a:spcAft>
            </a:pPr>
            <a:r>
              <a:rPr lang="en-CN" dirty="0"/>
              <a:t>Public Funding (Unitaid’s donors)</a:t>
            </a:r>
          </a:p>
          <a:p>
            <a:pPr algn="ctr">
              <a:spcAft>
                <a:spcPts val="600"/>
              </a:spcAft>
            </a:pPr>
            <a:endParaRPr lang="en-CN" dirty="0"/>
          </a:p>
          <a:p>
            <a:pPr algn="ctr">
              <a:spcAft>
                <a:spcPts val="600"/>
              </a:spcAft>
            </a:pPr>
            <a:r>
              <a:rPr lang="en-CN" b="1" dirty="0">
                <a:solidFill>
                  <a:srgbClr val="C00000"/>
                </a:solidFill>
              </a:rPr>
              <a:t>FIND</a:t>
            </a:r>
          </a:p>
          <a:p>
            <a:pPr algn="ctr">
              <a:spcAft>
                <a:spcPts val="600"/>
              </a:spcAft>
            </a:pPr>
            <a:endParaRPr lang="en-CN" dirty="0"/>
          </a:p>
          <a:p>
            <a:pPr algn="ctr">
              <a:spcAft>
                <a:spcPts val="600"/>
              </a:spcAft>
            </a:pPr>
            <a:r>
              <a:rPr lang="en-CN" dirty="0">
                <a:solidFill>
                  <a:schemeClr val="tx1"/>
                </a:solidFill>
              </a:rPr>
              <a:t>Contract developer (work for hire)</a:t>
            </a:r>
          </a:p>
          <a:p>
            <a:pPr algn="ctr">
              <a:spcAft>
                <a:spcPts val="600"/>
              </a:spcAft>
            </a:pPr>
            <a:endParaRPr lang="en-CN" dirty="0"/>
          </a:p>
        </p:txBody>
      </p:sp>
      <p:sp>
        <p:nvSpPr>
          <p:cNvPr id="15" name="TextBox 14">
            <a:extLst>
              <a:ext uri="{FF2B5EF4-FFF2-40B4-BE49-F238E27FC236}">
                <a16:creationId xmlns:a16="http://schemas.microsoft.com/office/drawing/2014/main" id="{EAB900C4-B134-7950-09AE-707EF7ADD472}"/>
              </a:ext>
            </a:extLst>
          </p:cNvPr>
          <p:cNvSpPr txBox="1">
            <a:spLocks/>
          </p:cNvSpPr>
          <p:nvPr/>
        </p:nvSpPr>
        <p:spPr>
          <a:xfrm>
            <a:off x="4328618" y="870066"/>
            <a:ext cx="3644939" cy="2885857"/>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ctr">
              <a:spcAft>
                <a:spcPts val="600"/>
              </a:spcAft>
            </a:pPr>
            <a:r>
              <a:rPr lang="en-CN" b="1" dirty="0"/>
              <a:t>IP Management</a:t>
            </a:r>
          </a:p>
          <a:p>
            <a:pPr marL="285750" indent="-285750">
              <a:spcAft>
                <a:spcPts val="600"/>
              </a:spcAft>
              <a:buFont typeface="Arial" panose="020B0604020202020204" pitchFamily="34" charset="0"/>
              <a:buChar char="•"/>
            </a:pPr>
            <a:r>
              <a:rPr lang="en-US" dirty="0">
                <a:solidFill>
                  <a:srgbClr val="C00000"/>
                </a:solidFill>
              </a:rPr>
              <a:t>FIND owned the IP</a:t>
            </a:r>
            <a:r>
              <a:rPr lang="en-US" dirty="0"/>
              <a:t>, and the manufacturer would operate under </a:t>
            </a:r>
            <a:r>
              <a:rPr lang="en-US" dirty="0">
                <a:solidFill>
                  <a:srgbClr val="C00000"/>
                </a:solidFill>
              </a:rPr>
              <a:t>an exclusive license</a:t>
            </a:r>
            <a:r>
              <a:rPr lang="en-US" dirty="0"/>
              <a:t>, in exchange for appropriate pricing commitments in LMICs. </a:t>
            </a:r>
          </a:p>
          <a:p>
            <a:pPr marL="285750" indent="-285750">
              <a:spcAft>
                <a:spcPts val="600"/>
              </a:spcAft>
              <a:buFont typeface="Arial" panose="020B0604020202020204" pitchFamily="34" charset="0"/>
              <a:buChar char="•"/>
            </a:pPr>
            <a:r>
              <a:rPr lang="en-US" dirty="0">
                <a:solidFill>
                  <a:srgbClr val="C00000"/>
                </a:solidFill>
              </a:rPr>
              <a:t>Largely technical know-how</a:t>
            </a:r>
            <a:r>
              <a:rPr lang="en-US" dirty="0"/>
              <a:t>, not patents</a:t>
            </a:r>
          </a:p>
        </p:txBody>
      </p:sp>
      <p:cxnSp>
        <p:nvCxnSpPr>
          <p:cNvPr id="18" name="Straight Arrow Connector 17">
            <a:extLst>
              <a:ext uri="{FF2B5EF4-FFF2-40B4-BE49-F238E27FC236}">
                <a16:creationId xmlns:a16="http://schemas.microsoft.com/office/drawing/2014/main" id="{0E2F42CA-9AAD-1710-43B3-8CD14FB71E9F}"/>
              </a:ext>
            </a:extLst>
          </p:cNvPr>
          <p:cNvCxnSpPr>
            <a:cxnSpLocks/>
          </p:cNvCxnSpPr>
          <p:nvPr/>
        </p:nvCxnSpPr>
        <p:spPr>
          <a:xfrm>
            <a:off x="2182368" y="1630975"/>
            <a:ext cx="0" cy="2316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0" name="Straight Arrow Connector 19">
            <a:extLst>
              <a:ext uri="{FF2B5EF4-FFF2-40B4-BE49-F238E27FC236}">
                <a16:creationId xmlns:a16="http://schemas.microsoft.com/office/drawing/2014/main" id="{3279A62C-5DDA-9C6A-C54D-99F4A3847CF6}"/>
              </a:ext>
            </a:extLst>
          </p:cNvPr>
          <p:cNvCxnSpPr>
            <a:cxnSpLocks/>
          </p:cNvCxnSpPr>
          <p:nvPr/>
        </p:nvCxnSpPr>
        <p:spPr>
          <a:xfrm>
            <a:off x="2182368" y="2188071"/>
            <a:ext cx="0" cy="2316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239037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4CDAD2E4-594B-47C5-5587-30804D4D7F7C}"/>
            </a:ext>
          </a:extLst>
        </p:cNvPr>
        <p:cNvGrpSpPr/>
        <p:nvPr/>
      </p:nvGrpSpPr>
      <p:grpSpPr>
        <a:xfrm>
          <a:off x="0" y="0"/>
          <a:ext cx="0" cy="0"/>
          <a:chOff x="0" y="0"/>
          <a:chExt cx="0" cy="0"/>
        </a:xfrm>
      </p:grpSpPr>
      <p:pic>
        <p:nvPicPr>
          <p:cNvPr id="63" name="Google Shape;63;p14">
            <a:extLst>
              <a:ext uri="{FF2B5EF4-FFF2-40B4-BE49-F238E27FC236}">
                <a16:creationId xmlns:a16="http://schemas.microsoft.com/office/drawing/2014/main" id="{9E4E8FCD-2678-880D-FED2-4FE6E8BAC345}"/>
              </a:ext>
            </a:extLst>
          </p:cNvPr>
          <p:cNvPicPr preferRelativeResize="0">
            <a:picLocks noChangeAspect="1"/>
          </p:cNvPicPr>
          <p:nvPr/>
        </p:nvPicPr>
        <p:blipFill>
          <a:blip r:embed="rId3">
            <a:alphaModFix/>
          </a:blip>
          <a:stretch>
            <a:fillRect/>
          </a:stretch>
        </p:blipFill>
        <p:spPr>
          <a:xfrm>
            <a:off x="7851190" y="4487344"/>
            <a:ext cx="1127439" cy="532978"/>
          </a:xfrm>
          <a:prstGeom prst="rect">
            <a:avLst/>
          </a:prstGeom>
          <a:noFill/>
          <a:ln>
            <a:noFill/>
          </a:ln>
        </p:spPr>
      </p:pic>
      <p:sp>
        <p:nvSpPr>
          <p:cNvPr id="4" name="Google Shape;61;p14">
            <a:extLst>
              <a:ext uri="{FF2B5EF4-FFF2-40B4-BE49-F238E27FC236}">
                <a16:creationId xmlns:a16="http://schemas.microsoft.com/office/drawing/2014/main" id="{CEC58694-B259-B903-0C76-EED2AEBDD69B}"/>
              </a:ext>
            </a:extLst>
          </p:cNvPr>
          <p:cNvSpPr txBox="1">
            <a:spLocks/>
          </p:cNvSpPr>
          <p:nvPr/>
        </p:nvSpPr>
        <p:spPr>
          <a:xfrm>
            <a:off x="172678" y="142129"/>
            <a:ext cx="7604746" cy="3976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1800" dirty="0"/>
              <a:t>Case 2: </a:t>
            </a:r>
            <a:r>
              <a:rPr lang="en-CN" sz="1800" dirty="0"/>
              <a:t>Unitaid - FIND Hepatitis C Diagnostics Project</a:t>
            </a:r>
            <a:endParaRPr lang="en-US" sz="1200" dirty="0"/>
          </a:p>
        </p:txBody>
      </p:sp>
      <p:sp>
        <p:nvSpPr>
          <p:cNvPr id="14" name="TextBox 13">
            <a:extLst>
              <a:ext uri="{FF2B5EF4-FFF2-40B4-BE49-F238E27FC236}">
                <a16:creationId xmlns:a16="http://schemas.microsoft.com/office/drawing/2014/main" id="{9BC8E246-5D85-57AE-9B2A-44DDB73AB907}"/>
              </a:ext>
            </a:extLst>
          </p:cNvPr>
          <p:cNvSpPr txBox="1">
            <a:spLocks/>
          </p:cNvSpPr>
          <p:nvPr/>
        </p:nvSpPr>
        <p:spPr>
          <a:xfrm>
            <a:off x="279036" y="893759"/>
            <a:ext cx="4292964" cy="334129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oAutofit/>
          </a:bodyPr>
          <a:lstStyle/>
          <a:p>
            <a:pPr algn="ctr">
              <a:spcAft>
                <a:spcPts val="600"/>
              </a:spcAft>
            </a:pPr>
            <a:r>
              <a:rPr lang="en-CN" b="1" dirty="0"/>
              <a:t>Progress of the Project</a:t>
            </a:r>
          </a:p>
          <a:p>
            <a:pPr marL="285750" indent="-285750">
              <a:spcAft>
                <a:spcPts val="600"/>
              </a:spcAft>
              <a:buFont typeface="Arial" panose="020B0604020202020204" pitchFamily="34" charset="0"/>
              <a:buChar char="•"/>
            </a:pPr>
            <a:r>
              <a:rPr lang="en-CN" dirty="0">
                <a:effectLst/>
                <a:latin typeface="Arial" panose="020B0604020202020204" pitchFamily="34" charset="0"/>
                <a:ea typeface="SimSun" panose="02010600030101010101" pitchFamily="2" charset="-122"/>
              </a:rPr>
              <a:t>In 2019, FIND identified a suitable commercial partner and the product was originally expected to be available for manufacturing in mid-2020. </a:t>
            </a:r>
          </a:p>
          <a:p>
            <a:pPr marL="285750" indent="-285750">
              <a:spcAft>
                <a:spcPts val="600"/>
              </a:spcAft>
              <a:buFont typeface="Arial" panose="020B0604020202020204" pitchFamily="34" charset="0"/>
              <a:buChar char="•"/>
            </a:pPr>
            <a:r>
              <a:rPr lang="en-CN" dirty="0">
                <a:effectLst/>
                <a:latin typeface="Arial" panose="020B0604020202020204" pitchFamily="34" charset="0"/>
                <a:ea typeface="SimSun" panose="02010600030101010101" pitchFamily="2" charset="-122"/>
              </a:rPr>
              <a:t>The emergence of COVID-19 derailed (at least temporarily) the HCV project. </a:t>
            </a:r>
          </a:p>
          <a:p>
            <a:pPr marL="285750" indent="-285750">
              <a:spcAft>
                <a:spcPts val="600"/>
              </a:spcAft>
              <a:buFont typeface="Arial" panose="020B0604020202020204" pitchFamily="34" charset="0"/>
              <a:buChar char="•"/>
            </a:pPr>
            <a:r>
              <a:rPr lang="en-US" dirty="0"/>
              <a:t>As the need for COVID-19 diagnostics has ramped down, the </a:t>
            </a:r>
            <a:r>
              <a:rPr lang="en-US" dirty="0" err="1"/>
              <a:t>cAg</a:t>
            </a:r>
            <a:r>
              <a:rPr lang="en-US" dirty="0"/>
              <a:t> RDT may be picked up again for final stage development. </a:t>
            </a:r>
          </a:p>
        </p:txBody>
      </p:sp>
      <p:sp>
        <p:nvSpPr>
          <p:cNvPr id="16" name="TextBox 15">
            <a:extLst>
              <a:ext uri="{FF2B5EF4-FFF2-40B4-BE49-F238E27FC236}">
                <a16:creationId xmlns:a16="http://schemas.microsoft.com/office/drawing/2014/main" id="{AABE1328-D846-E7EE-4CF5-200EEEDF4576}"/>
              </a:ext>
            </a:extLst>
          </p:cNvPr>
          <p:cNvSpPr txBox="1">
            <a:spLocks/>
          </p:cNvSpPr>
          <p:nvPr/>
        </p:nvSpPr>
        <p:spPr>
          <a:xfrm>
            <a:off x="4695300" y="893758"/>
            <a:ext cx="4169664" cy="335598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oAutofit/>
          </a:bodyPr>
          <a:lstStyle/>
          <a:p>
            <a:pPr algn="ctr">
              <a:spcAft>
                <a:spcPts val="600"/>
              </a:spcAft>
            </a:pPr>
            <a:r>
              <a:rPr lang="en-CN" b="1" dirty="0"/>
              <a:t>Discussion</a:t>
            </a:r>
          </a:p>
          <a:p>
            <a:pPr marL="285750" indent="-285750">
              <a:spcAft>
                <a:spcPts val="600"/>
              </a:spcAft>
              <a:buFont typeface="Arial" panose="020B0604020202020204" pitchFamily="34" charset="0"/>
              <a:buChar char="•"/>
            </a:pPr>
            <a:r>
              <a:rPr lang="en-US" dirty="0">
                <a:latin typeface="Arial" panose="020B0604020202020204" pitchFamily="34" charset="0"/>
                <a:ea typeface="SimSun" panose="02010600030101010101" pitchFamily="2" charset="-122"/>
              </a:rPr>
              <a:t>C</a:t>
            </a:r>
            <a:r>
              <a:rPr lang="en-US" dirty="0">
                <a:effectLst/>
                <a:latin typeface="Arial" panose="020B0604020202020204" pitchFamily="34" charset="0"/>
                <a:ea typeface="SimSun" panose="02010600030101010101" pitchFamily="2" charset="-122"/>
              </a:rPr>
              <a:t>onditions on public funding can be leveraged in different ways. </a:t>
            </a:r>
          </a:p>
          <a:p>
            <a:pPr marL="285750" lvl="4" indent="-285750">
              <a:spcAft>
                <a:spcPts val="600"/>
              </a:spcAft>
              <a:buFont typeface="Arial" panose="020B0604020202020204" pitchFamily="34" charset="0"/>
              <a:buChar char="•"/>
            </a:pPr>
            <a:r>
              <a:rPr lang="en-US" dirty="0">
                <a:effectLst/>
                <a:latin typeface="Arial" panose="020B0604020202020204" pitchFamily="34" charset="0"/>
                <a:ea typeface="SimSun" panose="02010600030101010101" pitchFamily="2" charset="-122"/>
              </a:rPr>
              <a:t>The relatively small market size for health tools targeting LMICs means that public funding is often necessary to drive R&amp;D. </a:t>
            </a:r>
          </a:p>
          <a:p>
            <a:pPr marL="285750" lvl="4" indent="-285750">
              <a:spcAft>
                <a:spcPts val="600"/>
              </a:spcAft>
              <a:buFont typeface="Arial" panose="020B0604020202020204" pitchFamily="34" charset="0"/>
              <a:buChar char="•"/>
            </a:pPr>
            <a:r>
              <a:rPr lang="en-US" dirty="0">
                <a:solidFill>
                  <a:schemeClr val="tx1"/>
                </a:solidFill>
                <a:effectLst/>
                <a:latin typeface="Arial" panose="020B0604020202020204" pitchFamily="34" charset="0"/>
                <a:ea typeface="SimSun" panose="02010600030101010101" pitchFamily="2" charset="-122"/>
              </a:rPr>
              <a:t>Paying the full costs of R&amp;D with public funds allowed FIND to </a:t>
            </a:r>
            <a:r>
              <a:rPr lang="en-US" dirty="0">
                <a:solidFill>
                  <a:srgbClr val="C00000"/>
                </a:solidFill>
                <a:effectLst/>
                <a:latin typeface="Arial" panose="020B0604020202020204" pitchFamily="34" charset="0"/>
                <a:ea typeface="SimSun" panose="02010600030101010101" pitchFamily="2" charset="-122"/>
              </a:rPr>
              <a:t>retain full control of the IP</a:t>
            </a:r>
            <a:r>
              <a:rPr lang="en-US" dirty="0">
                <a:solidFill>
                  <a:schemeClr val="tx1"/>
                </a:solidFill>
                <a:effectLst/>
                <a:latin typeface="Arial" panose="020B0604020202020204" pitchFamily="34" charset="0"/>
                <a:ea typeface="SimSun" panose="02010600030101010101" pitchFamily="2" charset="-122"/>
              </a:rPr>
              <a:t>, and then to leverage that control to </a:t>
            </a:r>
            <a:r>
              <a:rPr lang="en-US" dirty="0">
                <a:solidFill>
                  <a:srgbClr val="C00000"/>
                </a:solidFill>
                <a:effectLst/>
                <a:latin typeface="Arial" panose="020B0604020202020204" pitchFamily="34" charset="0"/>
                <a:ea typeface="SimSun" panose="02010600030101010101" pitchFamily="2" charset="-122"/>
              </a:rPr>
              <a:t>offer a manufacturer a monopoly in exchange for global access commitments</a:t>
            </a:r>
            <a:r>
              <a:rPr lang="en-US" dirty="0">
                <a:solidFill>
                  <a:schemeClr val="tx1"/>
                </a:solidFill>
                <a:effectLst/>
                <a:latin typeface="Arial" panose="020B0604020202020204" pitchFamily="34" charset="0"/>
                <a:ea typeface="SimSun" panose="02010600030101010101" pitchFamily="2" charset="-122"/>
              </a:rPr>
              <a:t>. </a:t>
            </a:r>
          </a:p>
        </p:txBody>
      </p:sp>
    </p:spTree>
    <p:extLst>
      <p:ext uri="{BB962C8B-B14F-4D97-AF65-F5344CB8AC3E}">
        <p14:creationId xmlns:p14="http://schemas.microsoft.com/office/powerpoint/2010/main" val="2708205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9" name="TextBox 8">
            <a:extLst>
              <a:ext uri="{FF2B5EF4-FFF2-40B4-BE49-F238E27FC236}">
                <a16:creationId xmlns:a16="http://schemas.microsoft.com/office/drawing/2014/main" id="{05D91407-B92F-55B9-08DE-AE3A31D38BE7}"/>
              </a:ext>
            </a:extLst>
          </p:cNvPr>
          <p:cNvSpPr txBox="1">
            <a:spLocks/>
          </p:cNvSpPr>
          <p:nvPr/>
        </p:nvSpPr>
        <p:spPr>
          <a:xfrm>
            <a:off x="376571" y="870066"/>
            <a:ext cx="3644939" cy="3384942"/>
          </a:xfrm>
          <a:prstGeom prst="roundRect">
            <a:avLst/>
          </a:prstGeom>
        </p:spPr>
        <p:style>
          <a:lnRef idx="2">
            <a:schemeClr val="accent4"/>
          </a:lnRef>
          <a:fillRef idx="1">
            <a:schemeClr val="lt1"/>
          </a:fillRef>
          <a:effectRef idx="0">
            <a:schemeClr val="accent4"/>
          </a:effectRef>
          <a:fontRef idx="minor">
            <a:schemeClr val="dk1"/>
          </a:fontRef>
        </p:style>
        <p:txBody>
          <a:bodyPr wrap="square" rtlCol="0">
            <a:noAutofit/>
          </a:bodyPr>
          <a:lstStyle/>
          <a:p>
            <a:pPr algn="ctr">
              <a:spcAft>
                <a:spcPts val="600"/>
              </a:spcAft>
            </a:pPr>
            <a:r>
              <a:rPr lang="en-CN" b="1" dirty="0"/>
              <a:t>Operational Model</a:t>
            </a:r>
          </a:p>
          <a:p>
            <a:pPr algn="ctr">
              <a:spcAft>
                <a:spcPts val="600"/>
              </a:spcAft>
            </a:pPr>
            <a:r>
              <a:rPr lang="en-CN" dirty="0"/>
              <a:t>Public Funding (GARDP’s donors)</a:t>
            </a:r>
          </a:p>
          <a:p>
            <a:pPr algn="ctr">
              <a:spcAft>
                <a:spcPts val="600"/>
              </a:spcAft>
            </a:pPr>
            <a:endParaRPr lang="en-CN" dirty="0"/>
          </a:p>
          <a:p>
            <a:pPr algn="ctr">
              <a:spcAft>
                <a:spcPts val="600"/>
              </a:spcAft>
            </a:pPr>
            <a:r>
              <a:rPr lang="en-CN" b="1" dirty="0">
                <a:solidFill>
                  <a:srgbClr val="C00000"/>
                </a:solidFill>
              </a:rPr>
              <a:t>GARDP</a:t>
            </a:r>
          </a:p>
          <a:p>
            <a:pPr algn="ctr">
              <a:spcAft>
                <a:spcPts val="600"/>
              </a:spcAft>
            </a:pPr>
            <a:endParaRPr lang="en-CN" dirty="0"/>
          </a:p>
          <a:p>
            <a:pPr algn="ctr">
              <a:spcAft>
                <a:spcPts val="600"/>
              </a:spcAft>
            </a:pPr>
            <a:r>
              <a:rPr lang="en-CN" dirty="0">
                <a:solidFill>
                  <a:schemeClr val="tx1"/>
                </a:solidFill>
              </a:rPr>
              <a:t>Entasis</a:t>
            </a:r>
          </a:p>
          <a:p>
            <a:pPr algn="ctr">
              <a:spcAft>
                <a:spcPts val="600"/>
              </a:spcAft>
            </a:pPr>
            <a:endParaRPr lang="en-CN" dirty="0"/>
          </a:p>
          <a:p>
            <a:pPr algn="ctr">
              <a:spcAft>
                <a:spcPts val="600"/>
              </a:spcAft>
            </a:pPr>
            <a:r>
              <a:rPr lang="en-CN" dirty="0">
                <a:solidFill>
                  <a:schemeClr val="tx2">
                    <a:lumMod val="75000"/>
                  </a:schemeClr>
                </a:solidFill>
              </a:rPr>
              <a:t>Funding from the US government </a:t>
            </a:r>
          </a:p>
          <a:p>
            <a:pPr algn="ctr">
              <a:spcAft>
                <a:spcPts val="600"/>
              </a:spcAft>
            </a:pPr>
            <a:r>
              <a:rPr lang="en-CN" dirty="0">
                <a:solidFill>
                  <a:schemeClr val="tx2">
                    <a:lumMod val="75000"/>
                  </a:schemeClr>
                </a:solidFill>
              </a:rPr>
              <a:t>(for Phase </a:t>
            </a:r>
            <a:r>
              <a:rPr lang="en-US" dirty="0">
                <a:solidFill>
                  <a:schemeClr val="tx2">
                    <a:lumMod val="75000"/>
                  </a:schemeClr>
                </a:solidFill>
              </a:rPr>
              <a:t>I</a:t>
            </a:r>
            <a:r>
              <a:rPr lang="en-CN" dirty="0">
                <a:solidFill>
                  <a:schemeClr val="tx2">
                    <a:lumMod val="75000"/>
                  </a:schemeClr>
                </a:solidFill>
              </a:rPr>
              <a:t> and II Clinical Trials)</a:t>
            </a:r>
          </a:p>
        </p:txBody>
      </p:sp>
      <p:pic>
        <p:nvPicPr>
          <p:cNvPr id="63" name="Google Shape;63;p14"/>
          <p:cNvPicPr preferRelativeResize="0">
            <a:picLocks noChangeAspect="1"/>
          </p:cNvPicPr>
          <p:nvPr/>
        </p:nvPicPr>
        <p:blipFill>
          <a:blip r:embed="rId3">
            <a:alphaModFix/>
          </a:blip>
          <a:stretch>
            <a:fillRect/>
          </a:stretch>
        </p:blipFill>
        <p:spPr>
          <a:xfrm>
            <a:off x="7851190" y="4487344"/>
            <a:ext cx="1127439" cy="532978"/>
          </a:xfrm>
          <a:prstGeom prst="rect">
            <a:avLst/>
          </a:prstGeom>
          <a:noFill/>
          <a:ln>
            <a:noFill/>
          </a:ln>
        </p:spPr>
      </p:pic>
      <p:sp>
        <p:nvSpPr>
          <p:cNvPr id="10" name="TextBox 9">
            <a:extLst>
              <a:ext uri="{FF2B5EF4-FFF2-40B4-BE49-F238E27FC236}">
                <a16:creationId xmlns:a16="http://schemas.microsoft.com/office/drawing/2014/main" id="{41997546-C416-02E0-CA9D-603491EF5597}"/>
              </a:ext>
            </a:extLst>
          </p:cNvPr>
          <p:cNvSpPr txBox="1">
            <a:spLocks/>
          </p:cNvSpPr>
          <p:nvPr/>
        </p:nvSpPr>
        <p:spPr>
          <a:xfrm>
            <a:off x="4328618" y="870066"/>
            <a:ext cx="4193590" cy="3384942"/>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ctr">
              <a:spcAft>
                <a:spcPts val="600"/>
              </a:spcAft>
            </a:pPr>
            <a:r>
              <a:rPr lang="en-CN" b="1" dirty="0"/>
              <a:t>IP Management</a:t>
            </a:r>
          </a:p>
          <a:p>
            <a:pPr marL="285750" indent="-285750">
              <a:spcAft>
                <a:spcPts val="600"/>
              </a:spcAft>
              <a:buFont typeface="Arial" panose="020B0604020202020204" pitchFamily="34" charset="0"/>
              <a:buChar char="•"/>
            </a:pPr>
            <a:r>
              <a:rPr lang="en-US" dirty="0"/>
              <a:t>Entasis held patents on the active pharmaceutical ingredient for </a:t>
            </a:r>
            <a:r>
              <a:rPr lang="en-US" dirty="0" err="1"/>
              <a:t>zoliflodacin</a:t>
            </a:r>
            <a:r>
              <a:rPr lang="en-US" dirty="0"/>
              <a:t>.</a:t>
            </a:r>
          </a:p>
          <a:p>
            <a:pPr marL="285750" indent="-285750">
              <a:spcAft>
                <a:spcPts val="600"/>
              </a:spcAft>
              <a:buFont typeface="Arial" panose="020B0604020202020204" pitchFamily="34" charset="0"/>
              <a:buChar char="•"/>
            </a:pPr>
            <a:r>
              <a:rPr lang="en-US" dirty="0"/>
              <a:t>Entasis granted GARDP </a:t>
            </a:r>
            <a:r>
              <a:rPr lang="en-US" dirty="0">
                <a:solidFill>
                  <a:srgbClr val="C00000"/>
                </a:solidFill>
              </a:rPr>
              <a:t>an exclusive and royalty-free license for use</a:t>
            </a:r>
            <a:r>
              <a:rPr lang="en-US" dirty="0"/>
              <a:t> in the treatment of gonorrhea with sublicensing rights for manufacturing worldwide and for the sale and/or distribution </a:t>
            </a:r>
            <a:r>
              <a:rPr lang="en-US" dirty="0">
                <a:solidFill>
                  <a:srgbClr val="C00000"/>
                </a:solidFill>
              </a:rPr>
              <a:t>in 168 countries or territories, covering all LMICs and a few HICs</a:t>
            </a:r>
            <a:r>
              <a:rPr lang="en-US" dirty="0"/>
              <a:t>. Entasis retained rights in most HICs. </a:t>
            </a:r>
          </a:p>
        </p:txBody>
      </p:sp>
      <p:sp>
        <p:nvSpPr>
          <p:cNvPr id="11" name="Google Shape;61;p14">
            <a:extLst>
              <a:ext uri="{FF2B5EF4-FFF2-40B4-BE49-F238E27FC236}">
                <a16:creationId xmlns:a16="http://schemas.microsoft.com/office/drawing/2014/main" id="{6237CD67-5A80-696E-5077-A41A7929AB03}"/>
              </a:ext>
            </a:extLst>
          </p:cNvPr>
          <p:cNvSpPr txBox="1">
            <a:spLocks/>
          </p:cNvSpPr>
          <p:nvPr/>
        </p:nvSpPr>
        <p:spPr>
          <a:xfrm>
            <a:off x="172678" y="142129"/>
            <a:ext cx="8434874" cy="3976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1800" dirty="0"/>
              <a:t>Case 3: GARDP - Entasis Novel Antibiotic for Gonorrhea (</a:t>
            </a:r>
            <a:r>
              <a:rPr lang="en-US" sz="1800" dirty="0" err="1"/>
              <a:t>Zoliflodacin</a:t>
            </a:r>
            <a:r>
              <a:rPr lang="en-US" sz="1800" dirty="0"/>
              <a:t>)</a:t>
            </a:r>
          </a:p>
        </p:txBody>
      </p:sp>
      <p:cxnSp>
        <p:nvCxnSpPr>
          <p:cNvPr id="12" name="Straight Arrow Connector 11">
            <a:extLst>
              <a:ext uri="{FF2B5EF4-FFF2-40B4-BE49-F238E27FC236}">
                <a16:creationId xmlns:a16="http://schemas.microsoft.com/office/drawing/2014/main" id="{AD841804-7007-AC7A-46A3-ED083BDB5F1A}"/>
              </a:ext>
            </a:extLst>
          </p:cNvPr>
          <p:cNvCxnSpPr>
            <a:cxnSpLocks/>
          </p:cNvCxnSpPr>
          <p:nvPr/>
        </p:nvCxnSpPr>
        <p:spPr>
          <a:xfrm>
            <a:off x="2194560" y="1645920"/>
            <a:ext cx="0" cy="2316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370CFCCA-ABE3-A07F-2ECE-36AA79592E39}"/>
              </a:ext>
            </a:extLst>
          </p:cNvPr>
          <p:cNvCxnSpPr>
            <a:cxnSpLocks/>
          </p:cNvCxnSpPr>
          <p:nvPr/>
        </p:nvCxnSpPr>
        <p:spPr>
          <a:xfrm>
            <a:off x="2200656" y="2237232"/>
            <a:ext cx="0" cy="2316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B790F0C6-48ED-77AC-D47F-6F49D2647FF2}"/>
              </a:ext>
            </a:extLst>
          </p:cNvPr>
          <p:cNvCxnSpPr>
            <a:cxnSpLocks/>
          </p:cNvCxnSpPr>
          <p:nvPr/>
        </p:nvCxnSpPr>
        <p:spPr>
          <a:xfrm flipV="1">
            <a:off x="2194560" y="2749296"/>
            <a:ext cx="0" cy="33528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30539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3" name="Google Shape;63;p14"/>
          <p:cNvPicPr preferRelativeResize="0">
            <a:picLocks noChangeAspect="1"/>
          </p:cNvPicPr>
          <p:nvPr/>
        </p:nvPicPr>
        <p:blipFill>
          <a:blip r:embed="rId3">
            <a:alphaModFix/>
          </a:blip>
          <a:stretch>
            <a:fillRect/>
          </a:stretch>
        </p:blipFill>
        <p:spPr>
          <a:xfrm>
            <a:off x="7851190" y="4487344"/>
            <a:ext cx="1127439" cy="532978"/>
          </a:xfrm>
          <a:prstGeom prst="rect">
            <a:avLst/>
          </a:prstGeom>
          <a:noFill/>
          <a:ln>
            <a:noFill/>
          </a:ln>
        </p:spPr>
      </p:pic>
      <p:sp>
        <p:nvSpPr>
          <p:cNvPr id="4" name="Google Shape;61;p14">
            <a:extLst>
              <a:ext uri="{FF2B5EF4-FFF2-40B4-BE49-F238E27FC236}">
                <a16:creationId xmlns:a16="http://schemas.microsoft.com/office/drawing/2014/main" id="{A0EFEDBD-50A6-8A2F-E915-169E23BF7F7F}"/>
              </a:ext>
            </a:extLst>
          </p:cNvPr>
          <p:cNvSpPr txBox="1">
            <a:spLocks/>
          </p:cNvSpPr>
          <p:nvPr/>
        </p:nvSpPr>
        <p:spPr>
          <a:xfrm>
            <a:off x="172678" y="142129"/>
            <a:ext cx="8117882" cy="3976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1800" dirty="0"/>
              <a:t>Case 3: GARDP - Entasis Novel Antibiotic for Gonorrhea (</a:t>
            </a:r>
            <a:r>
              <a:rPr lang="en-US" sz="1800" dirty="0" err="1"/>
              <a:t>Zoliflodacin</a:t>
            </a:r>
            <a:r>
              <a:rPr lang="en-US" sz="1800" dirty="0"/>
              <a:t>)</a:t>
            </a:r>
            <a:endParaRPr lang="en-US" sz="1200" dirty="0"/>
          </a:p>
        </p:txBody>
      </p:sp>
      <p:sp>
        <p:nvSpPr>
          <p:cNvPr id="14" name="TextBox 13">
            <a:extLst>
              <a:ext uri="{FF2B5EF4-FFF2-40B4-BE49-F238E27FC236}">
                <a16:creationId xmlns:a16="http://schemas.microsoft.com/office/drawing/2014/main" id="{22855A0D-B1CF-06C5-291E-AE1458F5B7CD}"/>
              </a:ext>
            </a:extLst>
          </p:cNvPr>
          <p:cNvSpPr txBox="1">
            <a:spLocks/>
          </p:cNvSpPr>
          <p:nvPr/>
        </p:nvSpPr>
        <p:spPr>
          <a:xfrm>
            <a:off x="279036" y="893759"/>
            <a:ext cx="4292964" cy="334129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oAutofit/>
          </a:bodyPr>
          <a:lstStyle/>
          <a:p>
            <a:pPr algn="ctr">
              <a:spcAft>
                <a:spcPts val="600"/>
              </a:spcAft>
            </a:pPr>
            <a:r>
              <a:rPr lang="en-CN" b="1" dirty="0"/>
              <a:t>Progress of the Project</a:t>
            </a:r>
          </a:p>
          <a:p>
            <a:pPr marL="285750" indent="-285750">
              <a:spcAft>
                <a:spcPts val="600"/>
              </a:spcAft>
              <a:buFont typeface="Arial" panose="020B0604020202020204" pitchFamily="34" charset="0"/>
              <a:buChar char="•"/>
            </a:pPr>
            <a:r>
              <a:rPr lang="en-US" dirty="0"/>
              <a:t>Phase 3 trials completed in May 2023*. </a:t>
            </a:r>
            <a:r>
              <a:rPr lang="en-US" dirty="0" err="1"/>
              <a:t>Zoliflodacin</a:t>
            </a:r>
            <a:r>
              <a:rPr lang="en-US" dirty="0"/>
              <a:t> has been designated a Qualified Infectious Disease Product by the FDA and awarded a Fast Track status. </a:t>
            </a:r>
          </a:p>
          <a:p>
            <a:pPr marL="285750" indent="-285750">
              <a:spcAft>
                <a:spcPts val="600"/>
              </a:spcAft>
              <a:buFont typeface="Arial" panose="020B0604020202020204" pitchFamily="34" charset="0"/>
              <a:buChar char="•"/>
            </a:pPr>
            <a:r>
              <a:rPr lang="en-US" dirty="0"/>
              <a:t>GARDP has started initial discussions with potential partners to facilitate the commercialization and distribution of the product once it is developed. </a:t>
            </a:r>
          </a:p>
        </p:txBody>
      </p:sp>
      <p:sp>
        <p:nvSpPr>
          <p:cNvPr id="16" name="TextBox 15">
            <a:extLst>
              <a:ext uri="{FF2B5EF4-FFF2-40B4-BE49-F238E27FC236}">
                <a16:creationId xmlns:a16="http://schemas.microsoft.com/office/drawing/2014/main" id="{040CFF7C-4A35-9176-31AC-F70FC71EB0C5}"/>
              </a:ext>
            </a:extLst>
          </p:cNvPr>
          <p:cNvSpPr txBox="1">
            <a:spLocks/>
          </p:cNvSpPr>
          <p:nvPr/>
        </p:nvSpPr>
        <p:spPr>
          <a:xfrm>
            <a:off x="4695300" y="893758"/>
            <a:ext cx="4169664" cy="335598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oAutofit/>
          </a:bodyPr>
          <a:lstStyle/>
          <a:p>
            <a:pPr algn="ctr">
              <a:spcAft>
                <a:spcPts val="600"/>
              </a:spcAft>
            </a:pPr>
            <a:r>
              <a:rPr lang="en-CN" b="1" dirty="0"/>
              <a:t>Discussion</a:t>
            </a:r>
          </a:p>
          <a:p>
            <a:pPr marL="285750" indent="-285750">
              <a:spcAft>
                <a:spcPts val="600"/>
              </a:spcAft>
              <a:buFont typeface="Arial" panose="020B0604020202020204" pitchFamily="34" charset="0"/>
              <a:buChar char="•"/>
            </a:pPr>
            <a:r>
              <a:rPr lang="en-US" dirty="0"/>
              <a:t>GARDP is in charge of the product distribution in LMICs, which would have not been considered a priority otherwise.</a:t>
            </a:r>
          </a:p>
          <a:p>
            <a:pPr marL="285750" indent="-285750">
              <a:spcAft>
                <a:spcPts val="600"/>
              </a:spcAft>
              <a:buFont typeface="Arial" panose="020B0604020202020204" pitchFamily="34" charset="0"/>
              <a:buChar char="•"/>
            </a:pPr>
            <a:r>
              <a:rPr lang="en-US" dirty="0">
                <a:latin typeface="Arial" panose="020B0604020202020204" pitchFamily="34" charset="0"/>
                <a:ea typeface="SimSun" panose="02010600030101010101" pitchFamily="2" charset="-122"/>
              </a:rPr>
              <a:t>A</a:t>
            </a:r>
            <a:r>
              <a:rPr lang="en-US" dirty="0">
                <a:effectLst/>
                <a:latin typeface="Arial" panose="020B0604020202020204" pitchFamily="34" charset="0"/>
                <a:ea typeface="SimSun" panose="02010600030101010101" pitchFamily="2" charset="-122"/>
              </a:rPr>
              <a:t>n alternative approach to funding conditions and IP management, compared with the more common approach of attaching conditions and relying on the developers/manufacturers to ensure access in LMICs. </a:t>
            </a:r>
          </a:p>
          <a:p>
            <a:pPr marL="285750" indent="-285750">
              <a:spcAft>
                <a:spcPts val="600"/>
              </a:spcAft>
              <a:buFont typeface="Arial" panose="020B0604020202020204" pitchFamily="34" charset="0"/>
              <a:buChar char="•"/>
            </a:pPr>
            <a:r>
              <a:rPr lang="en-US" dirty="0"/>
              <a:t>The need to ensure both globally equitable access and responsible stewardship.</a:t>
            </a:r>
            <a:endParaRPr lang="en-US" dirty="0">
              <a:effectLst/>
              <a:latin typeface="Arial" panose="020B0604020202020204" pitchFamily="34" charset="0"/>
              <a:ea typeface="SimSun" panose="02010600030101010101" pitchFamily="2" charset="-122"/>
            </a:endParaRPr>
          </a:p>
          <a:p>
            <a:pPr marL="285750" indent="-285750">
              <a:spcAft>
                <a:spcPts val="600"/>
              </a:spcAft>
              <a:buFont typeface="Arial" panose="020B0604020202020204" pitchFamily="34" charset="0"/>
              <a:buChar char="•"/>
            </a:pPr>
            <a:endParaRPr lang="en-CN" dirty="0">
              <a:effectLst/>
              <a:latin typeface="Arial" panose="020B0604020202020204" pitchFamily="34" charset="0"/>
              <a:ea typeface="SimSun" panose="02010600030101010101" pitchFamily="2" charset="-122"/>
            </a:endParaRPr>
          </a:p>
        </p:txBody>
      </p:sp>
      <p:sp>
        <p:nvSpPr>
          <p:cNvPr id="2" name="TextBox 1">
            <a:extLst>
              <a:ext uri="{FF2B5EF4-FFF2-40B4-BE49-F238E27FC236}">
                <a16:creationId xmlns:a16="http://schemas.microsoft.com/office/drawing/2014/main" id="{C332ED4C-277E-B7F2-AEB3-1C9038071669}"/>
              </a:ext>
            </a:extLst>
          </p:cNvPr>
          <p:cNvSpPr txBox="1"/>
          <p:nvPr/>
        </p:nvSpPr>
        <p:spPr>
          <a:xfrm>
            <a:off x="374904" y="4487344"/>
            <a:ext cx="5328703" cy="461665"/>
          </a:xfrm>
          <a:prstGeom prst="rect">
            <a:avLst/>
          </a:prstGeom>
          <a:noFill/>
        </p:spPr>
        <p:txBody>
          <a:bodyPr wrap="none" rtlCol="0">
            <a:spAutoFit/>
          </a:bodyPr>
          <a:lstStyle/>
          <a:p>
            <a:r>
              <a:rPr lang="en-CN" sz="1200" dirty="0"/>
              <a:t>* GARDP annonced </a:t>
            </a:r>
            <a:r>
              <a:rPr lang="en-US" sz="1200" dirty="0"/>
              <a:t>positive results of the phase 3 trials in November 2023.</a:t>
            </a:r>
          </a:p>
          <a:p>
            <a:endParaRPr lang="en-CN" sz="1200" dirty="0"/>
          </a:p>
        </p:txBody>
      </p:sp>
    </p:spTree>
    <p:extLst>
      <p:ext uri="{BB962C8B-B14F-4D97-AF65-F5344CB8AC3E}">
        <p14:creationId xmlns:p14="http://schemas.microsoft.com/office/powerpoint/2010/main" val="2629060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E290-A1F1-08EB-FAED-B94E1E272562}"/>
              </a:ext>
            </a:extLst>
          </p:cNvPr>
          <p:cNvSpPr>
            <a:spLocks noGrp="1"/>
          </p:cNvSpPr>
          <p:nvPr>
            <p:ph type="title"/>
          </p:nvPr>
        </p:nvSpPr>
        <p:spPr/>
        <p:txBody>
          <a:bodyPr>
            <a:normAutofit/>
          </a:bodyPr>
          <a:lstStyle/>
          <a:p>
            <a:r>
              <a:rPr lang="en-US" dirty="0"/>
              <a:t>Part 1. Framing remarks</a:t>
            </a:r>
          </a:p>
        </p:txBody>
      </p:sp>
    </p:spTree>
    <p:extLst>
      <p:ext uri="{BB962C8B-B14F-4D97-AF65-F5344CB8AC3E}">
        <p14:creationId xmlns:p14="http://schemas.microsoft.com/office/powerpoint/2010/main" val="937241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3" name="Google Shape;63;p14"/>
          <p:cNvPicPr preferRelativeResize="0">
            <a:picLocks noChangeAspect="1"/>
          </p:cNvPicPr>
          <p:nvPr/>
        </p:nvPicPr>
        <p:blipFill>
          <a:blip r:embed="rId3">
            <a:alphaModFix/>
          </a:blip>
          <a:stretch>
            <a:fillRect/>
          </a:stretch>
        </p:blipFill>
        <p:spPr>
          <a:xfrm>
            <a:off x="7851190" y="4487344"/>
            <a:ext cx="1127439" cy="532978"/>
          </a:xfrm>
          <a:prstGeom prst="rect">
            <a:avLst/>
          </a:prstGeom>
          <a:noFill/>
          <a:ln>
            <a:noFill/>
          </a:ln>
        </p:spPr>
      </p:pic>
      <p:sp>
        <p:nvSpPr>
          <p:cNvPr id="2" name="Google Shape;61;p14">
            <a:extLst>
              <a:ext uri="{FF2B5EF4-FFF2-40B4-BE49-F238E27FC236}">
                <a16:creationId xmlns:a16="http://schemas.microsoft.com/office/drawing/2014/main" id="{F6544894-3673-C51A-D637-FB7FA45D4E41}"/>
              </a:ext>
            </a:extLst>
          </p:cNvPr>
          <p:cNvSpPr txBox="1">
            <a:spLocks/>
          </p:cNvSpPr>
          <p:nvPr/>
        </p:nvSpPr>
        <p:spPr>
          <a:xfrm>
            <a:off x="172678" y="142129"/>
            <a:ext cx="8117882" cy="3976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lvl="0"/>
            <a:r>
              <a:rPr lang="en-US" sz="1800" dirty="0"/>
              <a:t>Case 4: International Collaboration on Ebola Vaccine  (rVSV-ZEBOV)</a:t>
            </a:r>
          </a:p>
        </p:txBody>
      </p:sp>
      <p:sp>
        <p:nvSpPr>
          <p:cNvPr id="7" name="Rectangle 4">
            <a:extLst>
              <a:ext uri="{FF2B5EF4-FFF2-40B4-BE49-F238E27FC236}">
                <a16:creationId xmlns:a16="http://schemas.microsoft.com/office/drawing/2014/main" id="{E32C8A6A-8DFA-4317-D133-B8554B252BC3}"/>
              </a:ext>
            </a:extLst>
          </p:cNvPr>
          <p:cNvSpPr>
            <a:spLocks noChangeArrowheads="1"/>
          </p:cNvSpPr>
          <p:nvPr/>
        </p:nvSpPr>
        <p:spPr bwMode="auto">
          <a:xfrm>
            <a:off x="1060704" y="64527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CN"/>
          </a:p>
        </p:txBody>
      </p:sp>
      <p:pic>
        <p:nvPicPr>
          <p:cNvPr id="4099" name="Picture 1">
            <a:extLst>
              <a:ext uri="{FF2B5EF4-FFF2-40B4-BE49-F238E27FC236}">
                <a16:creationId xmlns:a16="http://schemas.microsoft.com/office/drawing/2014/main" id="{9FA9D102-1DC5-B23B-9581-EFBF9BB68718}"/>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60704" y="645271"/>
            <a:ext cx="5943600" cy="43561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3251C93-DC83-40B7-A28D-BB65F1DE0C2A}"/>
              </a:ext>
            </a:extLst>
          </p:cNvPr>
          <p:cNvSpPr txBox="1"/>
          <p:nvPr/>
        </p:nvSpPr>
        <p:spPr>
          <a:xfrm>
            <a:off x="172678" y="565409"/>
            <a:ext cx="4289594" cy="461665"/>
          </a:xfrm>
          <a:prstGeom prst="rect">
            <a:avLst/>
          </a:prstGeom>
          <a:noFill/>
        </p:spPr>
        <p:txBody>
          <a:bodyPr wrap="square" rtlCol="0">
            <a:spAutoFit/>
          </a:bodyPr>
          <a:lstStyle/>
          <a:p>
            <a:pPr algn="ctr">
              <a:spcAft>
                <a:spcPts val="1000"/>
              </a:spcAft>
            </a:pPr>
            <a:r>
              <a:rPr lang="en-CN" sz="1200" i="1" dirty="0">
                <a:solidFill>
                  <a:srgbClr val="1F497D"/>
                </a:solidFill>
                <a:effectLst/>
                <a:latin typeface="Arial" panose="020B0604020202020204" pitchFamily="34" charset="0"/>
                <a:ea typeface="SimSun" panose="02010600030101010101" pitchFamily="2" charset="-122"/>
              </a:rPr>
              <a:t>Key milestones and events during the development of rVSV-ZEBOV in the lead up to the 2014–2015 Ebola epidemic</a:t>
            </a:r>
          </a:p>
        </p:txBody>
      </p:sp>
      <p:sp>
        <p:nvSpPr>
          <p:cNvPr id="10" name="TextBox 9">
            <a:extLst>
              <a:ext uri="{FF2B5EF4-FFF2-40B4-BE49-F238E27FC236}">
                <a16:creationId xmlns:a16="http://schemas.microsoft.com/office/drawing/2014/main" id="{9EF2EC31-16E8-51BA-0415-93780DAE7E1F}"/>
              </a:ext>
            </a:extLst>
          </p:cNvPr>
          <p:cNvSpPr txBox="1"/>
          <p:nvPr/>
        </p:nvSpPr>
        <p:spPr>
          <a:xfrm>
            <a:off x="7253461" y="3712981"/>
            <a:ext cx="1749552" cy="461665"/>
          </a:xfrm>
          <a:prstGeom prst="rect">
            <a:avLst/>
          </a:prstGeom>
          <a:noFill/>
        </p:spPr>
        <p:txBody>
          <a:bodyPr wrap="square">
            <a:spAutoFit/>
          </a:bodyPr>
          <a:lstStyle/>
          <a:p>
            <a:r>
              <a:rPr lang="en-CN" sz="800" i="1" dirty="0">
                <a:solidFill>
                  <a:srgbClr val="1F497D"/>
                </a:solidFill>
                <a:effectLst/>
                <a:latin typeface="Arial" panose="020B0604020202020204" pitchFamily="34" charset="0"/>
                <a:ea typeface="SimSun" panose="02010600030101010101" pitchFamily="2" charset="-122"/>
              </a:rPr>
              <a:t>* Image reproduced from Herder et al (2020) under a Creative Commons license.</a:t>
            </a:r>
            <a:endParaRPr lang="en-CN" sz="800" dirty="0"/>
          </a:p>
        </p:txBody>
      </p:sp>
      <p:sp>
        <p:nvSpPr>
          <p:cNvPr id="11" name="Rounded Rectangle 10">
            <a:extLst>
              <a:ext uri="{FF2B5EF4-FFF2-40B4-BE49-F238E27FC236}">
                <a16:creationId xmlns:a16="http://schemas.microsoft.com/office/drawing/2014/main" id="{54B0BAF2-5A17-5B91-D550-9FFB33BEE387}"/>
              </a:ext>
            </a:extLst>
          </p:cNvPr>
          <p:cNvSpPr/>
          <p:nvPr/>
        </p:nvSpPr>
        <p:spPr>
          <a:xfrm>
            <a:off x="965200" y="3901440"/>
            <a:ext cx="934720" cy="802639"/>
          </a:xfrm>
          <a:prstGeom prst="roundRect">
            <a:avLst/>
          </a:prstGeom>
          <a:noFill/>
          <a:ln w="28575">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N"/>
          </a:p>
        </p:txBody>
      </p:sp>
      <p:sp>
        <p:nvSpPr>
          <p:cNvPr id="12" name="Rounded Rectangle 11">
            <a:extLst>
              <a:ext uri="{FF2B5EF4-FFF2-40B4-BE49-F238E27FC236}">
                <a16:creationId xmlns:a16="http://schemas.microsoft.com/office/drawing/2014/main" id="{4100FE65-21FF-0101-6A18-62DDD03BFE6A}"/>
              </a:ext>
            </a:extLst>
          </p:cNvPr>
          <p:cNvSpPr/>
          <p:nvPr/>
        </p:nvSpPr>
        <p:spPr>
          <a:xfrm>
            <a:off x="2956560" y="1838967"/>
            <a:ext cx="2133600" cy="1595102"/>
          </a:xfrm>
          <a:prstGeom prst="roundRect">
            <a:avLst/>
          </a:prstGeom>
          <a:noFill/>
          <a:ln w="381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N"/>
          </a:p>
        </p:txBody>
      </p:sp>
      <p:sp>
        <p:nvSpPr>
          <p:cNvPr id="13" name="Rounded Rectangle 12">
            <a:extLst>
              <a:ext uri="{FF2B5EF4-FFF2-40B4-BE49-F238E27FC236}">
                <a16:creationId xmlns:a16="http://schemas.microsoft.com/office/drawing/2014/main" id="{28322380-677F-772B-144D-16FE6904120C}"/>
              </a:ext>
            </a:extLst>
          </p:cNvPr>
          <p:cNvSpPr/>
          <p:nvPr/>
        </p:nvSpPr>
        <p:spPr>
          <a:xfrm>
            <a:off x="6072243" y="924560"/>
            <a:ext cx="816237" cy="1351280"/>
          </a:xfrm>
          <a:prstGeom prst="roundRect">
            <a:avLst/>
          </a:prstGeom>
          <a:noFill/>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CN"/>
          </a:p>
        </p:txBody>
      </p:sp>
      <p:sp>
        <p:nvSpPr>
          <p:cNvPr id="14" name="TextBox 13">
            <a:extLst>
              <a:ext uri="{FF2B5EF4-FFF2-40B4-BE49-F238E27FC236}">
                <a16:creationId xmlns:a16="http://schemas.microsoft.com/office/drawing/2014/main" id="{5C2A069B-C02F-841A-325F-F1EE7A2DFC9F}"/>
              </a:ext>
            </a:extLst>
          </p:cNvPr>
          <p:cNvSpPr txBox="1"/>
          <p:nvPr/>
        </p:nvSpPr>
        <p:spPr>
          <a:xfrm>
            <a:off x="7311136" y="1017828"/>
            <a:ext cx="1544320" cy="938719"/>
          </a:xfrm>
          <a:prstGeom prst="rect">
            <a:avLst/>
          </a:prstGeom>
          <a:noFill/>
        </p:spPr>
        <p:txBody>
          <a:bodyPr wrap="square" rtlCol="0">
            <a:spAutoFit/>
          </a:bodyPr>
          <a:lstStyle/>
          <a:p>
            <a:r>
              <a:rPr lang="en-CN" sz="1100" dirty="0">
                <a:solidFill>
                  <a:srgbClr val="C00000"/>
                </a:solidFill>
              </a:rPr>
              <a:t>WHO</a:t>
            </a:r>
          </a:p>
          <a:p>
            <a:r>
              <a:rPr lang="en-CN" sz="1100" dirty="0">
                <a:solidFill>
                  <a:srgbClr val="C00000"/>
                </a:solidFill>
              </a:rPr>
              <a:t>&amp;</a:t>
            </a:r>
          </a:p>
          <a:p>
            <a:r>
              <a:rPr lang="en-CN" sz="1100" dirty="0">
                <a:solidFill>
                  <a:srgbClr val="C00000"/>
                </a:solidFill>
              </a:rPr>
              <a:t>Additional public funding (Norway, UK, Canada, US, etc) </a:t>
            </a:r>
          </a:p>
        </p:txBody>
      </p:sp>
      <p:cxnSp>
        <p:nvCxnSpPr>
          <p:cNvPr id="16" name="Straight Arrow Connector 15">
            <a:extLst>
              <a:ext uri="{FF2B5EF4-FFF2-40B4-BE49-F238E27FC236}">
                <a16:creationId xmlns:a16="http://schemas.microsoft.com/office/drawing/2014/main" id="{41093C92-A9A9-5E52-D83F-48CDA674C669}"/>
              </a:ext>
            </a:extLst>
          </p:cNvPr>
          <p:cNvCxnSpPr>
            <a:stCxn id="13" idx="3"/>
            <a:endCxn id="14" idx="1"/>
          </p:cNvCxnSpPr>
          <p:nvPr/>
        </p:nvCxnSpPr>
        <p:spPr>
          <a:xfrm flipV="1">
            <a:off x="6888480" y="1487188"/>
            <a:ext cx="422656" cy="11301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DB8EA0E-FE15-47E6-49E7-21DE3B93A463}"/>
              </a:ext>
            </a:extLst>
          </p:cNvPr>
          <p:cNvCxnSpPr>
            <a:cxnSpLocks/>
          </p:cNvCxnSpPr>
          <p:nvPr/>
        </p:nvCxnSpPr>
        <p:spPr>
          <a:xfrm>
            <a:off x="5090160" y="2067558"/>
            <a:ext cx="982083" cy="0"/>
          </a:xfrm>
          <a:prstGeom prst="straightConnector1">
            <a:avLst/>
          </a:prstGeom>
          <a:ln w="38100">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D40AF1E-5598-967C-78A9-BCBE43423244}"/>
              </a:ext>
            </a:extLst>
          </p:cNvPr>
          <p:cNvSpPr txBox="1"/>
          <p:nvPr/>
        </p:nvSpPr>
        <p:spPr>
          <a:xfrm>
            <a:off x="5249291" y="2067557"/>
            <a:ext cx="816237" cy="461665"/>
          </a:xfrm>
          <a:prstGeom prst="rect">
            <a:avLst/>
          </a:prstGeom>
          <a:noFill/>
        </p:spPr>
        <p:txBody>
          <a:bodyPr wrap="square" rtlCol="0">
            <a:spAutoFit/>
          </a:bodyPr>
          <a:lstStyle/>
          <a:p>
            <a:r>
              <a:rPr lang="en-CN" sz="1200" dirty="0">
                <a:solidFill>
                  <a:schemeClr val="accent1"/>
                </a:solidFill>
              </a:rPr>
              <a:t>Limited</a:t>
            </a:r>
            <a:r>
              <a:rPr lang="en-CN" sz="1200" dirty="0"/>
              <a:t> </a:t>
            </a:r>
            <a:r>
              <a:rPr lang="en-CN" sz="1200" dirty="0">
                <a:solidFill>
                  <a:schemeClr val="accent1"/>
                </a:solidFill>
              </a:rPr>
              <a:t>progress</a:t>
            </a:r>
          </a:p>
        </p:txBody>
      </p:sp>
    </p:spTree>
    <p:extLst>
      <p:ext uri="{BB962C8B-B14F-4D97-AF65-F5344CB8AC3E}">
        <p14:creationId xmlns:p14="http://schemas.microsoft.com/office/powerpoint/2010/main" val="1271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dissolv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9" name="TextBox 8">
            <a:extLst>
              <a:ext uri="{FF2B5EF4-FFF2-40B4-BE49-F238E27FC236}">
                <a16:creationId xmlns:a16="http://schemas.microsoft.com/office/drawing/2014/main" id="{05D91407-B92F-55B9-08DE-AE3A31D38BE7}"/>
              </a:ext>
            </a:extLst>
          </p:cNvPr>
          <p:cNvSpPr txBox="1">
            <a:spLocks/>
          </p:cNvSpPr>
          <p:nvPr/>
        </p:nvSpPr>
        <p:spPr>
          <a:xfrm>
            <a:off x="376571" y="870066"/>
            <a:ext cx="3644939" cy="3384942"/>
          </a:xfrm>
          <a:prstGeom prst="roundRect">
            <a:avLst/>
          </a:prstGeom>
        </p:spPr>
        <p:style>
          <a:lnRef idx="2">
            <a:schemeClr val="accent4"/>
          </a:lnRef>
          <a:fillRef idx="1">
            <a:schemeClr val="lt1"/>
          </a:fillRef>
          <a:effectRef idx="0">
            <a:schemeClr val="accent4"/>
          </a:effectRef>
          <a:fontRef idx="minor">
            <a:schemeClr val="dk1"/>
          </a:fontRef>
        </p:style>
        <p:txBody>
          <a:bodyPr wrap="square" rtlCol="0">
            <a:noAutofit/>
          </a:bodyPr>
          <a:lstStyle/>
          <a:p>
            <a:pPr algn="ctr">
              <a:spcAft>
                <a:spcPts val="600"/>
              </a:spcAft>
            </a:pPr>
            <a:r>
              <a:rPr lang="en-CN" b="1" dirty="0"/>
              <a:t>Operational Model</a:t>
            </a:r>
          </a:p>
          <a:p>
            <a:pPr algn="ctr">
              <a:spcAft>
                <a:spcPts val="600"/>
              </a:spcAft>
            </a:pPr>
            <a:r>
              <a:rPr lang="en-CN" dirty="0"/>
              <a:t>Public Funding</a:t>
            </a:r>
          </a:p>
          <a:p>
            <a:pPr algn="ctr">
              <a:spcAft>
                <a:spcPts val="600"/>
              </a:spcAft>
            </a:pPr>
            <a:endParaRPr lang="en-CN" dirty="0"/>
          </a:p>
          <a:p>
            <a:pPr algn="ctr">
              <a:spcAft>
                <a:spcPts val="600"/>
              </a:spcAft>
            </a:pPr>
            <a:r>
              <a:rPr lang="en-US" b="1" dirty="0">
                <a:solidFill>
                  <a:srgbClr val="C00000"/>
                </a:solidFill>
              </a:rPr>
              <a:t>W</a:t>
            </a:r>
            <a:r>
              <a:rPr lang="en-CN" b="1" dirty="0">
                <a:solidFill>
                  <a:srgbClr val="C00000"/>
                </a:solidFill>
              </a:rPr>
              <a:t>HO</a:t>
            </a:r>
          </a:p>
          <a:p>
            <a:pPr algn="ctr">
              <a:spcAft>
                <a:spcPts val="600"/>
              </a:spcAft>
            </a:pPr>
            <a:endParaRPr lang="en-CN" dirty="0"/>
          </a:p>
          <a:p>
            <a:pPr algn="ctr">
              <a:spcAft>
                <a:spcPts val="600"/>
              </a:spcAft>
            </a:pPr>
            <a:r>
              <a:rPr lang="en-CN" dirty="0">
                <a:solidFill>
                  <a:schemeClr val="tx1"/>
                </a:solidFill>
              </a:rPr>
              <a:t>Study Implementers </a:t>
            </a:r>
          </a:p>
          <a:p>
            <a:pPr algn="ctr">
              <a:spcAft>
                <a:spcPts val="600"/>
              </a:spcAft>
            </a:pPr>
            <a:r>
              <a:rPr lang="en-CN" dirty="0">
                <a:solidFill>
                  <a:schemeClr val="tx1"/>
                </a:solidFill>
              </a:rPr>
              <a:t>(GSK, BPS) </a:t>
            </a:r>
          </a:p>
          <a:p>
            <a:pPr algn="ctr">
              <a:spcAft>
                <a:spcPts val="600"/>
              </a:spcAft>
            </a:pPr>
            <a:endParaRPr lang="en-CN" dirty="0"/>
          </a:p>
          <a:p>
            <a:pPr algn="ctr">
              <a:spcAft>
                <a:spcPts val="600"/>
              </a:spcAft>
            </a:pPr>
            <a:r>
              <a:rPr lang="en-CN" dirty="0">
                <a:solidFill>
                  <a:schemeClr val="tx2">
                    <a:lumMod val="75000"/>
                  </a:schemeClr>
                </a:solidFill>
              </a:rPr>
              <a:t>Funding from the US government and the Canadian governnent </a:t>
            </a:r>
          </a:p>
          <a:p>
            <a:pPr algn="ctr">
              <a:spcAft>
                <a:spcPts val="600"/>
              </a:spcAft>
            </a:pPr>
            <a:r>
              <a:rPr lang="en-CN" dirty="0">
                <a:solidFill>
                  <a:schemeClr val="tx2">
                    <a:lumMod val="75000"/>
                  </a:schemeClr>
                </a:solidFill>
              </a:rPr>
              <a:t>(prior to the 2014 outbreak)</a:t>
            </a:r>
          </a:p>
        </p:txBody>
      </p:sp>
      <p:pic>
        <p:nvPicPr>
          <p:cNvPr id="63" name="Google Shape;63;p14"/>
          <p:cNvPicPr preferRelativeResize="0">
            <a:picLocks noChangeAspect="1"/>
          </p:cNvPicPr>
          <p:nvPr/>
        </p:nvPicPr>
        <p:blipFill>
          <a:blip r:embed="rId3">
            <a:alphaModFix/>
          </a:blip>
          <a:stretch>
            <a:fillRect/>
          </a:stretch>
        </p:blipFill>
        <p:spPr>
          <a:xfrm>
            <a:off x="7851190" y="4487344"/>
            <a:ext cx="1127439" cy="532978"/>
          </a:xfrm>
          <a:prstGeom prst="rect">
            <a:avLst/>
          </a:prstGeom>
          <a:noFill/>
          <a:ln>
            <a:noFill/>
          </a:ln>
        </p:spPr>
      </p:pic>
      <p:sp>
        <p:nvSpPr>
          <p:cNvPr id="10" name="TextBox 9">
            <a:extLst>
              <a:ext uri="{FF2B5EF4-FFF2-40B4-BE49-F238E27FC236}">
                <a16:creationId xmlns:a16="http://schemas.microsoft.com/office/drawing/2014/main" id="{41997546-C416-02E0-CA9D-603491EF5597}"/>
              </a:ext>
            </a:extLst>
          </p:cNvPr>
          <p:cNvSpPr txBox="1">
            <a:spLocks/>
          </p:cNvSpPr>
          <p:nvPr/>
        </p:nvSpPr>
        <p:spPr>
          <a:xfrm>
            <a:off x="4328618" y="870066"/>
            <a:ext cx="3644939" cy="3384942"/>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ctr">
              <a:spcAft>
                <a:spcPts val="600"/>
              </a:spcAft>
            </a:pPr>
            <a:r>
              <a:rPr lang="en-CN" b="1" dirty="0"/>
              <a:t>IP Management</a:t>
            </a:r>
          </a:p>
          <a:p>
            <a:pPr marL="285750" indent="-285750">
              <a:spcAft>
                <a:spcPts val="600"/>
              </a:spcAft>
              <a:buFont typeface="Arial" panose="020B0604020202020204" pitchFamily="34" charset="0"/>
              <a:buChar char="•"/>
            </a:pPr>
            <a:r>
              <a:rPr lang="en-US" dirty="0"/>
              <a:t>In Nov 2014, </a:t>
            </a:r>
            <a:r>
              <a:rPr lang="en-US" dirty="0">
                <a:solidFill>
                  <a:srgbClr val="C00000"/>
                </a:solidFill>
              </a:rPr>
              <a:t>Newlink granted Merck exclusive rights</a:t>
            </a:r>
            <a:r>
              <a:rPr lang="en-US" dirty="0"/>
              <a:t> to the vaccine and any follow-on products. It </a:t>
            </a:r>
            <a:r>
              <a:rPr lang="en-US" dirty="0">
                <a:solidFill>
                  <a:srgbClr val="C00000"/>
                </a:solidFill>
              </a:rPr>
              <a:t>received US$ 50 million from the license</a:t>
            </a:r>
            <a:r>
              <a:rPr lang="en-US" dirty="0"/>
              <a:t>. In the agreement, </a:t>
            </a:r>
            <a:r>
              <a:rPr lang="en-US" dirty="0">
                <a:solidFill>
                  <a:srgbClr val="C00000"/>
                </a:solidFill>
              </a:rPr>
              <a:t>PHAC retained non-commercial rights on the vaccine candidate. </a:t>
            </a:r>
            <a:endParaRPr lang="en-US" dirty="0"/>
          </a:p>
          <a:p>
            <a:pPr marL="285750" indent="-285750">
              <a:spcAft>
                <a:spcPts val="600"/>
              </a:spcAft>
              <a:buFont typeface="Arial" panose="020B0604020202020204" pitchFamily="34" charset="0"/>
              <a:buChar char="•"/>
            </a:pPr>
            <a:r>
              <a:rPr lang="en-US" dirty="0"/>
              <a:t>No specific conditions on IP in the agreement between Merck and WHO. </a:t>
            </a:r>
          </a:p>
        </p:txBody>
      </p:sp>
      <p:sp>
        <p:nvSpPr>
          <p:cNvPr id="11" name="Google Shape;61;p14">
            <a:extLst>
              <a:ext uri="{FF2B5EF4-FFF2-40B4-BE49-F238E27FC236}">
                <a16:creationId xmlns:a16="http://schemas.microsoft.com/office/drawing/2014/main" id="{6237CD67-5A80-696E-5077-A41A7929AB03}"/>
              </a:ext>
            </a:extLst>
          </p:cNvPr>
          <p:cNvSpPr txBox="1">
            <a:spLocks/>
          </p:cNvSpPr>
          <p:nvPr/>
        </p:nvSpPr>
        <p:spPr>
          <a:xfrm>
            <a:off x="172678" y="142129"/>
            <a:ext cx="8434874" cy="3976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lvl="0"/>
            <a:r>
              <a:rPr lang="en-US" sz="1800" dirty="0"/>
              <a:t>Case 4: International Collaboration on Ebola Vaccine  (rVSV-ZEBOV)</a:t>
            </a:r>
          </a:p>
        </p:txBody>
      </p:sp>
      <p:cxnSp>
        <p:nvCxnSpPr>
          <p:cNvPr id="12" name="Straight Arrow Connector 11">
            <a:extLst>
              <a:ext uri="{FF2B5EF4-FFF2-40B4-BE49-F238E27FC236}">
                <a16:creationId xmlns:a16="http://schemas.microsoft.com/office/drawing/2014/main" id="{AD841804-7007-AC7A-46A3-ED083BDB5F1A}"/>
              </a:ext>
            </a:extLst>
          </p:cNvPr>
          <p:cNvCxnSpPr>
            <a:cxnSpLocks/>
          </p:cNvCxnSpPr>
          <p:nvPr/>
        </p:nvCxnSpPr>
        <p:spPr>
          <a:xfrm>
            <a:off x="2194560" y="1645920"/>
            <a:ext cx="0" cy="2316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a16="http://schemas.microsoft.com/office/drawing/2014/main" id="{370CFCCA-ABE3-A07F-2ECE-36AA79592E39}"/>
              </a:ext>
            </a:extLst>
          </p:cNvPr>
          <p:cNvCxnSpPr>
            <a:cxnSpLocks/>
          </p:cNvCxnSpPr>
          <p:nvPr/>
        </p:nvCxnSpPr>
        <p:spPr>
          <a:xfrm>
            <a:off x="2200656" y="2237232"/>
            <a:ext cx="0" cy="2316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B790F0C6-48ED-77AC-D47F-6F49D2647FF2}"/>
              </a:ext>
            </a:extLst>
          </p:cNvPr>
          <p:cNvCxnSpPr>
            <a:cxnSpLocks/>
          </p:cNvCxnSpPr>
          <p:nvPr/>
        </p:nvCxnSpPr>
        <p:spPr>
          <a:xfrm flipV="1">
            <a:off x="2194560" y="3084576"/>
            <a:ext cx="0" cy="26822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68407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3" name="Google Shape;63;p14"/>
          <p:cNvPicPr preferRelativeResize="0">
            <a:picLocks noChangeAspect="1"/>
          </p:cNvPicPr>
          <p:nvPr/>
        </p:nvPicPr>
        <p:blipFill>
          <a:blip r:embed="rId3">
            <a:alphaModFix/>
          </a:blip>
          <a:stretch>
            <a:fillRect/>
          </a:stretch>
        </p:blipFill>
        <p:spPr>
          <a:xfrm>
            <a:off x="7851190" y="4487344"/>
            <a:ext cx="1127439" cy="532978"/>
          </a:xfrm>
          <a:prstGeom prst="rect">
            <a:avLst/>
          </a:prstGeom>
          <a:noFill/>
          <a:ln>
            <a:noFill/>
          </a:ln>
        </p:spPr>
      </p:pic>
      <p:sp>
        <p:nvSpPr>
          <p:cNvPr id="2" name="Google Shape;62;p14">
            <a:extLst>
              <a:ext uri="{FF2B5EF4-FFF2-40B4-BE49-F238E27FC236}">
                <a16:creationId xmlns:a16="http://schemas.microsoft.com/office/drawing/2014/main" id="{9B4E5473-12D6-4950-73C7-B29E742284FE}"/>
              </a:ext>
            </a:extLst>
          </p:cNvPr>
          <p:cNvSpPr txBox="1">
            <a:spLocks noGrp="1"/>
          </p:cNvSpPr>
          <p:nvPr>
            <p:ph type="body" idx="1"/>
          </p:nvPr>
        </p:nvSpPr>
        <p:spPr>
          <a:xfrm>
            <a:off x="4572000" y="792480"/>
            <a:ext cx="3929109" cy="3281680"/>
          </a:xfrm>
          <a:prstGeom prst="rect">
            <a:avLst/>
          </a:prstGeom>
        </p:spPr>
        <p:txBody>
          <a:bodyPr spcFirstLastPara="1" wrap="square" lIns="91425" tIns="91425" rIns="91425" bIns="91425" anchor="t" anchorCtr="0">
            <a:normAutofit fontScale="85000" lnSpcReduction="20000"/>
          </a:bodyPr>
          <a:lstStyle/>
          <a:p>
            <a:pPr marL="114300" indent="0">
              <a:lnSpc>
                <a:spcPct val="150000"/>
              </a:lnSpc>
              <a:buNone/>
            </a:pPr>
            <a:r>
              <a:rPr lang="en-US" sz="1600" i="1" dirty="0">
                <a:effectLst/>
                <a:latin typeface="Arial" panose="020B0604020202020204" pitchFamily="34" charset="0"/>
                <a:ea typeface="SimSun" panose="02010600030101010101" pitchFamily="2" charset="-122"/>
              </a:rPr>
              <a:t>“This question of pricing, access, and IP management was always treated in the agreements that we [WHO] had with the industry. But not in an emergency. In an emergency, all this appeared secondary as there was no doubt that someone would fund the product once available. What is important is to try to push this down the line as quickly as possible.”</a:t>
            </a:r>
          </a:p>
          <a:p>
            <a:pPr marL="114300" indent="0" algn="r">
              <a:lnSpc>
                <a:spcPct val="150000"/>
              </a:lnSpc>
              <a:buNone/>
            </a:pPr>
            <a:r>
              <a:rPr lang="en-CN" sz="1600" i="1" dirty="0">
                <a:latin typeface="Arial" panose="020B0604020202020204" pitchFamily="34" charset="0"/>
                <a:ea typeface="SimSun" panose="02010600030101010101" pitchFamily="2" charset="-122"/>
              </a:rPr>
              <a:t>---- </a:t>
            </a:r>
            <a:r>
              <a:rPr lang="en-US" sz="1600" i="1" dirty="0">
                <a:effectLst/>
                <a:latin typeface="Arial" panose="020B0604020202020204" pitchFamily="34" charset="0"/>
                <a:ea typeface="SimSun" panose="02010600030101010101" pitchFamily="2" charset="-122"/>
              </a:rPr>
              <a:t>Interview with Dr. Marie-</a:t>
            </a:r>
            <a:r>
              <a:rPr lang="en-US" sz="1600" i="1" dirty="0" err="1">
                <a:effectLst/>
                <a:latin typeface="Arial" panose="020B0604020202020204" pitchFamily="34" charset="0"/>
                <a:ea typeface="SimSun" panose="02010600030101010101" pitchFamily="2" charset="-122"/>
              </a:rPr>
              <a:t>Paule</a:t>
            </a:r>
            <a:r>
              <a:rPr lang="en-US" sz="1600" i="1" dirty="0">
                <a:effectLst/>
                <a:latin typeface="Arial" panose="020B0604020202020204" pitchFamily="34" charset="0"/>
                <a:ea typeface="SimSun" panose="02010600030101010101" pitchFamily="2" charset="-122"/>
              </a:rPr>
              <a:t> </a:t>
            </a:r>
            <a:r>
              <a:rPr lang="en-US" sz="1600" i="1" dirty="0" err="1">
                <a:effectLst/>
                <a:latin typeface="Arial" panose="020B0604020202020204" pitchFamily="34" charset="0"/>
                <a:ea typeface="SimSun" panose="02010600030101010101" pitchFamily="2" charset="-122"/>
              </a:rPr>
              <a:t>Kieny</a:t>
            </a:r>
            <a:r>
              <a:rPr lang="en-US" sz="1600" i="1" dirty="0">
                <a:effectLst/>
                <a:latin typeface="Arial" panose="020B0604020202020204" pitchFamily="34" charset="0"/>
                <a:ea typeface="SimSun" panose="02010600030101010101" pitchFamily="2" charset="-122"/>
              </a:rPr>
              <a:t>, </a:t>
            </a:r>
          </a:p>
          <a:p>
            <a:pPr marL="114300" indent="0" algn="r">
              <a:lnSpc>
                <a:spcPct val="150000"/>
              </a:lnSpc>
              <a:buNone/>
            </a:pPr>
            <a:r>
              <a:rPr lang="en-US" sz="1600" i="1" dirty="0">
                <a:effectLst/>
                <a:latin typeface="Arial" panose="020B0604020202020204" pitchFamily="34" charset="0"/>
                <a:ea typeface="SimSun" panose="02010600030101010101" pitchFamily="2" charset="-122"/>
              </a:rPr>
              <a:t>former Assistant Director-General, WHO</a:t>
            </a:r>
            <a:endParaRPr lang="en-CN" sz="1600" dirty="0">
              <a:effectLst/>
              <a:latin typeface="Arial" panose="020B0604020202020204" pitchFamily="34" charset="0"/>
              <a:ea typeface="SimSun" panose="02010600030101010101" pitchFamily="2" charset="-122"/>
            </a:endParaRPr>
          </a:p>
        </p:txBody>
      </p:sp>
      <p:sp>
        <p:nvSpPr>
          <p:cNvPr id="5" name="Google Shape;61;p14">
            <a:extLst>
              <a:ext uri="{FF2B5EF4-FFF2-40B4-BE49-F238E27FC236}">
                <a16:creationId xmlns:a16="http://schemas.microsoft.com/office/drawing/2014/main" id="{414F97A9-09B2-08D5-8B96-0634A883A9C3}"/>
              </a:ext>
            </a:extLst>
          </p:cNvPr>
          <p:cNvSpPr txBox="1">
            <a:spLocks/>
          </p:cNvSpPr>
          <p:nvPr/>
        </p:nvSpPr>
        <p:spPr>
          <a:xfrm>
            <a:off x="172678" y="142129"/>
            <a:ext cx="8117882" cy="3976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lvl="0"/>
            <a:r>
              <a:rPr lang="en-US" sz="1800" dirty="0"/>
              <a:t>Case 4: International Collaboration on Ebola Vaccine  (rVSV-ZEBOV)</a:t>
            </a:r>
          </a:p>
        </p:txBody>
      </p:sp>
      <p:sp>
        <p:nvSpPr>
          <p:cNvPr id="6" name="TextBox 5">
            <a:extLst>
              <a:ext uri="{FF2B5EF4-FFF2-40B4-BE49-F238E27FC236}">
                <a16:creationId xmlns:a16="http://schemas.microsoft.com/office/drawing/2014/main" id="{21375595-1C78-130A-539E-2F38A199DD3F}"/>
              </a:ext>
            </a:extLst>
          </p:cNvPr>
          <p:cNvSpPr txBox="1">
            <a:spLocks/>
          </p:cNvSpPr>
          <p:nvPr/>
        </p:nvSpPr>
        <p:spPr>
          <a:xfrm>
            <a:off x="253958" y="709831"/>
            <a:ext cx="3929109" cy="3364329"/>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oAutofit/>
          </a:bodyPr>
          <a:lstStyle/>
          <a:p>
            <a:pPr algn="ctr">
              <a:spcAft>
                <a:spcPts val="600"/>
              </a:spcAft>
            </a:pPr>
            <a:r>
              <a:rPr lang="en-CN" b="1" dirty="0"/>
              <a:t>Discussion</a:t>
            </a:r>
          </a:p>
          <a:p>
            <a:pPr marL="285750" indent="-285750">
              <a:spcAft>
                <a:spcPts val="600"/>
              </a:spcAft>
              <a:buFont typeface="Arial" panose="020B0604020202020204" pitchFamily="34" charset="0"/>
              <a:buChar char="•"/>
            </a:pPr>
            <a:r>
              <a:rPr lang="en-CN" dirty="0">
                <a:effectLst/>
                <a:latin typeface="Arial" panose="020B0604020202020204" pitchFamily="34" charset="0"/>
                <a:ea typeface="SimSun" panose="02010600030101010101" pitchFamily="2" charset="-122"/>
              </a:rPr>
              <a:t>Very limited commercial interest in the R&amp;D of the Ebola vaccine. </a:t>
            </a:r>
            <a:r>
              <a:rPr lang="en-CN" dirty="0">
                <a:solidFill>
                  <a:srgbClr val="C00000"/>
                </a:solidFill>
                <a:latin typeface="Arial" panose="020B0604020202020204" pitchFamily="34" charset="0"/>
                <a:ea typeface="SimSun" panose="02010600030101010101" pitchFamily="2" charset="-122"/>
              </a:rPr>
              <a:t>P</a:t>
            </a:r>
            <a:r>
              <a:rPr lang="en-CN" dirty="0">
                <a:solidFill>
                  <a:srgbClr val="C00000"/>
                </a:solidFill>
                <a:effectLst/>
                <a:latin typeface="Arial" panose="020B0604020202020204" pitchFamily="34" charset="0"/>
                <a:ea typeface="SimSun" panose="02010600030101010101" pitchFamily="2" charset="-122"/>
              </a:rPr>
              <a:t>redominantly supported by the public sector for both R&amp;D and procurement.</a:t>
            </a:r>
            <a:r>
              <a:rPr lang="en-CN" dirty="0">
                <a:effectLst/>
                <a:latin typeface="Arial" panose="020B0604020202020204" pitchFamily="34" charset="0"/>
                <a:ea typeface="SimSun" panose="02010600030101010101" pitchFamily="2" charset="-122"/>
              </a:rPr>
              <a:t> </a:t>
            </a:r>
            <a:endParaRPr lang="en-US" dirty="0">
              <a:latin typeface="Arial" panose="020B0604020202020204" pitchFamily="34" charset="0"/>
              <a:ea typeface="SimSun" panose="02010600030101010101" pitchFamily="2" charset="-122"/>
            </a:endParaRPr>
          </a:p>
          <a:p>
            <a:pPr marL="285750" indent="-285750">
              <a:spcAft>
                <a:spcPts val="600"/>
              </a:spcAft>
              <a:buFont typeface="Arial" panose="020B0604020202020204" pitchFamily="34" charset="0"/>
              <a:buChar char="•"/>
            </a:pPr>
            <a:r>
              <a:rPr lang="en-US" dirty="0">
                <a:latin typeface="Arial" panose="020B0604020202020204" pitchFamily="34" charset="0"/>
                <a:ea typeface="SimSun" panose="02010600030101010101" pitchFamily="2" charset="-122"/>
              </a:rPr>
              <a:t>It would be beneficial to </a:t>
            </a:r>
            <a:r>
              <a:rPr lang="en-US" dirty="0">
                <a:solidFill>
                  <a:srgbClr val="C00000"/>
                </a:solidFill>
                <a:latin typeface="Arial" panose="020B0604020202020204" pitchFamily="34" charset="0"/>
                <a:ea typeface="SimSun" panose="02010600030101010101" pitchFamily="2" charset="-122"/>
              </a:rPr>
              <a:t>agree in advance on the norms and principles</a:t>
            </a:r>
            <a:r>
              <a:rPr lang="en-US" dirty="0">
                <a:latin typeface="Arial" panose="020B0604020202020204" pitchFamily="34" charset="0"/>
                <a:ea typeface="SimSun" panose="02010600030101010101" pitchFamily="2" charset="-122"/>
              </a:rPr>
              <a:t> that should govern such R&amp;D contracts and to </a:t>
            </a:r>
            <a:r>
              <a:rPr lang="en-US" dirty="0">
                <a:solidFill>
                  <a:srgbClr val="C00000"/>
                </a:solidFill>
                <a:latin typeface="Arial" panose="020B0604020202020204" pitchFamily="34" charset="0"/>
                <a:ea typeface="SimSun" panose="02010600030101010101" pitchFamily="2" charset="-122"/>
              </a:rPr>
              <a:t>pre-negotiate contractual provisions to serve as a baseline for negotiation in a crisis</a:t>
            </a:r>
            <a:r>
              <a:rPr lang="en-US" dirty="0">
                <a:latin typeface="Arial" panose="020B0604020202020204" pitchFamily="34" charset="0"/>
                <a:ea typeface="SimSun" panose="02010600030101010101" pitchFamily="2" charset="-122"/>
              </a:rPr>
              <a:t>. </a:t>
            </a:r>
          </a:p>
        </p:txBody>
      </p:sp>
    </p:spTree>
    <p:extLst>
      <p:ext uri="{BB962C8B-B14F-4D97-AF65-F5344CB8AC3E}">
        <p14:creationId xmlns:p14="http://schemas.microsoft.com/office/powerpoint/2010/main" val="33812663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9" name="TextBox 8">
            <a:extLst>
              <a:ext uri="{FF2B5EF4-FFF2-40B4-BE49-F238E27FC236}">
                <a16:creationId xmlns:a16="http://schemas.microsoft.com/office/drawing/2014/main" id="{05D91407-B92F-55B9-08DE-AE3A31D38BE7}"/>
              </a:ext>
            </a:extLst>
          </p:cNvPr>
          <p:cNvSpPr txBox="1">
            <a:spLocks/>
          </p:cNvSpPr>
          <p:nvPr/>
        </p:nvSpPr>
        <p:spPr>
          <a:xfrm>
            <a:off x="376571" y="870066"/>
            <a:ext cx="3644939" cy="3384942"/>
          </a:xfrm>
          <a:prstGeom prst="roundRect">
            <a:avLst/>
          </a:prstGeom>
        </p:spPr>
        <p:style>
          <a:lnRef idx="2">
            <a:schemeClr val="accent4"/>
          </a:lnRef>
          <a:fillRef idx="1">
            <a:schemeClr val="lt1"/>
          </a:fillRef>
          <a:effectRef idx="0">
            <a:schemeClr val="accent4"/>
          </a:effectRef>
          <a:fontRef idx="minor">
            <a:schemeClr val="dk1"/>
          </a:fontRef>
        </p:style>
        <p:txBody>
          <a:bodyPr wrap="square" rtlCol="0">
            <a:noAutofit/>
          </a:bodyPr>
          <a:lstStyle/>
          <a:p>
            <a:pPr algn="ctr">
              <a:spcAft>
                <a:spcPts val="600"/>
              </a:spcAft>
            </a:pPr>
            <a:r>
              <a:rPr lang="en-CN" b="1" dirty="0"/>
              <a:t>Operational Model</a:t>
            </a:r>
          </a:p>
          <a:p>
            <a:pPr algn="ctr">
              <a:spcAft>
                <a:spcPts val="600"/>
              </a:spcAft>
            </a:pPr>
            <a:r>
              <a:rPr lang="en-CN" dirty="0"/>
              <a:t>Funding from the Indian government</a:t>
            </a:r>
          </a:p>
          <a:p>
            <a:pPr algn="ctr">
              <a:spcAft>
                <a:spcPts val="600"/>
              </a:spcAft>
            </a:pPr>
            <a:endParaRPr lang="en-CN" dirty="0"/>
          </a:p>
          <a:p>
            <a:pPr algn="ctr">
              <a:spcAft>
                <a:spcPts val="600"/>
              </a:spcAft>
            </a:pPr>
            <a:r>
              <a:rPr lang="en-CN" dirty="0"/>
              <a:t>Biological E</a:t>
            </a:r>
          </a:p>
          <a:p>
            <a:pPr algn="ctr">
              <a:spcAft>
                <a:spcPts val="600"/>
              </a:spcAft>
            </a:pPr>
            <a:endParaRPr lang="en-CN" dirty="0">
              <a:solidFill>
                <a:schemeClr val="tx1"/>
              </a:solidFill>
            </a:endParaRPr>
          </a:p>
          <a:p>
            <a:pPr algn="ctr">
              <a:spcAft>
                <a:spcPts val="600"/>
              </a:spcAft>
            </a:pPr>
            <a:r>
              <a:rPr lang="en-CN" dirty="0"/>
              <a:t>Baylor</a:t>
            </a:r>
          </a:p>
          <a:p>
            <a:pPr algn="ctr">
              <a:spcAft>
                <a:spcPts val="600"/>
              </a:spcAft>
            </a:pPr>
            <a:endParaRPr lang="en-CN" dirty="0"/>
          </a:p>
          <a:p>
            <a:pPr algn="ctr">
              <a:spcAft>
                <a:spcPts val="600"/>
              </a:spcAft>
            </a:pPr>
            <a:r>
              <a:rPr lang="en-CN" dirty="0">
                <a:solidFill>
                  <a:schemeClr val="tx2">
                    <a:lumMod val="75000"/>
                  </a:schemeClr>
                </a:solidFill>
              </a:rPr>
              <a:t>Funding from the US government</a:t>
            </a:r>
          </a:p>
          <a:p>
            <a:pPr algn="ctr">
              <a:spcAft>
                <a:spcPts val="600"/>
              </a:spcAft>
            </a:pPr>
            <a:r>
              <a:rPr lang="en-CN" dirty="0">
                <a:solidFill>
                  <a:schemeClr val="tx2">
                    <a:lumMod val="75000"/>
                  </a:schemeClr>
                </a:solidFill>
              </a:rPr>
              <a:t>(pre-COVID)</a:t>
            </a:r>
          </a:p>
        </p:txBody>
      </p:sp>
      <p:pic>
        <p:nvPicPr>
          <p:cNvPr id="63" name="Google Shape;63;p14"/>
          <p:cNvPicPr preferRelativeResize="0">
            <a:picLocks noChangeAspect="1"/>
          </p:cNvPicPr>
          <p:nvPr/>
        </p:nvPicPr>
        <p:blipFill>
          <a:blip r:embed="rId3">
            <a:alphaModFix/>
          </a:blip>
          <a:stretch>
            <a:fillRect/>
          </a:stretch>
        </p:blipFill>
        <p:spPr>
          <a:xfrm>
            <a:off x="7851190" y="4487344"/>
            <a:ext cx="1127439" cy="532978"/>
          </a:xfrm>
          <a:prstGeom prst="rect">
            <a:avLst/>
          </a:prstGeom>
          <a:noFill/>
          <a:ln>
            <a:noFill/>
          </a:ln>
        </p:spPr>
      </p:pic>
      <p:sp>
        <p:nvSpPr>
          <p:cNvPr id="10" name="TextBox 9">
            <a:extLst>
              <a:ext uri="{FF2B5EF4-FFF2-40B4-BE49-F238E27FC236}">
                <a16:creationId xmlns:a16="http://schemas.microsoft.com/office/drawing/2014/main" id="{41997546-C416-02E0-CA9D-603491EF5597}"/>
              </a:ext>
            </a:extLst>
          </p:cNvPr>
          <p:cNvSpPr txBox="1">
            <a:spLocks/>
          </p:cNvSpPr>
          <p:nvPr/>
        </p:nvSpPr>
        <p:spPr>
          <a:xfrm>
            <a:off x="4328618" y="870066"/>
            <a:ext cx="3644939" cy="3384942"/>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gn="ctr">
              <a:spcAft>
                <a:spcPts val="600"/>
              </a:spcAft>
            </a:pPr>
            <a:r>
              <a:rPr lang="en-CN" b="1" dirty="0"/>
              <a:t>IP Management</a:t>
            </a:r>
          </a:p>
          <a:p>
            <a:pPr marL="285750" indent="-285750">
              <a:spcAft>
                <a:spcPts val="600"/>
              </a:spcAft>
              <a:buFont typeface="Arial" panose="020B0604020202020204" pitchFamily="34" charset="0"/>
              <a:buChar char="•"/>
            </a:pPr>
            <a:r>
              <a:rPr lang="en-CN" dirty="0">
                <a:effectLst/>
                <a:highlight>
                  <a:srgbClr val="FFFFFF"/>
                </a:highlight>
                <a:latin typeface="Arial" panose="020B0604020202020204" pitchFamily="34" charset="0"/>
                <a:ea typeface="SimSun" panose="02010600030101010101" pitchFamily="2" charset="-122"/>
              </a:rPr>
              <a:t>The core technology has been well-known and available off-patent for many years.</a:t>
            </a:r>
            <a:r>
              <a:rPr lang="en-CN" dirty="0">
                <a:effectLst/>
              </a:rPr>
              <a:t> </a:t>
            </a:r>
          </a:p>
          <a:p>
            <a:pPr marL="285750" indent="-285750">
              <a:spcAft>
                <a:spcPts val="600"/>
              </a:spcAft>
              <a:buFont typeface="Arial" panose="020B0604020202020204" pitchFamily="34" charset="0"/>
              <a:buChar char="•"/>
            </a:pPr>
            <a:r>
              <a:rPr lang="en-US" dirty="0"/>
              <a:t>Open Access approach. </a:t>
            </a:r>
          </a:p>
          <a:p>
            <a:pPr marL="285750" indent="-285750">
              <a:spcAft>
                <a:spcPts val="600"/>
              </a:spcAft>
              <a:buFont typeface="Arial" panose="020B0604020202020204" pitchFamily="34" charset="0"/>
              <a:buChar char="•"/>
            </a:pPr>
            <a:r>
              <a:rPr lang="en-US" dirty="0"/>
              <a:t>During the COVID-19 pandemic, Baylor decided to not go through any IP protection process. </a:t>
            </a:r>
          </a:p>
        </p:txBody>
      </p:sp>
      <p:sp>
        <p:nvSpPr>
          <p:cNvPr id="11" name="Google Shape;61;p14">
            <a:extLst>
              <a:ext uri="{FF2B5EF4-FFF2-40B4-BE49-F238E27FC236}">
                <a16:creationId xmlns:a16="http://schemas.microsoft.com/office/drawing/2014/main" id="{6237CD67-5A80-696E-5077-A41A7929AB03}"/>
              </a:ext>
            </a:extLst>
          </p:cNvPr>
          <p:cNvSpPr txBox="1">
            <a:spLocks/>
          </p:cNvSpPr>
          <p:nvPr/>
        </p:nvSpPr>
        <p:spPr>
          <a:xfrm>
            <a:off x="172678" y="142129"/>
            <a:ext cx="8434874" cy="3976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lvl="0"/>
            <a:r>
              <a:rPr lang="en-US" sz="1800" dirty="0"/>
              <a:t>Case 5: Baylor - Biological E Partnership on COVID-19 vaccine (</a:t>
            </a:r>
            <a:r>
              <a:rPr lang="en-US" sz="1800" dirty="0" err="1"/>
              <a:t>Corbevax</a:t>
            </a:r>
            <a:r>
              <a:rPr lang="en-US" sz="1800" dirty="0"/>
              <a:t>)</a:t>
            </a:r>
          </a:p>
        </p:txBody>
      </p:sp>
      <p:cxnSp>
        <p:nvCxnSpPr>
          <p:cNvPr id="12" name="Straight Arrow Connector 11">
            <a:extLst>
              <a:ext uri="{FF2B5EF4-FFF2-40B4-BE49-F238E27FC236}">
                <a16:creationId xmlns:a16="http://schemas.microsoft.com/office/drawing/2014/main" id="{AD841804-7007-AC7A-46A3-ED083BDB5F1A}"/>
              </a:ext>
            </a:extLst>
          </p:cNvPr>
          <p:cNvCxnSpPr>
            <a:cxnSpLocks/>
          </p:cNvCxnSpPr>
          <p:nvPr/>
        </p:nvCxnSpPr>
        <p:spPr>
          <a:xfrm>
            <a:off x="2194560" y="1645920"/>
            <a:ext cx="0" cy="231648"/>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B790F0C6-48ED-77AC-D47F-6F49D2647FF2}"/>
              </a:ext>
            </a:extLst>
          </p:cNvPr>
          <p:cNvCxnSpPr>
            <a:cxnSpLocks/>
          </p:cNvCxnSpPr>
          <p:nvPr/>
        </p:nvCxnSpPr>
        <p:spPr>
          <a:xfrm flipV="1">
            <a:off x="2214880" y="2810256"/>
            <a:ext cx="0" cy="26822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 name="Straight Arrow Connector 1">
            <a:extLst>
              <a:ext uri="{FF2B5EF4-FFF2-40B4-BE49-F238E27FC236}">
                <a16:creationId xmlns:a16="http://schemas.microsoft.com/office/drawing/2014/main" id="{96850155-056C-B9DF-57A2-1EF2C96F3B18}"/>
              </a:ext>
            </a:extLst>
          </p:cNvPr>
          <p:cNvCxnSpPr>
            <a:cxnSpLocks/>
          </p:cNvCxnSpPr>
          <p:nvPr/>
        </p:nvCxnSpPr>
        <p:spPr>
          <a:xfrm flipV="1">
            <a:off x="2214880" y="2200656"/>
            <a:ext cx="0" cy="26822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37A7B6D3-11E2-3B26-4C87-358FB2828DE4}"/>
              </a:ext>
            </a:extLst>
          </p:cNvPr>
          <p:cNvSpPr txBox="1"/>
          <p:nvPr/>
        </p:nvSpPr>
        <p:spPr>
          <a:xfrm>
            <a:off x="2235200" y="2179355"/>
            <a:ext cx="1148063" cy="307777"/>
          </a:xfrm>
          <a:prstGeom prst="rect">
            <a:avLst/>
          </a:prstGeom>
          <a:noFill/>
        </p:spPr>
        <p:txBody>
          <a:bodyPr wrap="square" rtlCol="0">
            <a:spAutoFit/>
          </a:bodyPr>
          <a:lstStyle/>
          <a:p>
            <a:r>
              <a:rPr lang="en-CN" dirty="0">
                <a:solidFill>
                  <a:schemeClr val="accent1"/>
                </a:solidFill>
              </a:rPr>
              <a:t>Know-how</a:t>
            </a:r>
          </a:p>
        </p:txBody>
      </p:sp>
    </p:spTree>
    <p:extLst>
      <p:ext uri="{BB962C8B-B14F-4D97-AF65-F5344CB8AC3E}">
        <p14:creationId xmlns:p14="http://schemas.microsoft.com/office/powerpoint/2010/main" val="1051452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3" name="Google Shape;63;p14"/>
          <p:cNvPicPr preferRelativeResize="0">
            <a:picLocks noChangeAspect="1"/>
          </p:cNvPicPr>
          <p:nvPr/>
        </p:nvPicPr>
        <p:blipFill>
          <a:blip r:embed="rId3">
            <a:alphaModFix/>
          </a:blip>
          <a:stretch>
            <a:fillRect/>
          </a:stretch>
        </p:blipFill>
        <p:spPr>
          <a:xfrm>
            <a:off x="7851190" y="4487344"/>
            <a:ext cx="1127439" cy="532978"/>
          </a:xfrm>
          <a:prstGeom prst="rect">
            <a:avLst/>
          </a:prstGeom>
          <a:noFill/>
          <a:ln>
            <a:noFill/>
          </a:ln>
        </p:spPr>
      </p:pic>
      <p:sp>
        <p:nvSpPr>
          <p:cNvPr id="14" name="TextBox 13">
            <a:extLst>
              <a:ext uri="{FF2B5EF4-FFF2-40B4-BE49-F238E27FC236}">
                <a16:creationId xmlns:a16="http://schemas.microsoft.com/office/drawing/2014/main" id="{22855A0D-B1CF-06C5-291E-AE1458F5B7CD}"/>
              </a:ext>
            </a:extLst>
          </p:cNvPr>
          <p:cNvSpPr txBox="1">
            <a:spLocks/>
          </p:cNvSpPr>
          <p:nvPr/>
        </p:nvSpPr>
        <p:spPr>
          <a:xfrm>
            <a:off x="279036" y="893759"/>
            <a:ext cx="4292964" cy="334129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noAutofit/>
          </a:bodyPr>
          <a:lstStyle/>
          <a:p>
            <a:pPr algn="ctr">
              <a:spcAft>
                <a:spcPts val="600"/>
              </a:spcAft>
            </a:pPr>
            <a:r>
              <a:rPr lang="en-CN" b="1" dirty="0"/>
              <a:t>Progress of the Project</a:t>
            </a:r>
          </a:p>
          <a:p>
            <a:pPr marL="285750" indent="-285750">
              <a:spcAft>
                <a:spcPts val="600"/>
              </a:spcAft>
              <a:buFont typeface="Arial" panose="020B0604020202020204" pitchFamily="34" charset="0"/>
              <a:buChar char="•"/>
            </a:pPr>
            <a:r>
              <a:rPr lang="en-US" dirty="0"/>
              <a:t>In Dec 2021, </a:t>
            </a:r>
            <a:r>
              <a:rPr lang="en-US" dirty="0" err="1"/>
              <a:t>BioE</a:t>
            </a:r>
            <a:r>
              <a:rPr lang="en-US" dirty="0"/>
              <a:t> received emergency use authorization for </a:t>
            </a:r>
            <a:r>
              <a:rPr lang="en-US" dirty="0" err="1"/>
              <a:t>Corbevax</a:t>
            </a:r>
            <a:r>
              <a:rPr lang="en-US" dirty="0"/>
              <a:t> in India.  As of May 2023, </a:t>
            </a:r>
            <a:r>
              <a:rPr lang="en-US" dirty="0">
                <a:solidFill>
                  <a:srgbClr val="C00000"/>
                </a:solidFill>
              </a:rPr>
              <a:t>around 84 million doses administrated in India.</a:t>
            </a:r>
            <a:r>
              <a:rPr lang="en-US" dirty="0"/>
              <a:t> </a:t>
            </a:r>
          </a:p>
          <a:p>
            <a:pPr marL="285750" indent="-285750">
              <a:spcAft>
                <a:spcPts val="600"/>
              </a:spcAft>
              <a:buFont typeface="Arial" panose="020B0604020202020204" pitchFamily="34" charset="0"/>
              <a:buChar char="•"/>
            </a:pPr>
            <a:r>
              <a:rPr lang="en-US" dirty="0"/>
              <a:t>Baylor also licensed the vaccine in parallel to </a:t>
            </a:r>
            <a:r>
              <a:rPr lang="en-US" dirty="0" err="1"/>
              <a:t>BioFarma</a:t>
            </a:r>
            <a:r>
              <a:rPr lang="en-US" dirty="0"/>
              <a:t> in Indonesia, which successfully developed </a:t>
            </a:r>
            <a:r>
              <a:rPr lang="en-US" dirty="0">
                <a:solidFill>
                  <a:srgbClr val="C00000"/>
                </a:solidFill>
              </a:rPr>
              <a:t>Indonesia’s first Halal-certified domestically produced </a:t>
            </a:r>
            <a:r>
              <a:rPr lang="en-US" dirty="0"/>
              <a:t>COVID-19 vaccine. </a:t>
            </a:r>
            <a:r>
              <a:rPr lang="en-US" dirty="0">
                <a:solidFill>
                  <a:srgbClr val="C00000"/>
                </a:solidFill>
              </a:rPr>
              <a:t>Approximately 10 million doses were administered in Indonesia. </a:t>
            </a:r>
            <a:endParaRPr lang="en-US" dirty="0"/>
          </a:p>
          <a:p>
            <a:pPr marL="285750" indent="-285750">
              <a:spcAft>
                <a:spcPts val="600"/>
              </a:spcAft>
              <a:buFont typeface="Arial" panose="020B0604020202020204" pitchFamily="34" charset="0"/>
              <a:buChar char="•"/>
            </a:pPr>
            <a:endParaRPr lang="en-US" dirty="0"/>
          </a:p>
        </p:txBody>
      </p:sp>
      <p:sp>
        <p:nvSpPr>
          <p:cNvPr id="16" name="TextBox 15">
            <a:extLst>
              <a:ext uri="{FF2B5EF4-FFF2-40B4-BE49-F238E27FC236}">
                <a16:creationId xmlns:a16="http://schemas.microsoft.com/office/drawing/2014/main" id="{040CFF7C-4A35-9176-31AC-F70FC71EB0C5}"/>
              </a:ext>
            </a:extLst>
          </p:cNvPr>
          <p:cNvSpPr txBox="1">
            <a:spLocks/>
          </p:cNvSpPr>
          <p:nvPr/>
        </p:nvSpPr>
        <p:spPr>
          <a:xfrm>
            <a:off x="4695300" y="893758"/>
            <a:ext cx="4169664" cy="335598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oAutofit/>
          </a:bodyPr>
          <a:lstStyle/>
          <a:p>
            <a:pPr algn="ctr">
              <a:spcAft>
                <a:spcPts val="600"/>
              </a:spcAft>
            </a:pPr>
            <a:r>
              <a:rPr lang="en-CN" b="1" dirty="0"/>
              <a:t>Discussion</a:t>
            </a:r>
          </a:p>
          <a:p>
            <a:pPr marL="285750" indent="-285750">
              <a:spcAft>
                <a:spcPts val="600"/>
              </a:spcAft>
              <a:buFont typeface="Arial" panose="020B0604020202020204" pitchFamily="34" charset="0"/>
              <a:buChar char="•"/>
            </a:pPr>
            <a:r>
              <a:rPr lang="en-US" dirty="0"/>
              <a:t>How an </a:t>
            </a:r>
            <a:r>
              <a:rPr lang="en-US" dirty="0">
                <a:solidFill>
                  <a:srgbClr val="C00000"/>
                </a:solidFill>
              </a:rPr>
              <a:t>open science </a:t>
            </a:r>
            <a:r>
              <a:rPr lang="en-US" dirty="0"/>
              <a:t>approach could be adopted to facilitate global equitable access. </a:t>
            </a:r>
          </a:p>
          <a:p>
            <a:pPr marL="285750" indent="-285750">
              <a:spcAft>
                <a:spcPts val="600"/>
              </a:spcAft>
              <a:buFont typeface="Arial" panose="020B0604020202020204" pitchFamily="34" charset="0"/>
              <a:buChar char="•"/>
            </a:pPr>
            <a:r>
              <a:rPr lang="en-US" dirty="0">
                <a:latin typeface="Arial" panose="020B0604020202020204" pitchFamily="34" charset="0"/>
                <a:ea typeface="SimSun" panose="02010600030101010101" pitchFamily="2" charset="-122"/>
              </a:rPr>
              <a:t>The Baylor project did not receive large-scale public funding during the COVID-19 pandemic. One reason may be that funders did not consider the established protein technology at the beginning. </a:t>
            </a:r>
            <a:endParaRPr lang="en-CN" dirty="0">
              <a:effectLst/>
              <a:latin typeface="Arial" panose="020B0604020202020204" pitchFamily="34" charset="0"/>
              <a:ea typeface="SimSun" panose="02010600030101010101" pitchFamily="2" charset="-122"/>
            </a:endParaRPr>
          </a:p>
        </p:txBody>
      </p:sp>
      <p:sp>
        <p:nvSpPr>
          <p:cNvPr id="2" name="Google Shape;61;p14">
            <a:extLst>
              <a:ext uri="{FF2B5EF4-FFF2-40B4-BE49-F238E27FC236}">
                <a16:creationId xmlns:a16="http://schemas.microsoft.com/office/drawing/2014/main" id="{58E1FBC7-4DDE-8785-2B8E-4B87795C2AED}"/>
              </a:ext>
            </a:extLst>
          </p:cNvPr>
          <p:cNvSpPr txBox="1">
            <a:spLocks/>
          </p:cNvSpPr>
          <p:nvPr/>
        </p:nvSpPr>
        <p:spPr>
          <a:xfrm>
            <a:off x="172678" y="142129"/>
            <a:ext cx="8434874" cy="39762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lvl="0"/>
            <a:r>
              <a:rPr lang="en-US" sz="1800" dirty="0"/>
              <a:t>Case 5: Baylor - Biological E Partnership on COVID-19 vaccine (</a:t>
            </a:r>
            <a:r>
              <a:rPr lang="en-US" sz="1800" dirty="0" err="1"/>
              <a:t>Corbevax</a:t>
            </a:r>
            <a:r>
              <a:rPr lang="en-US" sz="1800" dirty="0"/>
              <a:t>)</a:t>
            </a:r>
          </a:p>
        </p:txBody>
      </p:sp>
    </p:spTree>
    <p:extLst>
      <p:ext uri="{BB962C8B-B14F-4D97-AF65-F5344CB8AC3E}">
        <p14:creationId xmlns:p14="http://schemas.microsoft.com/office/powerpoint/2010/main" val="2391893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75336-5499-A176-552B-66B7DF6CB555}"/>
              </a:ext>
            </a:extLst>
          </p:cNvPr>
          <p:cNvSpPr>
            <a:spLocks noGrp="1"/>
          </p:cNvSpPr>
          <p:nvPr>
            <p:ph type="title"/>
          </p:nvPr>
        </p:nvSpPr>
        <p:spPr>
          <a:xfrm>
            <a:off x="260554" y="213823"/>
            <a:ext cx="8520600" cy="572700"/>
          </a:xfrm>
        </p:spPr>
        <p:txBody>
          <a:bodyPr/>
          <a:lstStyle/>
          <a:p>
            <a:r>
              <a:rPr lang="en-CN" sz="1800" dirty="0">
                <a:effectLst/>
                <a:latin typeface="Arial" panose="020B0604020202020204" pitchFamily="34" charset="0"/>
                <a:ea typeface="SimSun" panose="02010600030101010101" pitchFamily="2" charset="-122"/>
              </a:rPr>
              <a:t>Summary of Examples’ Conditions on Funding and IP management</a:t>
            </a:r>
            <a:endParaRPr lang="en-CN" dirty="0"/>
          </a:p>
        </p:txBody>
      </p:sp>
      <p:graphicFrame>
        <p:nvGraphicFramePr>
          <p:cNvPr id="4" name="Table 3">
            <a:extLst>
              <a:ext uri="{FF2B5EF4-FFF2-40B4-BE49-F238E27FC236}">
                <a16:creationId xmlns:a16="http://schemas.microsoft.com/office/drawing/2014/main" id="{75706CF3-73D7-77BE-04CE-84D123C5E578}"/>
              </a:ext>
            </a:extLst>
          </p:cNvPr>
          <p:cNvGraphicFramePr>
            <a:graphicFrameLocks noGrp="1"/>
          </p:cNvGraphicFramePr>
          <p:nvPr>
            <p:extLst>
              <p:ext uri="{D42A27DB-BD31-4B8C-83A1-F6EECF244321}">
                <p14:modId xmlns:p14="http://schemas.microsoft.com/office/powerpoint/2010/main" val="1551026287"/>
              </p:ext>
            </p:extLst>
          </p:nvPr>
        </p:nvGraphicFramePr>
        <p:xfrm>
          <a:off x="260554" y="870240"/>
          <a:ext cx="8622892" cy="3615770"/>
        </p:xfrm>
        <a:graphic>
          <a:graphicData uri="http://schemas.openxmlformats.org/drawingml/2006/table">
            <a:tbl>
              <a:tblPr firstRow="1" firstCol="1" bandRow="1">
                <a:tableStyleId>{5C22544A-7EE6-4342-B048-85BDC9FD1C3A}</a:tableStyleId>
              </a:tblPr>
              <a:tblGrid>
                <a:gridCol w="2310582">
                  <a:extLst>
                    <a:ext uri="{9D8B030D-6E8A-4147-A177-3AD203B41FA5}">
                      <a16:colId xmlns:a16="http://schemas.microsoft.com/office/drawing/2014/main" val="80884730"/>
                    </a:ext>
                  </a:extLst>
                </a:gridCol>
                <a:gridCol w="2998839">
                  <a:extLst>
                    <a:ext uri="{9D8B030D-6E8A-4147-A177-3AD203B41FA5}">
                      <a16:colId xmlns:a16="http://schemas.microsoft.com/office/drawing/2014/main" val="3374291893"/>
                    </a:ext>
                  </a:extLst>
                </a:gridCol>
                <a:gridCol w="3313471">
                  <a:extLst>
                    <a:ext uri="{9D8B030D-6E8A-4147-A177-3AD203B41FA5}">
                      <a16:colId xmlns:a16="http://schemas.microsoft.com/office/drawing/2014/main" val="4135772611"/>
                    </a:ext>
                  </a:extLst>
                </a:gridCol>
              </a:tblGrid>
              <a:tr h="396000">
                <a:tc>
                  <a:txBody>
                    <a:bodyPr/>
                    <a:lstStyle/>
                    <a:p>
                      <a:pPr>
                        <a:spcBef>
                          <a:spcPts val="1000"/>
                        </a:spcBef>
                        <a:spcAft>
                          <a:spcPts val="1000"/>
                        </a:spcAft>
                      </a:pPr>
                      <a:r>
                        <a:rPr lang="en-US" sz="1100" kern="100" dirty="0">
                          <a:effectLst/>
                        </a:rPr>
                        <a:t>Examples</a:t>
                      </a:r>
                      <a:endParaRPr lang="en-CN" sz="1600" kern="100" dirty="0">
                        <a:effectLst/>
                        <a:latin typeface="Arial" panose="020B0604020202020204" pitchFamily="34" charset="0"/>
                        <a:ea typeface="SimSun" panose="02010600030101010101" pitchFamily="2" charset="-122"/>
                      </a:endParaRPr>
                    </a:p>
                  </a:txBody>
                  <a:tcPr marL="67874" marR="67874" marT="35822" marB="35822"/>
                </a:tc>
                <a:tc>
                  <a:txBody>
                    <a:bodyPr/>
                    <a:lstStyle/>
                    <a:p>
                      <a:pPr>
                        <a:spcBef>
                          <a:spcPts val="1000"/>
                        </a:spcBef>
                        <a:spcAft>
                          <a:spcPts val="1000"/>
                        </a:spcAft>
                      </a:pPr>
                      <a:r>
                        <a:rPr lang="en-US" sz="1100" kern="100" dirty="0">
                          <a:effectLst/>
                        </a:rPr>
                        <a:t>Conditions on Funding from Major Government Donors</a:t>
                      </a:r>
                      <a:endParaRPr lang="en-CN" sz="1600" kern="100" dirty="0">
                        <a:effectLst/>
                        <a:latin typeface="Arial" panose="020B0604020202020204" pitchFamily="34" charset="0"/>
                        <a:ea typeface="SimSun" panose="02010600030101010101" pitchFamily="2" charset="-122"/>
                      </a:endParaRPr>
                    </a:p>
                  </a:txBody>
                  <a:tcPr marL="67874" marR="67874" marT="35822" marB="35822"/>
                </a:tc>
                <a:tc>
                  <a:txBody>
                    <a:bodyPr/>
                    <a:lstStyle/>
                    <a:p>
                      <a:pPr>
                        <a:spcBef>
                          <a:spcPts val="1000"/>
                        </a:spcBef>
                        <a:spcAft>
                          <a:spcPts val="1000"/>
                        </a:spcAft>
                      </a:pPr>
                      <a:r>
                        <a:rPr lang="en-US" sz="1100" kern="100" dirty="0">
                          <a:effectLst/>
                        </a:rPr>
                        <a:t>Conditions on Funding from Intermediaries and IP Management </a:t>
                      </a:r>
                      <a:endParaRPr lang="en-CN" sz="1600" kern="100" dirty="0">
                        <a:effectLst/>
                        <a:latin typeface="Arial" panose="020B0604020202020204" pitchFamily="34" charset="0"/>
                        <a:ea typeface="SimSun" panose="02010600030101010101" pitchFamily="2" charset="-122"/>
                      </a:endParaRPr>
                    </a:p>
                  </a:txBody>
                  <a:tcPr marL="67874" marR="67874" marT="35822" marB="35822"/>
                </a:tc>
                <a:extLst>
                  <a:ext uri="{0D108BD9-81ED-4DB2-BD59-A6C34878D82A}">
                    <a16:rowId xmlns:a16="http://schemas.microsoft.com/office/drawing/2014/main" val="3414812988"/>
                  </a:ext>
                </a:extLst>
              </a:tr>
              <a:tr h="396000">
                <a:tc>
                  <a:txBody>
                    <a:bodyPr/>
                    <a:lstStyle/>
                    <a:p>
                      <a:pPr>
                        <a:spcBef>
                          <a:spcPts val="1000"/>
                        </a:spcBef>
                        <a:spcAft>
                          <a:spcPts val="1000"/>
                        </a:spcAft>
                      </a:pPr>
                      <a:r>
                        <a:rPr lang="en-CN" sz="1100" kern="100" dirty="0">
                          <a:effectLst/>
                        </a:rPr>
                        <a:t>Case 1: CEPI - Novavax COVID-19 Vaccine (NVX-CoV2373)</a:t>
                      </a:r>
                      <a:endParaRPr lang="en-CN" sz="1600" kern="100" dirty="0">
                        <a:effectLst/>
                        <a:latin typeface="Arial" panose="020B0604020202020204" pitchFamily="34" charset="0"/>
                        <a:ea typeface="SimSun" panose="02010600030101010101" pitchFamily="2" charset="-122"/>
                      </a:endParaRPr>
                    </a:p>
                  </a:txBody>
                  <a:tcPr marL="67874" marR="67874" marT="35822" marB="35822"/>
                </a:tc>
                <a:tc>
                  <a:txBody>
                    <a:bodyPr/>
                    <a:lstStyle/>
                    <a:p>
                      <a:pPr>
                        <a:spcBef>
                          <a:spcPts val="1000"/>
                        </a:spcBef>
                        <a:spcAft>
                          <a:spcPts val="1000"/>
                        </a:spcAft>
                      </a:pPr>
                      <a:r>
                        <a:rPr lang="en-US" sz="1100" kern="100" dirty="0">
                          <a:effectLst/>
                        </a:rPr>
                        <a:t>No specific conditions - Donors are involved in high-level decision-making through the Investor Council. </a:t>
                      </a:r>
                      <a:endParaRPr lang="en-CN" sz="1600" kern="100" dirty="0">
                        <a:effectLst/>
                        <a:latin typeface="Arial" panose="020B0604020202020204" pitchFamily="34" charset="0"/>
                        <a:ea typeface="SimSun" panose="02010600030101010101" pitchFamily="2" charset="-122"/>
                      </a:endParaRPr>
                    </a:p>
                  </a:txBody>
                  <a:tcPr marL="67874" marR="67874" marT="35822" marB="35822"/>
                </a:tc>
                <a:tc>
                  <a:txBody>
                    <a:bodyPr/>
                    <a:lstStyle/>
                    <a:p>
                      <a:pPr>
                        <a:spcBef>
                          <a:spcPts val="1000"/>
                        </a:spcBef>
                        <a:spcAft>
                          <a:spcPts val="1000"/>
                        </a:spcAft>
                      </a:pPr>
                      <a:r>
                        <a:rPr lang="en-US" sz="1100" kern="100" dirty="0">
                          <a:effectLst/>
                        </a:rPr>
                        <a:t>(CEPI) Public Health License; affordable pricing; supply commitment to a global distribution entity; publication of data and study results. </a:t>
                      </a:r>
                      <a:endParaRPr lang="en-CN" sz="1600" kern="100" dirty="0">
                        <a:effectLst/>
                        <a:latin typeface="Arial" panose="020B0604020202020204" pitchFamily="34" charset="0"/>
                        <a:ea typeface="SimSun" panose="02010600030101010101" pitchFamily="2" charset="-122"/>
                      </a:endParaRPr>
                    </a:p>
                  </a:txBody>
                  <a:tcPr marL="67874" marR="67874" marT="35822" marB="35822"/>
                </a:tc>
                <a:extLst>
                  <a:ext uri="{0D108BD9-81ED-4DB2-BD59-A6C34878D82A}">
                    <a16:rowId xmlns:a16="http://schemas.microsoft.com/office/drawing/2014/main" val="1491815019"/>
                  </a:ext>
                </a:extLst>
              </a:tr>
              <a:tr h="396000">
                <a:tc>
                  <a:txBody>
                    <a:bodyPr/>
                    <a:lstStyle/>
                    <a:p>
                      <a:pPr marR="0" algn="l" rtl="0">
                        <a:lnSpc>
                          <a:spcPct val="100000"/>
                        </a:lnSpc>
                        <a:spcBef>
                          <a:spcPts val="1000"/>
                        </a:spcBef>
                        <a:spcAft>
                          <a:spcPts val="1000"/>
                        </a:spcAft>
                        <a:buClr>
                          <a:srgbClr val="000000"/>
                        </a:buClr>
                        <a:buFont typeface="Arial"/>
                      </a:pPr>
                      <a:r>
                        <a:rPr lang="en-CN" sz="1100" b="1" i="0" u="none" strike="noStrike" kern="100" cap="none" dirty="0">
                          <a:solidFill>
                            <a:schemeClr val="lt1"/>
                          </a:solidFill>
                          <a:effectLst/>
                          <a:latin typeface="+mn-lt"/>
                          <a:ea typeface="+mn-ea"/>
                          <a:cs typeface="+mn-cs"/>
                          <a:sym typeface="Arial"/>
                        </a:rPr>
                        <a:t>Case 2: Unitaid - FIND Hepatitis C Diagnostics project</a:t>
                      </a:r>
                    </a:p>
                  </a:txBody>
                  <a:tcPr marL="68580" marR="68580" marT="36195" marB="36195"/>
                </a:tc>
                <a:tc>
                  <a:txBody>
                    <a:bodyPr/>
                    <a:lstStyle/>
                    <a:p>
                      <a:pPr marR="0" algn="l" rtl="0">
                        <a:lnSpc>
                          <a:spcPct val="100000"/>
                        </a:lnSpc>
                        <a:spcBef>
                          <a:spcPts val="1000"/>
                        </a:spcBef>
                        <a:spcAft>
                          <a:spcPts val="1000"/>
                        </a:spcAft>
                        <a:buClr>
                          <a:srgbClr val="000000"/>
                        </a:buClr>
                        <a:buFont typeface="Arial"/>
                      </a:pPr>
                      <a:r>
                        <a:rPr lang="en-US" sz="1100" b="0" i="0" u="none" strike="noStrike" kern="100" cap="none" dirty="0">
                          <a:solidFill>
                            <a:schemeClr val="dk1"/>
                          </a:solidFill>
                          <a:effectLst/>
                          <a:latin typeface="+mn-lt"/>
                          <a:ea typeface="+mn-ea"/>
                          <a:cs typeface="+mn-cs"/>
                          <a:sym typeface="Arial"/>
                        </a:rPr>
                        <a:t>No specific conditions - </a:t>
                      </a:r>
                      <a:r>
                        <a:rPr lang="en-CN" sz="1100" b="0" i="0" u="none" strike="noStrike" kern="100" cap="none" dirty="0">
                          <a:solidFill>
                            <a:schemeClr val="dk1"/>
                          </a:solidFill>
                          <a:effectLst/>
                          <a:latin typeface="+mn-lt"/>
                          <a:ea typeface="+mn-ea"/>
                          <a:cs typeface="+mn-cs"/>
                          <a:sym typeface="Arial"/>
                        </a:rPr>
                        <a:t>Donors are involved in high-level decision-making through donor representatives on the Executive Board</a:t>
                      </a:r>
                    </a:p>
                  </a:txBody>
                  <a:tcPr marL="68580" marR="68580" marT="36195" marB="36195"/>
                </a:tc>
                <a:tc>
                  <a:txBody>
                    <a:bodyPr/>
                    <a:lstStyle/>
                    <a:p>
                      <a:pPr marR="0" algn="l" rtl="0">
                        <a:lnSpc>
                          <a:spcPct val="100000"/>
                        </a:lnSpc>
                        <a:spcBef>
                          <a:spcPts val="1000"/>
                        </a:spcBef>
                        <a:spcAft>
                          <a:spcPts val="1000"/>
                        </a:spcAft>
                        <a:buClr>
                          <a:srgbClr val="000000"/>
                        </a:buClr>
                        <a:buFont typeface="Arial"/>
                      </a:pPr>
                      <a:r>
                        <a:rPr lang="en-US" sz="1100" b="0" i="0" u="none" strike="noStrike" kern="100" cap="none" dirty="0">
                          <a:solidFill>
                            <a:schemeClr val="dk1"/>
                          </a:solidFill>
                          <a:effectLst/>
                          <a:latin typeface="+mn-lt"/>
                          <a:ea typeface="+mn-ea"/>
                          <a:cs typeface="+mn-cs"/>
                          <a:sym typeface="Arial"/>
                        </a:rPr>
                        <a:t>(Unitaid) General conditions to ensure access; (FIND) Retained rights, affordable pricing, and supply commitment in target countries; publication of data and study results.</a:t>
                      </a:r>
                      <a:endParaRPr lang="en-CN" sz="1100" b="0" i="0" u="none" strike="noStrike" kern="100" cap="none" dirty="0">
                        <a:solidFill>
                          <a:schemeClr val="dk1"/>
                        </a:solidFill>
                        <a:effectLst/>
                        <a:latin typeface="+mn-lt"/>
                        <a:ea typeface="+mn-ea"/>
                        <a:cs typeface="+mn-cs"/>
                        <a:sym typeface="Arial"/>
                      </a:endParaRPr>
                    </a:p>
                  </a:txBody>
                  <a:tcPr marL="68580" marR="68580" marT="36195" marB="36195"/>
                </a:tc>
                <a:extLst>
                  <a:ext uri="{0D108BD9-81ED-4DB2-BD59-A6C34878D82A}">
                    <a16:rowId xmlns:a16="http://schemas.microsoft.com/office/drawing/2014/main" val="651862758"/>
                  </a:ext>
                </a:extLst>
              </a:tr>
              <a:tr h="396000">
                <a:tc>
                  <a:txBody>
                    <a:bodyPr/>
                    <a:lstStyle/>
                    <a:p>
                      <a:pPr>
                        <a:spcBef>
                          <a:spcPts val="1000"/>
                        </a:spcBef>
                        <a:spcAft>
                          <a:spcPts val="1000"/>
                        </a:spcAft>
                      </a:pPr>
                      <a:r>
                        <a:rPr lang="en-US" sz="1100" kern="100" dirty="0">
                          <a:effectLst/>
                        </a:rPr>
                        <a:t>Case 3: GARDP - Entasis Novel Antibiotic for Gonorrhea (</a:t>
                      </a:r>
                      <a:r>
                        <a:rPr lang="en-US" sz="1100" kern="100" dirty="0" err="1">
                          <a:effectLst/>
                        </a:rPr>
                        <a:t>Zoliflodacin</a:t>
                      </a:r>
                      <a:r>
                        <a:rPr lang="en-US" sz="1100" kern="100" dirty="0">
                          <a:effectLst/>
                        </a:rPr>
                        <a:t>) project</a:t>
                      </a:r>
                      <a:endParaRPr lang="en-CN" sz="1600" kern="100" dirty="0">
                        <a:effectLst/>
                        <a:latin typeface="Arial" panose="020B0604020202020204" pitchFamily="34" charset="0"/>
                        <a:ea typeface="SimSun" panose="02010600030101010101" pitchFamily="2" charset="-122"/>
                      </a:endParaRPr>
                    </a:p>
                  </a:txBody>
                  <a:tcPr marL="67874" marR="67874" marT="35822" marB="35822"/>
                </a:tc>
                <a:tc>
                  <a:txBody>
                    <a:bodyPr/>
                    <a:lstStyle/>
                    <a:p>
                      <a:pPr>
                        <a:spcBef>
                          <a:spcPts val="1000"/>
                        </a:spcBef>
                        <a:spcAft>
                          <a:spcPts val="1000"/>
                        </a:spcAft>
                      </a:pPr>
                      <a:r>
                        <a:rPr lang="en-US" sz="1100" kern="100" dirty="0">
                          <a:effectLst/>
                        </a:rPr>
                        <a:t>No specific conditions - Donors are </a:t>
                      </a:r>
                      <a:r>
                        <a:rPr lang="en-CN" sz="1100" kern="100" dirty="0">
                          <a:effectLst/>
                        </a:rPr>
                        <a:t>involved in high-level decision-making through the Board and the Donor Partnership Advisory Committee</a:t>
                      </a:r>
                      <a:endParaRPr lang="en-CN" sz="1600" kern="100" dirty="0">
                        <a:effectLst/>
                        <a:latin typeface="Arial" panose="020B0604020202020204" pitchFamily="34" charset="0"/>
                        <a:ea typeface="SimSun" panose="02010600030101010101" pitchFamily="2" charset="-122"/>
                      </a:endParaRPr>
                    </a:p>
                  </a:txBody>
                  <a:tcPr marL="67874" marR="67874" marT="35822" marB="35822"/>
                </a:tc>
                <a:tc>
                  <a:txBody>
                    <a:bodyPr/>
                    <a:lstStyle/>
                    <a:p>
                      <a:pPr>
                        <a:spcBef>
                          <a:spcPts val="1000"/>
                        </a:spcBef>
                        <a:spcAft>
                          <a:spcPts val="1000"/>
                        </a:spcAft>
                      </a:pPr>
                      <a:r>
                        <a:rPr lang="en-US" sz="1100" kern="100" dirty="0">
                          <a:effectLst/>
                        </a:rPr>
                        <a:t>(GARDP) Control of technology in 168 countries; Affordable and sustainable pricing; publication of data and study results. </a:t>
                      </a:r>
                      <a:endParaRPr lang="en-CN" sz="1600" kern="100" dirty="0">
                        <a:effectLst/>
                        <a:latin typeface="Arial" panose="020B0604020202020204" pitchFamily="34" charset="0"/>
                        <a:ea typeface="SimSun" panose="02010600030101010101" pitchFamily="2" charset="-122"/>
                      </a:endParaRPr>
                    </a:p>
                  </a:txBody>
                  <a:tcPr marL="67874" marR="67874" marT="35822" marB="35822"/>
                </a:tc>
                <a:extLst>
                  <a:ext uri="{0D108BD9-81ED-4DB2-BD59-A6C34878D82A}">
                    <a16:rowId xmlns:a16="http://schemas.microsoft.com/office/drawing/2014/main" val="3616094252"/>
                  </a:ext>
                </a:extLst>
              </a:tr>
              <a:tr h="396000">
                <a:tc>
                  <a:txBody>
                    <a:bodyPr/>
                    <a:lstStyle/>
                    <a:p>
                      <a:pPr>
                        <a:spcBef>
                          <a:spcPts val="1000"/>
                        </a:spcBef>
                        <a:spcAft>
                          <a:spcPts val="1000"/>
                        </a:spcAft>
                      </a:pPr>
                      <a:r>
                        <a:rPr lang="en-US" sz="1100" kern="100" dirty="0">
                          <a:effectLst/>
                        </a:rPr>
                        <a:t>Case 4: International Collabora3ion on Ebola Vaccine (rVSV-ZEBOV)</a:t>
                      </a:r>
                      <a:endParaRPr lang="en-CN" sz="1600" kern="100" dirty="0">
                        <a:effectLst/>
                        <a:latin typeface="Arial" panose="020B0604020202020204" pitchFamily="34" charset="0"/>
                        <a:ea typeface="SimSun" panose="02010600030101010101" pitchFamily="2" charset="-122"/>
                      </a:endParaRPr>
                    </a:p>
                  </a:txBody>
                  <a:tcPr marL="67874" marR="67874" marT="35822" marB="35822"/>
                </a:tc>
                <a:tc>
                  <a:txBody>
                    <a:bodyPr/>
                    <a:lstStyle/>
                    <a:p>
                      <a:pPr>
                        <a:spcBef>
                          <a:spcPts val="1000"/>
                        </a:spcBef>
                        <a:spcAft>
                          <a:spcPts val="1000"/>
                        </a:spcAft>
                      </a:pPr>
                      <a:r>
                        <a:rPr lang="en-US" sz="1100" kern="100">
                          <a:effectLst/>
                        </a:rPr>
                        <a:t>No specific conditions - Donors did not put conditions in the urgency of the health crisis. </a:t>
                      </a:r>
                      <a:endParaRPr lang="en-CN" sz="1600" kern="100">
                        <a:effectLst/>
                        <a:latin typeface="Arial" panose="020B0604020202020204" pitchFamily="34" charset="0"/>
                        <a:ea typeface="SimSun" panose="02010600030101010101" pitchFamily="2" charset="-122"/>
                      </a:endParaRPr>
                    </a:p>
                  </a:txBody>
                  <a:tcPr marL="67874" marR="67874" marT="35822" marB="35822"/>
                </a:tc>
                <a:tc>
                  <a:txBody>
                    <a:bodyPr/>
                    <a:lstStyle/>
                    <a:p>
                      <a:pPr>
                        <a:spcBef>
                          <a:spcPts val="1000"/>
                        </a:spcBef>
                        <a:spcAft>
                          <a:spcPts val="1000"/>
                        </a:spcAft>
                      </a:pPr>
                      <a:r>
                        <a:rPr lang="en-US" sz="1100" kern="100">
                          <a:effectLst/>
                        </a:rPr>
                        <a:t>(WHO) Retained IP rights; supply commitment and favorable pricing to the public sector; publication of data and study results.</a:t>
                      </a:r>
                      <a:endParaRPr lang="en-CN" sz="1600" kern="100">
                        <a:effectLst/>
                        <a:latin typeface="Arial" panose="020B0604020202020204" pitchFamily="34" charset="0"/>
                        <a:ea typeface="SimSun" panose="02010600030101010101" pitchFamily="2" charset="-122"/>
                      </a:endParaRPr>
                    </a:p>
                  </a:txBody>
                  <a:tcPr marL="67874" marR="67874" marT="35822" marB="35822"/>
                </a:tc>
                <a:extLst>
                  <a:ext uri="{0D108BD9-81ED-4DB2-BD59-A6C34878D82A}">
                    <a16:rowId xmlns:a16="http://schemas.microsoft.com/office/drawing/2014/main" val="3476891391"/>
                  </a:ext>
                </a:extLst>
              </a:tr>
              <a:tr h="396000">
                <a:tc>
                  <a:txBody>
                    <a:bodyPr/>
                    <a:lstStyle/>
                    <a:p>
                      <a:pPr>
                        <a:spcBef>
                          <a:spcPts val="1000"/>
                        </a:spcBef>
                        <a:spcAft>
                          <a:spcPts val="1000"/>
                        </a:spcAft>
                      </a:pPr>
                      <a:r>
                        <a:rPr lang="en-US" sz="1100" kern="100" dirty="0">
                          <a:effectLst/>
                        </a:rPr>
                        <a:t>Case 5: Baylor - Biological E COVID-19 vaccine (</a:t>
                      </a:r>
                      <a:r>
                        <a:rPr lang="en-US" sz="1100" kern="100" dirty="0" err="1">
                          <a:effectLst/>
                        </a:rPr>
                        <a:t>Corbevax</a:t>
                      </a:r>
                      <a:r>
                        <a:rPr lang="en-US" sz="1100" kern="100" dirty="0">
                          <a:effectLst/>
                        </a:rPr>
                        <a:t>) project</a:t>
                      </a:r>
                      <a:endParaRPr lang="en-CN" sz="1600" kern="100" dirty="0">
                        <a:effectLst/>
                        <a:latin typeface="Arial" panose="020B0604020202020204" pitchFamily="34" charset="0"/>
                        <a:ea typeface="SimSun" panose="02010600030101010101" pitchFamily="2" charset="-122"/>
                      </a:endParaRPr>
                    </a:p>
                  </a:txBody>
                  <a:tcPr marL="67874" marR="67874" marT="35822" marB="35822"/>
                </a:tc>
                <a:tc>
                  <a:txBody>
                    <a:bodyPr/>
                    <a:lstStyle/>
                    <a:p>
                      <a:pPr>
                        <a:spcBef>
                          <a:spcPts val="1000"/>
                        </a:spcBef>
                        <a:spcAft>
                          <a:spcPts val="1000"/>
                        </a:spcAft>
                      </a:pPr>
                      <a:r>
                        <a:rPr lang="en-US" sz="1100" kern="100">
                          <a:effectLst/>
                        </a:rPr>
                        <a:t>No global access conditions attached to the public funding. </a:t>
                      </a:r>
                      <a:endParaRPr lang="en-CN" sz="1600" kern="100">
                        <a:effectLst/>
                        <a:latin typeface="Arial" panose="020B0604020202020204" pitchFamily="34" charset="0"/>
                        <a:ea typeface="SimSun" panose="02010600030101010101" pitchFamily="2" charset="-122"/>
                      </a:endParaRPr>
                    </a:p>
                  </a:txBody>
                  <a:tcPr marL="67874" marR="67874" marT="35822" marB="35822"/>
                </a:tc>
                <a:tc>
                  <a:txBody>
                    <a:bodyPr/>
                    <a:lstStyle/>
                    <a:p>
                      <a:pPr>
                        <a:spcBef>
                          <a:spcPts val="1000"/>
                        </a:spcBef>
                        <a:spcAft>
                          <a:spcPts val="1000"/>
                        </a:spcAft>
                      </a:pPr>
                      <a:r>
                        <a:rPr lang="en-US" sz="1100" kern="100" dirty="0">
                          <a:effectLst/>
                        </a:rPr>
                        <a:t>No intermediaries; Open science approach, no patents, sharing of know-how with LMIC vaccine developers</a:t>
                      </a:r>
                      <a:endParaRPr lang="en-CN" sz="1600" kern="100" dirty="0">
                        <a:effectLst/>
                        <a:latin typeface="Arial" panose="020B0604020202020204" pitchFamily="34" charset="0"/>
                        <a:ea typeface="SimSun" panose="02010600030101010101" pitchFamily="2" charset="-122"/>
                      </a:endParaRPr>
                    </a:p>
                  </a:txBody>
                  <a:tcPr marL="67874" marR="67874" marT="35822" marB="35822"/>
                </a:tc>
                <a:extLst>
                  <a:ext uri="{0D108BD9-81ED-4DB2-BD59-A6C34878D82A}">
                    <a16:rowId xmlns:a16="http://schemas.microsoft.com/office/drawing/2014/main" val="3490473912"/>
                  </a:ext>
                </a:extLst>
              </a:tr>
            </a:tbl>
          </a:graphicData>
        </a:graphic>
      </p:graphicFrame>
    </p:spTree>
    <p:extLst>
      <p:ext uri="{BB962C8B-B14F-4D97-AF65-F5344CB8AC3E}">
        <p14:creationId xmlns:p14="http://schemas.microsoft.com/office/powerpoint/2010/main" val="1173876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1855-0923-0576-BA78-3783523B372F}"/>
              </a:ext>
            </a:extLst>
          </p:cNvPr>
          <p:cNvSpPr>
            <a:spLocks noGrp="1"/>
          </p:cNvSpPr>
          <p:nvPr>
            <p:ph type="title"/>
          </p:nvPr>
        </p:nvSpPr>
        <p:spPr>
          <a:xfrm>
            <a:off x="311700" y="336699"/>
            <a:ext cx="8520600" cy="572700"/>
          </a:xfrm>
        </p:spPr>
        <p:txBody>
          <a:bodyPr>
            <a:normAutofit fontScale="90000"/>
          </a:bodyPr>
          <a:lstStyle/>
          <a:p>
            <a:r>
              <a:rPr lang="en-CN" dirty="0"/>
              <a:t>Conclusion</a:t>
            </a:r>
          </a:p>
        </p:txBody>
      </p:sp>
      <p:sp>
        <p:nvSpPr>
          <p:cNvPr id="3" name="Text Placeholder 2">
            <a:extLst>
              <a:ext uri="{FF2B5EF4-FFF2-40B4-BE49-F238E27FC236}">
                <a16:creationId xmlns:a16="http://schemas.microsoft.com/office/drawing/2014/main" id="{F3F5B32D-8F40-CEAA-9BE0-9BCDE35B2F13}"/>
              </a:ext>
            </a:extLst>
          </p:cNvPr>
          <p:cNvSpPr>
            <a:spLocks noGrp="1"/>
          </p:cNvSpPr>
          <p:nvPr>
            <p:ph type="body" idx="1"/>
          </p:nvPr>
        </p:nvSpPr>
        <p:spPr>
          <a:xfrm>
            <a:off x="311700" y="904398"/>
            <a:ext cx="8520600" cy="3755191"/>
          </a:xfrm>
        </p:spPr>
        <p:txBody>
          <a:bodyPr>
            <a:normAutofit fontScale="92500" lnSpcReduction="10000"/>
          </a:bodyPr>
          <a:lstStyle/>
          <a:p>
            <a:r>
              <a:rPr lang="en-US" dirty="0">
                <a:solidFill>
                  <a:srgbClr val="C00000"/>
                </a:solidFill>
              </a:rPr>
              <a:t>Public funding - an important tool for leverage</a:t>
            </a:r>
          </a:p>
          <a:p>
            <a:r>
              <a:rPr lang="en-US" dirty="0">
                <a:solidFill>
                  <a:srgbClr val="C00000"/>
                </a:solidFill>
              </a:rPr>
              <a:t>Tying conditions to funding: a </a:t>
            </a:r>
            <a:r>
              <a:rPr lang="en-US" u="sng" dirty="0">
                <a:solidFill>
                  <a:srgbClr val="C00000"/>
                </a:solidFill>
              </a:rPr>
              <a:t>common</a:t>
            </a:r>
            <a:r>
              <a:rPr lang="en-US" dirty="0">
                <a:solidFill>
                  <a:srgbClr val="C00000"/>
                </a:solidFill>
              </a:rPr>
              <a:t>, </a:t>
            </a:r>
            <a:r>
              <a:rPr lang="en-US" u="sng" dirty="0">
                <a:solidFill>
                  <a:srgbClr val="C00000"/>
                </a:solidFill>
              </a:rPr>
              <a:t>proven</a:t>
            </a:r>
            <a:r>
              <a:rPr lang="en-US" dirty="0">
                <a:solidFill>
                  <a:srgbClr val="C00000"/>
                </a:solidFill>
              </a:rPr>
              <a:t> practice to improve access to fruits of R&amp;D. </a:t>
            </a:r>
          </a:p>
          <a:p>
            <a:pPr lvl="1"/>
            <a:r>
              <a:rPr lang="en-US" sz="1500" dirty="0">
                <a:solidFill>
                  <a:schemeClr val="tx1"/>
                </a:solidFill>
              </a:rPr>
              <a:t>Open access publication and sharing of data and study results</a:t>
            </a:r>
          </a:p>
          <a:p>
            <a:pPr lvl="1"/>
            <a:r>
              <a:rPr lang="en-US" sz="1500" dirty="0">
                <a:solidFill>
                  <a:schemeClr val="tx1"/>
                </a:solidFill>
              </a:rPr>
              <a:t>Pricing commitments</a:t>
            </a:r>
          </a:p>
          <a:p>
            <a:pPr lvl="1"/>
            <a:r>
              <a:rPr lang="en-US" sz="1500" dirty="0">
                <a:solidFill>
                  <a:schemeClr val="tx1"/>
                </a:solidFill>
              </a:rPr>
              <a:t>Supply commitments</a:t>
            </a:r>
          </a:p>
          <a:p>
            <a:pPr lvl="1"/>
            <a:r>
              <a:rPr lang="en-US" sz="1500" dirty="0">
                <a:solidFill>
                  <a:schemeClr val="tx1"/>
                </a:solidFill>
              </a:rPr>
              <a:t>Funder retention of IP and other rights</a:t>
            </a:r>
          </a:p>
          <a:p>
            <a:pPr lvl="1"/>
            <a:r>
              <a:rPr lang="en-US" sz="1500" dirty="0">
                <a:solidFill>
                  <a:schemeClr val="tx1"/>
                </a:solidFill>
              </a:rPr>
              <a:t>Transparency</a:t>
            </a:r>
          </a:p>
          <a:p>
            <a:endParaRPr lang="en-US" dirty="0">
              <a:solidFill>
                <a:schemeClr val="tx1"/>
              </a:solidFill>
            </a:endParaRPr>
          </a:p>
          <a:p>
            <a:r>
              <a:rPr lang="en-US" dirty="0">
                <a:solidFill>
                  <a:srgbClr val="C00000"/>
                </a:solidFill>
              </a:rPr>
              <a:t>Pre-negotiated common approaches among public funders</a:t>
            </a:r>
            <a:r>
              <a:rPr lang="en-US" dirty="0">
                <a:solidFill>
                  <a:schemeClr val="tx1"/>
                </a:solidFill>
              </a:rPr>
              <a:t> and similar conditions on funding could deliver more impactful, equitable access to products. </a:t>
            </a:r>
          </a:p>
          <a:p>
            <a:endParaRPr lang="en-US" dirty="0">
              <a:solidFill>
                <a:schemeClr val="tx1"/>
              </a:solidFill>
            </a:endParaRPr>
          </a:p>
          <a:p>
            <a:r>
              <a:rPr lang="en-US" b="1" dirty="0">
                <a:solidFill>
                  <a:schemeClr val="tx1"/>
                </a:solidFill>
              </a:rPr>
              <a:t>Both </a:t>
            </a:r>
            <a:r>
              <a:rPr lang="en-US" dirty="0">
                <a:solidFill>
                  <a:srgbClr val="C00000"/>
                </a:solidFill>
              </a:rPr>
              <a:t>clear government obligations on funding recipients</a:t>
            </a:r>
            <a:r>
              <a:rPr lang="en-US" dirty="0">
                <a:solidFill>
                  <a:schemeClr val="tx1"/>
                </a:solidFill>
              </a:rPr>
              <a:t>, and </a:t>
            </a:r>
            <a:r>
              <a:rPr lang="en-US" dirty="0">
                <a:solidFill>
                  <a:srgbClr val="C00000"/>
                </a:solidFill>
              </a:rPr>
              <a:t>flexibility to adopt strategies</a:t>
            </a:r>
            <a:r>
              <a:rPr lang="en-US" dirty="0">
                <a:solidFill>
                  <a:schemeClr val="tx1"/>
                </a:solidFill>
              </a:rPr>
              <a:t> tailored to specific products, diseases and crises needed. </a:t>
            </a:r>
          </a:p>
        </p:txBody>
      </p:sp>
      <p:pic>
        <p:nvPicPr>
          <p:cNvPr id="5" name="Google Shape;63;p14">
            <a:extLst>
              <a:ext uri="{FF2B5EF4-FFF2-40B4-BE49-F238E27FC236}">
                <a16:creationId xmlns:a16="http://schemas.microsoft.com/office/drawing/2014/main" id="{1B1FA6F7-D2EC-B4DF-C19C-9011F85DDEF6}"/>
              </a:ext>
            </a:extLst>
          </p:cNvPr>
          <p:cNvPicPr preferRelativeResize="0">
            <a:picLocks noChangeAspect="1"/>
          </p:cNvPicPr>
          <p:nvPr/>
        </p:nvPicPr>
        <p:blipFill>
          <a:blip r:embed="rId3">
            <a:alphaModFix/>
          </a:blip>
          <a:stretch>
            <a:fillRect/>
          </a:stretch>
        </p:blipFill>
        <p:spPr>
          <a:xfrm>
            <a:off x="7851190" y="4487344"/>
            <a:ext cx="1127439" cy="532978"/>
          </a:xfrm>
          <a:prstGeom prst="rect">
            <a:avLst/>
          </a:prstGeom>
          <a:noFill/>
          <a:ln>
            <a:noFill/>
          </a:ln>
        </p:spPr>
      </p:pic>
    </p:spTree>
    <p:extLst>
      <p:ext uri="{BB962C8B-B14F-4D97-AF65-F5344CB8AC3E}">
        <p14:creationId xmlns:p14="http://schemas.microsoft.com/office/powerpoint/2010/main" val="4229029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E290-A1F1-08EB-FAED-B94E1E272562}"/>
              </a:ext>
            </a:extLst>
          </p:cNvPr>
          <p:cNvSpPr>
            <a:spLocks noGrp="1"/>
          </p:cNvSpPr>
          <p:nvPr>
            <p:ph type="title"/>
          </p:nvPr>
        </p:nvSpPr>
        <p:spPr>
          <a:xfrm>
            <a:off x="311700" y="445025"/>
            <a:ext cx="8520600" cy="572700"/>
          </a:xfrm>
        </p:spPr>
        <p:txBody>
          <a:bodyPr wrap="square" anchor="t">
            <a:normAutofit/>
          </a:bodyPr>
          <a:lstStyle/>
          <a:p>
            <a:pPr>
              <a:lnSpc>
                <a:spcPct val="90000"/>
              </a:lnSpc>
            </a:pPr>
            <a:r>
              <a:rPr lang="en-US" dirty="0"/>
              <a:t>3 key ideas</a:t>
            </a:r>
          </a:p>
        </p:txBody>
      </p:sp>
      <p:graphicFrame>
        <p:nvGraphicFramePr>
          <p:cNvPr id="5" name="Text Placeholder 2">
            <a:extLst>
              <a:ext uri="{FF2B5EF4-FFF2-40B4-BE49-F238E27FC236}">
                <a16:creationId xmlns:a16="http://schemas.microsoft.com/office/drawing/2014/main" id="{EDD4D4CD-B017-CCBA-BB3C-58CA9801BD15}"/>
              </a:ext>
            </a:extLst>
          </p:cNvPr>
          <p:cNvGraphicFramePr/>
          <p:nvPr>
            <p:extLst>
              <p:ext uri="{D42A27DB-BD31-4B8C-83A1-F6EECF244321}">
                <p14:modId xmlns:p14="http://schemas.microsoft.com/office/powerpoint/2010/main" val="2971684624"/>
              </p:ext>
            </p:extLst>
          </p:nvPr>
        </p:nvGraphicFramePr>
        <p:xfrm>
          <a:off x="311700" y="1152475"/>
          <a:ext cx="8520600" cy="34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99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2" name="Rectangle 6"/>
          <p:cNvSpPr>
            <a:spLocks noGrp="1" noChangeArrowheads="1"/>
          </p:cNvSpPr>
          <p:nvPr>
            <p:ph type="body" sz="half" idx="1"/>
          </p:nvPr>
        </p:nvSpPr>
        <p:spPr>
          <a:xfrm>
            <a:off x="457199" y="1646839"/>
            <a:ext cx="2923955" cy="2966484"/>
          </a:xfrm>
        </p:spPr>
        <p:txBody>
          <a:bodyPr>
            <a:normAutofit/>
          </a:bodyPr>
          <a:lstStyle/>
          <a:p>
            <a:pPr marL="0" indent="0">
              <a:lnSpc>
                <a:spcPct val="110000"/>
              </a:lnSpc>
              <a:buNone/>
            </a:pPr>
            <a:r>
              <a:rPr lang="en-GB" dirty="0">
                <a:latin typeface="Arial" panose="020B0604020202020204" pitchFamily="34" charset="0"/>
                <a:cs typeface="Arial" panose="020B0604020202020204" pitchFamily="34" charset="0"/>
              </a:rPr>
              <a:t>Inter-pandemic times:</a:t>
            </a:r>
          </a:p>
          <a:p>
            <a:pPr>
              <a:lnSpc>
                <a:spcPct val="110000"/>
              </a:lnSpc>
            </a:pPr>
            <a:r>
              <a:rPr lang="en-GB" dirty="0">
                <a:latin typeface="Arial" panose="020B0604020202020204" pitchFamily="34" charset="0"/>
                <a:cs typeface="Arial" panose="020B0604020202020204" pitchFamily="34" charset="0"/>
              </a:rPr>
              <a:t>Unclear </a:t>
            </a:r>
            <a:r>
              <a:rPr lang="en-GB" b="1" dirty="0">
                <a:latin typeface="Arial" panose="020B0604020202020204" pitchFamily="34" charset="0"/>
                <a:cs typeface="Arial" panose="020B0604020202020204" pitchFamily="34" charset="0"/>
              </a:rPr>
              <a:t>if, when &amp; how much</a:t>
            </a:r>
            <a:r>
              <a:rPr lang="en-GB" dirty="0">
                <a:latin typeface="Arial" panose="020B0604020202020204" pitchFamily="34" charset="0"/>
                <a:cs typeface="Arial" panose="020B0604020202020204" pitchFamily="34" charset="0"/>
              </a:rPr>
              <a:t> product needed </a:t>
            </a:r>
            <a:r>
              <a:rPr lang="en-GB" dirty="0">
                <a:latin typeface="Arial" panose="020B0604020202020204" pitchFamily="34" charset="0"/>
                <a:cs typeface="Arial" panose="020B0604020202020204" pitchFamily="34" charset="0"/>
                <a:sym typeface="Wingdings" panose="05000000000000000000" pitchFamily="2" charset="2"/>
              </a:rPr>
              <a:t> </a:t>
            </a:r>
          </a:p>
          <a:p>
            <a:pPr>
              <a:lnSpc>
                <a:spcPct val="110000"/>
              </a:lnSpc>
            </a:pPr>
            <a:r>
              <a:rPr lang="en-GB" dirty="0">
                <a:latin typeface="Arial" panose="020B0604020202020204" pitchFamily="34" charset="0"/>
                <a:cs typeface="Arial" panose="020B0604020202020204" pitchFamily="34" charset="0"/>
                <a:sym typeface="Wingdings" panose="05000000000000000000" pitchFamily="2" charset="2"/>
              </a:rPr>
              <a:t>Very high risk  </a:t>
            </a:r>
          </a:p>
          <a:p>
            <a:pPr>
              <a:lnSpc>
                <a:spcPct val="110000"/>
              </a:lnSpc>
            </a:pPr>
            <a:r>
              <a:rPr lang="en-GB" dirty="0">
                <a:latin typeface="Arial" panose="020B0604020202020204" pitchFamily="34" charset="0"/>
                <a:cs typeface="Arial" panose="020B0604020202020204" pitchFamily="34" charset="0"/>
                <a:sym typeface="Wingdings" panose="05000000000000000000" pitchFamily="2" charset="2"/>
              </a:rPr>
              <a:t>Public sector drives R&amp;D </a:t>
            </a:r>
          </a:p>
          <a:p>
            <a:pPr marL="214313" indent="-214313">
              <a:lnSpc>
                <a:spcPct val="110000"/>
              </a:lnSpc>
            </a:pPr>
            <a:endParaRPr lang="en-GB" dirty="0">
              <a:latin typeface="Arial" panose="020B0604020202020204" pitchFamily="34" charset="0"/>
              <a:cs typeface="Arial" panose="020B0604020202020204" pitchFamily="34" charset="0"/>
              <a:sym typeface="Wingdings" panose="05000000000000000000" pitchFamily="2" charset="2"/>
            </a:endParaRPr>
          </a:p>
        </p:txBody>
      </p:sp>
      <p:sp>
        <p:nvSpPr>
          <p:cNvPr id="8" name="Title 7">
            <a:extLst>
              <a:ext uri="{FF2B5EF4-FFF2-40B4-BE49-F238E27FC236}">
                <a16:creationId xmlns:a16="http://schemas.microsoft.com/office/drawing/2014/main" id="{6D228ECA-4877-4D2E-84BF-F31FD2C94AF2}"/>
              </a:ext>
            </a:extLst>
          </p:cNvPr>
          <p:cNvSpPr>
            <a:spLocks noGrp="1"/>
          </p:cNvSpPr>
          <p:nvPr>
            <p:ph type="title"/>
          </p:nvPr>
        </p:nvSpPr>
        <p:spPr>
          <a:xfrm>
            <a:off x="457199" y="109034"/>
            <a:ext cx="8229600" cy="949098"/>
          </a:xfrm>
        </p:spPr>
        <p:txBody>
          <a:bodyPr>
            <a:normAutofit/>
          </a:bodyPr>
          <a:lstStyle/>
          <a:p>
            <a:r>
              <a:rPr lang="en-US" altLang="en-US" sz="2400" dirty="0">
                <a:latin typeface="Arial" panose="020B0604020202020204" pitchFamily="34" charset="0"/>
                <a:cs typeface="Arial" panose="020B0604020202020204" pitchFamily="34" charset="0"/>
                <a:sym typeface="Wingdings" panose="05000000000000000000" pitchFamily="2" charset="2"/>
              </a:rPr>
              <a:t>Public sector role: </a:t>
            </a:r>
            <a:r>
              <a:rPr lang="en-US" altLang="en-US" sz="2700" dirty="0">
                <a:latin typeface="Arial" panose="020B0604020202020204" pitchFamily="34" charset="0"/>
                <a:cs typeface="Arial" panose="020B0604020202020204" pitchFamily="34" charset="0"/>
                <a:sym typeface="Wingdings" panose="05000000000000000000" pitchFamily="2" charset="2"/>
              </a:rPr>
              <a:t>Intensive and Extensive </a:t>
            </a:r>
            <a:endParaRPr lang="en-GB" sz="2700" dirty="0"/>
          </a:p>
        </p:txBody>
      </p:sp>
      <p:grpSp>
        <p:nvGrpSpPr>
          <p:cNvPr id="2" name="Group 1">
            <a:extLst>
              <a:ext uri="{FF2B5EF4-FFF2-40B4-BE49-F238E27FC236}">
                <a16:creationId xmlns:a16="http://schemas.microsoft.com/office/drawing/2014/main" id="{04BA86F8-5A68-CBA9-5754-14E702C5CDCE}"/>
              </a:ext>
            </a:extLst>
          </p:cNvPr>
          <p:cNvGrpSpPr/>
          <p:nvPr/>
        </p:nvGrpSpPr>
        <p:grpSpPr>
          <a:xfrm>
            <a:off x="3605154" y="1238710"/>
            <a:ext cx="5309190" cy="3644242"/>
            <a:chOff x="3605154" y="1238710"/>
            <a:chExt cx="5309190" cy="3644242"/>
          </a:xfrm>
        </p:grpSpPr>
        <p:pic>
          <p:nvPicPr>
            <p:cNvPr id="4" name="Picture 3">
              <a:extLst>
                <a:ext uri="{FF2B5EF4-FFF2-40B4-BE49-F238E27FC236}">
                  <a16:creationId xmlns:a16="http://schemas.microsoft.com/office/drawing/2014/main" id="{937A077E-B6A5-2724-BECD-A4D20E06AE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5154" y="1377210"/>
              <a:ext cx="5309190" cy="3505742"/>
            </a:xfrm>
            <a:prstGeom prst="rect">
              <a:avLst/>
            </a:prstGeom>
          </p:spPr>
        </p:pic>
        <p:sp>
          <p:nvSpPr>
            <p:cNvPr id="5" name="TextBox 4">
              <a:extLst>
                <a:ext uri="{FF2B5EF4-FFF2-40B4-BE49-F238E27FC236}">
                  <a16:creationId xmlns:a16="http://schemas.microsoft.com/office/drawing/2014/main" id="{BB15C979-4784-7F2A-840C-41675478C471}"/>
                </a:ext>
              </a:extLst>
            </p:cNvPr>
            <p:cNvSpPr txBox="1"/>
            <p:nvPr/>
          </p:nvSpPr>
          <p:spPr>
            <a:xfrm>
              <a:off x="4505547" y="1238710"/>
              <a:ext cx="3269511" cy="300082"/>
            </a:xfrm>
            <a:prstGeom prst="rect">
              <a:avLst/>
            </a:prstGeom>
            <a:noFill/>
          </p:spPr>
          <p:txBody>
            <a:bodyPr wrap="square" rtlCol="0">
              <a:spAutoFit/>
            </a:bodyPr>
            <a:lstStyle/>
            <a:p>
              <a:pPr algn="ctr"/>
              <a:r>
                <a:rPr lang="en-GB" sz="1350" dirty="0">
                  <a:latin typeface="Arial" panose="020B0604020202020204" pitchFamily="34" charset="0"/>
                  <a:cs typeface="Arial" panose="020B0604020202020204" pitchFamily="34" charset="0"/>
                  <a:sym typeface="Wingdings" panose="05000000000000000000" pitchFamily="2" charset="2"/>
                </a:rPr>
                <a:t>Emerging Infectious Disease (EID) R&amp;D</a:t>
              </a:r>
            </a:p>
          </p:txBody>
        </p:sp>
      </p:grpSp>
    </p:spTree>
    <p:extLst>
      <p:ext uri="{BB962C8B-B14F-4D97-AF65-F5344CB8AC3E}">
        <p14:creationId xmlns:p14="http://schemas.microsoft.com/office/powerpoint/2010/main" val="4018478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FCA7D9-2E84-F3FA-8559-0CEEBCAF03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8575" y="1789565"/>
            <a:ext cx="4212383" cy="2786089"/>
          </a:xfrm>
          <a:prstGeom prst="rect">
            <a:avLst/>
          </a:prstGeom>
        </p:spPr>
      </p:pic>
      <p:pic>
        <p:nvPicPr>
          <p:cNvPr id="6" name="Picture 5">
            <a:extLst>
              <a:ext uri="{FF2B5EF4-FFF2-40B4-BE49-F238E27FC236}">
                <a16:creationId xmlns:a16="http://schemas.microsoft.com/office/drawing/2014/main" id="{2110F263-E2B7-8BDD-9B9E-E3CB0A39C4B6}"/>
              </a:ext>
            </a:extLst>
          </p:cNvPr>
          <p:cNvPicPr>
            <a:picLocks noChangeAspect="1"/>
          </p:cNvPicPr>
          <p:nvPr/>
        </p:nvPicPr>
        <p:blipFill>
          <a:blip r:embed="rId3"/>
          <a:stretch>
            <a:fillRect/>
          </a:stretch>
        </p:blipFill>
        <p:spPr>
          <a:xfrm>
            <a:off x="203644" y="1789564"/>
            <a:ext cx="4368356" cy="2516621"/>
          </a:xfrm>
          <a:prstGeom prst="rect">
            <a:avLst/>
          </a:prstGeom>
        </p:spPr>
      </p:pic>
      <p:sp>
        <p:nvSpPr>
          <p:cNvPr id="7" name="Title 6">
            <a:extLst>
              <a:ext uri="{FF2B5EF4-FFF2-40B4-BE49-F238E27FC236}">
                <a16:creationId xmlns:a16="http://schemas.microsoft.com/office/drawing/2014/main" id="{E71DFA0D-39FE-A88C-2389-F96CCEF3F5AD}"/>
              </a:ext>
            </a:extLst>
          </p:cNvPr>
          <p:cNvSpPr>
            <a:spLocks noGrp="1"/>
          </p:cNvSpPr>
          <p:nvPr>
            <p:ph type="title"/>
          </p:nvPr>
        </p:nvSpPr>
        <p:spPr/>
        <p:txBody>
          <a:bodyPr>
            <a:normAutofit fontScale="90000"/>
          </a:bodyPr>
          <a:lstStyle/>
          <a:p>
            <a:r>
              <a:rPr lang="en-US" dirty="0"/>
              <a:t>With Covid-19 R&amp;D funding</a:t>
            </a:r>
          </a:p>
        </p:txBody>
      </p:sp>
    </p:spTree>
    <p:extLst>
      <p:ext uri="{BB962C8B-B14F-4D97-AF65-F5344CB8AC3E}">
        <p14:creationId xmlns:p14="http://schemas.microsoft.com/office/powerpoint/2010/main" val="9216993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E290-A1F1-08EB-FAED-B94E1E272562}"/>
              </a:ext>
            </a:extLst>
          </p:cNvPr>
          <p:cNvSpPr>
            <a:spLocks noGrp="1"/>
          </p:cNvSpPr>
          <p:nvPr>
            <p:ph type="title"/>
          </p:nvPr>
        </p:nvSpPr>
        <p:spPr>
          <a:xfrm>
            <a:off x="311700" y="445025"/>
            <a:ext cx="8520600" cy="572700"/>
          </a:xfrm>
        </p:spPr>
        <p:txBody>
          <a:bodyPr wrap="square" anchor="t">
            <a:normAutofit/>
          </a:bodyPr>
          <a:lstStyle/>
          <a:p>
            <a:pPr>
              <a:lnSpc>
                <a:spcPct val="90000"/>
              </a:lnSpc>
            </a:pPr>
            <a:r>
              <a:rPr lang="en-US" dirty="0"/>
              <a:t>3 key ideas</a:t>
            </a:r>
          </a:p>
        </p:txBody>
      </p:sp>
      <p:graphicFrame>
        <p:nvGraphicFramePr>
          <p:cNvPr id="5" name="Text Placeholder 2">
            <a:extLst>
              <a:ext uri="{FF2B5EF4-FFF2-40B4-BE49-F238E27FC236}">
                <a16:creationId xmlns:a16="http://schemas.microsoft.com/office/drawing/2014/main" id="{EDD4D4CD-B017-CCBA-BB3C-58CA9801BD15}"/>
              </a:ext>
            </a:extLst>
          </p:cNvPr>
          <p:cNvGraphicFramePr/>
          <p:nvPr>
            <p:extLst>
              <p:ext uri="{D42A27DB-BD31-4B8C-83A1-F6EECF244321}">
                <p14:modId xmlns:p14="http://schemas.microsoft.com/office/powerpoint/2010/main" val="1443896731"/>
              </p:ext>
            </p:extLst>
          </p:nvPr>
        </p:nvGraphicFramePr>
        <p:xfrm>
          <a:off x="311700" y="1152475"/>
          <a:ext cx="8520600" cy="34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079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1855-0923-0576-BA78-3783523B372F}"/>
              </a:ext>
            </a:extLst>
          </p:cNvPr>
          <p:cNvSpPr>
            <a:spLocks noGrp="1"/>
          </p:cNvSpPr>
          <p:nvPr>
            <p:ph type="title"/>
          </p:nvPr>
        </p:nvSpPr>
        <p:spPr>
          <a:xfrm>
            <a:off x="311700" y="336699"/>
            <a:ext cx="8520600" cy="572700"/>
          </a:xfrm>
        </p:spPr>
        <p:txBody>
          <a:bodyPr>
            <a:normAutofit fontScale="90000"/>
          </a:bodyPr>
          <a:lstStyle/>
          <a:p>
            <a:r>
              <a:rPr lang="en-US" dirty="0">
                <a:solidFill>
                  <a:srgbClr val="C00000"/>
                </a:solidFill>
              </a:rPr>
              <a:t>Public funding an important tool for leverage</a:t>
            </a:r>
            <a:br>
              <a:rPr lang="en-US" dirty="0">
                <a:solidFill>
                  <a:srgbClr val="C00000"/>
                </a:solidFill>
              </a:rPr>
            </a:br>
            <a:endParaRPr lang="en-CN" dirty="0"/>
          </a:p>
        </p:txBody>
      </p:sp>
      <p:sp>
        <p:nvSpPr>
          <p:cNvPr id="3" name="Text Placeholder 2">
            <a:extLst>
              <a:ext uri="{FF2B5EF4-FFF2-40B4-BE49-F238E27FC236}">
                <a16:creationId xmlns:a16="http://schemas.microsoft.com/office/drawing/2014/main" id="{F3F5B32D-8F40-CEAA-9BE0-9BCDE35B2F13}"/>
              </a:ext>
            </a:extLst>
          </p:cNvPr>
          <p:cNvSpPr>
            <a:spLocks noGrp="1"/>
          </p:cNvSpPr>
          <p:nvPr>
            <p:ph type="body" idx="1"/>
          </p:nvPr>
        </p:nvSpPr>
        <p:spPr>
          <a:xfrm>
            <a:off x="311700" y="904398"/>
            <a:ext cx="8520600" cy="3755191"/>
          </a:xfrm>
        </p:spPr>
        <p:txBody>
          <a:bodyPr>
            <a:normAutofit/>
          </a:bodyPr>
          <a:lstStyle/>
          <a:p>
            <a:r>
              <a:rPr lang="en-US" dirty="0">
                <a:solidFill>
                  <a:srgbClr val="C00000"/>
                </a:solidFill>
              </a:rPr>
              <a:t>Tying conditions to funding: a </a:t>
            </a:r>
            <a:r>
              <a:rPr lang="en-US" u="sng" dirty="0">
                <a:solidFill>
                  <a:srgbClr val="C00000"/>
                </a:solidFill>
              </a:rPr>
              <a:t>common</a:t>
            </a:r>
            <a:r>
              <a:rPr lang="en-US" dirty="0">
                <a:solidFill>
                  <a:srgbClr val="C00000"/>
                </a:solidFill>
              </a:rPr>
              <a:t>, </a:t>
            </a:r>
            <a:r>
              <a:rPr lang="en-US" u="sng" dirty="0">
                <a:solidFill>
                  <a:srgbClr val="C00000"/>
                </a:solidFill>
              </a:rPr>
              <a:t>proven</a:t>
            </a:r>
            <a:r>
              <a:rPr lang="en-US" dirty="0">
                <a:solidFill>
                  <a:srgbClr val="C00000"/>
                </a:solidFill>
              </a:rPr>
              <a:t> practice to improve access to fruits of R&amp;D in international projects for health emergencies</a:t>
            </a:r>
          </a:p>
          <a:p>
            <a:pPr lvl="1"/>
            <a:r>
              <a:rPr lang="en-US" sz="1500" dirty="0">
                <a:solidFill>
                  <a:schemeClr val="tx1"/>
                </a:solidFill>
              </a:rPr>
              <a:t>Open access publication and sharing of data and study results</a:t>
            </a:r>
          </a:p>
          <a:p>
            <a:pPr lvl="1"/>
            <a:r>
              <a:rPr lang="en-US" sz="1500" dirty="0">
                <a:solidFill>
                  <a:schemeClr val="tx1"/>
                </a:solidFill>
              </a:rPr>
              <a:t>Pricing commitments</a:t>
            </a:r>
          </a:p>
          <a:p>
            <a:pPr lvl="1"/>
            <a:r>
              <a:rPr lang="en-US" sz="1500" dirty="0">
                <a:solidFill>
                  <a:schemeClr val="tx1"/>
                </a:solidFill>
              </a:rPr>
              <a:t>Supply commitments</a:t>
            </a:r>
          </a:p>
          <a:p>
            <a:pPr lvl="1"/>
            <a:r>
              <a:rPr lang="en-US" sz="1500" dirty="0">
                <a:solidFill>
                  <a:schemeClr val="tx1"/>
                </a:solidFill>
              </a:rPr>
              <a:t>Funder retention of IP and other rights</a:t>
            </a:r>
          </a:p>
          <a:p>
            <a:pPr lvl="1"/>
            <a:r>
              <a:rPr lang="en-US" sz="1500" dirty="0">
                <a:solidFill>
                  <a:schemeClr val="tx1"/>
                </a:solidFill>
              </a:rPr>
              <a:t>Transparency</a:t>
            </a:r>
          </a:p>
          <a:p>
            <a:pPr marL="114300" indent="0">
              <a:buNone/>
            </a:pPr>
            <a:endParaRPr lang="en-US" dirty="0">
              <a:solidFill>
                <a:schemeClr val="tx1"/>
              </a:solidFill>
            </a:endParaRPr>
          </a:p>
        </p:txBody>
      </p:sp>
      <p:pic>
        <p:nvPicPr>
          <p:cNvPr id="5" name="Google Shape;63;p14">
            <a:extLst>
              <a:ext uri="{FF2B5EF4-FFF2-40B4-BE49-F238E27FC236}">
                <a16:creationId xmlns:a16="http://schemas.microsoft.com/office/drawing/2014/main" id="{1B1FA6F7-D2EC-B4DF-C19C-9011F85DDEF6}"/>
              </a:ext>
            </a:extLst>
          </p:cNvPr>
          <p:cNvPicPr preferRelativeResize="0">
            <a:picLocks noChangeAspect="1"/>
          </p:cNvPicPr>
          <p:nvPr/>
        </p:nvPicPr>
        <p:blipFill>
          <a:blip r:embed="rId3">
            <a:alphaModFix/>
          </a:blip>
          <a:stretch>
            <a:fillRect/>
          </a:stretch>
        </p:blipFill>
        <p:spPr>
          <a:xfrm>
            <a:off x="7851190" y="4487344"/>
            <a:ext cx="1127439" cy="532978"/>
          </a:xfrm>
          <a:prstGeom prst="rect">
            <a:avLst/>
          </a:prstGeom>
          <a:noFill/>
          <a:ln>
            <a:noFill/>
          </a:ln>
        </p:spPr>
      </p:pic>
    </p:spTree>
    <p:extLst>
      <p:ext uri="{BB962C8B-B14F-4D97-AF65-F5344CB8AC3E}">
        <p14:creationId xmlns:p14="http://schemas.microsoft.com/office/powerpoint/2010/main" val="993724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9E290-A1F1-08EB-FAED-B94E1E272562}"/>
              </a:ext>
            </a:extLst>
          </p:cNvPr>
          <p:cNvSpPr>
            <a:spLocks noGrp="1"/>
          </p:cNvSpPr>
          <p:nvPr>
            <p:ph type="title"/>
          </p:nvPr>
        </p:nvSpPr>
        <p:spPr>
          <a:xfrm>
            <a:off x="311700" y="445025"/>
            <a:ext cx="8520600" cy="572700"/>
          </a:xfrm>
        </p:spPr>
        <p:txBody>
          <a:bodyPr wrap="square" anchor="t">
            <a:normAutofit/>
          </a:bodyPr>
          <a:lstStyle/>
          <a:p>
            <a:pPr>
              <a:lnSpc>
                <a:spcPct val="90000"/>
              </a:lnSpc>
            </a:pPr>
            <a:r>
              <a:rPr lang="en-US" dirty="0"/>
              <a:t>3 key ideas</a:t>
            </a:r>
          </a:p>
        </p:txBody>
      </p:sp>
      <p:graphicFrame>
        <p:nvGraphicFramePr>
          <p:cNvPr id="5" name="Text Placeholder 2">
            <a:extLst>
              <a:ext uri="{FF2B5EF4-FFF2-40B4-BE49-F238E27FC236}">
                <a16:creationId xmlns:a16="http://schemas.microsoft.com/office/drawing/2014/main" id="{EDD4D4CD-B017-CCBA-BB3C-58CA9801BD15}"/>
              </a:ext>
            </a:extLst>
          </p:cNvPr>
          <p:cNvGraphicFramePr/>
          <p:nvPr>
            <p:extLst>
              <p:ext uri="{D42A27DB-BD31-4B8C-83A1-F6EECF244321}">
                <p14:modId xmlns:p14="http://schemas.microsoft.com/office/powerpoint/2010/main" val="524275357"/>
              </p:ext>
            </p:extLst>
          </p:nvPr>
        </p:nvGraphicFramePr>
        <p:xfrm>
          <a:off x="311700" y="1152475"/>
          <a:ext cx="8520600" cy="341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11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pic>
        <p:nvPicPr>
          <p:cNvPr id="209" name="Google Shape;209;p26"/>
          <p:cNvPicPr preferRelativeResize="0"/>
          <p:nvPr/>
        </p:nvPicPr>
        <p:blipFill rotWithShape="1">
          <a:blip r:embed="rId3">
            <a:alphaModFix/>
          </a:blip>
          <a:srcRect l="9124" t="57120" r="56393"/>
          <a:stretch/>
        </p:blipFill>
        <p:spPr>
          <a:xfrm rot="10800000">
            <a:off x="7817775" y="3832550"/>
            <a:ext cx="1355300" cy="1310951"/>
          </a:xfrm>
          <a:prstGeom prst="rect">
            <a:avLst/>
          </a:prstGeom>
          <a:noFill/>
          <a:ln>
            <a:noFill/>
          </a:ln>
        </p:spPr>
      </p:pic>
      <p:sp>
        <p:nvSpPr>
          <p:cNvPr id="210" name="Google Shape;210;p26"/>
          <p:cNvSpPr/>
          <p:nvPr/>
        </p:nvSpPr>
        <p:spPr>
          <a:xfrm>
            <a:off x="7602070" y="1311376"/>
            <a:ext cx="1355300" cy="2033828"/>
          </a:xfrm>
          <a:prstGeom prst="rect">
            <a:avLst/>
          </a:prstGeom>
          <a:noFill/>
          <a:ln w="28575" cap="flat" cmpd="sng">
            <a:solidFill>
              <a:srgbClr val="A0E7D5"/>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s-419" dirty="0" err="1">
                <a:solidFill>
                  <a:schemeClr val="dk1"/>
                </a:solidFill>
                <a:latin typeface="Lexend"/>
                <a:ea typeface="Lexend"/>
                <a:cs typeface="Lexend"/>
                <a:sym typeface="Lexend"/>
              </a:rPr>
              <a:t>From</a:t>
            </a:r>
            <a:r>
              <a:rPr lang="es-419" dirty="0">
                <a:solidFill>
                  <a:schemeClr val="dk1"/>
                </a:solidFill>
                <a:latin typeface="Lexend"/>
                <a:ea typeface="Lexend"/>
                <a:cs typeface="Lexend"/>
                <a:sym typeface="Lexend"/>
              </a:rPr>
              <a:t> 2010-20, </a:t>
            </a:r>
            <a:r>
              <a:rPr lang="es-419" dirty="0" err="1">
                <a:solidFill>
                  <a:schemeClr val="dk1"/>
                </a:solidFill>
                <a:latin typeface="Lexend"/>
                <a:ea typeface="Lexend"/>
                <a:cs typeface="Lexend"/>
                <a:sym typeface="Lexend"/>
              </a:rPr>
              <a:t>number</a:t>
            </a:r>
            <a:r>
              <a:rPr lang="es-419" dirty="0">
                <a:solidFill>
                  <a:schemeClr val="dk1"/>
                </a:solidFill>
                <a:latin typeface="Lexend"/>
                <a:ea typeface="Lexend"/>
                <a:cs typeface="Lexend"/>
                <a:sym typeface="Lexend"/>
              </a:rPr>
              <a:t> </a:t>
            </a:r>
            <a:r>
              <a:rPr lang="es-419" dirty="0" err="1">
                <a:solidFill>
                  <a:schemeClr val="dk1"/>
                </a:solidFill>
                <a:latin typeface="Lexend"/>
                <a:ea typeface="Lexend"/>
                <a:cs typeface="Lexend"/>
                <a:sym typeface="Lexend"/>
              </a:rPr>
              <a:t>of</a:t>
            </a:r>
            <a:r>
              <a:rPr lang="es-419" dirty="0">
                <a:solidFill>
                  <a:schemeClr val="dk1"/>
                </a:solidFill>
                <a:latin typeface="Lexend"/>
                <a:ea typeface="Lexend"/>
                <a:cs typeface="Lexend"/>
                <a:sym typeface="Lexend"/>
              </a:rPr>
              <a:t> </a:t>
            </a:r>
            <a:r>
              <a:rPr lang="es-419" dirty="0" err="1">
                <a:solidFill>
                  <a:schemeClr val="dk1"/>
                </a:solidFill>
                <a:latin typeface="Lexend"/>
                <a:ea typeface="Lexend"/>
                <a:cs typeface="Lexend"/>
                <a:sym typeface="Lexend"/>
              </a:rPr>
              <a:t>trials</a:t>
            </a:r>
            <a:r>
              <a:rPr lang="es-419" dirty="0">
                <a:solidFill>
                  <a:schemeClr val="dk1"/>
                </a:solidFill>
                <a:latin typeface="Lexend"/>
                <a:ea typeface="Lexend"/>
                <a:cs typeface="Lexend"/>
                <a:sym typeface="Lexend"/>
              </a:rPr>
              <a:t> in </a:t>
            </a:r>
            <a:r>
              <a:rPr lang="es-419" dirty="0" err="1">
                <a:solidFill>
                  <a:schemeClr val="dk1"/>
                </a:solidFill>
                <a:latin typeface="Lexend"/>
                <a:ea typeface="Lexend"/>
                <a:cs typeface="Lexend"/>
                <a:sym typeface="Lexend"/>
              </a:rPr>
              <a:t>LMICs</a:t>
            </a:r>
            <a:r>
              <a:rPr lang="es-419" dirty="0">
                <a:solidFill>
                  <a:schemeClr val="dk1"/>
                </a:solidFill>
                <a:latin typeface="Lexend"/>
                <a:ea typeface="Lexend"/>
                <a:cs typeface="Lexend"/>
                <a:sym typeface="Lexend"/>
              </a:rPr>
              <a:t> </a:t>
            </a:r>
            <a:r>
              <a:rPr lang="es-419" dirty="0" err="1">
                <a:solidFill>
                  <a:schemeClr val="dk1"/>
                </a:solidFill>
                <a:latin typeface="Lexend"/>
                <a:ea typeface="Lexend"/>
                <a:cs typeface="Lexend"/>
                <a:sym typeface="Lexend"/>
              </a:rPr>
              <a:t>increased</a:t>
            </a:r>
            <a:r>
              <a:rPr lang="es-419" dirty="0">
                <a:solidFill>
                  <a:schemeClr val="dk1"/>
                </a:solidFill>
                <a:latin typeface="Lexend"/>
                <a:ea typeface="Lexend"/>
                <a:cs typeface="Lexend"/>
                <a:sym typeface="Lexend"/>
              </a:rPr>
              <a:t> </a:t>
            </a:r>
            <a:r>
              <a:rPr lang="es-419" dirty="0" err="1">
                <a:solidFill>
                  <a:schemeClr val="dk1"/>
                </a:solidFill>
                <a:latin typeface="Lexend"/>
                <a:ea typeface="Lexend"/>
                <a:cs typeface="Lexend"/>
                <a:sym typeface="Lexend"/>
              </a:rPr>
              <a:t>by</a:t>
            </a:r>
            <a:r>
              <a:rPr lang="es-419" dirty="0">
                <a:solidFill>
                  <a:schemeClr val="dk1"/>
                </a:solidFill>
                <a:latin typeface="Lexend"/>
                <a:ea typeface="Lexend"/>
                <a:cs typeface="Lexend"/>
                <a:sym typeface="Lexend"/>
              </a:rPr>
              <a:t> </a:t>
            </a:r>
            <a:r>
              <a:rPr lang="es-419" b="1" dirty="0">
                <a:solidFill>
                  <a:schemeClr val="dk1"/>
                </a:solidFill>
                <a:latin typeface="Lexend"/>
                <a:ea typeface="Lexend"/>
                <a:cs typeface="Lexend"/>
                <a:sym typeface="Lexend"/>
              </a:rPr>
              <a:t>375%. </a:t>
            </a:r>
            <a:endParaRPr b="1" dirty="0">
              <a:solidFill>
                <a:schemeClr val="dk1"/>
              </a:solidFill>
              <a:latin typeface="Lexend"/>
              <a:ea typeface="Lexend"/>
              <a:cs typeface="Lexend"/>
              <a:sym typeface="Lexend"/>
            </a:endParaRPr>
          </a:p>
        </p:txBody>
      </p:sp>
      <p:pic>
        <p:nvPicPr>
          <p:cNvPr id="212" name="Google Shape;212;p26"/>
          <p:cNvPicPr preferRelativeResize="0"/>
          <p:nvPr/>
        </p:nvPicPr>
        <p:blipFill>
          <a:blip r:embed="rId4">
            <a:alphaModFix/>
          </a:blip>
          <a:stretch>
            <a:fillRect/>
          </a:stretch>
        </p:blipFill>
        <p:spPr>
          <a:xfrm>
            <a:off x="7479325" y="154500"/>
            <a:ext cx="1492500" cy="765000"/>
          </a:xfrm>
          <a:prstGeom prst="rect">
            <a:avLst/>
          </a:prstGeom>
          <a:noFill/>
          <a:ln>
            <a:noFill/>
          </a:ln>
        </p:spPr>
      </p:pic>
      <p:pic>
        <p:nvPicPr>
          <p:cNvPr id="213" name="Google Shape;213;p26"/>
          <p:cNvPicPr preferRelativeResize="0"/>
          <p:nvPr/>
        </p:nvPicPr>
        <p:blipFill>
          <a:blip r:embed="rId5">
            <a:alphaModFix/>
          </a:blip>
          <a:stretch>
            <a:fillRect/>
          </a:stretch>
        </p:blipFill>
        <p:spPr>
          <a:xfrm>
            <a:off x="346150" y="224119"/>
            <a:ext cx="6999503" cy="4710822"/>
          </a:xfrm>
          <a:prstGeom prst="rect">
            <a:avLst/>
          </a:prstGeom>
          <a:noFill/>
          <a:ln>
            <a:noFill/>
          </a:ln>
        </p:spPr>
      </p:pic>
      <p:sp>
        <p:nvSpPr>
          <p:cNvPr id="2" name="TextBox 1">
            <a:extLst>
              <a:ext uri="{FF2B5EF4-FFF2-40B4-BE49-F238E27FC236}">
                <a16:creationId xmlns:a16="http://schemas.microsoft.com/office/drawing/2014/main" id="{89C6E4A8-80AA-F64D-0846-CF4CF20F7A9F}"/>
              </a:ext>
            </a:extLst>
          </p:cNvPr>
          <p:cNvSpPr txBox="1"/>
          <p:nvPr/>
        </p:nvSpPr>
        <p:spPr>
          <a:xfrm>
            <a:off x="207034" y="4879983"/>
            <a:ext cx="8493919" cy="215444"/>
          </a:xfrm>
          <a:prstGeom prst="rect">
            <a:avLst/>
          </a:prstGeom>
          <a:noFill/>
        </p:spPr>
        <p:txBody>
          <a:bodyPr wrap="square" rtlCol="0">
            <a:spAutoFit/>
          </a:bodyPr>
          <a:lstStyle/>
          <a:p>
            <a:r>
              <a:rPr lang="en-US" sz="800" dirty="0"/>
              <a:t>Source: Vieira et al (2023). </a:t>
            </a:r>
            <a:r>
              <a:rPr lang="en-US" sz="800" dirty="0">
                <a:hlinkClick r:id="rId6"/>
              </a:rPr>
              <a:t>Rising pharmaceutical innovation in the Global South: a landscape study | Journal of Pharmaceutical Policy and Practice | Full Text (biomedcentral.com)</a:t>
            </a:r>
            <a:endParaRPr lang="en-US" sz="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
                                        </p:tgtEl>
                                        <p:attrNameLst>
                                          <p:attrName>style.visibility</p:attrName>
                                        </p:attrNameLst>
                                      </p:cBhvr>
                                      <p:to>
                                        <p:strVal val="visible"/>
                                      </p:to>
                                    </p:set>
                                    <p:animEffect transition="in" filter="fade">
                                      <p:cBhvr>
                                        <p:cTn id="12"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TotalTime>
  <Words>2126</Words>
  <Application>Microsoft Macintosh PowerPoint</Application>
  <PresentationFormat>On-screen Show (16:9)</PresentationFormat>
  <Paragraphs>268</Paragraphs>
  <Slides>26</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Lexend</vt:lpstr>
      <vt:lpstr>Arial</vt:lpstr>
      <vt:lpstr>Calibri</vt:lpstr>
      <vt:lpstr>Simple Light</vt:lpstr>
      <vt:lpstr>Access to the Results of International Publicly Funded R&amp;D for Health Emergencies</vt:lpstr>
      <vt:lpstr>Part 1. Framing remarks</vt:lpstr>
      <vt:lpstr>3 key ideas</vt:lpstr>
      <vt:lpstr>Public sector role: Intensive and Extensive </vt:lpstr>
      <vt:lpstr>With Covid-19 R&amp;D funding</vt:lpstr>
      <vt:lpstr>3 key ideas</vt:lpstr>
      <vt:lpstr>Public funding an important tool for leverage </vt:lpstr>
      <vt:lpstr>3 key ideas</vt:lpstr>
      <vt:lpstr>PowerPoint Presentation</vt:lpstr>
      <vt:lpstr>2022 snapshot: A global system of Covid-19 vaccine R&amp;D</vt:lpstr>
      <vt:lpstr>3 key ideas</vt:lpstr>
      <vt:lpstr>Part 2. Case studies of international projects</vt:lpstr>
      <vt:lpstr>Case studies of International R&amp;D Projects for Health Emergencies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Examples’ Conditions on Funding and IP management</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Pharmaceutical Research and Development  in the Global South</dc:title>
  <dc:creator>Suerie Moon</dc:creator>
  <cp:lastModifiedBy>Yiqi Liu</cp:lastModifiedBy>
  <cp:revision>176</cp:revision>
  <dcterms:modified xsi:type="dcterms:W3CDTF">2024-02-04T18:52:53Z</dcterms:modified>
</cp:coreProperties>
</file>