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3.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34.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1"/>
  </p:notesMasterIdLst>
  <p:sldIdLst>
    <p:sldId id="449" r:id="rId3"/>
    <p:sldId id="315" r:id="rId4"/>
    <p:sldId id="263" r:id="rId5"/>
    <p:sldId id="266" r:id="rId6"/>
    <p:sldId id="267" r:id="rId7"/>
    <p:sldId id="268" r:id="rId8"/>
    <p:sldId id="269" r:id="rId9"/>
    <p:sldId id="270" r:id="rId10"/>
    <p:sldId id="271" r:id="rId11"/>
    <p:sldId id="272" r:id="rId12"/>
    <p:sldId id="273" r:id="rId13"/>
    <p:sldId id="274" r:id="rId14"/>
    <p:sldId id="276" r:id="rId15"/>
    <p:sldId id="277" r:id="rId16"/>
    <p:sldId id="281" r:id="rId17"/>
    <p:sldId id="282" r:id="rId18"/>
    <p:sldId id="283" r:id="rId19"/>
    <p:sldId id="284" r:id="rId20"/>
    <p:sldId id="285" r:id="rId21"/>
    <p:sldId id="286" r:id="rId22"/>
    <p:sldId id="289" r:id="rId23"/>
    <p:sldId id="290" r:id="rId24"/>
    <p:sldId id="292" r:id="rId25"/>
    <p:sldId id="294" r:id="rId26"/>
    <p:sldId id="295" r:id="rId27"/>
    <p:sldId id="306" r:id="rId28"/>
    <p:sldId id="307" r:id="rId29"/>
    <p:sldId id="308" r:id="rId30"/>
    <p:sldId id="309" r:id="rId31"/>
    <p:sldId id="310" r:id="rId32"/>
    <p:sldId id="311" r:id="rId33"/>
    <p:sldId id="312" r:id="rId34"/>
    <p:sldId id="313" r:id="rId35"/>
    <p:sldId id="314" r:id="rId36"/>
    <p:sldId id="30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64" r:id="rId86"/>
    <p:sldId id="365" r:id="rId87"/>
    <p:sldId id="366" r:id="rId88"/>
    <p:sldId id="367" r:id="rId89"/>
    <p:sldId id="368" r:id="rId90"/>
    <p:sldId id="369" r:id="rId91"/>
    <p:sldId id="370" r:id="rId92"/>
    <p:sldId id="371" r:id="rId93"/>
    <p:sldId id="372"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 id="387" r:id="rId109"/>
    <p:sldId id="388" r:id="rId110"/>
    <p:sldId id="389" r:id="rId111"/>
    <p:sldId id="390" r:id="rId112"/>
    <p:sldId id="391" r:id="rId113"/>
    <p:sldId id="392" r:id="rId114"/>
    <p:sldId id="393" r:id="rId115"/>
    <p:sldId id="394" r:id="rId116"/>
    <p:sldId id="395" r:id="rId117"/>
    <p:sldId id="396" r:id="rId118"/>
    <p:sldId id="397" r:id="rId119"/>
    <p:sldId id="398" r:id="rId120"/>
    <p:sldId id="399" r:id="rId121"/>
    <p:sldId id="400" r:id="rId122"/>
    <p:sldId id="401" r:id="rId123"/>
    <p:sldId id="402" r:id="rId124"/>
    <p:sldId id="403" r:id="rId125"/>
    <p:sldId id="404" r:id="rId126"/>
    <p:sldId id="405" r:id="rId127"/>
    <p:sldId id="406" r:id="rId128"/>
    <p:sldId id="407" r:id="rId129"/>
    <p:sldId id="408" r:id="rId130"/>
    <p:sldId id="409" r:id="rId131"/>
    <p:sldId id="410" r:id="rId132"/>
    <p:sldId id="411" r:id="rId133"/>
    <p:sldId id="412" r:id="rId134"/>
    <p:sldId id="413" r:id="rId135"/>
    <p:sldId id="414" r:id="rId136"/>
    <p:sldId id="415" r:id="rId137"/>
    <p:sldId id="416" r:id="rId138"/>
    <p:sldId id="417" r:id="rId139"/>
    <p:sldId id="418" r:id="rId140"/>
    <p:sldId id="419" r:id="rId141"/>
    <p:sldId id="420" r:id="rId142"/>
    <p:sldId id="421" r:id="rId143"/>
    <p:sldId id="422" r:id="rId144"/>
    <p:sldId id="423" r:id="rId145"/>
    <p:sldId id="424" r:id="rId146"/>
    <p:sldId id="425" r:id="rId147"/>
    <p:sldId id="426" r:id="rId148"/>
    <p:sldId id="427" r:id="rId149"/>
    <p:sldId id="428" r:id="rId150"/>
    <p:sldId id="429" r:id="rId151"/>
    <p:sldId id="430" r:id="rId152"/>
    <p:sldId id="431" r:id="rId153"/>
    <p:sldId id="432" r:id="rId154"/>
    <p:sldId id="433" r:id="rId155"/>
    <p:sldId id="434" r:id="rId156"/>
    <p:sldId id="435" r:id="rId157"/>
    <p:sldId id="436" r:id="rId158"/>
    <p:sldId id="437" r:id="rId159"/>
    <p:sldId id="438" r:id="rId160"/>
    <p:sldId id="439" r:id="rId161"/>
    <p:sldId id="440" r:id="rId162"/>
    <p:sldId id="441" r:id="rId163"/>
    <p:sldId id="442" r:id="rId164"/>
    <p:sldId id="443" r:id="rId165"/>
    <p:sldId id="444" r:id="rId166"/>
    <p:sldId id="445" r:id="rId167"/>
    <p:sldId id="446" r:id="rId168"/>
    <p:sldId id="447" r:id="rId169"/>
    <p:sldId id="448" r:id="rId17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216"/>
      </p:cViewPr>
      <p:guideLst>
        <p:guide orient="horz" pos="2160"/>
        <p:guide pos="2880"/>
      </p:guideLst>
    </p:cSldViewPr>
  </p:slideViewPr>
  <p:notesTextViewPr>
    <p:cViewPr>
      <p:scale>
        <a:sx n="1" d="1"/>
        <a:sy n="1" d="1"/>
      </p:scale>
      <p:origin x="0" y="0"/>
    </p:cViewPr>
  </p:notesTextViewPr>
  <p:sorterViewPr>
    <p:cViewPr>
      <p:scale>
        <a:sx n="35" d="100"/>
        <a:sy n="3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tableStyles" Target="tableStyles.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wipogvafs01\usr1\home\plana\Info_and_STATS_MS_and_CP\UK\GB_Irreg_Sept2014.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wipogvafs01\usr1\home\plana\Info_and_STATS_MS_and_CP\UK\GB_Irreg_Sept2014.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wipogvafs01\usr1\home\plana\Info_and_STATS_MS_and_CP\UK\UK_Sept2014.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wipogvafs01\usr1\home\plana\Info_and_STATS_MS_and_CP\UK\UK_Sept2014.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wipogvafs01\usr1\home\plana\Info_and_STATS_MS_and_CP\UK\UK_Sept2014.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wipogvafs01\usr1\home\plana\Info_and_STATS_MS_and_CP\UK\UK_Sept2014.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wipogvafs01\usr1\home\plana\Info_and_STATS_MS_and_CP\UK\UK_Sept2014.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D:\Users\long\AppData\Local\Microsoft\Windows\Temporary%20Internet%20Files\Content.Outlook\CCMAJQ33\Hague%20Stats.xls"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Feuil1!$B$1</c:f>
              <c:strCache>
                <c:ptCount val="1"/>
                <c:pt idx="0">
                  <c:v>WIPO'S MAIN SOURCES OF REVENUE</c:v>
                </c:pt>
              </c:strCache>
            </c:strRef>
          </c:tx>
          <c:invertIfNegative val="0"/>
          <c:dLbls>
            <c:dLbl>
              <c:idx val="0"/>
              <c:layout>
                <c:manualLayout>
                  <c:x val="2.8366171085088699E-3"/>
                  <c:y val="0.12025179020512899"/>
                </c:manualLayout>
              </c:layout>
              <c:tx>
                <c:rich>
                  <a:bodyPr/>
                  <a:lstStyle/>
                  <a:p>
                    <a:r>
                      <a:rPr lang="en-US" b="1" dirty="0" smtClean="0"/>
                      <a:t>76%</a:t>
                    </a:r>
                    <a:endParaRPr lang="en-US" b="1" dirty="0"/>
                  </a:p>
                </c:rich>
              </c:tx>
              <c:showLegendKey val="0"/>
              <c:showVal val="1"/>
              <c:showCatName val="0"/>
              <c:showSerName val="0"/>
              <c:showPercent val="0"/>
              <c:showBubbleSize val="0"/>
            </c:dLbl>
            <c:dLbl>
              <c:idx val="1"/>
              <c:layout/>
              <c:tx>
                <c:rich>
                  <a:bodyPr/>
                  <a:lstStyle/>
                  <a:p>
                    <a:r>
                      <a:rPr lang="en-US" b="1" dirty="0" smtClean="0"/>
                      <a:t>6%</a:t>
                    </a:r>
                    <a:endParaRPr lang="en-US" b="1" dirty="0"/>
                  </a:p>
                </c:rich>
              </c:tx>
              <c:showLegendKey val="0"/>
              <c:showVal val="1"/>
              <c:showCatName val="0"/>
              <c:showSerName val="0"/>
              <c:showPercent val="0"/>
              <c:showBubbleSize val="0"/>
            </c:dLbl>
            <c:dLbl>
              <c:idx val="2"/>
              <c:layout>
                <c:manualLayout>
                  <c:x val="2.8366171085088699E-3"/>
                  <c:y val="0.10154595617322"/>
                </c:manualLayout>
              </c:layout>
              <c:tx>
                <c:rich>
                  <a:bodyPr/>
                  <a:lstStyle/>
                  <a:p>
                    <a:r>
                      <a:rPr lang="en-US" b="1" dirty="0" smtClean="0"/>
                      <a:t>15%</a:t>
                    </a:r>
                    <a:endParaRPr lang="en-US" b="1" dirty="0"/>
                  </a:p>
                </c:rich>
              </c:tx>
              <c:showLegendKey val="0"/>
              <c:showVal val="1"/>
              <c:showCatName val="0"/>
              <c:showSerName val="0"/>
              <c:showPercent val="0"/>
              <c:showBubbleSize val="0"/>
            </c:dLbl>
            <c:dLbl>
              <c:idx val="3"/>
              <c:layout/>
              <c:tx>
                <c:rich>
                  <a:bodyPr/>
                  <a:lstStyle/>
                  <a:p>
                    <a:r>
                      <a:rPr lang="en-US" b="1" dirty="0" smtClean="0"/>
                      <a:t>2%</a:t>
                    </a:r>
                    <a:endParaRPr lang="en-US" b="1" dirty="0"/>
                  </a:p>
                </c:rich>
              </c:tx>
              <c:showLegendKey val="0"/>
              <c:showVal val="1"/>
              <c:showCatName val="0"/>
              <c:showSerName val="0"/>
              <c:showPercent val="0"/>
              <c:showBubbleSize val="0"/>
            </c:dLbl>
            <c:dLbl>
              <c:idx val="4"/>
              <c:layout/>
              <c:tx>
                <c:rich>
                  <a:bodyPr/>
                  <a:lstStyle/>
                  <a:p>
                    <a:r>
                      <a:rPr lang="en-US" b="1" dirty="0" smtClean="0"/>
                      <a:t>1%</a:t>
                    </a:r>
                    <a:endParaRPr lang="en-US" b="1"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Feuil1!$A$2:$A$6</c:f>
              <c:strCache>
                <c:ptCount val="5"/>
                <c:pt idx="0">
                  <c:v>PCT SYSTEM </c:v>
                </c:pt>
                <c:pt idx="1">
                  <c:v>MEMBER STATES</c:v>
                </c:pt>
                <c:pt idx="2">
                  <c:v>MADRID SYSTEM </c:v>
                </c:pt>
                <c:pt idx="3">
                  <c:v>HAGUE SYSTEM </c:v>
                </c:pt>
                <c:pt idx="4">
                  <c:v>OTHERS</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dLbls>
        <c:gapWidth val="100"/>
        <c:axId val="21140992"/>
        <c:axId val="21142528"/>
      </c:barChart>
      <c:catAx>
        <c:axId val="21140992"/>
        <c:scaling>
          <c:orientation val="minMax"/>
        </c:scaling>
        <c:delete val="0"/>
        <c:axPos val="b"/>
        <c:majorTickMark val="out"/>
        <c:minorTickMark val="none"/>
        <c:tickLblPos val="nextTo"/>
        <c:crossAx val="21142528"/>
        <c:crosses val="autoZero"/>
        <c:auto val="1"/>
        <c:lblAlgn val="ctr"/>
        <c:lblOffset val="100"/>
        <c:noMultiLvlLbl val="0"/>
      </c:catAx>
      <c:valAx>
        <c:axId val="21142528"/>
        <c:scaling>
          <c:orientation val="minMax"/>
        </c:scaling>
        <c:delete val="0"/>
        <c:axPos val="l"/>
        <c:majorGridlines/>
        <c:numFmt formatCode="General" sourceLinked="1"/>
        <c:majorTickMark val="out"/>
        <c:minorTickMark val="none"/>
        <c:tickLblPos val="nextTo"/>
        <c:crossAx val="21140992"/>
        <c:crosses val="autoZero"/>
        <c:crossBetween val="between"/>
      </c:valAx>
    </c:plotArea>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Irreg!$A$5</c:f>
              <c:strCache>
                <c:ptCount val="1"/>
                <c:pt idx="0">
                  <c:v>International applications</c:v>
                </c:pt>
              </c:strCache>
            </c:strRef>
          </c:tx>
          <c:marker>
            <c:symbol val="none"/>
          </c:marker>
          <c:cat>
            <c:numRef>
              <c:f>Irreg!$B$3:$K$3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Irreg!$B$5:$K$5</c:f>
              <c:numCache>
                <c:formatCode>#,##0</c:formatCode>
                <c:ptCount val="10"/>
                <c:pt idx="0">
                  <c:v>917</c:v>
                </c:pt>
                <c:pt idx="1">
                  <c:v>1016</c:v>
                </c:pt>
                <c:pt idx="2">
                  <c:v>1055</c:v>
                </c:pt>
                <c:pt idx="3">
                  <c:v>1178</c:v>
                </c:pt>
                <c:pt idx="4">
                  <c:v>1162</c:v>
                </c:pt>
                <c:pt idx="5">
                  <c:v>1008</c:v>
                </c:pt>
                <c:pt idx="6">
                  <c:v>1176</c:v>
                </c:pt>
                <c:pt idx="7">
                  <c:v>1129</c:v>
                </c:pt>
                <c:pt idx="8">
                  <c:v>1559</c:v>
                </c:pt>
                <c:pt idx="9">
                  <c:v>1562</c:v>
                </c:pt>
              </c:numCache>
            </c:numRef>
          </c:val>
          <c:smooth val="0"/>
        </c:ser>
        <c:ser>
          <c:idx val="0"/>
          <c:order val="1"/>
          <c:tx>
            <c:strRef>
              <c:f>Irreg!$A$4</c:f>
              <c:strCache>
                <c:ptCount val="1"/>
                <c:pt idx="0">
                  <c:v>International registrations </c:v>
                </c:pt>
              </c:strCache>
            </c:strRef>
          </c:tx>
          <c:marker>
            <c:symbol val="none"/>
          </c:marker>
          <c:cat>
            <c:numRef>
              <c:f>Irreg!$B$3:$K$3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Irreg!$B$4:$K$4</c:f>
              <c:numCache>
                <c:formatCode>#,##0</c:formatCode>
                <c:ptCount val="10"/>
                <c:pt idx="0">
                  <c:v>722</c:v>
                </c:pt>
                <c:pt idx="1">
                  <c:v>980</c:v>
                </c:pt>
                <c:pt idx="2">
                  <c:v>1098</c:v>
                </c:pt>
                <c:pt idx="3">
                  <c:v>1121</c:v>
                </c:pt>
                <c:pt idx="4">
                  <c:v>1227</c:v>
                </c:pt>
                <c:pt idx="5">
                  <c:v>999</c:v>
                </c:pt>
                <c:pt idx="6">
                  <c:v>1062</c:v>
                </c:pt>
                <c:pt idx="7">
                  <c:v>1093</c:v>
                </c:pt>
                <c:pt idx="8">
                  <c:v>1274</c:v>
                </c:pt>
                <c:pt idx="9">
                  <c:v>1580</c:v>
                </c:pt>
              </c:numCache>
            </c:numRef>
          </c:val>
          <c:smooth val="0"/>
        </c:ser>
        <c:dLbls>
          <c:showLegendKey val="0"/>
          <c:showVal val="0"/>
          <c:showCatName val="0"/>
          <c:showSerName val="0"/>
          <c:showPercent val="0"/>
          <c:showBubbleSize val="0"/>
        </c:dLbls>
        <c:marker val="1"/>
        <c:smooth val="0"/>
        <c:axId val="78311808"/>
        <c:axId val="78313344"/>
      </c:lineChart>
      <c:catAx>
        <c:axId val="78311808"/>
        <c:scaling>
          <c:orientation val="minMax"/>
        </c:scaling>
        <c:delete val="0"/>
        <c:axPos val="b"/>
        <c:numFmt formatCode="General" sourceLinked="1"/>
        <c:majorTickMark val="none"/>
        <c:minorTickMark val="none"/>
        <c:tickLblPos val="nextTo"/>
        <c:crossAx val="78313344"/>
        <c:crosses val="autoZero"/>
        <c:auto val="1"/>
        <c:lblAlgn val="ctr"/>
        <c:lblOffset val="100"/>
        <c:noMultiLvlLbl val="0"/>
      </c:catAx>
      <c:valAx>
        <c:axId val="78313344"/>
        <c:scaling>
          <c:orientation val="minMax"/>
        </c:scaling>
        <c:delete val="0"/>
        <c:axPos val="l"/>
        <c:majorGridlines/>
        <c:numFmt formatCode="#,##0" sourceLinked="1"/>
        <c:majorTickMark val="none"/>
        <c:minorTickMark val="none"/>
        <c:tickLblPos val="nextTo"/>
        <c:crossAx val="78311808"/>
        <c:crosses val="autoZero"/>
        <c:crossBetween val="between"/>
      </c:valAx>
      <c:dTable>
        <c:showHorzBorder val="1"/>
        <c:showVertBorder val="1"/>
        <c:showOutline val="1"/>
        <c:showKeys val="1"/>
      </c:dTable>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Irreg!$A$4</c:f>
              <c:strCache>
                <c:ptCount val="1"/>
                <c:pt idx="0">
                  <c:v>International registrations </c:v>
                </c:pt>
              </c:strCache>
            </c:strRef>
          </c:tx>
          <c:spPr>
            <a:ln>
              <a:solidFill>
                <a:schemeClr val="tx2"/>
              </a:solidFill>
            </a:ln>
          </c:spPr>
          <c:marker>
            <c:symbol val="none"/>
          </c:marker>
          <c:cat>
            <c:numRef>
              <c:f>Irreg!$B$3:$K$3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Irreg!$B$4:$K$4</c:f>
              <c:numCache>
                <c:formatCode>#,##0</c:formatCode>
                <c:ptCount val="10"/>
                <c:pt idx="0">
                  <c:v>722</c:v>
                </c:pt>
                <c:pt idx="1">
                  <c:v>980</c:v>
                </c:pt>
                <c:pt idx="2">
                  <c:v>1098</c:v>
                </c:pt>
                <c:pt idx="3">
                  <c:v>1121</c:v>
                </c:pt>
                <c:pt idx="4">
                  <c:v>1227</c:v>
                </c:pt>
                <c:pt idx="5">
                  <c:v>999</c:v>
                </c:pt>
                <c:pt idx="6">
                  <c:v>1062</c:v>
                </c:pt>
                <c:pt idx="7">
                  <c:v>1093</c:v>
                </c:pt>
                <c:pt idx="8">
                  <c:v>1274</c:v>
                </c:pt>
                <c:pt idx="9">
                  <c:v>1580</c:v>
                </c:pt>
              </c:numCache>
            </c:numRef>
          </c:val>
          <c:smooth val="0"/>
        </c:ser>
        <c:ser>
          <c:idx val="1"/>
          <c:order val="1"/>
          <c:tx>
            <c:strRef>
              <c:f>Irreg!$A$6</c:f>
              <c:strCache>
                <c:ptCount val="1"/>
                <c:pt idx="0">
                  <c:v>Subsequent designations</c:v>
                </c:pt>
              </c:strCache>
            </c:strRef>
          </c:tx>
          <c:spPr>
            <a:ln>
              <a:solidFill>
                <a:schemeClr val="accent5">
                  <a:lumMod val="75000"/>
                </a:schemeClr>
              </a:solidFill>
            </a:ln>
          </c:spPr>
          <c:marker>
            <c:symbol val="none"/>
          </c:marker>
          <c:cat>
            <c:numRef>
              <c:f>Irreg!$B$3:$K$3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Irreg!$B$6:$K$6</c:f>
              <c:numCache>
                <c:formatCode>#,##0</c:formatCode>
                <c:ptCount val="10"/>
                <c:pt idx="0">
                  <c:v>175</c:v>
                </c:pt>
                <c:pt idx="1">
                  <c:v>242</c:v>
                </c:pt>
                <c:pt idx="2">
                  <c:v>307</c:v>
                </c:pt>
                <c:pt idx="3">
                  <c:v>440</c:v>
                </c:pt>
                <c:pt idx="4">
                  <c:v>379</c:v>
                </c:pt>
                <c:pt idx="5">
                  <c:v>367</c:v>
                </c:pt>
                <c:pt idx="6">
                  <c:v>455</c:v>
                </c:pt>
                <c:pt idx="7">
                  <c:v>546</c:v>
                </c:pt>
                <c:pt idx="8">
                  <c:v>630</c:v>
                </c:pt>
                <c:pt idx="9">
                  <c:v>846</c:v>
                </c:pt>
              </c:numCache>
            </c:numRef>
          </c:val>
          <c:smooth val="0"/>
        </c:ser>
        <c:ser>
          <c:idx val="2"/>
          <c:order val="2"/>
          <c:tx>
            <c:strRef>
              <c:f>Irreg!$A$7</c:f>
              <c:strCache>
                <c:ptCount val="1"/>
                <c:pt idx="0">
                  <c:v>Individual designations (regis&amp;sub desig)</c:v>
                </c:pt>
              </c:strCache>
            </c:strRef>
          </c:tx>
          <c:spPr>
            <a:ln>
              <a:solidFill>
                <a:srgbClr val="FFC000"/>
              </a:solidFill>
            </a:ln>
          </c:spPr>
          <c:marker>
            <c:symbol val="none"/>
          </c:marker>
          <c:cat>
            <c:numRef>
              <c:f>Irreg!$B$3:$K$3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Irreg!$B$7:$K$7</c:f>
              <c:numCache>
                <c:formatCode>#,##0</c:formatCode>
                <c:ptCount val="10"/>
                <c:pt idx="0">
                  <c:v>7429</c:v>
                </c:pt>
                <c:pt idx="1">
                  <c:v>7861</c:v>
                </c:pt>
                <c:pt idx="2">
                  <c:v>8124</c:v>
                </c:pt>
                <c:pt idx="3">
                  <c:v>8021</c:v>
                </c:pt>
                <c:pt idx="4">
                  <c:v>8796</c:v>
                </c:pt>
                <c:pt idx="5">
                  <c:v>6537</c:v>
                </c:pt>
                <c:pt idx="6">
                  <c:v>6060</c:v>
                </c:pt>
                <c:pt idx="7">
                  <c:v>8242</c:v>
                </c:pt>
                <c:pt idx="8">
                  <c:v>10064</c:v>
                </c:pt>
                <c:pt idx="9">
                  <c:v>13050</c:v>
                </c:pt>
              </c:numCache>
            </c:numRef>
          </c:val>
          <c:smooth val="0"/>
        </c:ser>
        <c:dLbls>
          <c:showLegendKey val="0"/>
          <c:showVal val="0"/>
          <c:showCatName val="0"/>
          <c:showSerName val="0"/>
          <c:showPercent val="0"/>
          <c:showBubbleSize val="0"/>
        </c:dLbls>
        <c:marker val="1"/>
        <c:smooth val="0"/>
        <c:axId val="79426688"/>
        <c:axId val="79428224"/>
      </c:lineChart>
      <c:catAx>
        <c:axId val="79426688"/>
        <c:scaling>
          <c:orientation val="minMax"/>
        </c:scaling>
        <c:delete val="0"/>
        <c:axPos val="b"/>
        <c:numFmt formatCode="General" sourceLinked="1"/>
        <c:majorTickMark val="none"/>
        <c:minorTickMark val="none"/>
        <c:tickLblPos val="nextTo"/>
        <c:crossAx val="79428224"/>
        <c:crosses val="autoZero"/>
        <c:auto val="1"/>
        <c:lblAlgn val="ctr"/>
        <c:lblOffset val="100"/>
        <c:noMultiLvlLbl val="0"/>
      </c:catAx>
      <c:valAx>
        <c:axId val="79428224"/>
        <c:scaling>
          <c:orientation val="minMax"/>
        </c:scaling>
        <c:delete val="0"/>
        <c:axPos val="l"/>
        <c:majorGridlines/>
        <c:numFmt formatCode="#,##0" sourceLinked="1"/>
        <c:majorTickMark val="none"/>
        <c:minorTickMark val="none"/>
        <c:tickLblPos val="nextTo"/>
        <c:crossAx val="79426688"/>
        <c:crosses val="autoZero"/>
        <c:crossBetween val="between"/>
      </c:valAx>
      <c:dTable>
        <c:showHorzBorder val="1"/>
        <c:showVertBorder val="1"/>
        <c:showOutline val="1"/>
        <c:showKeys val="1"/>
      </c:dTable>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strRef>
              <c:f>Irrg2014!$C$38</c:f>
              <c:strCache>
                <c:ptCount val="1"/>
                <c:pt idx="0">
                  <c:v>Error Free </c:v>
                </c:pt>
              </c:strCache>
            </c:strRef>
          </c:tx>
          <c:spPr>
            <a:solidFill>
              <a:schemeClr val="accent3"/>
            </a:solidFill>
          </c:spPr>
          <c:invertIfNegative val="0"/>
          <c:dPt>
            <c:idx val="7"/>
            <c:invertIfNegative val="0"/>
            <c:bubble3D val="0"/>
            <c:spPr>
              <a:noFill/>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Irrg2014!$C$39:$C$46</c:f>
              <c:numCache>
                <c:formatCode>#,##0</c:formatCode>
                <c:ptCount val="8"/>
                <c:pt idx="0">
                  <c:v>681</c:v>
                </c:pt>
                <c:pt idx="1">
                  <c:v>629</c:v>
                </c:pt>
                <c:pt idx="2">
                  <c:v>597</c:v>
                </c:pt>
                <c:pt idx="3">
                  <c:v>603</c:v>
                </c:pt>
                <c:pt idx="4">
                  <c:v>517</c:v>
                </c:pt>
                <c:pt idx="5">
                  <c:v>701</c:v>
                </c:pt>
                <c:pt idx="6">
                  <c:v>628</c:v>
                </c:pt>
                <c:pt idx="7">
                  <c:v>948</c:v>
                </c:pt>
              </c:numCache>
            </c:numRef>
          </c:val>
        </c:ser>
        <c:ser>
          <c:idx val="2"/>
          <c:order val="1"/>
          <c:tx>
            <c:strRef>
              <c:f>Irrg2014!$D$38</c:f>
              <c:strCache>
                <c:ptCount val="1"/>
                <c:pt idx="0">
                  <c:v>With Errors</c:v>
                </c:pt>
              </c:strCache>
            </c:strRef>
          </c:tx>
          <c:spPr>
            <a:solidFill>
              <a:schemeClr val="accent2"/>
            </a:solidFill>
          </c:spPr>
          <c:invertIfNegative val="0"/>
          <c:dPt>
            <c:idx val="7"/>
            <c:invertIfNegative val="0"/>
            <c:bubble3D val="0"/>
            <c:spPr>
              <a:noFill/>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Irrg2014!$D$39:$D$46</c:f>
              <c:numCache>
                <c:formatCode>#,##0</c:formatCode>
                <c:ptCount val="8"/>
                <c:pt idx="0">
                  <c:v>497</c:v>
                </c:pt>
                <c:pt idx="1">
                  <c:v>533</c:v>
                </c:pt>
                <c:pt idx="2">
                  <c:v>410</c:v>
                </c:pt>
                <c:pt idx="3">
                  <c:v>573</c:v>
                </c:pt>
                <c:pt idx="4">
                  <c:v>612</c:v>
                </c:pt>
                <c:pt idx="5">
                  <c:v>858</c:v>
                </c:pt>
                <c:pt idx="6">
                  <c:v>935</c:v>
                </c:pt>
                <c:pt idx="7">
                  <c:v>367</c:v>
                </c:pt>
              </c:numCache>
            </c:numRef>
          </c:val>
        </c:ser>
        <c:ser>
          <c:idx val="0"/>
          <c:order val="2"/>
          <c:tx>
            <c:strRef>
              <c:f>Irrg2014!$B$38</c:f>
              <c:strCache>
                <c:ptCount val="1"/>
                <c:pt idx="0">
                  <c:v> Applications</c:v>
                </c:pt>
              </c:strCache>
            </c:strRef>
          </c:tx>
          <c:spPr>
            <a:noFill/>
          </c:spPr>
          <c:invertIfNegative val="0"/>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Irrg2014!$B$39:$B$46</c:f>
              <c:numCache>
                <c:formatCode>#,##0</c:formatCode>
                <c:ptCount val="8"/>
                <c:pt idx="0">
                  <c:v>1178</c:v>
                </c:pt>
                <c:pt idx="1">
                  <c:v>1162</c:v>
                </c:pt>
                <c:pt idx="2">
                  <c:v>1007</c:v>
                </c:pt>
                <c:pt idx="3">
                  <c:v>1176</c:v>
                </c:pt>
                <c:pt idx="4">
                  <c:v>1129</c:v>
                </c:pt>
                <c:pt idx="5">
                  <c:v>1559</c:v>
                </c:pt>
                <c:pt idx="6">
                  <c:v>1563</c:v>
                </c:pt>
                <c:pt idx="7">
                  <c:v>1315</c:v>
                </c:pt>
              </c:numCache>
            </c:numRef>
          </c:val>
        </c:ser>
        <c:dLbls>
          <c:showLegendKey val="0"/>
          <c:showVal val="0"/>
          <c:showCatName val="0"/>
          <c:showSerName val="0"/>
          <c:showPercent val="0"/>
          <c:showBubbleSize val="0"/>
        </c:dLbls>
        <c:gapWidth val="95"/>
        <c:overlap val="100"/>
        <c:axId val="79507456"/>
        <c:axId val="79508992"/>
      </c:barChart>
      <c:catAx>
        <c:axId val="79507456"/>
        <c:scaling>
          <c:orientation val="minMax"/>
        </c:scaling>
        <c:delete val="0"/>
        <c:axPos val="b"/>
        <c:majorTickMark val="none"/>
        <c:minorTickMark val="none"/>
        <c:tickLblPos val="nextTo"/>
        <c:crossAx val="79508992"/>
        <c:crosses val="autoZero"/>
        <c:auto val="1"/>
        <c:lblAlgn val="ctr"/>
        <c:lblOffset val="100"/>
        <c:noMultiLvlLbl val="0"/>
      </c:catAx>
      <c:valAx>
        <c:axId val="79508992"/>
        <c:scaling>
          <c:orientation val="minMax"/>
          <c:max val="1600"/>
        </c:scaling>
        <c:delete val="0"/>
        <c:axPos val="l"/>
        <c:majorGridlines/>
        <c:numFmt formatCode="#,##0" sourceLinked="1"/>
        <c:majorTickMark val="none"/>
        <c:minorTickMark val="none"/>
        <c:tickLblPos val="nextTo"/>
        <c:crossAx val="79507456"/>
        <c:crosses val="autoZero"/>
        <c:crossBetween val="between"/>
      </c:valAx>
      <c:dTable>
        <c:showHorzBorder val="1"/>
        <c:showVertBorder val="1"/>
        <c:showOutline val="1"/>
        <c:showKeys val="1"/>
      </c:dTable>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Irrg2014!$C$38</c:f>
              <c:strCache>
                <c:ptCount val="1"/>
                <c:pt idx="0">
                  <c:v>Error Free </c:v>
                </c:pt>
              </c:strCache>
            </c:strRef>
          </c:tx>
          <c:spPr>
            <a:solidFill>
              <a:srgbClr val="92D050"/>
            </a:solidFill>
          </c:spPr>
          <c:invertIfNegative val="0"/>
          <c:dPt>
            <c:idx val="7"/>
            <c:invertIfNegative val="0"/>
            <c:bubble3D val="0"/>
            <c:spPr>
              <a:noFill/>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Irrg2014!$C$39:$C$46</c:f>
              <c:numCache>
                <c:formatCode>#,##0</c:formatCode>
                <c:ptCount val="8"/>
                <c:pt idx="0">
                  <c:v>681</c:v>
                </c:pt>
                <c:pt idx="1">
                  <c:v>629</c:v>
                </c:pt>
                <c:pt idx="2">
                  <c:v>597</c:v>
                </c:pt>
                <c:pt idx="3">
                  <c:v>603</c:v>
                </c:pt>
                <c:pt idx="4">
                  <c:v>517</c:v>
                </c:pt>
                <c:pt idx="5">
                  <c:v>701</c:v>
                </c:pt>
                <c:pt idx="6">
                  <c:v>628</c:v>
                </c:pt>
                <c:pt idx="7">
                  <c:v>948</c:v>
                </c:pt>
              </c:numCache>
            </c:numRef>
          </c:val>
        </c:ser>
        <c:ser>
          <c:idx val="1"/>
          <c:order val="1"/>
          <c:tx>
            <c:strRef>
              <c:f>Irrg2014!$D$38</c:f>
              <c:strCache>
                <c:ptCount val="1"/>
                <c:pt idx="0">
                  <c:v>With Errors</c:v>
                </c:pt>
              </c:strCache>
            </c:strRef>
          </c:tx>
          <c:spPr>
            <a:solidFill>
              <a:schemeClr val="accent2"/>
            </a:solidFill>
          </c:spPr>
          <c:invertIfNegative val="0"/>
          <c:dPt>
            <c:idx val="7"/>
            <c:invertIfNegative val="0"/>
            <c:bubble3D val="0"/>
            <c:spPr>
              <a:noFill/>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Irrg2014!$D$39:$D$46</c:f>
              <c:numCache>
                <c:formatCode>#,##0</c:formatCode>
                <c:ptCount val="8"/>
                <c:pt idx="0">
                  <c:v>497</c:v>
                </c:pt>
                <c:pt idx="1">
                  <c:v>533</c:v>
                </c:pt>
                <c:pt idx="2">
                  <c:v>410</c:v>
                </c:pt>
                <c:pt idx="3">
                  <c:v>573</c:v>
                </c:pt>
                <c:pt idx="4">
                  <c:v>612</c:v>
                </c:pt>
                <c:pt idx="5">
                  <c:v>858</c:v>
                </c:pt>
                <c:pt idx="6">
                  <c:v>935</c:v>
                </c:pt>
                <c:pt idx="7">
                  <c:v>367</c:v>
                </c:pt>
              </c:numCache>
            </c:numRef>
          </c:val>
        </c:ser>
        <c:dLbls>
          <c:showLegendKey val="0"/>
          <c:showVal val="0"/>
          <c:showCatName val="0"/>
          <c:showSerName val="0"/>
          <c:showPercent val="0"/>
          <c:showBubbleSize val="0"/>
        </c:dLbls>
        <c:gapWidth val="95"/>
        <c:overlap val="100"/>
        <c:axId val="79545088"/>
        <c:axId val="79546624"/>
      </c:barChart>
      <c:catAx>
        <c:axId val="79545088"/>
        <c:scaling>
          <c:orientation val="minMax"/>
        </c:scaling>
        <c:delete val="0"/>
        <c:axPos val="b"/>
        <c:majorTickMark val="none"/>
        <c:minorTickMark val="none"/>
        <c:tickLblPos val="nextTo"/>
        <c:crossAx val="79546624"/>
        <c:crosses val="autoZero"/>
        <c:auto val="1"/>
        <c:lblAlgn val="ctr"/>
        <c:lblOffset val="100"/>
        <c:noMultiLvlLbl val="0"/>
      </c:catAx>
      <c:valAx>
        <c:axId val="79546624"/>
        <c:scaling>
          <c:orientation val="minMax"/>
        </c:scaling>
        <c:delete val="0"/>
        <c:axPos val="l"/>
        <c:majorGridlines/>
        <c:numFmt formatCode="0%" sourceLinked="1"/>
        <c:majorTickMark val="none"/>
        <c:minorTickMark val="none"/>
        <c:tickLblPos val="nextTo"/>
        <c:crossAx val="79545088"/>
        <c:crosses val="autoZero"/>
        <c:crossBetween val="between"/>
      </c:valAx>
      <c:dTable>
        <c:showHorzBorder val="1"/>
        <c:showVertBorder val="1"/>
        <c:showOutline val="1"/>
        <c:showKeys val="1"/>
      </c:dTable>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Irrg2014!$F$38</c:f>
              <c:strCache>
                <c:ptCount val="1"/>
                <c:pt idx="0">
                  <c:v>Errors related to Rule 12 (Classification)</c:v>
                </c:pt>
              </c:strCache>
            </c:strRef>
          </c:tx>
          <c:marker>
            <c:symbol val="none"/>
          </c:marker>
          <c:dPt>
            <c:idx val="7"/>
            <c:bubble3D val="0"/>
            <c:spPr>
              <a:ln>
                <a:noFill/>
              </a:ln>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Irrg2014!$F$39:$F$46</c:f>
              <c:numCache>
                <c:formatCode>General</c:formatCode>
                <c:ptCount val="8"/>
                <c:pt idx="0">
                  <c:v>88</c:v>
                </c:pt>
                <c:pt idx="1">
                  <c:v>64</c:v>
                </c:pt>
                <c:pt idx="2">
                  <c:v>35</c:v>
                </c:pt>
                <c:pt idx="3">
                  <c:v>65</c:v>
                </c:pt>
                <c:pt idx="4">
                  <c:v>58</c:v>
                </c:pt>
                <c:pt idx="5">
                  <c:v>75</c:v>
                </c:pt>
                <c:pt idx="6">
                  <c:v>63</c:v>
                </c:pt>
                <c:pt idx="7">
                  <c:v>23</c:v>
                </c:pt>
              </c:numCache>
            </c:numRef>
          </c:val>
          <c:smooth val="0"/>
        </c:ser>
        <c:ser>
          <c:idx val="1"/>
          <c:order val="1"/>
          <c:tx>
            <c:strRef>
              <c:f>Irrg2014!$G$38</c:f>
              <c:strCache>
                <c:ptCount val="1"/>
                <c:pt idx="0">
                  <c:v>Errors reated to Rule 13 (Indications of G&amp;S)</c:v>
                </c:pt>
              </c:strCache>
            </c:strRef>
          </c:tx>
          <c:marker>
            <c:symbol val="none"/>
          </c:marker>
          <c:dPt>
            <c:idx val="7"/>
            <c:bubble3D val="0"/>
            <c:spPr>
              <a:ln>
                <a:noFill/>
              </a:ln>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Irrg2014!$G$39:$G$46</c:f>
              <c:numCache>
                <c:formatCode>General</c:formatCode>
                <c:ptCount val="8"/>
                <c:pt idx="0">
                  <c:v>101</c:v>
                </c:pt>
                <c:pt idx="1">
                  <c:v>121</c:v>
                </c:pt>
                <c:pt idx="2">
                  <c:v>79</c:v>
                </c:pt>
                <c:pt idx="3">
                  <c:v>164</c:v>
                </c:pt>
                <c:pt idx="4">
                  <c:v>226</c:v>
                </c:pt>
                <c:pt idx="5">
                  <c:v>209</c:v>
                </c:pt>
                <c:pt idx="6">
                  <c:v>271</c:v>
                </c:pt>
                <c:pt idx="7">
                  <c:v>74</c:v>
                </c:pt>
              </c:numCache>
            </c:numRef>
          </c:val>
          <c:smooth val="0"/>
        </c:ser>
        <c:ser>
          <c:idx val="2"/>
          <c:order val="2"/>
          <c:tx>
            <c:strRef>
              <c:f>Irrg2014!$H$38</c:f>
              <c:strCache>
                <c:ptCount val="1"/>
                <c:pt idx="0">
                  <c:v>Errors related to Rule 11(3) (Fees)</c:v>
                </c:pt>
              </c:strCache>
            </c:strRef>
          </c:tx>
          <c:marker>
            <c:symbol val="none"/>
          </c:marker>
          <c:dPt>
            <c:idx val="7"/>
            <c:bubble3D val="0"/>
            <c:spPr>
              <a:ln>
                <a:noFill/>
              </a:ln>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Irrg2014!$H$39:$H$46</c:f>
              <c:numCache>
                <c:formatCode>General</c:formatCode>
                <c:ptCount val="8"/>
                <c:pt idx="0">
                  <c:v>144</c:v>
                </c:pt>
                <c:pt idx="1">
                  <c:v>156</c:v>
                </c:pt>
                <c:pt idx="2">
                  <c:v>180</c:v>
                </c:pt>
                <c:pt idx="3">
                  <c:v>194</c:v>
                </c:pt>
                <c:pt idx="4">
                  <c:v>150</c:v>
                </c:pt>
                <c:pt idx="5">
                  <c:v>209</c:v>
                </c:pt>
                <c:pt idx="6">
                  <c:v>239</c:v>
                </c:pt>
                <c:pt idx="7">
                  <c:v>153</c:v>
                </c:pt>
              </c:numCache>
            </c:numRef>
          </c:val>
          <c:smooth val="0"/>
        </c:ser>
        <c:ser>
          <c:idx val="3"/>
          <c:order val="3"/>
          <c:tx>
            <c:strRef>
              <c:f>Irrg2014!$I$38</c:f>
              <c:strCache>
                <c:ptCount val="1"/>
                <c:pt idx="0">
                  <c:v>Other Errors related to Rule 11(4) </c:v>
                </c:pt>
              </c:strCache>
            </c:strRef>
          </c:tx>
          <c:marker>
            <c:symbol val="none"/>
          </c:marker>
          <c:dPt>
            <c:idx val="7"/>
            <c:bubble3D val="0"/>
            <c:spPr>
              <a:ln>
                <a:noFill/>
              </a:ln>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Irrg2014!$I$39:$I$46</c:f>
              <c:numCache>
                <c:formatCode>General</c:formatCode>
                <c:ptCount val="8"/>
                <c:pt idx="0">
                  <c:v>55</c:v>
                </c:pt>
                <c:pt idx="1">
                  <c:v>61</c:v>
                </c:pt>
                <c:pt idx="2">
                  <c:v>49</c:v>
                </c:pt>
                <c:pt idx="3">
                  <c:v>57</c:v>
                </c:pt>
                <c:pt idx="4">
                  <c:v>63</c:v>
                </c:pt>
                <c:pt idx="5">
                  <c:v>95</c:v>
                </c:pt>
                <c:pt idx="6">
                  <c:v>104</c:v>
                </c:pt>
                <c:pt idx="7">
                  <c:v>25</c:v>
                </c:pt>
              </c:numCache>
            </c:numRef>
          </c:val>
          <c:smooth val="0"/>
        </c:ser>
        <c:ser>
          <c:idx val="4"/>
          <c:order val="4"/>
          <c:tx>
            <c:strRef>
              <c:f>Irrg2014!$J$38</c:f>
              <c:strCache>
                <c:ptCount val="1"/>
                <c:pt idx="0">
                  <c:v>Applications with multiple errors</c:v>
                </c:pt>
              </c:strCache>
            </c:strRef>
          </c:tx>
          <c:marker>
            <c:symbol val="none"/>
          </c:marker>
          <c:dPt>
            <c:idx val="7"/>
            <c:bubble3D val="0"/>
            <c:spPr>
              <a:ln>
                <a:noFill/>
              </a:ln>
            </c:spPr>
          </c:dPt>
          <c:cat>
            <c:strRef>
              <c:f>Irrg2014!$A$39:$A$46</c:f>
              <c:strCache>
                <c:ptCount val="8"/>
                <c:pt idx="0">
                  <c:v>2007</c:v>
                </c:pt>
                <c:pt idx="1">
                  <c:v>2008</c:v>
                </c:pt>
                <c:pt idx="2">
                  <c:v>2009</c:v>
                </c:pt>
                <c:pt idx="3">
                  <c:v>2010</c:v>
                </c:pt>
                <c:pt idx="4">
                  <c:v>2011</c:v>
                </c:pt>
                <c:pt idx="5">
                  <c:v>2012</c:v>
                </c:pt>
                <c:pt idx="6">
                  <c:v>2013</c:v>
                </c:pt>
                <c:pt idx="7">
                  <c:v>2014 (Aug)</c:v>
                </c:pt>
              </c:strCache>
            </c:strRef>
          </c:cat>
          <c:val>
            <c:numRef>
              <c:f>Irrg2014!$J$39:$J$46</c:f>
              <c:numCache>
                <c:formatCode>General</c:formatCode>
                <c:ptCount val="8"/>
                <c:pt idx="0">
                  <c:v>160</c:v>
                </c:pt>
                <c:pt idx="1">
                  <c:v>207</c:v>
                </c:pt>
                <c:pt idx="2">
                  <c:v>124</c:v>
                </c:pt>
                <c:pt idx="3">
                  <c:v>196</c:v>
                </c:pt>
                <c:pt idx="4">
                  <c:v>245</c:v>
                </c:pt>
                <c:pt idx="5">
                  <c:v>434</c:v>
                </c:pt>
                <c:pt idx="6">
                  <c:v>402</c:v>
                </c:pt>
                <c:pt idx="7">
                  <c:v>114</c:v>
                </c:pt>
              </c:numCache>
            </c:numRef>
          </c:val>
          <c:smooth val="0"/>
        </c:ser>
        <c:dLbls>
          <c:showLegendKey val="0"/>
          <c:showVal val="0"/>
          <c:showCatName val="0"/>
          <c:showSerName val="0"/>
          <c:showPercent val="0"/>
          <c:showBubbleSize val="0"/>
        </c:dLbls>
        <c:marker val="1"/>
        <c:smooth val="0"/>
        <c:axId val="78698752"/>
        <c:axId val="78708736"/>
      </c:lineChart>
      <c:catAx>
        <c:axId val="78698752"/>
        <c:scaling>
          <c:orientation val="minMax"/>
        </c:scaling>
        <c:delete val="0"/>
        <c:axPos val="b"/>
        <c:majorTickMark val="none"/>
        <c:minorTickMark val="none"/>
        <c:tickLblPos val="nextTo"/>
        <c:crossAx val="78708736"/>
        <c:crosses val="autoZero"/>
        <c:auto val="1"/>
        <c:lblAlgn val="ctr"/>
        <c:lblOffset val="100"/>
        <c:noMultiLvlLbl val="0"/>
      </c:catAx>
      <c:valAx>
        <c:axId val="78708736"/>
        <c:scaling>
          <c:orientation val="minMax"/>
        </c:scaling>
        <c:delete val="0"/>
        <c:axPos val="l"/>
        <c:majorGridlines/>
        <c:numFmt formatCode="General" sourceLinked="1"/>
        <c:majorTickMark val="none"/>
        <c:minorTickMark val="none"/>
        <c:tickLblPos val="nextTo"/>
        <c:crossAx val="78698752"/>
        <c:crosses val="autoZero"/>
        <c:crossBetween val="between"/>
      </c:valAx>
      <c:dTable>
        <c:showHorzBorder val="1"/>
        <c:showVertBorder val="1"/>
        <c:showOutline val="1"/>
        <c:showKeys val="1"/>
      </c:dTable>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Lbls>
            <c:dLbl>
              <c:idx val="0"/>
              <c:layout>
                <c:manualLayout>
                  <c:x val="8.7770683538231406E-2"/>
                  <c:y val="0"/>
                </c:manualLayout>
              </c:layout>
              <c:tx>
                <c:rich>
                  <a:bodyPr/>
                  <a:lstStyle/>
                  <a:p>
                    <a:r>
                      <a:rPr lang="en-US" sz="1200" dirty="0"/>
                      <a:t>Errors related to Rule 12 (Classification), 23, 6%</a:t>
                    </a:r>
                    <a:endParaRPr lang="en-US" dirty="0"/>
                  </a:p>
                </c:rich>
              </c:tx>
              <c:showLegendKey val="0"/>
              <c:showVal val="1"/>
              <c:showCatName val="1"/>
              <c:showSerName val="0"/>
              <c:showPercent val="1"/>
              <c:showBubbleSize val="0"/>
            </c:dLbl>
            <c:dLbl>
              <c:idx val="1"/>
              <c:layout>
                <c:manualLayout>
                  <c:x val="1.8313704762808299E-2"/>
                  <c:y val="6.6583148837766407E-2"/>
                </c:manualLayout>
              </c:layout>
              <c:tx>
                <c:rich>
                  <a:bodyPr/>
                  <a:lstStyle/>
                  <a:p>
                    <a:r>
                      <a:rPr lang="en-US" sz="1200" dirty="0"/>
                      <a:t>Errors related to Rule 13 (Indications of G&amp;S), 74, 19%</a:t>
                    </a:r>
                    <a:endParaRPr lang="en-US" dirty="0"/>
                  </a:p>
                </c:rich>
              </c:tx>
              <c:showLegendKey val="0"/>
              <c:showVal val="1"/>
              <c:showCatName val="1"/>
              <c:showSerName val="0"/>
              <c:showPercent val="1"/>
              <c:showBubbleSize val="0"/>
            </c:dLbl>
            <c:dLbl>
              <c:idx val="2"/>
              <c:layout>
                <c:manualLayout>
                  <c:x val="5.4065147516323402E-2"/>
                  <c:y val="-3.6954073096290403E-2"/>
                </c:manualLayout>
              </c:layout>
              <c:showLegendKey val="0"/>
              <c:showVal val="1"/>
              <c:showCatName val="1"/>
              <c:showSerName val="0"/>
              <c:showPercent val="1"/>
              <c:showBubbleSize val="0"/>
            </c:dLbl>
            <c:dLbl>
              <c:idx val="3"/>
              <c:layout>
                <c:manualLayout>
                  <c:x val="-6.5039501032896196E-3"/>
                  <c:y val="-1.8314898678146899E-2"/>
                </c:manualLayout>
              </c:layout>
              <c:showLegendKey val="0"/>
              <c:showVal val="1"/>
              <c:showCatName val="1"/>
              <c:showSerName val="0"/>
              <c:showPercent val="1"/>
              <c:showBubbleSize val="0"/>
            </c:dLbl>
            <c:dLbl>
              <c:idx val="4"/>
              <c:layout>
                <c:manualLayout>
                  <c:x val="5.1346656807624E-2"/>
                  <c:y val="-3.1561212719159203E-2"/>
                </c:manualLayout>
              </c:layout>
              <c:showLegendKey val="0"/>
              <c:showVal val="1"/>
              <c:showCatName val="1"/>
              <c:showSerName val="0"/>
              <c:showPercent val="1"/>
              <c:showBubbleSize val="0"/>
            </c:dLbl>
            <c:txPr>
              <a:bodyPr/>
              <a:lstStyle/>
              <a:p>
                <a:pPr>
                  <a:defRPr sz="1200"/>
                </a:pPr>
                <a:endParaRPr lang="en-US"/>
              </a:p>
            </c:txPr>
            <c:showLegendKey val="0"/>
            <c:showVal val="1"/>
            <c:showCatName val="1"/>
            <c:showSerName val="0"/>
            <c:showPercent val="1"/>
            <c:showBubbleSize val="0"/>
            <c:showLeaderLines val="0"/>
          </c:dLbls>
          <c:cat>
            <c:strRef>
              <c:f>Irrg2014!$B$4:$B$8</c:f>
              <c:strCache>
                <c:ptCount val="5"/>
                <c:pt idx="0">
                  <c:v>Erros related to Rule 12 (Classification)</c:v>
                </c:pt>
                <c:pt idx="1">
                  <c:v>Erros reated to Rule 13 (Indications of G&amp;S)</c:v>
                </c:pt>
                <c:pt idx="2">
                  <c:v>Errors related to Rule 11(3) (Fees)</c:v>
                </c:pt>
                <c:pt idx="3">
                  <c:v>Other Errors related to Rule 11(4) (Administrative errors)</c:v>
                </c:pt>
                <c:pt idx="4">
                  <c:v>Applications with multiple errors</c:v>
                </c:pt>
              </c:strCache>
            </c:strRef>
          </c:cat>
          <c:val>
            <c:numRef>
              <c:f>Irrg2014!$C$4:$C$8</c:f>
              <c:numCache>
                <c:formatCode>#,##0</c:formatCode>
                <c:ptCount val="5"/>
                <c:pt idx="0">
                  <c:v>23</c:v>
                </c:pt>
                <c:pt idx="1">
                  <c:v>74</c:v>
                </c:pt>
                <c:pt idx="2">
                  <c:v>153</c:v>
                </c:pt>
                <c:pt idx="3">
                  <c:v>25</c:v>
                </c:pt>
                <c:pt idx="4">
                  <c:v>114</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96867477687701"/>
          <c:y val="7.3976455762057899E-2"/>
          <c:w val="0.82586414009554499"/>
          <c:h val="0.79035554721853996"/>
        </c:manualLayout>
      </c:layout>
      <c:lineChart>
        <c:grouping val="standard"/>
        <c:varyColors val="0"/>
        <c:ser>
          <c:idx val="0"/>
          <c:order val="0"/>
          <c:tx>
            <c:strRef>
              <c:f>Sheet4!$A$4</c:f>
              <c:strCache>
                <c:ptCount val="1"/>
                <c:pt idx="0">
                  <c:v>United Kngdom</c:v>
                </c:pt>
              </c:strCache>
            </c:strRef>
          </c:tx>
          <c:marker>
            <c:symbol val="none"/>
          </c:marker>
          <c:dPt>
            <c:idx val="7"/>
            <c:bubble3D val="0"/>
            <c:spPr>
              <a:ln>
                <a:noFill/>
              </a:ln>
            </c:spPr>
          </c:dPt>
          <c:cat>
            <c:strRef>
              <c:f>Sheet4!$B$3:$I$3</c:f>
              <c:strCache>
                <c:ptCount val="8"/>
                <c:pt idx="0">
                  <c:v>2007</c:v>
                </c:pt>
                <c:pt idx="1">
                  <c:v>2008</c:v>
                </c:pt>
                <c:pt idx="2">
                  <c:v>2009</c:v>
                </c:pt>
                <c:pt idx="3">
                  <c:v>2010</c:v>
                </c:pt>
                <c:pt idx="4">
                  <c:v>2011</c:v>
                </c:pt>
                <c:pt idx="5">
                  <c:v>2012</c:v>
                </c:pt>
                <c:pt idx="6">
                  <c:v>2013</c:v>
                </c:pt>
                <c:pt idx="7">
                  <c:v>2014 (Aug)</c:v>
                </c:pt>
              </c:strCache>
            </c:strRef>
          </c:cat>
          <c:val>
            <c:numRef>
              <c:f>Sheet4!$B$4:$I$4</c:f>
              <c:numCache>
                <c:formatCode>0.00%</c:formatCode>
                <c:ptCount val="8"/>
                <c:pt idx="0">
                  <c:v>0.42190152801358199</c:v>
                </c:pt>
                <c:pt idx="1">
                  <c:v>0.45869191049913899</c:v>
                </c:pt>
                <c:pt idx="2">
                  <c:v>0.40714995034756701</c:v>
                </c:pt>
                <c:pt idx="3">
                  <c:v>0.48724489795918402</c:v>
                </c:pt>
                <c:pt idx="4">
                  <c:v>0.54207263064658995</c:v>
                </c:pt>
                <c:pt idx="5">
                  <c:v>0.55035279025016004</c:v>
                </c:pt>
                <c:pt idx="6">
                  <c:v>0.59820857325655796</c:v>
                </c:pt>
                <c:pt idx="7">
                  <c:v>0.27908745247148298</c:v>
                </c:pt>
              </c:numCache>
            </c:numRef>
          </c:val>
          <c:smooth val="0"/>
        </c:ser>
        <c:ser>
          <c:idx val="1"/>
          <c:order val="1"/>
          <c:tx>
            <c:strRef>
              <c:f>Sheet4!$A$5</c:f>
              <c:strCache>
                <c:ptCount val="1"/>
                <c:pt idx="0">
                  <c:v>Madrid</c:v>
                </c:pt>
              </c:strCache>
            </c:strRef>
          </c:tx>
          <c:marker>
            <c:symbol val="none"/>
          </c:marker>
          <c:dPt>
            <c:idx val="7"/>
            <c:bubble3D val="0"/>
            <c:spPr>
              <a:ln>
                <a:noFill/>
              </a:ln>
            </c:spPr>
          </c:dPt>
          <c:cat>
            <c:strRef>
              <c:f>Sheet4!$B$3:$I$3</c:f>
              <c:strCache>
                <c:ptCount val="8"/>
                <c:pt idx="0">
                  <c:v>2007</c:v>
                </c:pt>
                <c:pt idx="1">
                  <c:v>2008</c:v>
                </c:pt>
                <c:pt idx="2">
                  <c:v>2009</c:v>
                </c:pt>
                <c:pt idx="3">
                  <c:v>2010</c:v>
                </c:pt>
                <c:pt idx="4">
                  <c:v>2011</c:v>
                </c:pt>
                <c:pt idx="5">
                  <c:v>2012</c:v>
                </c:pt>
                <c:pt idx="6">
                  <c:v>2013</c:v>
                </c:pt>
                <c:pt idx="7">
                  <c:v>2014 (Aug)</c:v>
                </c:pt>
              </c:strCache>
            </c:strRef>
          </c:cat>
          <c:val>
            <c:numRef>
              <c:f>Sheet4!$B$5:$I$5</c:f>
              <c:numCache>
                <c:formatCode>0.00%</c:formatCode>
                <c:ptCount val="8"/>
                <c:pt idx="0">
                  <c:v>0.35525854732942902</c:v>
                </c:pt>
                <c:pt idx="1">
                  <c:v>0.34130398611870399</c:v>
                </c:pt>
                <c:pt idx="2">
                  <c:v>0.28408456989847197</c:v>
                </c:pt>
                <c:pt idx="3">
                  <c:v>0.303494000201674</c:v>
                </c:pt>
                <c:pt idx="4">
                  <c:v>0.33464306002651001</c:v>
                </c:pt>
                <c:pt idx="5">
                  <c:v>0.34958758435774501</c:v>
                </c:pt>
                <c:pt idx="6">
                  <c:v>0.35704990079576698</c:v>
                </c:pt>
                <c:pt idx="7">
                  <c:v>0.259728276432594</c:v>
                </c:pt>
              </c:numCache>
            </c:numRef>
          </c:val>
          <c:smooth val="0"/>
        </c:ser>
        <c:dLbls>
          <c:showLegendKey val="0"/>
          <c:showVal val="0"/>
          <c:showCatName val="0"/>
          <c:showSerName val="0"/>
          <c:showPercent val="0"/>
          <c:showBubbleSize val="0"/>
        </c:dLbls>
        <c:marker val="1"/>
        <c:smooth val="0"/>
        <c:axId val="78870400"/>
        <c:axId val="78871936"/>
      </c:lineChart>
      <c:catAx>
        <c:axId val="78870400"/>
        <c:scaling>
          <c:orientation val="minMax"/>
        </c:scaling>
        <c:delete val="0"/>
        <c:axPos val="b"/>
        <c:majorTickMark val="none"/>
        <c:minorTickMark val="none"/>
        <c:tickLblPos val="nextTo"/>
        <c:crossAx val="78871936"/>
        <c:crosses val="autoZero"/>
        <c:auto val="1"/>
        <c:lblAlgn val="ctr"/>
        <c:lblOffset val="100"/>
        <c:noMultiLvlLbl val="0"/>
      </c:catAx>
      <c:valAx>
        <c:axId val="78871936"/>
        <c:scaling>
          <c:orientation val="minMax"/>
        </c:scaling>
        <c:delete val="0"/>
        <c:axPos val="l"/>
        <c:majorGridlines/>
        <c:numFmt formatCode="0.00%" sourceLinked="1"/>
        <c:majorTickMark val="none"/>
        <c:minorTickMark val="none"/>
        <c:tickLblPos val="nextTo"/>
        <c:crossAx val="78870400"/>
        <c:crosses val="autoZero"/>
        <c:crossBetween val="between"/>
      </c:valAx>
      <c:dTable>
        <c:showHorzBorder val="1"/>
        <c:showVertBorder val="1"/>
        <c:showOutline val="1"/>
        <c:showKeys val="1"/>
      </c:dTable>
    </c:plotArea>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Fees paid</a:t>
            </a:r>
            <a:r>
              <a:rPr lang="en-US" baseline="0" dirty="0"/>
              <a:t> per </a:t>
            </a:r>
            <a:r>
              <a:rPr lang="en-US" dirty="0"/>
              <a:t>International Registration (2012)</a:t>
            </a:r>
          </a:p>
        </c:rich>
      </c:tx>
      <c:layout>
        <c:manualLayout>
          <c:xMode val="edge"/>
          <c:yMode val="edge"/>
          <c:x val="7.0358035904508801E-2"/>
          <c:y val="1.96357896022567E-2"/>
        </c:manualLayout>
      </c:layout>
      <c:overlay val="0"/>
    </c:title>
    <c:autoTitleDeleted val="0"/>
    <c:plotArea>
      <c:layout/>
      <c:barChart>
        <c:barDir val="col"/>
        <c:grouping val="clustered"/>
        <c:varyColors val="0"/>
        <c:ser>
          <c:idx val="0"/>
          <c:order val="0"/>
          <c:tx>
            <c:strRef>
              <c:f>Sheet1!$H$4</c:f>
              <c:strCache>
                <c:ptCount val="1"/>
                <c:pt idx="0">
                  <c:v>International registration</c:v>
                </c:pt>
              </c:strCache>
            </c:strRef>
          </c:tx>
          <c:spPr>
            <a:solidFill>
              <a:schemeClr val="accent2"/>
            </a:solidFill>
            <a:ln>
              <a:solidFill>
                <a:schemeClr val="accent2">
                  <a:lumMod val="75000"/>
                </a:schemeClr>
              </a:solidFill>
            </a:ln>
          </c:spPr>
          <c:invertIfNegative val="0"/>
          <c:cat>
            <c:strRef>
              <c:f>Sheet1!$I$3:$M$3</c:f>
              <c:strCache>
                <c:ptCount val="5"/>
                <c:pt idx="0">
                  <c:v>less than 1000 CHF</c:v>
                </c:pt>
                <c:pt idx="1">
                  <c:v>1000 CHF to 1999 CHF</c:v>
                </c:pt>
                <c:pt idx="2">
                  <c:v>2000 CHF to 2999 CHF</c:v>
                </c:pt>
                <c:pt idx="3">
                  <c:v>3000 CHF to 4999 CHF</c:v>
                </c:pt>
                <c:pt idx="4">
                  <c:v>more than 5000 CHF</c:v>
                </c:pt>
              </c:strCache>
            </c:strRef>
          </c:cat>
          <c:val>
            <c:numRef>
              <c:f>Sheet1!$I$4:$M$4</c:f>
              <c:numCache>
                <c:formatCode>General</c:formatCode>
                <c:ptCount val="5"/>
                <c:pt idx="0">
                  <c:v>1162</c:v>
                </c:pt>
                <c:pt idx="1">
                  <c:v>775</c:v>
                </c:pt>
                <c:pt idx="2">
                  <c:v>270</c:v>
                </c:pt>
                <c:pt idx="3">
                  <c:v>153</c:v>
                </c:pt>
                <c:pt idx="4">
                  <c:v>80</c:v>
                </c:pt>
              </c:numCache>
            </c:numRef>
          </c:val>
        </c:ser>
        <c:dLbls>
          <c:showLegendKey val="0"/>
          <c:showVal val="0"/>
          <c:showCatName val="0"/>
          <c:showSerName val="0"/>
          <c:showPercent val="0"/>
          <c:showBubbleSize val="0"/>
        </c:dLbls>
        <c:gapWidth val="150"/>
        <c:axId val="79889536"/>
        <c:axId val="79891072"/>
      </c:barChart>
      <c:catAx>
        <c:axId val="79889536"/>
        <c:scaling>
          <c:orientation val="minMax"/>
        </c:scaling>
        <c:delete val="0"/>
        <c:axPos val="b"/>
        <c:numFmt formatCode="General" sourceLinked="1"/>
        <c:majorTickMark val="out"/>
        <c:minorTickMark val="none"/>
        <c:tickLblPos val="nextTo"/>
        <c:crossAx val="79891072"/>
        <c:crosses val="autoZero"/>
        <c:auto val="1"/>
        <c:lblAlgn val="ctr"/>
        <c:lblOffset val="100"/>
        <c:noMultiLvlLbl val="0"/>
      </c:catAx>
      <c:valAx>
        <c:axId val="79891072"/>
        <c:scaling>
          <c:orientation val="minMax"/>
        </c:scaling>
        <c:delete val="0"/>
        <c:axPos val="l"/>
        <c:majorGridlines/>
        <c:numFmt formatCode="General" sourceLinked="1"/>
        <c:majorTickMark val="out"/>
        <c:minorTickMark val="none"/>
        <c:tickLblPos val="nextTo"/>
        <c:crossAx val="79889536"/>
        <c:crosses val="autoZero"/>
        <c:crossBetween val="between"/>
      </c:valAx>
    </c:plotArea>
    <c:legend>
      <c:legendPos val="r"/>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007" custLinFactNeighborY="-420">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462A68DD-D2E5-DA46-BF5C-2D8315F39526}" srcId="{FDE9DB4B-95D1-F841-A864-3259C5BBEA88}" destId="{85C5A49F-2D2C-8843-9FF6-475155287C85}" srcOrd="0" destOrd="0" parTransId="{AC5D0ABF-5075-A44B-AD7E-7953190DFB3D}" sibTransId="{A7C17F11-AC1D-F346-8D4E-5EBC01710A1E}"/>
    <dgm:cxn modelId="{93666A9C-BAC1-4F94-A403-CAAD4E621EF1}" type="presOf" srcId="{1A946AAB-19CE-9244-B72D-D85C63228176}" destId="{C56CE6B7-4298-9C49-BC7A-FEDBCCF81350}" srcOrd="0" destOrd="0" presId="urn:microsoft.com/office/officeart/2005/8/layout/orgChart1"/>
    <dgm:cxn modelId="{53EC69DB-D262-44E1-A3D8-B07F44F8670B}" type="presOf" srcId="{85C5A49F-2D2C-8843-9FF6-475155287C85}" destId="{BC8557B7-4DB4-1F48-B6D0-C23BEA6CCE13}" srcOrd="1" destOrd="0" presId="urn:microsoft.com/office/officeart/2005/8/layout/orgChart1"/>
    <dgm:cxn modelId="{97A2E817-F56E-4697-9E47-F6320DD57BF0}" type="presOf" srcId="{0CCD135D-C789-6647-AE7A-00A01BFD4453}" destId="{B397DB5A-D622-FA42-9B72-AAB832518D98}" srcOrd="0" destOrd="0" presId="urn:microsoft.com/office/officeart/2005/8/layout/orgChart1"/>
    <dgm:cxn modelId="{83F8F0A1-1226-493C-B5B2-9D4792A6C595}" type="presOf" srcId="{706E9768-581E-AE41-AFE1-F2E87757697D}" destId="{E667886E-19D2-4140-86D1-08601A6615CE}" srcOrd="0" destOrd="0" presId="urn:microsoft.com/office/officeart/2005/8/layout/orgChart1"/>
    <dgm:cxn modelId="{95D8ABBA-0386-4D9D-9F10-7EB57578C5A0}" type="presOf" srcId="{C6942F9A-6811-6C41-8176-CE4CEDAC3A2C}" destId="{18C08C58-084A-FA49-833E-E7D536437EC3}" srcOrd="0" destOrd="0" presId="urn:microsoft.com/office/officeart/2005/8/layout/orgChart1"/>
    <dgm:cxn modelId="{DD750384-08CC-F944-B124-A38934E5DE42}" srcId="{1A946AAB-19CE-9244-B72D-D85C63228176}" destId="{4A0EDC3F-1652-A349-A19C-AC3E99081FE9}" srcOrd="3" destOrd="0" parTransId="{EDFFE4BD-4399-5F43-BAEF-6C13E6C4EAB3}" sibTransId="{97BF6BE9-3BB4-FC42-8154-AA83AF6883D9}"/>
    <dgm:cxn modelId="{2FA6A59D-A7D8-46B0-A4BE-FF2AB47304C4}" type="presOf" srcId="{E950CF4E-C48D-6244-9D3F-19F7D94DC6FB}" destId="{ED7A5531-AF94-E44C-8E0A-26470DCDC91B}" srcOrd="0" destOrd="0" presId="urn:microsoft.com/office/officeart/2005/8/layout/orgChart1"/>
    <dgm:cxn modelId="{CF835862-EB47-40CD-AF88-0A4C3C3967EC}" type="presOf" srcId="{2654C183-A9E8-144F-933F-8ECEF9B2FF6B}" destId="{813C080D-26DB-8A4F-BF88-3DFFDF6371BB}" srcOrd="1" destOrd="0" presId="urn:microsoft.com/office/officeart/2005/8/layout/orgChart1"/>
    <dgm:cxn modelId="{E811B8FD-0B8E-4BFC-A431-4EFF22561948}" type="presOf" srcId="{85C5A49F-2D2C-8843-9FF6-475155287C85}" destId="{3905E72E-47EF-724B-94EA-5D3D8A4021D7}"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1BF2536A-7012-4BD9-937F-A5012C433B66}" type="presOf" srcId="{0CCD135D-C789-6647-AE7A-00A01BFD4453}" destId="{55B32BD7-8DBB-BE42-A47B-E7E21549641F}" srcOrd="1" destOrd="0" presId="urn:microsoft.com/office/officeart/2005/8/layout/orgChart1"/>
    <dgm:cxn modelId="{3442A6B3-7D85-4620-8255-A8A7C941F3CA}" type="presOf" srcId="{4A0EDC3F-1652-A349-A19C-AC3E99081FE9}" destId="{46656EFD-F6F2-A744-AF59-DD15BF358091}" srcOrd="1" destOrd="0" presId="urn:microsoft.com/office/officeart/2005/8/layout/orgChart1"/>
    <dgm:cxn modelId="{7ADCD03C-011A-423F-AC41-3F386618AF48}" type="presOf" srcId="{6AD678E6-CD42-084D-8C0D-BD5D59194186}" destId="{BD34024D-D4DC-F442-947A-448076AEE9BA}" srcOrd="0" destOrd="0" presId="urn:microsoft.com/office/officeart/2005/8/layout/orgChart1"/>
    <dgm:cxn modelId="{72432DEB-5DDE-4211-8F70-2127574DA684}" type="presOf" srcId="{FDE9DB4B-95D1-F841-A864-3259C5BBEA88}" destId="{49FA7BD1-8EBA-5945-A0F8-7B1454E62884}" srcOrd="0" destOrd="0" presId="urn:microsoft.com/office/officeart/2005/8/layout/orgChart1"/>
    <dgm:cxn modelId="{05E392B9-F644-EF42-A2CE-8EE88705BF9B}" srcId="{85C5A49F-2D2C-8843-9FF6-475155287C85}" destId="{E950CF4E-C48D-6244-9D3F-19F7D94DC6FB}" srcOrd="0" destOrd="0" parTransId="{C6942F9A-6811-6C41-8176-CE4CEDAC3A2C}" sibTransId="{0FBD96E2-9D73-0740-8807-26EEA8587359}"/>
    <dgm:cxn modelId="{CD0AE02A-F5EA-41F8-A993-358D312799EF}" type="presOf" srcId="{EDFFE4BD-4399-5F43-BAEF-6C13E6C4EAB3}" destId="{5C1FDE86-B911-9643-ADBD-2E7E7BBCE2B1}" srcOrd="0" destOrd="0" presId="urn:microsoft.com/office/officeart/2005/8/layout/orgChart1"/>
    <dgm:cxn modelId="{9F0DFE0D-C3D6-4046-9838-2F408987813E}" type="presOf" srcId="{854EA6FD-7D83-EC4B-AABD-EEE76F65E4FC}" destId="{1F52590A-7AA3-294A-A3C5-51B4CA938D40}" srcOrd="1" destOrd="0" presId="urn:microsoft.com/office/officeart/2005/8/layout/orgChart1"/>
    <dgm:cxn modelId="{14A428D1-69FB-4849-BE87-751AB05B73E7}" type="presOf" srcId="{A8DCDE96-3E43-4C42-A568-328ABF7F2C9A}" destId="{F7B4798A-0EEE-A344-BCB4-1F41B880506C}" srcOrd="0" destOrd="0" presId="urn:microsoft.com/office/officeart/2005/8/layout/orgChart1"/>
    <dgm:cxn modelId="{6B777C77-8887-E647-8810-F6AE2AD0B6C5}" srcId="{85C5A49F-2D2C-8843-9FF6-475155287C85}" destId="{854EA6FD-7D83-EC4B-AABD-EEE76F65E4FC}" srcOrd="1" destOrd="0" parTransId="{6AD678E6-CD42-084D-8C0D-BD5D59194186}" sibTransId="{1587AD5C-CC1F-1244-8A2E-45DF74329D86}"/>
    <dgm:cxn modelId="{CAED3616-D561-4379-A4E7-224DBDE52E4C}" type="presOf" srcId="{1A946AAB-19CE-9244-B72D-D85C63228176}" destId="{E6088557-431F-0E4E-B04D-D48C3021C8E8}" srcOrd="1" destOrd="0" presId="urn:microsoft.com/office/officeart/2005/8/layout/orgChart1"/>
    <dgm:cxn modelId="{51CF2584-752B-4034-A750-7DC5973C2001}" type="presOf" srcId="{854EA6FD-7D83-EC4B-AABD-EEE76F65E4FC}" destId="{5B06698F-F7DD-1246-A624-B4AF71DC8062}" srcOrd="0" destOrd="0" presId="urn:microsoft.com/office/officeart/2005/8/layout/orgChart1"/>
    <dgm:cxn modelId="{E56398BE-4C81-4105-93BB-BD46CDA1B978}" type="presOf" srcId="{2654C183-A9E8-144F-933F-8ECEF9B2FF6B}" destId="{F14D61A5-1BFA-414D-A268-521457E34E28}" srcOrd="0" destOrd="0" presId="urn:microsoft.com/office/officeart/2005/8/layout/orgChart1"/>
    <dgm:cxn modelId="{7F860383-1760-5547-9659-9F0A0D1A4BAD}" srcId="{1A946AAB-19CE-9244-B72D-D85C63228176}" destId="{0CCD135D-C789-6647-AE7A-00A01BFD4453}" srcOrd="1" destOrd="0" parTransId="{706E9768-581E-AE41-AFE1-F2E87757697D}" sibTransId="{24925D38-AF13-6F48-B615-5A5F50E75A8A}"/>
    <dgm:cxn modelId="{EE098374-FC19-4F2B-8B0B-E5B55C2BA4C5}" type="presOf" srcId="{E950CF4E-C48D-6244-9D3F-19F7D94DC6FB}" destId="{F7AA63C9-F51D-E547-96B2-80F8C6279E53}" srcOrd="1" destOrd="0" presId="urn:microsoft.com/office/officeart/2005/8/layout/orgChart1"/>
    <dgm:cxn modelId="{A8840F48-655A-1541-AC92-241E19330B18}" srcId="{1A946AAB-19CE-9244-B72D-D85C63228176}" destId="{A8DCDE96-3E43-4C42-A568-328ABF7F2C9A}" srcOrd="0" destOrd="0" parTransId="{4A764F21-788D-7746-AF09-B65BFB0C4BCD}" sibTransId="{B7C790A0-F962-4E48-B7AB-A50C567B0696}"/>
    <dgm:cxn modelId="{EF686596-3276-461F-987C-DC77AD871EB1}" type="presOf" srcId="{4A764F21-788D-7746-AF09-B65BFB0C4BCD}" destId="{1F946644-B88E-AC4C-BEF1-98CBFD2C2356}" srcOrd="0" destOrd="0" presId="urn:microsoft.com/office/officeart/2005/8/layout/orgChart1"/>
    <dgm:cxn modelId="{40B3EB8F-77BD-5E4D-9926-4EF643064DA1}" srcId="{FDE9DB4B-95D1-F841-A864-3259C5BBEA88}" destId="{1A946AAB-19CE-9244-B72D-D85C63228176}" srcOrd="1" destOrd="0" parTransId="{4B493D7C-DB38-3E4E-9F0E-410851A13209}" sibTransId="{EA8322A3-EF56-F14F-A2E5-3E4FAAE3D480}"/>
    <dgm:cxn modelId="{D7326891-1242-411D-958D-AEB4DA5669E8}" type="presOf" srcId="{A8DCDE96-3E43-4C42-A568-328ABF7F2C9A}" destId="{844AC8FD-4730-9D4E-9BC8-C9FB1B5A8815}" srcOrd="1" destOrd="0" presId="urn:microsoft.com/office/officeart/2005/8/layout/orgChart1"/>
    <dgm:cxn modelId="{12086F70-B09C-4532-B195-2CDA0187493C}" type="presOf" srcId="{4A0EDC3F-1652-A349-A19C-AC3E99081FE9}" destId="{B7D33220-39E7-A947-9622-753DD34A4BF7}" srcOrd="0" destOrd="0" presId="urn:microsoft.com/office/officeart/2005/8/layout/orgChart1"/>
    <dgm:cxn modelId="{EFCCB7B7-24EA-46C9-9FD1-075C6DFD0A0F}" type="presOf" srcId="{A3A71531-3A40-D54D-83C5-4DE1BE1BB5CE}" destId="{BEA25F7B-7951-B943-B66E-14842166C104}" srcOrd="0" destOrd="0" presId="urn:microsoft.com/office/officeart/2005/8/layout/orgChart1"/>
    <dgm:cxn modelId="{089EBBB6-D323-491B-88A4-35FEFB1F0558}" type="presParOf" srcId="{49FA7BD1-8EBA-5945-A0F8-7B1454E62884}" destId="{B1C56B93-8496-1041-B9E8-E27E4F4BEE8B}" srcOrd="0" destOrd="0" presId="urn:microsoft.com/office/officeart/2005/8/layout/orgChart1"/>
    <dgm:cxn modelId="{74F83843-C253-49D8-B8A2-F0205446A0AB}" type="presParOf" srcId="{B1C56B93-8496-1041-B9E8-E27E4F4BEE8B}" destId="{CB8A7F05-7A3D-3949-A33E-EF1863DD392B}" srcOrd="0" destOrd="0" presId="urn:microsoft.com/office/officeart/2005/8/layout/orgChart1"/>
    <dgm:cxn modelId="{0A4E7C27-057D-404A-95ED-74FAC31D7559}" type="presParOf" srcId="{CB8A7F05-7A3D-3949-A33E-EF1863DD392B}" destId="{3905E72E-47EF-724B-94EA-5D3D8A4021D7}" srcOrd="0" destOrd="0" presId="urn:microsoft.com/office/officeart/2005/8/layout/orgChart1"/>
    <dgm:cxn modelId="{29212A81-D4F9-4F45-9713-482CEF959B99}" type="presParOf" srcId="{CB8A7F05-7A3D-3949-A33E-EF1863DD392B}" destId="{BC8557B7-4DB4-1F48-B6D0-C23BEA6CCE13}" srcOrd="1" destOrd="0" presId="urn:microsoft.com/office/officeart/2005/8/layout/orgChart1"/>
    <dgm:cxn modelId="{6F3F03F8-619D-49C4-9C9F-C1204AA418B6}" type="presParOf" srcId="{B1C56B93-8496-1041-B9E8-E27E4F4BEE8B}" destId="{3882FF4C-F045-C345-B2B0-B98FE6CED658}" srcOrd="1" destOrd="0" presId="urn:microsoft.com/office/officeart/2005/8/layout/orgChart1"/>
    <dgm:cxn modelId="{E123F7B7-7374-424D-951A-896E4D74A7EF}" type="presParOf" srcId="{3882FF4C-F045-C345-B2B0-B98FE6CED658}" destId="{18C08C58-084A-FA49-833E-E7D536437EC3}" srcOrd="0" destOrd="0" presId="urn:microsoft.com/office/officeart/2005/8/layout/orgChart1"/>
    <dgm:cxn modelId="{6BC6574B-705B-4B7E-9162-AF587224B2EB}" type="presParOf" srcId="{3882FF4C-F045-C345-B2B0-B98FE6CED658}" destId="{23F7620A-26DE-9E4F-A409-8F0BC08025A8}" srcOrd="1" destOrd="0" presId="urn:microsoft.com/office/officeart/2005/8/layout/orgChart1"/>
    <dgm:cxn modelId="{FC242766-C800-47E1-B17D-0D34FBD0C65B}" type="presParOf" srcId="{23F7620A-26DE-9E4F-A409-8F0BC08025A8}" destId="{640754F8-D0C8-224C-9710-8737345D6413}" srcOrd="0" destOrd="0" presId="urn:microsoft.com/office/officeart/2005/8/layout/orgChart1"/>
    <dgm:cxn modelId="{92A70E74-3E78-4108-B6F1-CCF0AADA03FF}" type="presParOf" srcId="{640754F8-D0C8-224C-9710-8737345D6413}" destId="{ED7A5531-AF94-E44C-8E0A-26470DCDC91B}" srcOrd="0" destOrd="0" presId="urn:microsoft.com/office/officeart/2005/8/layout/orgChart1"/>
    <dgm:cxn modelId="{8A2CE0EC-CBE5-43A8-B8EE-827EDEDC14B4}" type="presParOf" srcId="{640754F8-D0C8-224C-9710-8737345D6413}" destId="{F7AA63C9-F51D-E547-96B2-80F8C6279E53}" srcOrd="1" destOrd="0" presId="urn:microsoft.com/office/officeart/2005/8/layout/orgChart1"/>
    <dgm:cxn modelId="{303D95E9-C7B2-42A6-A29F-7F4A5FDE21E8}" type="presParOf" srcId="{23F7620A-26DE-9E4F-A409-8F0BC08025A8}" destId="{9B842271-02E7-634D-A2FE-0C86EA799C2E}" srcOrd="1" destOrd="0" presId="urn:microsoft.com/office/officeart/2005/8/layout/orgChart1"/>
    <dgm:cxn modelId="{A783CD2E-0BCC-4B6D-A6D5-4270D082A7E7}" type="presParOf" srcId="{23F7620A-26DE-9E4F-A409-8F0BC08025A8}" destId="{84F80EAB-3EB4-BE42-84CD-72949C4A6661}" srcOrd="2" destOrd="0" presId="urn:microsoft.com/office/officeart/2005/8/layout/orgChart1"/>
    <dgm:cxn modelId="{A57160FC-FE4C-4D70-B580-CA38BA6C9CF7}" type="presParOf" srcId="{3882FF4C-F045-C345-B2B0-B98FE6CED658}" destId="{BD34024D-D4DC-F442-947A-448076AEE9BA}" srcOrd="2" destOrd="0" presId="urn:microsoft.com/office/officeart/2005/8/layout/orgChart1"/>
    <dgm:cxn modelId="{43F8427C-8F50-4013-8E65-E7109DFA6DFF}" type="presParOf" srcId="{3882FF4C-F045-C345-B2B0-B98FE6CED658}" destId="{7C716B5E-12EC-1A48-9D77-2799141EE459}" srcOrd="3" destOrd="0" presId="urn:microsoft.com/office/officeart/2005/8/layout/orgChart1"/>
    <dgm:cxn modelId="{15E74B5C-BF42-413B-8437-8C0D3E95AC93}" type="presParOf" srcId="{7C716B5E-12EC-1A48-9D77-2799141EE459}" destId="{5F6B2E7D-2188-FF45-92ED-74908C6B8B0F}" srcOrd="0" destOrd="0" presId="urn:microsoft.com/office/officeart/2005/8/layout/orgChart1"/>
    <dgm:cxn modelId="{EBAD9B0C-1B37-4975-B574-E0EC0CF1202C}" type="presParOf" srcId="{5F6B2E7D-2188-FF45-92ED-74908C6B8B0F}" destId="{5B06698F-F7DD-1246-A624-B4AF71DC8062}" srcOrd="0" destOrd="0" presId="urn:microsoft.com/office/officeart/2005/8/layout/orgChart1"/>
    <dgm:cxn modelId="{21AA7C69-99BC-4415-96A2-E91AE06525E6}" type="presParOf" srcId="{5F6B2E7D-2188-FF45-92ED-74908C6B8B0F}" destId="{1F52590A-7AA3-294A-A3C5-51B4CA938D40}" srcOrd="1" destOrd="0" presId="urn:microsoft.com/office/officeart/2005/8/layout/orgChart1"/>
    <dgm:cxn modelId="{7654CBD1-5857-4DFC-85AB-8815B2A811FA}" type="presParOf" srcId="{7C716B5E-12EC-1A48-9D77-2799141EE459}" destId="{0B6B6896-522D-3442-9C79-F40E5A5C8888}" srcOrd="1" destOrd="0" presId="urn:microsoft.com/office/officeart/2005/8/layout/orgChart1"/>
    <dgm:cxn modelId="{585973EC-5D19-4FF2-A9FA-D7CCAF4022D6}" type="presParOf" srcId="{7C716B5E-12EC-1A48-9D77-2799141EE459}" destId="{981F7659-BFA3-8A46-A501-40F8DE5F18C6}" srcOrd="2" destOrd="0" presId="urn:microsoft.com/office/officeart/2005/8/layout/orgChart1"/>
    <dgm:cxn modelId="{DA19CE21-E26F-47BB-867A-7B04C41ECBB6}" type="presParOf" srcId="{B1C56B93-8496-1041-B9E8-E27E4F4BEE8B}" destId="{A4184F85-BF6C-A94F-99DB-C2DEC4ABAFE8}" srcOrd="2" destOrd="0" presId="urn:microsoft.com/office/officeart/2005/8/layout/orgChart1"/>
    <dgm:cxn modelId="{1A814566-1A96-430B-9816-9AD7BCF56AA5}" type="presParOf" srcId="{49FA7BD1-8EBA-5945-A0F8-7B1454E62884}" destId="{01EB8061-89A8-3547-B39D-B2BD50F0DF10}" srcOrd="1" destOrd="0" presId="urn:microsoft.com/office/officeart/2005/8/layout/orgChart1"/>
    <dgm:cxn modelId="{56CE4701-D4D7-486E-BA9C-6122E89F43AA}" type="presParOf" srcId="{01EB8061-89A8-3547-B39D-B2BD50F0DF10}" destId="{D7F38EA3-922B-454A-AF8F-D71C72B411AD}" srcOrd="0" destOrd="0" presId="urn:microsoft.com/office/officeart/2005/8/layout/orgChart1"/>
    <dgm:cxn modelId="{D478F53F-CAF7-4FC2-B57F-A0EAF8809038}" type="presParOf" srcId="{D7F38EA3-922B-454A-AF8F-D71C72B411AD}" destId="{C56CE6B7-4298-9C49-BC7A-FEDBCCF81350}" srcOrd="0" destOrd="0" presId="urn:microsoft.com/office/officeart/2005/8/layout/orgChart1"/>
    <dgm:cxn modelId="{D6C29619-C0FF-4E04-9295-A1E07BF3A3CC}" type="presParOf" srcId="{D7F38EA3-922B-454A-AF8F-D71C72B411AD}" destId="{E6088557-431F-0E4E-B04D-D48C3021C8E8}" srcOrd="1" destOrd="0" presId="urn:microsoft.com/office/officeart/2005/8/layout/orgChart1"/>
    <dgm:cxn modelId="{4E556814-B0E0-4C89-A51F-4C72F7E6A1A7}" type="presParOf" srcId="{01EB8061-89A8-3547-B39D-B2BD50F0DF10}" destId="{E7C3BBBA-7F78-6A4A-8423-1C6AFC7661B4}" srcOrd="1" destOrd="0" presId="urn:microsoft.com/office/officeart/2005/8/layout/orgChart1"/>
    <dgm:cxn modelId="{E3543433-AAC4-436B-BD59-2CBC6D542E65}" type="presParOf" srcId="{01EB8061-89A8-3547-B39D-B2BD50F0DF10}" destId="{A4062862-5455-484E-AC06-663E7C4602A5}" srcOrd="2" destOrd="0" presId="urn:microsoft.com/office/officeart/2005/8/layout/orgChart1"/>
    <dgm:cxn modelId="{BFAE2303-D065-4E05-9813-A2BEAA881CC7}" type="presParOf" srcId="{A4062862-5455-484E-AC06-663E7C4602A5}" destId="{1F946644-B88E-AC4C-BEF1-98CBFD2C2356}" srcOrd="0" destOrd="0" presId="urn:microsoft.com/office/officeart/2005/8/layout/orgChart1"/>
    <dgm:cxn modelId="{C7571C9D-8E26-4984-9EE1-177A3DA24427}" type="presParOf" srcId="{A4062862-5455-484E-AC06-663E7C4602A5}" destId="{38D34FFB-28BF-1941-8B1F-26DCA21F3FA5}" srcOrd="1" destOrd="0" presId="urn:microsoft.com/office/officeart/2005/8/layout/orgChart1"/>
    <dgm:cxn modelId="{3C6A209B-A4C2-4ACD-97CF-43B0D49A0594}" type="presParOf" srcId="{38D34FFB-28BF-1941-8B1F-26DCA21F3FA5}" destId="{1C8DDEA1-6316-7446-918C-D631DFFF3B70}" srcOrd="0" destOrd="0" presId="urn:microsoft.com/office/officeart/2005/8/layout/orgChart1"/>
    <dgm:cxn modelId="{EB3A15C6-C407-445B-8790-BDFE715F08E7}" type="presParOf" srcId="{1C8DDEA1-6316-7446-918C-D631DFFF3B70}" destId="{F7B4798A-0EEE-A344-BCB4-1F41B880506C}" srcOrd="0" destOrd="0" presId="urn:microsoft.com/office/officeart/2005/8/layout/orgChart1"/>
    <dgm:cxn modelId="{52FA013B-9A7F-4269-BAA7-7DD8C98B75D3}" type="presParOf" srcId="{1C8DDEA1-6316-7446-918C-D631DFFF3B70}" destId="{844AC8FD-4730-9D4E-9BC8-C9FB1B5A8815}" srcOrd="1" destOrd="0" presId="urn:microsoft.com/office/officeart/2005/8/layout/orgChart1"/>
    <dgm:cxn modelId="{AD6788C7-37D7-49A6-A484-802D17F5096E}" type="presParOf" srcId="{38D34FFB-28BF-1941-8B1F-26DCA21F3FA5}" destId="{FC6075CD-BE93-9540-AA11-D090F0837AC6}" srcOrd="1" destOrd="0" presId="urn:microsoft.com/office/officeart/2005/8/layout/orgChart1"/>
    <dgm:cxn modelId="{C1739FFF-A9EA-4FCE-8188-F656BE5F1364}" type="presParOf" srcId="{38D34FFB-28BF-1941-8B1F-26DCA21F3FA5}" destId="{BEDEBE75-0CCB-3C47-9EF4-B2B4B7981566}" srcOrd="2" destOrd="0" presId="urn:microsoft.com/office/officeart/2005/8/layout/orgChart1"/>
    <dgm:cxn modelId="{43755710-6892-43BE-A366-9DF5980FB0BD}" type="presParOf" srcId="{A4062862-5455-484E-AC06-663E7C4602A5}" destId="{E667886E-19D2-4140-86D1-08601A6615CE}" srcOrd="2" destOrd="0" presId="urn:microsoft.com/office/officeart/2005/8/layout/orgChart1"/>
    <dgm:cxn modelId="{F4507ED7-031A-4BE0-8A58-D4AC85A10557}" type="presParOf" srcId="{A4062862-5455-484E-AC06-663E7C4602A5}" destId="{51A24CBB-DF53-8545-B647-A3496A1BFFF0}" srcOrd="3" destOrd="0" presId="urn:microsoft.com/office/officeart/2005/8/layout/orgChart1"/>
    <dgm:cxn modelId="{BD9C520D-0198-4DE8-966D-10B95FA74DD1}" type="presParOf" srcId="{51A24CBB-DF53-8545-B647-A3496A1BFFF0}" destId="{B6CE35A3-3D07-E246-96A8-052F496377B8}" srcOrd="0" destOrd="0" presId="urn:microsoft.com/office/officeart/2005/8/layout/orgChart1"/>
    <dgm:cxn modelId="{8B82CD91-C9D7-4554-BDA9-52B5B11CB836}" type="presParOf" srcId="{B6CE35A3-3D07-E246-96A8-052F496377B8}" destId="{B397DB5A-D622-FA42-9B72-AAB832518D98}" srcOrd="0" destOrd="0" presId="urn:microsoft.com/office/officeart/2005/8/layout/orgChart1"/>
    <dgm:cxn modelId="{65DF9ACF-399C-4391-85D2-7668A5A22842}" type="presParOf" srcId="{B6CE35A3-3D07-E246-96A8-052F496377B8}" destId="{55B32BD7-8DBB-BE42-A47B-E7E21549641F}" srcOrd="1" destOrd="0" presId="urn:microsoft.com/office/officeart/2005/8/layout/orgChart1"/>
    <dgm:cxn modelId="{BECC1037-C6E7-4B42-984D-3332DC86316F}" type="presParOf" srcId="{51A24CBB-DF53-8545-B647-A3496A1BFFF0}" destId="{74577AAF-8288-634D-AEA5-A6652C50D0A3}" srcOrd="1" destOrd="0" presId="urn:microsoft.com/office/officeart/2005/8/layout/orgChart1"/>
    <dgm:cxn modelId="{9E163525-3CB1-4904-9B97-84DDFF59F941}" type="presParOf" srcId="{51A24CBB-DF53-8545-B647-A3496A1BFFF0}" destId="{43D95661-01C7-FB49-9BEE-0EE96BA51257}" srcOrd="2" destOrd="0" presId="urn:microsoft.com/office/officeart/2005/8/layout/orgChart1"/>
    <dgm:cxn modelId="{23A654CA-93FC-4D89-98EB-B7E335C83591}" type="presParOf" srcId="{A4062862-5455-484E-AC06-663E7C4602A5}" destId="{BEA25F7B-7951-B943-B66E-14842166C104}" srcOrd="4" destOrd="0" presId="urn:microsoft.com/office/officeart/2005/8/layout/orgChart1"/>
    <dgm:cxn modelId="{7E7FCC5D-0E24-4493-AFBA-C108F99B0949}" type="presParOf" srcId="{A4062862-5455-484E-AC06-663E7C4602A5}" destId="{C0163AFE-EE82-5949-ADF4-D8D391DB2EEF}" srcOrd="5" destOrd="0" presId="urn:microsoft.com/office/officeart/2005/8/layout/orgChart1"/>
    <dgm:cxn modelId="{5457B754-C994-421B-A039-BE449948E5BD}" type="presParOf" srcId="{C0163AFE-EE82-5949-ADF4-D8D391DB2EEF}" destId="{4A0C6718-8CF6-604B-95AC-98EEFDE25066}" srcOrd="0" destOrd="0" presId="urn:microsoft.com/office/officeart/2005/8/layout/orgChart1"/>
    <dgm:cxn modelId="{D52F4A74-D10F-459D-9E14-8C4F3AE6F335}" type="presParOf" srcId="{4A0C6718-8CF6-604B-95AC-98EEFDE25066}" destId="{F14D61A5-1BFA-414D-A268-521457E34E28}" srcOrd="0" destOrd="0" presId="urn:microsoft.com/office/officeart/2005/8/layout/orgChart1"/>
    <dgm:cxn modelId="{E9B27AF5-CCD7-4B31-B198-59068FD22544}" type="presParOf" srcId="{4A0C6718-8CF6-604B-95AC-98EEFDE25066}" destId="{813C080D-26DB-8A4F-BF88-3DFFDF6371BB}" srcOrd="1" destOrd="0" presId="urn:microsoft.com/office/officeart/2005/8/layout/orgChart1"/>
    <dgm:cxn modelId="{F5862180-6D21-4578-A55C-337852F5CD3E}" type="presParOf" srcId="{C0163AFE-EE82-5949-ADF4-D8D391DB2EEF}" destId="{3D96FDC4-CC8A-8748-86A6-34E6624F49D6}" srcOrd="1" destOrd="0" presId="urn:microsoft.com/office/officeart/2005/8/layout/orgChart1"/>
    <dgm:cxn modelId="{7383B031-9C36-4CFC-9523-AEF51CEE327C}" type="presParOf" srcId="{C0163AFE-EE82-5949-ADF4-D8D391DB2EEF}" destId="{1E9D9762-6A49-154F-8B09-0A4988FFE580}" srcOrd="2" destOrd="0" presId="urn:microsoft.com/office/officeart/2005/8/layout/orgChart1"/>
    <dgm:cxn modelId="{494A6D90-F10C-4473-8D04-64C087741088}" type="presParOf" srcId="{A4062862-5455-484E-AC06-663E7C4602A5}" destId="{5C1FDE86-B911-9643-ADBD-2E7E7BBCE2B1}" srcOrd="6" destOrd="0" presId="urn:microsoft.com/office/officeart/2005/8/layout/orgChart1"/>
    <dgm:cxn modelId="{8AB1B997-C72E-45A9-B0CD-C64BB39AC26B}" type="presParOf" srcId="{A4062862-5455-484E-AC06-663E7C4602A5}" destId="{9A1BD5BB-E060-124E-A336-6FF1F8389F8E}" srcOrd="7" destOrd="0" presId="urn:microsoft.com/office/officeart/2005/8/layout/orgChart1"/>
    <dgm:cxn modelId="{3D9072ED-534F-49A5-86F6-696A72F16E2B}" type="presParOf" srcId="{9A1BD5BB-E060-124E-A336-6FF1F8389F8E}" destId="{33F8A3BE-E37F-3F4F-B8C2-5F45BCFB8EF2}" srcOrd="0" destOrd="0" presId="urn:microsoft.com/office/officeart/2005/8/layout/orgChart1"/>
    <dgm:cxn modelId="{FBB2DFAE-6F95-4F30-97B4-9880A79D75CB}" type="presParOf" srcId="{33F8A3BE-E37F-3F4F-B8C2-5F45BCFB8EF2}" destId="{B7D33220-39E7-A947-9622-753DD34A4BF7}" srcOrd="0" destOrd="0" presId="urn:microsoft.com/office/officeart/2005/8/layout/orgChart1"/>
    <dgm:cxn modelId="{EC203A39-CFF9-4656-B945-3F4DAEAFA119}" type="presParOf" srcId="{33F8A3BE-E37F-3F4F-B8C2-5F45BCFB8EF2}" destId="{46656EFD-F6F2-A744-AF59-DD15BF358091}" srcOrd="1" destOrd="0" presId="urn:microsoft.com/office/officeart/2005/8/layout/orgChart1"/>
    <dgm:cxn modelId="{F309F9D8-FAC9-4AAA-82E9-1759337DC4AC}" type="presParOf" srcId="{9A1BD5BB-E060-124E-A336-6FF1F8389F8E}" destId="{BC9A15EB-D93F-AB4D-89B7-83750745CEF3}" srcOrd="1" destOrd="0" presId="urn:microsoft.com/office/officeart/2005/8/layout/orgChart1"/>
    <dgm:cxn modelId="{E0680561-9D3A-435D-B76F-FDE48DA53A37}"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9C937CE-50FF-45DD-A6B4-EE2A0B6DD8B5}"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US"/>
        </a:p>
      </dgm:t>
    </dgm:pt>
    <dgm:pt modelId="{7E524547-A538-4CFA-BAB6-9FFEB0562DC5}">
      <dgm:prSet phldrT="[Text]" custT="1"/>
      <dgm:spPr/>
      <dgm:t>
        <a:bodyPr/>
        <a:lstStyle/>
        <a:p>
          <a:r>
            <a:rPr lang="en-US" sz="800" dirty="0" smtClean="0"/>
            <a:t>International Registration, designating US, CN and KR</a:t>
          </a:r>
          <a:endParaRPr lang="en-US" sz="800" dirty="0"/>
        </a:p>
      </dgm:t>
    </dgm:pt>
    <dgm:pt modelId="{739B4AFB-94B1-4057-B31E-275A65545D61}" type="parTrans" cxnId="{E01471E7-B7C2-4540-B93F-4D0BD0239A62}">
      <dgm:prSet/>
      <dgm:spPr/>
      <dgm:t>
        <a:bodyPr/>
        <a:lstStyle/>
        <a:p>
          <a:endParaRPr lang="en-US"/>
        </a:p>
      </dgm:t>
    </dgm:pt>
    <dgm:pt modelId="{FB8AED8D-39E4-4299-B33C-BA973CEFDF9F}" type="sibTrans" cxnId="{E01471E7-B7C2-4540-B93F-4D0BD0239A62}">
      <dgm:prSet/>
      <dgm:spPr/>
      <dgm:t>
        <a:bodyPr/>
        <a:lstStyle/>
        <a:p>
          <a:endParaRPr lang="en-US"/>
        </a:p>
      </dgm:t>
    </dgm:pt>
    <dgm:pt modelId="{99262069-BEA2-4F15-84D3-195B284B5BDA}">
      <dgm:prSet phldrT="[Text]" custT="1"/>
      <dgm:spPr/>
      <dgm:t>
        <a:bodyPr/>
        <a:lstStyle/>
        <a:p>
          <a:pPr algn="l"/>
          <a:r>
            <a:rPr lang="en-US" sz="800" dirty="0" smtClean="0"/>
            <a:t>Statement of Grant of Protection from US and CN</a:t>
          </a:r>
          <a:endParaRPr lang="en-US" sz="800" dirty="0"/>
        </a:p>
      </dgm:t>
    </dgm:pt>
    <dgm:pt modelId="{D0D72F39-5ECC-4410-9A49-9E1F076D2AD5}" type="parTrans" cxnId="{C03F250E-A92E-415D-BADB-055354C7519C}">
      <dgm:prSet/>
      <dgm:spPr/>
      <dgm:t>
        <a:bodyPr/>
        <a:lstStyle/>
        <a:p>
          <a:endParaRPr lang="en-US"/>
        </a:p>
      </dgm:t>
    </dgm:pt>
    <dgm:pt modelId="{931AB4F3-6DFD-49C6-8AC7-4DD0338C97FB}" type="sibTrans" cxnId="{C03F250E-A92E-415D-BADB-055354C7519C}">
      <dgm:prSet/>
      <dgm:spPr/>
      <dgm:t>
        <a:bodyPr/>
        <a:lstStyle/>
        <a:p>
          <a:endParaRPr lang="en-US"/>
        </a:p>
      </dgm:t>
    </dgm:pt>
    <dgm:pt modelId="{1E86393D-9228-4AD5-B27D-6506CB4CD64F}">
      <dgm:prSet phldrT="[Text]" custT="1"/>
      <dgm:spPr/>
      <dgm:t>
        <a:bodyPr/>
        <a:lstStyle/>
        <a:p>
          <a:r>
            <a:rPr lang="en-US" sz="800" dirty="0" smtClean="0"/>
            <a:t>Subsequent Designation for AU and NZ</a:t>
          </a:r>
          <a:endParaRPr lang="en-US" sz="800" dirty="0"/>
        </a:p>
      </dgm:t>
    </dgm:pt>
    <dgm:pt modelId="{0A10A049-58EE-41EC-9AF9-8D1623FAFB45}" type="parTrans" cxnId="{6F1233F8-C9C8-4092-95FA-15AF13815998}">
      <dgm:prSet/>
      <dgm:spPr/>
      <dgm:t>
        <a:bodyPr/>
        <a:lstStyle/>
        <a:p>
          <a:endParaRPr lang="en-US"/>
        </a:p>
      </dgm:t>
    </dgm:pt>
    <dgm:pt modelId="{F88405D5-D18F-4BEB-A652-054252CBCA19}" type="sibTrans" cxnId="{6F1233F8-C9C8-4092-95FA-15AF13815998}">
      <dgm:prSet/>
      <dgm:spPr/>
      <dgm:t>
        <a:bodyPr/>
        <a:lstStyle/>
        <a:p>
          <a:endParaRPr lang="en-US"/>
        </a:p>
      </dgm:t>
    </dgm:pt>
    <dgm:pt modelId="{231392C5-E96F-4070-8576-64B321D6B580}">
      <dgm:prSet phldrT="[Text]" custT="1"/>
      <dgm:spPr/>
      <dgm:t>
        <a:bodyPr/>
        <a:lstStyle/>
        <a:p>
          <a:r>
            <a:rPr lang="en-US" sz="800" dirty="0" smtClean="0"/>
            <a:t>Renewal</a:t>
          </a:r>
          <a:endParaRPr lang="en-US" sz="800" dirty="0"/>
        </a:p>
      </dgm:t>
    </dgm:pt>
    <dgm:pt modelId="{2EF4062D-81C6-4B4F-92A9-1A0F313DE284}" type="parTrans" cxnId="{3438B364-B20E-478D-AAE9-8EB7BB832032}">
      <dgm:prSet/>
      <dgm:spPr/>
      <dgm:t>
        <a:bodyPr/>
        <a:lstStyle/>
        <a:p>
          <a:endParaRPr lang="en-US"/>
        </a:p>
      </dgm:t>
    </dgm:pt>
    <dgm:pt modelId="{72E748B5-603B-451B-9B1C-D075658D221D}" type="sibTrans" cxnId="{3438B364-B20E-478D-AAE9-8EB7BB832032}">
      <dgm:prSet/>
      <dgm:spPr/>
      <dgm:t>
        <a:bodyPr/>
        <a:lstStyle/>
        <a:p>
          <a:endParaRPr lang="en-US"/>
        </a:p>
      </dgm:t>
    </dgm:pt>
    <dgm:pt modelId="{AC8F01C0-27B2-459C-B45C-0DAA053A7C32}">
      <dgm:prSet phldrT="[Text]" custT="1"/>
      <dgm:spPr/>
      <dgm:t>
        <a:bodyPr/>
        <a:lstStyle/>
        <a:p>
          <a:r>
            <a:rPr lang="en-US" sz="800" dirty="0" smtClean="0"/>
            <a:t>Amending of the licenses for the US</a:t>
          </a:r>
          <a:endParaRPr lang="en-US" sz="800" dirty="0"/>
        </a:p>
      </dgm:t>
    </dgm:pt>
    <dgm:pt modelId="{16B091D4-4FF5-428C-81CA-0CC7CFC320A2}" type="parTrans" cxnId="{5AD6C06C-7CB1-4AFE-AB98-B2496C2740ED}">
      <dgm:prSet/>
      <dgm:spPr/>
      <dgm:t>
        <a:bodyPr/>
        <a:lstStyle/>
        <a:p>
          <a:endParaRPr lang="en-US"/>
        </a:p>
      </dgm:t>
    </dgm:pt>
    <dgm:pt modelId="{7BCAB007-88A7-4BC7-B3FE-07518DA66AC4}" type="sibTrans" cxnId="{5AD6C06C-7CB1-4AFE-AB98-B2496C2740ED}">
      <dgm:prSet/>
      <dgm:spPr/>
      <dgm:t>
        <a:bodyPr/>
        <a:lstStyle/>
        <a:p>
          <a:endParaRPr lang="en-US"/>
        </a:p>
      </dgm:t>
    </dgm:pt>
    <dgm:pt modelId="{11198E08-0976-49F8-AA26-C90E16544BAD}">
      <dgm:prSet custT="1"/>
      <dgm:spPr/>
      <dgm:t>
        <a:bodyPr/>
        <a:lstStyle/>
        <a:p>
          <a:r>
            <a:rPr lang="en-US" sz="800" dirty="0" smtClean="0"/>
            <a:t>Change in the address of the holder</a:t>
          </a:r>
          <a:endParaRPr lang="en-US" sz="800" dirty="0"/>
        </a:p>
      </dgm:t>
    </dgm:pt>
    <dgm:pt modelId="{1F44CB50-FBB9-4157-AEE8-ADC3EB2B9006}" type="parTrans" cxnId="{767ABB97-F893-454D-AC62-BEDD3A4F4C4E}">
      <dgm:prSet/>
      <dgm:spPr/>
      <dgm:t>
        <a:bodyPr/>
        <a:lstStyle/>
        <a:p>
          <a:endParaRPr lang="en-US"/>
        </a:p>
      </dgm:t>
    </dgm:pt>
    <dgm:pt modelId="{08E37D8F-EFA7-4CC0-A44A-550E130D53BD}" type="sibTrans" cxnId="{767ABB97-F893-454D-AC62-BEDD3A4F4C4E}">
      <dgm:prSet/>
      <dgm:spPr/>
      <dgm:t>
        <a:bodyPr/>
        <a:lstStyle/>
        <a:p>
          <a:endParaRPr lang="en-US"/>
        </a:p>
      </dgm:t>
    </dgm:pt>
    <dgm:pt modelId="{DF2A0341-98C7-48C4-A168-D203D9278DD0}">
      <dgm:prSet custT="1"/>
      <dgm:spPr/>
      <dgm:t>
        <a:bodyPr/>
        <a:lstStyle/>
        <a:p>
          <a:r>
            <a:rPr lang="en-US" sz="800" dirty="0" smtClean="0"/>
            <a:t>Licenses  for US</a:t>
          </a:r>
          <a:endParaRPr lang="en-US" sz="800" dirty="0"/>
        </a:p>
      </dgm:t>
    </dgm:pt>
    <dgm:pt modelId="{2C9AD624-D3F9-453D-9908-1CAC14AC7CE8}" type="parTrans" cxnId="{BF203B1C-1969-4BFA-8FDA-6E2C025F2BE6}">
      <dgm:prSet/>
      <dgm:spPr/>
      <dgm:t>
        <a:bodyPr/>
        <a:lstStyle/>
        <a:p>
          <a:endParaRPr lang="en-US"/>
        </a:p>
      </dgm:t>
    </dgm:pt>
    <dgm:pt modelId="{77B50CE1-2775-45C0-A42D-8C3CC177288F}" type="sibTrans" cxnId="{BF203B1C-1969-4BFA-8FDA-6E2C025F2BE6}">
      <dgm:prSet/>
      <dgm:spPr/>
      <dgm:t>
        <a:bodyPr/>
        <a:lstStyle/>
        <a:p>
          <a:endParaRPr lang="en-US"/>
        </a:p>
      </dgm:t>
    </dgm:pt>
    <dgm:pt modelId="{12F8002D-5A95-42C6-8B76-33815996ACE9}">
      <dgm:prSet custT="1"/>
      <dgm:spPr/>
      <dgm:t>
        <a:bodyPr/>
        <a:lstStyle/>
        <a:p>
          <a:r>
            <a:rPr lang="en-US" sz="800" dirty="0" smtClean="0"/>
            <a:t>Appointment of a representative</a:t>
          </a:r>
          <a:endParaRPr lang="en-US" sz="800" dirty="0"/>
        </a:p>
      </dgm:t>
    </dgm:pt>
    <dgm:pt modelId="{7958C532-75AD-4D2D-9AB8-DD705D879FC1}" type="parTrans" cxnId="{76F1B38C-D7C5-41F3-8311-A8FF200DDB3A}">
      <dgm:prSet/>
      <dgm:spPr/>
      <dgm:t>
        <a:bodyPr/>
        <a:lstStyle/>
        <a:p>
          <a:endParaRPr lang="en-US"/>
        </a:p>
      </dgm:t>
    </dgm:pt>
    <dgm:pt modelId="{A0A7F260-79DB-48DD-A434-3ED352722B40}" type="sibTrans" cxnId="{76F1B38C-D7C5-41F3-8311-A8FF200DDB3A}">
      <dgm:prSet/>
      <dgm:spPr/>
      <dgm:t>
        <a:bodyPr/>
        <a:lstStyle/>
        <a:p>
          <a:endParaRPr lang="en-US"/>
        </a:p>
      </dgm:t>
    </dgm:pt>
    <dgm:pt modelId="{E3F966A2-7D87-42B9-9131-D314F090B317}">
      <dgm:prSet custT="1"/>
      <dgm:spPr/>
      <dgm:t>
        <a:bodyPr/>
        <a:lstStyle/>
        <a:p>
          <a:r>
            <a:rPr lang="en-US" sz="800" dirty="0" smtClean="0"/>
            <a:t>Limitation of the list of G&amp;S for KR</a:t>
          </a:r>
        </a:p>
      </dgm:t>
    </dgm:pt>
    <dgm:pt modelId="{589E6D19-8B50-43ED-A043-EDF4E265066A}" type="parTrans" cxnId="{97BB9962-C12B-4DC3-BA2A-7ACF3321CA4B}">
      <dgm:prSet/>
      <dgm:spPr/>
      <dgm:t>
        <a:bodyPr/>
        <a:lstStyle/>
        <a:p>
          <a:endParaRPr lang="en-US"/>
        </a:p>
      </dgm:t>
    </dgm:pt>
    <dgm:pt modelId="{DAC4B330-F1E5-42E4-BCE9-7E18A3D2DA8B}" type="sibTrans" cxnId="{97BB9962-C12B-4DC3-BA2A-7ACF3321CA4B}">
      <dgm:prSet/>
      <dgm:spPr/>
      <dgm:t>
        <a:bodyPr/>
        <a:lstStyle/>
        <a:p>
          <a:endParaRPr lang="en-US"/>
        </a:p>
      </dgm:t>
    </dgm:pt>
    <dgm:pt modelId="{4E9B4F73-C36C-4EED-B329-89FEA0E13D30}">
      <dgm:prSet custT="1"/>
      <dgm:spPr/>
      <dgm:t>
        <a:bodyPr/>
        <a:lstStyle/>
        <a:p>
          <a:r>
            <a:rPr lang="en-US" sz="800" dirty="0" smtClean="0"/>
            <a:t>Renewal</a:t>
          </a:r>
          <a:endParaRPr lang="en-US" sz="800" dirty="0"/>
        </a:p>
      </dgm:t>
    </dgm:pt>
    <dgm:pt modelId="{9F49C1E8-8B54-4689-B66C-508D2603FCA6}" type="parTrans" cxnId="{C269ED8F-F13E-4212-A970-30A20F4EA62F}">
      <dgm:prSet/>
      <dgm:spPr/>
      <dgm:t>
        <a:bodyPr/>
        <a:lstStyle/>
        <a:p>
          <a:endParaRPr lang="en-US"/>
        </a:p>
      </dgm:t>
    </dgm:pt>
    <dgm:pt modelId="{5C7437AA-5FD5-41FE-B039-283173B3C705}" type="sibTrans" cxnId="{C269ED8F-F13E-4212-A970-30A20F4EA62F}">
      <dgm:prSet/>
      <dgm:spPr/>
      <dgm:t>
        <a:bodyPr/>
        <a:lstStyle/>
        <a:p>
          <a:endParaRPr lang="en-US"/>
        </a:p>
      </dgm:t>
    </dgm:pt>
    <dgm:pt modelId="{C75C840E-C0EE-4650-A934-CFEBC1B08929}">
      <dgm:prSet custT="1"/>
      <dgm:spPr/>
      <dgm:t>
        <a:bodyPr/>
        <a:lstStyle/>
        <a:p>
          <a:r>
            <a:rPr lang="en-US" sz="800" dirty="0" smtClean="0"/>
            <a:t>Change in Ownership</a:t>
          </a:r>
          <a:endParaRPr lang="en-US" sz="800" dirty="0"/>
        </a:p>
      </dgm:t>
    </dgm:pt>
    <dgm:pt modelId="{1BB67A8B-744A-4D84-8DD3-8D3D27D68CCA}" type="parTrans" cxnId="{87DC44E8-B3DB-4F1C-8DFC-DE8C2979C878}">
      <dgm:prSet/>
      <dgm:spPr/>
      <dgm:t>
        <a:bodyPr/>
        <a:lstStyle/>
        <a:p>
          <a:endParaRPr lang="en-US"/>
        </a:p>
      </dgm:t>
    </dgm:pt>
    <dgm:pt modelId="{481E6A97-5298-437D-9C67-9024E6219008}" type="sibTrans" cxnId="{87DC44E8-B3DB-4F1C-8DFC-DE8C2979C878}">
      <dgm:prSet/>
      <dgm:spPr/>
      <dgm:t>
        <a:bodyPr/>
        <a:lstStyle/>
        <a:p>
          <a:endParaRPr lang="en-US"/>
        </a:p>
      </dgm:t>
    </dgm:pt>
    <dgm:pt modelId="{240E438E-3B51-459D-9736-56E5E35DA8F3}">
      <dgm:prSet custT="1"/>
      <dgm:spPr/>
      <dgm:t>
        <a:bodyPr/>
        <a:lstStyle/>
        <a:p>
          <a:pPr algn="l"/>
          <a:r>
            <a:rPr lang="en-US" sz="800" dirty="0" smtClean="0"/>
            <a:t>Provisional Refusal from KR</a:t>
          </a:r>
          <a:endParaRPr lang="en-US" sz="800" dirty="0"/>
        </a:p>
      </dgm:t>
    </dgm:pt>
    <dgm:pt modelId="{9AF1700F-B8F3-4E60-A573-377FEC16DE5A}" type="parTrans" cxnId="{3C0B56F5-E9F5-4668-89AE-64A9BD32E357}">
      <dgm:prSet/>
      <dgm:spPr/>
      <dgm:t>
        <a:bodyPr/>
        <a:lstStyle/>
        <a:p>
          <a:endParaRPr lang="en-US"/>
        </a:p>
      </dgm:t>
    </dgm:pt>
    <dgm:pt modelId="{DF2617C3-07ED-414F-8924-CE15B90130FD}" type="sibTrans" cxnId="{3C0B56F5-E9F5-4668-89AE-64A9BD32E357}">
      <dgm:prSet/>
      <dgm:spPr/>
      <dgm:t>
        <a:bodyPr/>
        <a:lstStyle/>
        <a:p>
          <a:endParaRPr lang="en-US"/>
        </a:p>
      </dgm:t>
    </dgm:pt>
    <dgm:pt modelId="{56CCE159-32F3-49E5-BFD0-017DB475F1D2}">
      <dgm:prSet custT="1"/>
      <dgm:spPr/>
      <dgm:t>
        <a:bodyPr/>
        <a:lstStyle/>
        <a:p>
          <a:pPr algn="l"/>
          <a:r>
            <a:rPr lang="en-US" sz="800" dirty="0" smtClean="0"/>
            <a:t>Final decision grating protection from KR</a:t>
          </a:r>
          <a:endParaRPr lang="en-US" sz="800" dirty="0"/>
        </a:p>
      </dgm:t>
    </dgm:pt>
    <dgm:pt modelId="{968EA522-5325-471C-9CD9-2FA862CE8443}" type="parTrans" cxnId="{6902C351-DA07-424B-8D6B-E468E2BFC598}">
      <dgm:prSet/>
      <dgm:spPr/>
      <dgm:t>
        <a:bodyPr/>
        <a:lstStyle/>
        <a:p>
          <a:endParaRPr lang="en-US"/>
        </a:p>
      </dgm:t>
    </dgm:pt>
    <dgm:pt modelId="{F21C292D-3A68-416D-9F99-D9498F501214}" type="sibTrans" cxnId="{6902C351-DA07-424B-8D6B-E468E2BFC598}">
      <dgm:prSet/>
      <dgm:spPr/>
      <dgm:t>
        <a:bodyPr/>
        <a:lstStyle/>
        <a:p>
          <a:endParaRPr lang="en-US"/>
        </a:p>
      </dgm:t>
    </dgm:pt>
    <dgm:pt modelId="{16CF749B-31A5-4730-AE05-50C460B20C4F}">
      <dgm:prSet custT="1"/>
      <dgm:spPr/>
      <dgm:t>
        <a:bodyPr/>
        <a:lstStyle/>
        <a:p>
          <a:pPr algn="r"/>
          <a:r>
            <a:rPr lang="en-US" sz="800" dirty="0" smtClean="0"/>
            <a:t>Request of an Extract</a:t>
          </a:r>
          <a:endParaRPr lang="en-US" sz="800" dirty="0"/>
        </a:p>
      </dgm:t>
    </dgm:pt>
    <dgm:pt modelId="{181740CF-9DA7-4475-9675-27698E3CB29B}" type="parTrans" cxnId="{39C224E6-2F8B-409E-8C65-00CF2F4F60B7}">
      <dgm:prSet/>
      <dgm:spPr/>
      <dgm:t>
        <a:bodyPr/>
        <a:lstStyle/>
        <a:p>
          <a:endParaRPr lang="en-US"/>
        </a:p>
      </dgm:t>
    </dgm:pt>
    <dgm:pt modelId="{AEB541E4-E3B0-4577-AB91-2A3C87A4AED4}" type="sibTrans" cxnId="{39C224E6-2F8B-409E-8C65-00CF2F4F60B7}">
      <dgm:prSet/>
      <dgm:spPr/>
      <dgm:t>
        <a:bodyPr/>
        <a:lstStyle/>
        <a:p>
          <a:endParaRPr lang="en-US"/>
        </a:p>
      </dgm:t>
    </dgm:pt>
    <dgm:pt modelId="{CE822829-980F-47A1-A5C0-7A0401BEE266}">
      <dgm:prSet custT="1"/>
      <dgm:spPr/>
      <dgm:t>
        <a:bodyPr/>
        <a:lstStyle/>
        <a:p>
          <a:pPr algn="l"/>
          <a:r>
            <a:rPr lang="en-US" sz="800" dirty="0" smtClean="0"/>
            <a:t>8686: is it possible to amend a license and how to do it?</a:t>
          </a:r>
          <a:endParaRPr lang="en-US" sz="800" dirty="0"/>
        </a:p>
      </dgm:t>
    </dgm:pt>
    <dgm:pt modelId="{5C5112FC-9823-4BAA-8183-BC31659A63BD}" type="parTrans" cxnId="{0B5A44BA-1AB9-4273-B3F4-4A3411201D5C}">
      <dgm:prSet/>
      <dgm:spPr/>
      <dgm:t>
        <a:bodyPr/>
        <a:lstStyle/>
        <a:p>
          <a:endParaRPr lang="en-US"/>
        </a:p>
      </dgm:t>
    </dgm:pt>
    <dgm:pt modelId="{15E061AA-3363-44E3-8957-3AEB476AAC7F}" type="sibTrans" cxnId="{0B5A44BA-1AB9-4273-B3F4-4A3411201D5C}">
      <dgm:prSet/>
      <dgm:spPr/>
      <dgm:t>
        <a:bodyPr/>
        <a:lstStyle/>
        <a:p>
          <a:endParaRPr lang="en-US"/>
        </a:p>
      </dgm:t>
    </dgm:pt>
    <dgm:pt modelId="{754E1FC8-D17D-4A6B-AF71-ABC6ABF717B6}">
      <dgm:prSet custT="1"/>
      <dgm:spPr/>
      <dgm:t>
        <a:bodyPr/>
        <a:lstStyle/>
        <a:p>
          <a:pPr algn="l"/>
          <a:r>
            <a:rPr lang="en-US" sz="900" dirty="0" smtClean="0"/>
            <a:t>Statement of grant of </a:t>
          </a:r>
          <a:r>
            <a:rPr lang="en-US" sz="800" dirty="0" smtClean="0"/>
            <a:t>protection</a:t>
          </a:r>
          <a:r>
            <a:rPr lang="en-US" sz="900" dirty="0" smtClean="0"/>
            <a:t> from AU and NZ</a:t>
          </a:r>
          <a:endParaRPr lang="en-US" sz="900" dirty="0"/>
        </a:p>
      </dgm:t>
    </dgm:pt>
    <dgm:pt modelId="{082A3EB0-5146-4D02-B10A-B26D7F553872}" type="parTrans" cxnId="{4E39CD94-887C-4911-8A0E-6B07F89B9DA7}">
      <dgm:prSet/>
      <dgm:spPr/>
      <dgm:t>
        <a:bodyPr/>
        <a:lstStyle/>
        <a:p>
          <a:endParaRPr lang="en-US"/>
        </a:p>
      </dgm:t>
    </dgm:pt>
    <dgm:pt modelId="{2730ED95-A86D-4DF9-836D-592E20E2BE06}" type="sibTrans" cxnId="{4E39CD94-887C-4911-8A0E-6B07F89B9DA7}">
      <dgm:prSet/>
      <dgm:spPr/>
      <dgm:t>
        <a:bodyPr/>
        <a:lstStyle/>
        <a:p>
          <a:endParaRPr lang="en-US"/>
        </a:p>
      </dgm:t>
    </dgm:pt>
    <dgm:pt modelId="{CC2D4B48-A61C-4521-92DA-253B213A370F}" type="pres">
      <dgm:prSet presAssocID="{B9C937CE-50FF-45DD-A6B4-EE2A0B6DD8B5}" presName="Name0" presStyleCnt="0">
        <dgm:presLayoutVars>
          <dgm:dir/>
        </dgm:presLayoutVars>
      </dgm:prSet>
      <dgm:spPr/>
      <dgm:t>
        <a:bodyPr/>
        <a:lstStyle/>
        <a:p>
          <a:endParaRPr lang="en-US"/>
        </a:p>
      </dgm:t>
    </dgm:pt>
    <dgm:pt modelId="{0CC90472-A1B3-47BE-A407-A2F3AC2228E2}" type="pres">
      <dgm:prSet presAssocID="{7E524547-A538-4CFA-BAB6-9FFEB0562DC5}" presName="parComposite" presStyleCnt="0"/>
      <dgm:spPr/>
    </dgm:pt>
    <dgm:pt modelId="{22065BC6-0239-48A1-9D2A-7450115DB545}" type="pres">
      <dgm:prSet presAssocID="{7E524547-A538-4CFA-BAB6-9FFEB0562DC5}" presName="parBigCircle" presStyleLbl="node0" presStyleIdx="0" presStyleCnt="3" custLinFactNeighborX="-390" custLinFactNeighborY="2289"/>
      <dgm:spPr>
        <a:prstGeom prst="ellipse">
          <a:avLst/>
        </a:prstGeom>
        <a:solidFill>
          <a:srgbClr val="92D050"/>
        </a:solidFill>
      </dgm:spPr>
    </dgm:pt>
    <dgm:pt modelId="{F9E1F7C7-B0D5-48DF-92EA-52DFEE168EEC}" type="pres">
      <dgm:prSet presAssocID="{7E524547-A538-4CFA-BAB6-9FFEB0562DC5}" presName="parTx" presStyleLbl="revTx" presStyleIdx="0" presStyleCnt="29" custAng="3900000" custLinFactY="34070" custLinFactNeighborX="-25256" custLinFactNeighborY="100000"/>
      <dgm:spPr/>
      <dgm:t>
        <a:bodyPr/>
        <a:lstStyle/>
        <a:p>
          <a:endParaRPr lang="en-US"/>
        </a:p>
      </dgm:t>
    </dgm:pt>
    <dgm:pt modelId="{41091F61-0879-47AB-B184-07A3D76C5A48}" type="pres">
      <dgm:prSet presAssocID="{7E524547-A538-4CFA-BAB6-9FFEB0562DC5}" presName="bSpace" presStyleCnt="0"/>
      <dgm:spPr/>
    </dgm:pt>
    <dgm:pt modelId="{36335427-CF04-4C62-B13E-62C02D481563}" type="pres">
      <dgm:prSet presAssocID="{7E524547-A538-4CFA-BAB6-9FFEB0562DC5}" presName="parBackupNorm" presStyleCnt="0"/>
      <dgm:spPr/>
    </dgm:pt>
    <dgm:pt modelId="{7B49BCB0-443C-48C4-9109-69817BACECD0}" type="pres">
      <dgm:prSet presAssocID="{FB8AED8D-39E4-4299-B33C-BA973CEFDF9F}" presName="parSpace" presStyleCnt="0"/>
      <dgm:spPr/>
    </dgm:pt>
    <dgm:pt modelId="{6FAFF1F4-2436-444E-AC24-B214B8EAD969}" type="pres">
      <dgm:prSet presAssocID="{99262069-BEA2-4F15-84D3-195B284B5BDA}" presName="desBackupLeftNorm" presStyleCnt="0"/>
      <dgm:spPr/>
    </dgm:pt>
    <dgm:pt modelId="{7DA93BB6-D6CB-4C8D-A450-77148202BEB1}" type="pres">
      <dgm:prSet presAssocID="{99262069-BEA2-4F15-84D3-195B284B5BDA}" presName="desComposite" presStyleCnt="0"/>
      <dgm:spPr/>
    </dgm:pt>
    <dgm:pt modelId="{5526E276-2DD8-4287-B8EF-91E7852B4E8A}" type="pres">
      <dgm:prSet presAssocID="{99262069-BEA2-4F15-84D3-195B284B5BDA}" presName="desCircle" presStyleLbl="node1" presStyleIdx="0" presStyleCnt="13" custLinFactNeighborX="6545" custLinFactNeighborY="2208"/>
      <dgm:spPr>
        <a:prstGeom prst="flowChartDocument">
          <a:avLst/>
        </a:prstGeom>
        <a:solidFill>
          <a:srgbClr val="92D050"/>
        </a:solidFill>
      </dgm:spPr>
      <dgm:t>
        <a:bodyPr/>
        <a:lstStyle/>
        <a:p>
          <a:endParaRPr lang="en-US"/>
        </a:p>
      </dgm:t>
    </dgm:pt>
    <dgm:pt modelId="{D2B55336-540A-4F8A-BC21-D1023BBEF041}" type="pres">
      <dgm:prSet presAssocID="{99262069-BEA2-4F15-84D3-195B284B5BDA}" presName="chTx" presStyleLbl="revTx" presStyleIdx="1" presStyleCnt="29" custLinFactY="-33309" custLinFactNeighborX="64806" custLinFactNeighborY="-100000"/>
      <dgm:spPr/>
      <dgm:t>
        <a:bodyPr/>
        <a:lstStyle/>
        <a:p>
          <a:endParaRPr lang="en-US"/>
        </a:p>
      </dgm:t>
    </dgm:pt>
    <dgm:pt modelId="{701FCC68-F39B-457A-B7D2-CA7AA06F16A2}" type="pres">
      <dgm:prSet presAssocID="{99262069-BEA2-4F15-84D3-195B284B5BDA}" presName="desTx" presStyleLbl="revTx" presStyleIdx="2" presStyleCnt="29" custLinFactNeighborX="-8025" custLinFactNeighborY="-12314">
        <dgm:presLayoutVars>
          <dgm:bulletEnabled val="1"/>
        </dgm:presLayoutVars>
      </dgm:prSet>
      <dgm:spPr/>
    </dgm:pt>
    <dgm:pt modelId="{CBF74663-E042-4BFD-BC6F-B836B5FBA380}" type="pres">
      <dgm:prSet presAssocID="{99262069-BEA2-4F15-84D3-195B284B5BDA}" presName="desBackupRightNorm" presStyleCnt="0"/>
      <dgm:spPr/>
    </dgm:pt>
    <dgm:pt modelId="{5334EDDB-4637-4A84-A672-71CE55E74AAF}" type="pres">
      <dgm:prSet presAssocID="{931AB4F3-6DFD-49C6-8AC7-4DD0338C97FB}" presName="desSpace" presStyleCnt="0"/>
      <dgm:spPr/>
    </dgm:pt>
    <dgm:pt modelId="{372B44E0-04D4-4387-93FA-EF1CE7658C9B}" type="pres">
      <dgm:prSet presAssocID="{240E438E-3B51-459D-9736-56E5E35DA8F3}" presName="desBackupLeftNorm" presStyleCnt="0"/>
      <dgm:spPr/>
    </dgm:pt>
    <dgm:pt modelId="{06DE5A3C-69E2-40F8-9FFD-8EBB8DD6EACD}" type="pres">
      <dgm:prSet presAssocID="{240E438E-3B51-459D-9736-56E5E35DA8F3}" presName="desComposite" presStyleCnt="0"/>
      <dgm:spPr/>
    </dgm:pt>
    <dgm:pt modelId="{388033C7-DA02-4010-9049-544763E52777}" type="pres">
      <dgm:prSet presAssocID="{240E438E-3B51-459D-9736-56E5E35DA8F3}" presName="desCircle" presStyleLbl="node1" presStyleIdx="1" presStyleCnt="13"/>
      <dgm:spPr>
        <a:prstGeom prst="flowChartDocument">
          <a:avLst/>
        </a:prstGeom>
        <a:solidFill>
          <a:srgbClr val="92D050"/>
        </a:solidFill>
      </dgm:spPr>
      <dgm:t>
        <a:bodyPr/>
        <a:lstStyle/>
        <a:p>
          <a:endParaRPr lang="en-US"/>
        </a:p>
      </dgm:t>
    </dgm:pt>
    <dgm:pt modelId="{8697D32B-1622-4DD3-95BA-B6DADBBE87FD}" type="pres">
      <dgm:prSet presAssocID="{240E438E-3B51-459D-9736-56E5E35DA8F3}" presName="chTx" presStyleLbl="revTx" presStyleIdx="3" presStyleCnt="29" custLinFactY="-25327" custLinFactNeighborX="68482" custLinFactNeighborY="-100000"/>
      <dgm:spPr/>
      <dgm:t>
        <a:bodyPr/>
        <a:lstStyle/>
        <a:p>
          <a:endParaRPr lang="en-US"/>
        </a:p>
      </dgm:t>
    </dgm:pt>
    <dgm:pt modelId="{E1CCE04E-663C-47D2-94C1-9AEACA5F3E56}" type="pres">
      <dgm:prSet presAssocID="{240E438E-3B51-459D-9736-56E5E35DA8F3}" presName="desTx" presStyleLbl="revTx" presStyleIdx="4" presStyleCnt="29">
        <dgm:presLayoutVars>
          <dgm:bulletEnabled val="1"/>
        </dgm:presLayoutVars>
      </dgm:prSet>
      <dgm:spPr/>
    </dgm:pt>
    <dgm:pt modelId="{C24F76A2-3CAD-4559-A886-E6A638E80609}" type="pres">
      <dgm:prSet presAssocID="{240E438E-3B51-459D-9736-56E5E35DA8F3}" presName="desBackupRightNorm" presStyleCnt="0"/>
      <dgm:spPr/>
    </dgm:pt>
    <dgm:pt modelId="{E24716D2-A082-4AE1-9FDF-5D47A98A2F16}" type="pres">
      <dgm:prSet presAssocID="{DF2617C3-07ED-414F-8924-CE15B90130FD}" presName="desSpace" presStyleCnt="0"/>
      <dgm:spPr/>
    </dgm:pt>
    <dgm:pt modelId="{02BCEE5C-BA85-45C8-A9FF-220057654234}" type="pres">
      <dgm:prSet presAssocID="{E3F966A2-7D87-42B9-9131-D314F090B317}" presName="desBackupLeftNorm" presStyleCnt="0"/>
      <dgm:spPr/>
    </dgm:pt>
    <dgm:pt modelId="{52C4CE9A-831B-4CF5-A074-BDA437A29D99}" type="pres">
      <dgm:prSet presAssocID="{E3F966A2-7D87-42B9-9131-D314F090B317}" presName="desComposite" presStyleCnt="0"/>
      <dgm:spPr/>
    </dgm:pt>
    <dgm:pt modelId="{2957E669-5251-47DA-B503-ED825C895B6E}" type="pres">
      <dgm:prSet presAssocID="{E3F966A2-7D87-42B9-9131-D314F090B317}" presName="desCircle" presStyleLbl="node1" presStyleIdx="2" presStyleCnt="13" custLinFactNeighborX="6545" custLinFactNeighborY="2208"/>
      <dgm:spPr>
        <a:solidFill>
          <a:srgbClr val="92D050"/>
        </a:solidFill>
      </dgm:spPr>
    </dgm:pt>
    <dgm:pt modelId="{CE79B0BE-222B-497F-9473-A841B292E06B}" type="pres">
      <dgm:prSet presAssocID="{E3F966A2-7D87-42B9-9131-D314F090B317}" presName="chTx" presStyleLbl="revTx" presStyleIdx="5" presStyleCnt="29"/>
      <dgm:spPr/>
      <dgm:t>
        <a:bodyPr/>
        <a:lstStyle/>
        <a:p>
          <a:endParaRPr lang="en-US"/>
        </a:p>
      </dgm:t>
    </dgm:pt>
    <dgm:pt modelId="{089A955A-7890-4EE1-9D87-DF909B0601B0}" type="pres">
      <dgm:prSet presAssocID="{E3F966A2-7D87-42B9-9131-D314F090B317}" presName="desTx" presStyleLbl="revTx" presStyleIdx="6" presStyleCnt="29">
        <dgm:presLayoutVars>
          <dgm:bulletEnabled val="1"/>
        </dgm:presLayoutVars>
      </dgm:prSet>
      <dgm:spPr/>
    </dgm:pt>
    <dgm:pt modelId="{95200F07-DA04-44DF-B558-67328128235F}" type="pres">
      <dgm:prSet presAssocID="{E3F966A2-7D87-42B9-9131-D314F090B317}" presName="desBackupRightNorm" presStyleCnt="0"/>
      <dgm:spPr/>
    </dgm:pt>
    <dgm:pt modelId="{D19E80EF-3EC5-47A4-8504-FFE6D47650AE}" type="pres">
      <dgm:prSet presAssocID="{DAC4B330-F1E5-42E4-BCE9-7E18A3D2DA8B}" presName="desSpace" presStyleCnt="0"/>
      <dgm:spPr/>
    </dgm:pt>
    <dgm:pt modelId="{FF292BB5-C081-49B4-B290-433CBB062E3A}" type="pres">
      <dgm:prSet presAssocID="{56CCE159-32F3-49E5-BFD0-017DB475F1D2}" presName="desBackupLeftNorm" presStyleCnt="0"/>
      <dgm:spPr/>
    </dgm:pt>
    <dgm:pt modelId="{CA7A3ED3-A16A-4415-B642-F1DBA876C31A}" type="pres">
      <dgm:prSet presAssocID="{56CCE159-32F3-49E5-BFD0-017DB475F1D2}" presName="desComposite" presStyleCnt="0"/>
      <dgm:spPr/>
    </dgm:pt>
    <dgm:pt modelId="{4439B42A-DB4B-402F-A29E-389A5DC5610C}" type="pres">
      <dgm:prSet presAssocID="{56CCE159-32F3-49E5-BFD0-017DB475F1D2}" presName="desCircle" presStyleLbl="node1" presStyleIdx="3" presStyleCnt="13"/>
      <dgm:spPr>
        <a:prstGeom prst="flowChartDocument">
          <a:avLst/>
        </a:prstGeom>
        <a:solidFill>
          <a:srgbClr val="92D050"/>
        </a:solidFill>
      </dgm:spPr>
      <dgm:t>
        <a:bodyPr/>
        <a:lstStyle/>
        <a:p>
          <a:endParaRPr lang="en-US"/>
        </a:p>
      </dgm:t>
    </dgm:pt>
    <dgm:pt modelId="{C13A76A3-1DCF-4410-B572-910229CD6FCE}" type="pres">
      <dgm:prSet presAssocID="{56CCE159-32F3-49E5-BFD0-017DB475F1D2}" presName="chTx" presStyleLbl="revTx" presStyleIdx="7" presStyleCnt="29" custLinFactY="-29553" custLinFactNeighborX="67757" custLinFactNeighborY="-100000"/>
      <dgm:spPr/>
      <dgm:t>
        <a:bodyPr/>
        <a:lstStyle/>
        <a:p>
          <a:endParaRPr lang="en-US"/>
        </a:p>
      </dgm:t>
    </dgm:pt>
    <dgm:pt modelId="{B3810B25-0B31-48C3-A9EC-6A1DEA34A0C6}" type="pres">
      <dgm:prSet presAssocID="{56CCE159-32F3-49E5-BFD0-017DB475F1D2}" presName="desTx" presStyleLbl="revTx" presStyleIdx="8" presStyleCnt="29">
        <dgm:presLayoutVars>
          <dgm:bulletEnabled val="1"/>
        </dgm:presLayoutVars>
      </dgm:prSet>
      <dgm:spPr/>
    </dgm:pt>
    <dgm:pt modelId="{174AFF3A-9625-407C-BA09-C5C8A94F238F}" type="pres">
      <dgm:prSet presAssocID="{56CCE159-32F3-49E5-BFD0-017DB475F1D2}" presName="desBackupRightNorm" presStyleCnt="0"/>
      <dgm:spPr/>
    </dgm:pt>
    <dgm:pt modelId="{CE600ADE-FF4C-4420-B355-B0260DEC23E2}" type="pres">
      <dgm:prSet presAssocID="{F21C292D-3A68-416D-9F99-D9498F501214}" presName="desSpace" presStyleCnt="0"/>
      <dgm:spPr/>
    </dgm:pt>
    <dgm:pt modelId="{42B312C9-BFFA-46F2-A672-CDBC12958480}" type="pres">
      <dgm:prSet presAssocID="{11198E08-0976-49F8-AA26-C90E16544BAD}" presName="desBackupLeftNorm" presStyleCnt="0"/>
      <dgm:spPr/>
    </dgm:pt>
    <dgm:pt modelId="{4B398E01-3437-4790-A382-7D1D08D625BD}" type="pres">
      <dgm:prSet presAssocID="{11198E08-0976-49F8-AA26-C90E16544BAD}" presName="desComposite" presStyleCnt="0"/>
      <dgm:spPr/>
    </dgm:pt>
    <dgm:pt modelId="{FEFF8FD8-43FD-43DB-93F0-20E3AB863FB7}" type="pres">
      <dgm:prSet presAssocID="{11198E08-0976-49F8-AA26-C90E16544BAD}" presName="desCircle" presStyleLbl="node1" presStyleIdx="4" presStyleCnt="13" custLinFactNeighborX="6545" custLinFactNeighborY="2208"/>
      <dgm:spPr>
        <a:solidFill>
          <a:srgbClr val="92D050"/>
        </a:solidFill>
      </dgm:spPr>
    </dgm:pt>
    <dgm:pt modelId="{129EECC7-C3F6-4E13-9628-A0E7E1BE4744}" type="pres">
      <dgm:prSet presAssocID="{11198E08-0976-49F8-AA26-C90E16544BAD}" presName="chTx" presStyleLbl="revTx" presStyleIdx="9" presStyleCnt="29"/>
      <dgm:spPr/>
      <dgm:t>
        <a:bodyPr/>
        <a:lstStyle/>
        <a:p>
          <a:endParaRPr lang="en-US"/>
        </a:p>
      </dgm:t>
    </dgm:pt>
    <dgm:pt modelId="{76E207D2-F654-4CEC-BC52-6CAF493666C1}" type="pres">
      <dgm:prSet presAssocID="{11198E08-0976-49F8-AA26-C90E16544BAD}" presName="desTx" presStyleLbl="revTx" presStyleIdx="10" presStyleCnt="29">
        <dgm:presLayoutVars>
          <dgm:bulletEnabled val="1"/>
        </dgm:presLayoutVars>
      </dgm:prSet>
      <dgm:spPr/>
    </dgm:pt>
    <dgm:pt modelId="{F7F14B93-AB2E-4FC3-AF21-BAC743E227A7}" type="pres">
      <dgm:prSet presAssocID="{11198E08-0976-49F8-AA26-C90E16544BAD}" presName="desBackupRightNorm" presStyleCnt="0"/>
      <dgm:spPr/>
    </dgm:pt>
    <dgm:pt modelId="{5B155FE3-65BC-439D-8AC0-7BA1A517BFEF}" type="pres">
      <dgm:prSet presAssocID="{08E37D8F-EFA7-4CC0-A44A-550E130D53BD}" presName="desSpace" presStyleCnt="0"/>
      <dgm:spPr/>
    </dgm:pt>
    <dgm:pt modelId="{E6DE4E0C-8961-4442-9586-6F7446152EC4}" type="pres">
      <dgm:prSet presAssocID="{DF2A0341-98C7-48C4-A168-D203D9278DD0}" presName="desBackupLeftNorm" presStyleCnt="0"/>
      <dgm:spPr/>
    </dgm:pt>
    <dgm:pt modelId="{85C86387-2BA3-43C4-9003-5CCB4F6CB01E}" type="pres">
      <dgm:prSet presAssocID="{DF2A0341-98C7-48C4-A168-D203D9278DD0}" presName="desComposite" presStyleCnt="0"/>
      <dgm:spPr/>
    </dgm:pt>
    <dgm:pt modelId="{9BCC607F-58D4-43CF-86E4-D249E52290FC}" type="pres">
      <dgm:prSet presAssocID="{DF2A0341-98C7-48C4-A168-D203D9278DD0}" presName="desCircle" presStyleLbl="node1" presStyleIdx="5" presStyleCnt="13" custLinFactNeighborX="6545" custLinFactNeighborY="2208"/>
      <dgm:spPr>
        <a:solidFill>
          <a:srgbClr val="92D050"/>
        </a:solidFill>
      </dgm:spPr>
    </dgm:pt>
    <dgm:pt modelId="{5146C82D-B34C-4978-B14D-9444840BB4D6}" type="pres">
      <dgm:prSet presAssocID="{DF2A0341-98C7-48C4-A168-D203D9278DD0}" presName="chTx" presStyleLbl="revTx" presStyleIdx="11" presStyleCnt="29"/>
      <dgm:spPr/>
      <dgm:t>
        <a:bodyPr/>
        <a:lstStyle/>
        <a:p>
          <a:endParaRPr lang="en-US"/>
        </a:p>
      </dgm:t>
    </dgm:pt>
    <dgm:pt modelId="{C2E4AFD9-7A07-4E08-ABE2-C52C0412062D}" type="pres">
      <dgm:prSet presAssocID="{DF2A0341-98C7-48C4-A168-D203D9278DD0}" presName="desTx" presStyleLbl="revTx" presStyleIdx="12" presStyleCnt="29">
        <dgm:presLayoutVars>
          <dgm:bulletEnabled val="1"/>
        </dgm:presLayoutVars>
      </dgm:prSet>
      <dgm:spPr/>
    </dgm:pt>
    <dgm:pt modelId="{9E5EB7DF-EFFD-46D9-A01C-1BDF50E6DA98}" type="pres">
      <dgm:prSet presAssocID="{DF2A0341-98C7-48C4-A168-D203D9278DD0}" presName="desBackupRightNorm" presStyleCnt="0"/>
      <dgm:spPr/>
    </dgm:pt>
    <dgm:pt modelId="{E5CDEC27-4FFF-454B-A296-34EC04F90E68}" type="pres">
      <dgm:prSet presAssocID="{77B50CE1-2775-45C0-A42D-8C3CC177288F}" presName="desSpace" presStyleCnt="0"/>
      <dgm:spPr/>
    </dgm:pt>
    <dgm:pt modelId="{1444A611-7072-40C9-85A9-879A61E48B03}" type="pres">
      <dgm:prSet presAssocID="{1E86393D-9228-4AD5-B27D-6506CB4CD64F}" presName="desBackupLeftNorm" presStyleCnt="0"/>
      <dgm:spPr/>
    </dgm:pt>
    <dgm:pt modelId="{6F4932EE-3435-4493-9AA1-858ADA742835}" type="pres">
      <dgm:prSet presAssocID="{1E86393D-9228-4AD5-B27D-6506CB4CD64F}" presName="desComposite" presStyleCnt="0"/>
      <dgm:spPr/>
    </dgm:pt>
    <dgm:pt modelId="{1FABB18F-5E8A-46C4-B6FE-739293014374}" type="pres">
      <dgm:prSet presAssocID="{1E86393D-9228-4AD5-B27D-6506CB4CD64F}" presName="desCircle" presStyleLbl="node1" presStyleIdx="6" presStyleCnt="13" custLinFactNeighborX="6545" custLinFactNeighborY="2208"/>
      <dgm:spPr>
        <a:solidFill>
          <a:srgbClr val="92D050"/>
        </a:solidFill>
      </dgm:spPr>
    </dgm:pt>
    <dgm:pt modelId="{D8828B6C-BD6C-4947-8C80-E8EE2F8D5724}" type="pres">
      <dgm:prSet presAssocID="{1E86393D-9228-4AD5-B27D-6506CB4CD64F}" presName="chTx" presStyleLbl="revTx" presStyleIdx="13" presStyleCnt="29"/>
      <dgm:spPr/>
      <dgm:t>
        <a:bodyPr/>
        <a:lstStyle/>
        <a:p>
          <a:endParaRPr lang="en-US"/>
        </a:p>
      </dgm:t>
    </dgm:pt>
    <dgm:pt modelId="{45EFACF5-B30F-4690-BD4E-5FFB6DE6E160}" type="pres">
      <dgm:prSet presAssocID="{1E86393D-9228-4AD5-B27D-6506CB4CD64F}" presName="desTx" presStyleLbl="revTx" presStyleIdx="14" presStyleCnt="29">
        <dgm:presLayoutVars>
          <dgm:bulletEnabled val="1"/>
        </dgm:presLayoutVars>
      </dgm:prSet>
      <dgm:spPr/>
    </dgm:pt>
    <dgm:pt modelId="{881F5327-DC44-4C94-BD5E-A7981E9C60FD}" type="pres">
      <dgm:prSet presAssocID="{1E86393D-9228-4AD5-B27D-6506CB4CD64F}" presName="desBackupRightNorm" presStyleCnt="0"/>
      <dgm:spPr/>
    </dgm:pt>
    <dgm:pt modelId="{D4D5A403-210E-4475-A797-9A5E03976DB9}" type="pres">
      <dgm:prSet presAssocID="{F88405D5-D18F-4BEB-A652-054252CBCA19}" presName="desSpace" presStyleCnt="0"/>
      <dgm:spPr/>
    </dgm:pt>
    <dgm:pt modelId="{C2E737E7-5A57-4590-9287-16512C27DA8B}" type="pres">
      <dgm:prSet presAssocID="{12F8002D-5A95-42C6-8B76-33815996ACE9}" presName="desBackupLeftNorm" presStyleCnt="0"/>
      <dgm:spPr/>
    </dgm:pt>
    <dgm:pt modelId="{C35699ED-DC65-47EF-8B17-BAEA7CB31A05}" type="pres">
      <dgm:prSet presAssocID="{12F8002D-5A95-42C6-8B76-33815996ACE9}" presName="desComposite" presStyleCnt="0"/>
      <dgm:spPr/>
    </dgm:pt>
    <dgm:pt modelId="{3B8E8130-DBDF-43FC-9BFE-D3C3859D92E9}" type="pres">
      <dgm:prSet presAssocID="{12F8002D-5A95-42C6-8B76-33815996ACE9}" presName="desCircle" presStyleLbl="node1" presStyleIdx="7" presStyleCnt="13" custLinFactNeighborX="6545" custLinFactNeighborY="2208"/>
      <dgm:spPr>
        <a:solidFill>
          <a:srgbClr val="92D050"/>
        </a:solidFill>
      </dgm:spPr>
    </dgm:pt>
    <dgm:pt modelId="{1E0A956B-AE38-4CAA-BDAD-C5D703CC8E50}" type="pres">
      <dgm:prSet presAssocID="{12F8002D-5A95-42C6-8B76-33815996ACE9}" presName="chTx" presStyleLbl="revTx" presStyleIdx="15" presStyleCnt="29"/>
      <dgm:spPr/>
      <dgm:t>
        <a:bodyPr/>
        <a:lstStyle/>
        <a:p>
          <a:endParaRPr lang="en-US"/>
        </a:p>
      </dgm:t>
    </dgm:pt>
    <dgm:pt modelId="{41AE2293-1697-45C7-9BA3-C21EBA5DE3A0}" type="pres">
      <dgm:prSet presAssocID="{12F8002D-5A95-42C6-8B76-33815996ACE9}" presName="desTx" presStyleLbl="revTx" presStyleIdx="16" presStyleCnt="29">
        <dgm:presLayoutVars>
          <dgm:bulletEnabled val="1"/>
        </dgm:presLayoutVars>
      </dgm:prSet>
      <dgm:spPr/>
      <dgm:t>
        <a:bodyPr/>
        <a:lstStyle/>
        <a:p>
          <a:endParaRPr lang="en-US"/>
        </a:p>
      </dgm:t>
    </dgm:pt>
    <dgm:pt modelId="{DB7F2C0A-FF57-47B9-B686-80F2A7D9A3BC}" type="pres">
      <dgm:prSet presAssocID="{12F8002D-5A95-42C6-8B76-33815996ACE9}" presName="desBackupRightNorm" presStyleCnt="0"/>
      <dgm:spPr/>
    </dgm:pt>
    <dgm:pt modelId="{0B829BB7-0F85-4B05-994C-5CC66A71CA93}" type="pres">
      <dgm:prSet presAssocID="{A0A7F260-79DB-48DD-A434-3ED352722B40}" presName="desSpace" presStyleCnt="0"/>
      <dgm:spPr/>
    </dgm:pt>
    <dgm:pt modelId="{3D7383BC-F3D8-4380-A66B-ED30E671A409}" type="pres">
      <dgm:prSet presAssocID="{754E1FC8-D17D-4A6B-AF71-ABC6ABF717B6}" presName="desBackupLeftNorm" presStyleCnt="0"/>
      <dgm:spPr/>
    </dgm:pt>
    <dgm:pt modelId="{A642E645-06C7-4E4E-89D4-484DBCE1461F}" type="pres">
      <dgm:prSet presAssocID="{754E1FC8-D17D-4A6B-AF71-ABC6ABF717B6}" presName="desComposite" presStyleCnt="0"/>
      <dgm:spPr/>
    </dgm:pt>
    <dgm:pt modelId="{5C462457-8089-44A6-A229-96965F110C3B}" type="pres">
      <dgm:prSet presAssocID="{754E1FC8-D17D-4A6B-AF71-ABC6ABF717B6}" presName="desCircle" presStyleLbl="node1" presStyleIdx="8" presStyleCnt="13"/>
      <dgm:spPr>
        <a:solidFill>
          <a:srgbClr val="92D050"/>
        </a:solidFill>
      </dgm:spPr>
      <dgm:t>
        <a:bodyPr/>
        <a:lstStyle/>
        <a:p>
          <a:endParaRPr lang="en-US"/>
        </a:p>
      </dgm:t>
    </dgm:pt>
    <dgm:pt modelId="{05F67FDC-5546-4AA7-9176-4FDB3B50A9CC}" type="pres">
      <dgm:prSet presAssocID="{754E1FC8-D17D-4A6B-AF71-ABC6ABF717B6}" presName="chTx" presStyleLbl="revTx" presStyleIdx="17" presStyleCnt="29" custScaleX="97216" custLinFactY="-26688" custLinFactNeighborX="65809" custLinFactNeighborY="-100000"/>
      <dgm:spPr/>
      <dgm:t>
        <a:bodyPr/>
        <a:lstStyle/>
        <a:p>
          <a:endParaRPr lang="en-US"/>
        </a:p>
      </dgm:t>
    </dgm:pt>
    <dgm:pt modelId="{FCED9BF0-B48F-4310-A5F4-87FC05F00D8C}" type="pres">
      <dgm:prSet presAssocID="{754E1FC8-D17D-4A6B-AF71-ABC6ABF717B6}" presName="desTx" presStyleLbl="revTx" presStyleIdx="18" presStyleCnt="29">
        <dgm:presLayoutVars>
          <dgm:bulletEnabled val="1"/>
        </dgm:presLayoutVars>
      </dgm:prSet>
      <dgm:spPr/>
    </dgm:pt>
    <dgm:pt modelId="{F07C5645-14CD-456B-94DD-0217EFA23A24}" type="pres">
      <dgm:prSet presAssocID="{754E1FC8-D17D-4A6B-AF71-ABC6ABF717B6}" presName="desBackupRightNorm" presStyleCnt="0"/>
      <dgm:spPr/>
    </dgm:pt>
    <dgm:pt modelId="{38F7CAD4-5FF9-458D-AB2C-AC4C0DB57382}" type="pres">
      <dgm:prSet presAssocID="{2730ED95-A86D-4DF9-836D-592E20E2BE06}" presName="desSpace" presStyleCnt="0"/>
      <dgm:spPr/>
    </dgm:pt>
    <dgm:pt modelId="{D395E163-7CA2-4807-BB09-23CCB5D3ED6C}" type="pres">
      <dgm:prSet presAssocID="{16CF749B-31A5-4730-AE05-50C460B20C4F}" presName="desBackupLeftNorm" presStyleCnt="0"/>
      <dgm:spPr/>
    </dgm:pt>
    <dgm:pt modelId="{C2A7476C-4C43-4153-8BE8-5B6853D0DA6B}" type="pres">
      <dgm:prSet presAssocID="{16CF749B-31A5-4730-AE05-50C460B20C4F}" presName="desComposite" presStyleCnt="0"/>
      <dgm:spPr/>
    </dgm:pt>
    <dgm:pt modelId="{690A525D-FA54-4987-90CD-C47E7CFDD4C6}" type="pres">
      <dgm:prSet presAssocID="{16CF749B-31A5-4730-AE05-50C460B20C4F}" presName="desCircle" presStyleLbl="node1" presStyleIdx="9" presStyleCnt="13"/>
      <dgm:spPr>
        <a:solidFill>
          <a:srgbClr val="92D050"/>
        </a:solidFill>
      </dgm:spPr>
      <dgm:t>
        <a:bodyPr/>
        <a:lstStyle/>
        <a:p>
          <a:endParaRPr lang="en-US"/>
        </a:p>
      </dgm:t>
    </dgm:pt>
    <dgm:pt modelId="{326885FB-2B85-4644-AC48-610451510C5F}" type="pres">
      <dgm:prSet presAssocID="{16CF749B-31A5-4730-AE05-50C460B20C4F}" presName="chTx" presStyleLbl="revTx" presStyleIdx="19" presStyleCnt="29" custLinFactNeighborX="3279" custLinFactNeighborY="843"/>
      <dgm:spPr/>
      <dgm:t>
        <a:bodyPr/>
        <a:lstStyle/>
        <a:p>
          <a:endParaRPr lang="en-US"/>
        </a:p>
      </dgm:t>
    </dgm:pt>
    <dgm:pt modelId="{82598B56-CEEB-4199-A8AA-863A8AC6F945}" type="pres">
      <dgm:prSet presAssocID="{16CF749B-31A5-4730-AE05-50C460B20C4F}" presName="desTx" presStyleLbl="revTx" presStyleIdx="20" presStyleCnt="29">
        <dgm:presLayoutVars>
          <dgm:bulletEnabled val="1"/>
        </dgm:presLayoutVars>
      </dgm:prSet>
      <dgm:spPr/>
    </dgm:pt>
    <dgm:pt modelId="{10390B33-3D84-4B9D-93B5-448B31BC2757}" type="pres">
      <dgm:prSet presAssocID="{16CF749B-31A5-4730-AE05-50C460B20C4F}" presName="desBackupRightNorm" presStyleCnt="0"/>
      <dgm:spPr/>
    </dgm:pt>
    <dgm:pt modelId="{269FB5D8-8CF5-4165-AD4C-A2342C620A00}" type="pres">
      <dgm:prSet presAssocID="{AEB541E4-E3B0-4577-AB91-2A3C87A4AED4}" presName="desSpace" presStyleCnt="0"/>
      <dgm:spPr/>
    </dgm:pt>
    <dgm:pt modelId="{6178B2CE-2B8B-44AF-BE03-A09CA93B6652}" type="pres">
      <dgm:prSet presAssocID="{231392C5-E96F-4070-8576-64B321D6B580}" presName="parComposite" presStyleCnt="0"/>
      <dgm:spPr/>
    </dgm:pt>
    <dgm:pt modelId="{A9C5DCC4-5AC8-4BD6-82A4-20EF8ECF290F}" type="pres">
      <dgm:prSet presAssocID="{231392C5-E96F-4070-8576-64B321D6B580}" presName="parBigCircle" presStyleLbl="node0" presStyleIdx="1" presStyleCnt="3"/>
      <dgm:spPr>
        <a:prstGeom prst="ellipse">
          <a:avLst/>
        </a:prstGeom>
        <a:solidFill>
          <a:srgbClr val="92D050"/>
        </a:solidFill>
      </dgm:spPr>
      <dgm:t>
        <a:bodyPr/>
        <a:lstStyle/>
        <a:p>
          <a:endParaRPr lang="en-US"/>
        </a:p>
      </dgm:t>
    </dgm:pt>
    <dgm:pt modelId="{FA8225F4-58BD-41C4-975F-9EE3A3D22741}" type="pres">
      <dgm:prSet presAssocID="{231392C5-E96F-4070-8576-64B321D6B580}" presName="parTx" presStyleLbl="revTx" presStyleIdx="21" presStyleCnt="29" custAng="3900000" custLinFactNeighborX="-11242" custLinFactNeighborY="30498"/>
      <dgm:spPr/>
      <dgm:t>
        <a:bodyPr/>
        <a:lstStyle/>
        <a:p>
          <a:endParaRPr lang="en-US"/>
        </a:p>
      </dgm:t>
    </dgm:pt>
    <dgm:pt modelId="{3DF8A405-0E1E-4764-9A81-E90E7553EE27}" type="pres">
      <dgm:prSet presAssocID="{231392C5-E96F-4070-8576-64B321D6B580}" presName="bSpace" presStyleCnt="0"/>
      <dgm:spPr/>
    </dgm:pt>
    <dgm:pt modelId="{B28D7A25-FFE1-4308-84AA-2555E28B5FEB}" type="pres">
      <dgm:prSet presAssocID="{231392C5-E96F-4070-8576-64B321D6B580}" presName="parBackupNorm" presStyleCnt="0"/>
      <dgm:spPr/>
    </dgm:pt>
    <dgm:pt modelId="{FCB7C102-9DD0-4514-8520-6EE86C875BD5}" type="pres">
      <dgm:prSet presAssocID="{72E748B5-603B-451B-9B1C-D075658D221D}" presName="parSpace" presStyleCnt="0"/>
      <dgm:spPr/>
    </dgm:pt>
    <dgm:pt modelId="{6E5CA832-8CD1-4D16-9A7C-B7B89BF25B4B}" type="pres">
      <dgm:prSet presAssocID="{CE822829-980F-47A1-A5C0-7A0401BEE266}" presName="desBackupLeftNorm" presStyleCnt="0"/>
      <dgm:spPr/>
    </dgm:pt>
    <dgm:pt modelId="{2D71CEE7-E5DC-4D9F-98AC-BF3F04FD4411}" type="pres">
      <dgm:prSet presAssocID="{CE822829-980F-47A1-A5C0-7A0401BEE266}" presName="desComposite" presStyleCnt="0"/>
      <dgm:spPr/>
    </dgm:pt>
    <dgm:pt modelId="{CBA2F576-688B-458F-BD53-05EBA6CF8D9D}" type="pres">
      <dgm:prSet presAssocID="{CE822829-980F-47A1-A5C0-7A0401BEE266}" presName="desCircle" presStyleLbl="node1" presStyleIdx="10" presStyleCnt="13" custAng="10800000"/>
      <dgm:spPr>
        <a:prstGeom prst="wedgeRoundRectCallout">
          <a:avLst/>
        </a:prstGeom>
        <a:solidFill>
          <a:srgbClr val="92D050"/>
        </a:solidFill>
      </dgm:spPr>
      <dgm:t>
        <a:bodyPr/>
        <a:lstStyle/>
        <a:p>
          <a:endParaRPr lang="en-US"/>
        </a:p>
      </dgm:t>
    </dgm:pt>
    <dgm:pt modelId="{C1C44B72-0127-4DD3-A8B2-30D7557DFF53}" type="pres">
      <dgm:prSet presAssocID="{CE822829-980F-47A1-A5C0-7A0401BEE266}" presName="chTx" presStyleLbl="revTx" presStyleIdx="22" presStyleCnt="29" custLinFactY="-33309" custLinFactNeighborX="71312" custLinFactNeighborY="-100000"/>
      <dgm:spPr/>
      <dgm:t>
        <a:bodyPr/>
        <a:lstStyle/>
        <a:p>
          <a:endParaRPr lang="en-US"/>
        </a:p>
      </dgm:t>
    </dgm:pt>
    <dgm:pt modelId="{0715044A-30CB-43C5-A8D4-B923C9C46D21}" type="pres">
      <dgm:prSet presAssocID="{CE822829-980F-47A1-A5C0-7A0401BEE266}" presName="desTx" presStyleLbl="revTx" presStyleIdx="23" presStyleCnt="29" custLinFactNeighborX="16027" custLinFactNeighborY="-28277">
        <dgm:presLayoutVars>
          <dgm:bulletEnabled val="1"/>
        </dgm:presLayoutVars>
      </dgm:prSet>
      <dgm:spPr/>
    </dgm:pt>
    <dgm:pt modelId="{92C82E4D-087A-4126-AFA9-B430B317D76A}" type="pres">
      <dgm:prSet presAssocID="{CE822829-980F-47A1-A5C0-7A0401BEE266}" presName="desBackupRightNorm" presStyleCnt="0"/>
      <dgm:spPr/>
    </dgm:pt>
    <dgm:pt modelId="{993DFE7F-8901-4ADF-90FA-AE16144CD825}" type="pres">
      <dgm:prSet presAssocID="{15E061AA-3363-44E3-8957-3AEB476AAC7F}" presName="desSpace" presStyleCnt="0"/>
      <dgm:spPr/>
    </dgm:pt>
    <dgm:pt modelId="{515A1F42-6A1C-42B7-AC55-E9C476F18A50}" type="pres">
      <dgm:prSet presAssocID="{AC8F01C0-27B2-459C-B45C-0DAA053A7C32}" presName="desBackupLeftNorm" presStyleCnt="0"/>
      <dgm:spPr/>
    </dgm:pt>
    <dgm:pt modelId="{523EA067-A207-454B-AEFB-EAD0BFF189F6}" type="pres">
      <dgm:prSet presAssocID="{AC8F01C0-27B2-459C-B45C-0DAA053A7C32}" presName="desComposite" presStyleCnt="0"/>
      <dgm:spPr/>
    </dgm:pt>
    <dgm:pt modelId="{14FA7508-FBB8-45D5-BD4E-401AAEA2F9B8}" type="pres">
      <dgm:prSet presAssocID="{AC8F01C0-27B2-459C-B45C-0DAA053A7C32}" presName="desCircle" presStyleLbl="node1" presStyleIdx="11" presStyleCnt="13"/>
      <dgm:spPr>
        <a:solidFill>
          <a:srgbClr val="92D050"/>
        </a:solidFill>
      </dgm:spPr>
    </dgm:pt>
    <dgm:pt modelId="{00AF4796-D956-4B43-AF7D-7939EE8F02F6}" type="pres">
      <dgm:prSet presAssocID="{AC8F01C0-27B2-459C-B45C-0DAA053A7C32}" presName="chTx" presStyleLbl="revTx" presStyleIdx="24" presStyleCnt="29"/>
      <dgm:spPr/>
      <dgm:t>
        <a:bodyPr/>
        <a:lstStyle/>
        <a:p>
          <a:endParaRPr lang="en-US"/>
        </a:p>
      </dgm:t>
    </dgm:pt>
    <dgm:pt modelId="{020456E2-57E2-4B04-AA0F-D1D138CEF0FB}" type="pres">
      <dgm:prSet presAssocID="{AC8F01C0-27B2-459C-B45C-0DAA053A7C32}" presName="desTx" presStyleLbl="revTx" presStyleIdx="25" presStyleCnt="29">
        <dgm:presLayoutVars>
          <dgm:bulletEnabled val="1"/>
        </dgm:presLayoutVars>
      </dgm:prSet>
      <dgm:spPr/>
    </dgm:pt>
    <dgm:pt modelId="{078C05B9-E1A7-4850-AA27-B4F67D4CD507}" type="pres">
      <dgm:prSet presAssocID="{AC8F01C0-27B2-459C-B45C-0DAA053A7C32}" presName="desBackupRightNorm" presStyleCnt="0"/>
      <dgm:spPr/>
    </dgm:pt>
    <dgm:pt modelId="{17774CBE-5C48-4C62-8765-DA00C85164C0}" type="pres">
      <dgm:prSet presAssocID="{7BCAB007-88A7-4BC7-B3FE-07518DA66AC4}" presName="desSpace" presStyleCnt="0"/>
      <dgm:spPr/>
    </dgm:pt>
    <dgm:pt modelId="{B9D48F46-D907-4C7F-A3EA-1D943D4A0B3C}" type="pres">
      <dgm:prSet presAssocID="{4E9B4F73-C36C-4EED-B329-89FEA0E13D30}" presName="parComposite" presStyleCnt="0"/>
      <dgm:spPr/>
    </dgm:pt>
    <dgm:pt modelId="{129709C5-D5A9-4385-A47A-0C08C8223E4D}" type="pres">
      <dgm:prSet presAssocID="{4E9B4F73-C36C-4EED-B329-89FEA0E13D30}" presName="parBigCircle" presStyleLbl="node0" presStyleIdx="2" presStyleCnt="3"/>
      <dgm:spPr>
        <a:prstGeom prst="ellipse">
          <a:avLst/>
        </a:prstGeom>
        <a:solidFill>
          <a:srgbClr val="92D050"/>
        </a:solidFill>
      </dgm:spPr>
    </dgm:pt>
    <dgm:pt modelId="{68F088A3-0DE8-46C2-96F4-56A7F0254B44}" type="pres">
      <dgm:prSet presAssocID="{4E9B4F73-C36C-4EED-B329-89FEA0E13D30}" presName="parTx" presStyleLbl="revTx" presStyleIdx="26" presStyleCnt="29" custAng="3900000" custLinFactNeighborX="-11252" custLinFactNeighborY="30498"/>
      <dgm:spPr/>
      <dgm:t>
        <a:bodyPr/>
        <a:lstStyle/>
        <a:p>
          <a:endParaRPr lang="en-US"/>
        </a:p>
      </dgm:t>
    </dgm:pt>
    <dgm:pt modelId="{59C05ECD-249A-442E-88B7-E0BB74D2E5BA}" type="pres">
      <dgm:prSet presAssocID="{4E9B4F73-C36C-4EED-B329-89FEA0E13D30}" presName="bSpace" presStyleCnt="0"/>
      <dgm:spPr/>
    </dgm:pt>
    <dgm:pt modelId="{7313D7E3-E8BE-4514-8C75-83C48FCC4DC0}" type="pres">
      <dgm:prSet presAssocID="{4E9B4F73-C36C-4EED-B329-89FEA0E13D30}" presName="parBackupNorm" presStyleCnt="0"/>
      <dgm:spPr/>
    </dgm:pt>
    <dgm:pt modelId="{E7200E65-99FA-498D-A28A-38BB61CE25A8}" type="pres">
      <dgm:prSet presAssocID="{5C7437AA-5FD5-41FE-B039-283173B3C705}" presName="parSpace" presStyleCnt="0"/>
      <dgm:spPr/>
    </dgm:pt>
    <dgm:pt modelId="{E9B65559-CCB4-43E2-8496-6915EEE59BAB}" type="pres">
      <dgm:prSet presAssocID="{C75C840E-C0EE-4650-A934-CFEBC1B08929}" presName="desBackupLeftNorm" presStyleCnt="0"/>
      <dgm:spPr/>
    </dgm:pt>
    <dgm:pt modelId="{3AF93E91-BD44-478D-9297-1771A874C090}" type="pres">
      <dgm:prSet presAssocID="{C75C840E-C0EE-4650-A934-CFEBC1B08929}" presName="desComposite" presStyleCnt="0"/>
      <dgm:spPr/>
    </dgm:pt>
    <dgm:pt modelId="{87ADCF3C-DB2B-4778-97F9-3868F800B730}" type="pres">
      <dgm:prSet presAssocID="{C75C840E-C0EE-4650-A934-CFEBC1B08929}" presName="desCircle" presStyleLbl="node1" presStyleIdx="12" presStyleCnt="13"/>
      <dgm:spPr>
        <a:solidFill>
          <a:srgbClr val="92D050"/>
        </a:solidFill>
      </dgm:spPr>
    </dgm:pt>
    <dgm:pt modelId="{EBF46558-6F7D-48B9-A1D2-7A1B682C61FC}" type="pres">
      <dgm:prSet presAssocID="{C75C840E-C0EE-4650-A934-CFEBC1B08929}" presName="chTx" presStyleLbl="revTx" presStyleIdx="27" presStyleCnt="29" custLinFactNeighborX="1354" custLinFactNeighborY="2322"/>
      <dgm:spPr/>
      <dgm:t>
        <a:bodyPr/>
        <a:lstStyle/>
        <a:p>
          <a:endParaRPr lang="en-US"/>
        </a:p>
      </dgm:t>
    </dgm:pt>
    <dgm:pt modelId="{AB79A3A4-DC48-4391-AF77-34DFC368F08A}" type="pres">
      <dgm:prSet presAssocID="{C75C840E-C0EE-4650-A934-CFEBC1B08929}" presName="desTx" presStyleLbl="revTx" presStyleIdx="28" presStyleCnt="29">
        <dgm:presLayoutVars>
          <dgm:bulletEnabled val="1"/>
        </dgm:presLayoutVars>
      </dgm:prSet>
      <dgm:spPr/>
    </dgm:pt>
    <dgm:pt modelId="{87B0852C-7D37-454C-9B42-B08EF5735EF2}" type="pres">
      <dgm:prSet presAssocID="{C75C840E-C0EE-4650-A934-CFEBC1B08929}" presName="desBackupRightNorm" presStyleCnt="0"/>
      <dgm:spPr/>
    </dgm:pt>
    <dgm:pt modelId="{08017F1E-31C4-4D76-AF1E-11C67FF2222F}" type="pres">
      <dgm:prSet presAssocID="{481E6A97-5298-437D-9C67-9024E6219008}" presName="desSpace" presStyleCnt="0"/>
      <dgm:spPr/>
    </dgm:pt>
  </dgm:ptLst>
  <dgm:cxnLst>
    <dgm:cxn modelId="{0B5A44BA-1AB9-4273-B3F4-4A3411201D5C}" srcId="{231392C5-E96F-4070-8576-64B321D6B580}" destId="{CE822829-980F-47A1-A5C0-7A0401BEE266}" srcOrd="0" destOrd="0" parTransId="{5C5112FC-9823-4BAA-8183-BC31659A63BD}" sibTransId="{15E061AA-3363-44E3-8957-3AEB476AAC7F}"/>
    <dgm:cxn modelId="{3C0B56F5-E9F5-4668-89AE-64A9BD32E357}" srcId="{7E524547-A538-4CFA-BAB6-9FFEB0562DC5}" destId="{240E438E-3B51-459D-9736-56E5E35DA8F3}" srcOrd="1" destOrd="0" parTransId="{9AF1700F-B8F3-4E60-A573-377FEC16DE5A}" sibTransId="{DF2617C3-07ED-414F-8924-CE15B90130FD}"/>
    <dgm:cxn modelId="{DBAD9133-C035-40D6-8E94-17958F2A9365}" type="presOf" srcId="{C75C840E-C0EE-4650-A934-CFEBC1B08929}" destId="{EBF46558-6F7D-48B9-A1D2-7A1B682C61FC}" srcOrd="0" destOrd="0" presId="urn:microsoft.com/office/officeart/2008/layout/CircleAccentTimeline"/>
    <dgm:cxn modelId="{6902C351-DA07-424B-8D6B-E468E2BFC598}" srcId="{7E524547-A538-4CFA-BAB6-9FFEB0562DC5}" destId="{56CCE159-32F3-49E5-BFD0-017DB475F1D2}" srcOrd="3" destOrd="0" parTransId="{968EA522-5325-471C-9CD9-2FA862CE8443}" sibTransId="{F21C292D-3A68-416D-9F99-D9498F501214}"/>
    <dgm:cxn modelId="{3438B364-B20E-478D-AAE9-8EB7BB832032}" srcId="{B9C937CE-50FF-45DD-A6B4-EE2A0B6DD8B5}" destId="{231392C5-E96F-4070-8576-64B321D6B580}" srcOrd="1" destOrd="0" parTransId="{2EF4062D-81C6-4B4F-92A9-1A0F313DE284}" sibTransId="{72E748B5-603B-451B-9B1C-D075658D221D}"/>
    <dgm:cxn modelId="{5C63DE56-5E89-4A52-A6D3-8FCD6372CC7E}" type="presOf" srcId="{E3F966A2-7D87-42B9-9131-D314F090B317}" destId="{CE79B0BE-222B-497F-9473-A841B292E06B}" srcOrd="0" destOrd="0" presId="urn:microsoft.com/office/officeart/2008/layout/CircleAccentTimeline"/>
    <dgm:cxn modelId="{5AD6C06C-7CB1-4AFE-AB98-B2496C2740ED}" srcId="{231392C5-E96F-4070-8576-64B321D6B580}" destId="{AC8F01C0-27B2-459C-B45C-0DAA053A7C32}" srcOrd="1" destOrd="0" parTransId="{16B091D4-4FF5-428C-81CA-0CC7CFC320A2}" sibTransId="{7BCAB007-88A7-4BC7-B3FE-07518DA66AC4}"/>
    <dgm:cxn modelId="{BF203B1C-1969-4BFA-8FDA-6E2C025F2BE6}" srcId="{7E524547-A538-4CFA-BAB6-9FFEB0562DC5}" destId="{DF2A0341-98C7-48C4-A168-D203D9278DD0}" srcOrd="5" destOrd="0" parTransId="{2C9AD624-D3F9-453D-9908-1CAC14AC7CE8}" sibTransId="{77B50CE1-2775-45C0-A42D-8C3CC177288F}"/>
    <dgm:cxn modelId="{915F4411-0FF1-4472-B112-AF03CFF5B59A}" type="presOf" srcId="{DF2A0341-98C7-48C4-A168-D203D9278DD0}" destId="{5146C82D-B34C-4978-B14D-9444840BB4D6}" srcOrd="0" destOrd="0" presId="urn:microsoft.com/office/officeart/2008/layout/CircleAccentTimeline"/>
    <dgm:cxn modelId="{5C276DA2-EA1D-4992-9F98-CCFDFBB5BAAA}" type="presOf" srcId="{11198E08-0976-49F8-AA26-C90E16544BAD}" destId="{129EECC7-C3F6-4E13-9628-A0E7E1BE4744}" srcOrd="0" destOrd="0" presId="urn:microsoft.com/office/officeart/2008/layout/CircleAccentTimeline"/>
    <dgm:cxn modelId="{4A4697E8-D06B-4855-A224-5909A88339BA}" type="presOf" srcId="{4E9B4F73-C36C-4EED-B329-89FEA0E13D30}" destId="{68F088A3-0DE8-46C2-96F4-56A7F0254B44}" srcOrd="0" destOrd="0" presId="urn:microsoft.com/office/officeart/2008/layout/CircleAccentTimeline"/>
    <dgm:cxn modelId="{39C224E6-2F8B-409E-8C65-00CF2F4F60B7}" srcId="{7E524547-A538-4CFA-BAB6-9FFEB0562DC5}" destId="{16CF749B-31A5-4730-AE05-50C460B20C4F}" srcOrd="9" destOrd="0" parTransId="{181740CF-9DA7-4475-9675-27698E3CB29B}" sibTransId="{AEB541E4-E3B0-4577-AB91-2A3C87A4AED4}"/>
    <dgm:cxn modelId="{7FE77829-D020-48FF-AEA8-2F784EA38253}" type="presOf" srcId="{CE822829-980F-47A1-A5C0-7A0401BEE266}" destId="{C1C44B72-0127-4DD3-A8B2-30D7557DFF53}" srcOrd="0" destOrd="0" presId="urn:microsoft.com/office/officeart/2008/layout/CircleAccentTimeline"/>
    <dgm:cxn modelId="{0A2C09FD-24BA-4D0F-9E7B-E4B940B83EF7}" type="presOf" srcId="{56CCE159-32F3-49E5-BFD0-017DB475F1D2}" destId="{C13A76A3-1DCF-4410-B572-910229CD6FCE}" srcOrd="0" destOrd="0" presId="urn:microsoft.com/office/officeart/2008/layout/CircleAccentTimeline"/>
    <dgm:cxn modelId="{87DC44E8-B3DB-4F1C-8DFC-DE8C2979C878}" srcId="{4E9B4F73-C36C-4EED-B329-89FEA0E13D30}" destId="{C75C840E-C0EE-4650-A934-CFEBC1B08929}" srcOrd="0" destOrd="0" parTransId="{1BB67A8B-744A-4D84-8DD3-8D3D27D68CCA}" sibTransId="{481E6A97-5298-437D-9C67-9024E6219008}"/>
    <dgm:cxn modelId="{97BB9962-C12B-4DC3-BA2A-7ACF3321CA4B}" srcId="{7E524547-A538-4CFA-BAB6-9FFEB0562DC5}" destId="{E3F966A2-7D87-42B9-9131-D314F090B317}" srcOrd="2" destOrd="0" parTransId="{589E6D19-8B50-43ED-A043-EDF4E265066A}" sibTransId="{DAC4B330-F1E5-42E4-BCE9-7E18A3D2DA8B}"/>
    <dgm:cxn modelId="{A1F02DAD-8638-483F-8AA6-19678E53BC0A}" type="presOf" srcId="{231392C5-E96F-4070-8576-64B321D6B580}" destId="{FA8225F4-58BD-41C4-975F-9EE3A3D22741}" srcOrd="0" destOrd="0" presId="urn:microsoft.com/office/officeart/2008/layout/CircleAccentTimeline"/>
    <dgm:cxn modelId="{E78F56F0-A6AA-47D6-BA8F-07B670D4F0ED}" type="presOf" srcId="{16CF749B-31A5-4730-AE05-50C460B20C4F}" destId="{326885FB-2B85-4644-AC48-610451510C5F}" srcOrd="0" destOrd="0" presId="urn:microsoft.com/office/officeart/2008/layout/CircleAccentTimeline"/>
    <dgm:cxn modelId="{564F98B6-1BB1-4748-85E1-3F67D1DB914A}" type="presOf" srcId="{7E524547-A538-4CFA-BAB6-9FFEB0562DC5}" destId="{F9E1F7C7-B0D5-48DF-92EA-52DFEE168EEC}" srcOrd="0" destOrd="0" presId="urn:microsoft.com/office/officeart/2008/layout/CircleAccentTimeline"/>
    <dgm:cxn modelId="{7A599776-EC61-4110-A9EF-3E09887844FB}" type="presOf" srcId="{99262069-BEA2-4F15-84D3-195B284B5BDA}" destId="{D2B55336-540A-4F8A-BC21-D1023BBEF041}" srcOrd="0" destOrd="0" presId="urn:microsoft.com/office/officeart/2008/layout/CircleAccentTimeline"/>
    <dgm:cxn modelId="{C03F250E-A92E-415D-BADB-055354C7519C}" srcId="{7E524547-A538-4CFA-BAB6-9FFEB0562DC5}" destId="{99262069-BEA2-4F15-84D3-195B284B5BDA}" srcOrd="0" destOrd="0" parTransId="{D0D72F39-5ECC-4410-9A49-9E1F076D2AD5}" sibTransId="{931AB4F3-6DFD-49C6-8AC7-4DD0338C97FB}"/>
    <dgm:cxn modelId="{962AFD5B-8E9F-442E-A940-2FDC59B668B4}" type="presOf" srcId="{12F8002D-5A95-42C6-8B76-33815996ACE9}" destId="{1E0A956B-AE38-4CAA-BDAD-C5D703CC8E50}" srcOrd="0" destOrd="0" presId="urn:microsoft.com/office/officeart/2008/layout/CircleAccentTimeline"/>
    <dgm:cxn modelId="{76F1B38C-D7C5-41F3-8311-A8FF200DDB3A}" srcId="{7E524547-A538-4CFA-BAB6-9FFEB0562DC5}" destId="{12F8002D-5A95-42C6-8B76-33815996ACE9}" srcOrd="7" destOrd="0" parTransId="{7958C532-75AD-4D2D-9AB8-DD705D879FC1}" sibTransId="{A0A7F260-79DB-48DD-A434-3ED352722B40}"/>
    <dgm:cxn modelId="{CCF0B207-C9A6-4284-AB4F-E2053C26E0A4}" type="presOf" srcId="{1E86393D-9228-4AD5-B27D-6506CB4CD64F}" destId="{D8828B6C-BD6C-4947-8C80-E8EE2F8D5724}" srcOrd="0" destOrd="0" presId="urn:microsoft.com/office/officeart/2008/layout/CircleAccentTimeline"/>
    <dgm:cxn modelId="{6F1233F8-C9C8-4092-95FA-15AF13815998}" srcId="{7E524547-A538-4CFA-BAB6-9FFEB0562DC5}" destId="{1E86393D-9228-4AD5-B27D-6506CB4CD64F}" srcOrd="6" destOrd="0" parTransId="{0A10A049-58EE-41EC-9AF9-8D1623FAFB45}" sibTransId="{F88405D5-D18F-4BEB-A652-054252CBCA19}"/>
    <dgm:cxn modelId="{634D5200-FCBD-4FD0-9C1A-19056AF6144A}" type="presOf" srcId="{240E438E-3B51-459D-9736-56E5E35DA8F3}" destId="{8697D32B-1622-4DD3-95BA-B6DADBBE87FD}" srcOrd="0" destOrd="0" presId="urn:microsoft.com/office/officeart/2008/layout/CircleAccentTimeline"/>
    <dgm:cxn modelId="{E5B9A2B0-8DED-4959-B4CE-23744949F482}" type="presOf" srcId="{AC8F01C0-27B2-459C-B45C-0DAA053A7C32}" destId="{00AF4796-D956-4B43-AF7D-7939EE8F02F6}" srcOrd="0" destOrd="0" presId="urn:microsoft.com/office/officeart/2008/layout/CircleAccentTimeline"/>
    <dgm:cxn modelId="{767ABB97-F893-454D-AC62-BEDD3A4F4C4E}" srcId="{7E524547-A538-4CFA-BAB6-9FFEB0562DC5}" destId="{11198E08-0976-49F8-AA26-C90E16544BAD}" srcOrd="4" destOrd="0" parTransId="{1F44CB50-FBB9-4157-AEE8-ADC3EB2B9006}" sibTransId="{08E37D8F-EFA7-4CC0-A44A-550E130D53BD}"/>
    <dgm:cxn modelId="{4E39CD94-887C-4911-8A0E-6B07F89B9DA7}" srcId="{7E524547-A538-4CFA-BAB6-9FFEB0562DC5}" destId="{754E1FC8-D17D-4A6B-AF71-ABC6ABF717B6}" srcOrd="8" destOrd="0" parTransId="{082A3EB0-5146-4D02-B10A-B26D7F553872}" sibTransId="{2730ED95-A86D-4DF9-836D-592E20E2BE06}"/>
    <dgm:cxn modelId="{9CFE2D1C-7A54-4229-B79F-AE45B4B3F0B6}" type="presOf" srcId="{B9C937CE-50FF-45DD-A6B4-EE2A0B6DD8B5}" destId="{CC2D4B48-A61C-4521-92DA-253B213A370F}" srcOrd="0" destOrd="0" presId="urn:microsoft.com/office/officeart/2008/layout/CircleAccentTimeline"/>
    <dgm:cxn modelId="{E89ABEA1-7961-40DE-A4C9-5ED42E2AC1BF}" type="presOf" srcId="{754E1FC8-D17D-4A6B-AF71-ABC6ABF717B6}" destId="{05F67FDC-5546-4AA7-9176-4FDB3B50A9CC}" srcOrd="0" destOrd="0" presId="urn:microsoft.com/office/officeart/2008/layout/CircleAccentTimeline"/>
    <dgm:cxn modelId="{E01471E7-B7C2-4540-B93F-4D0BD0239A62}" srcId="{B9C937CE-50FF-45DD-A6B4-EE2A0B6DD8B5}" destId="{7E524547-A538-4CFA-BAB6-9FFEB0562DC5}" srcOrd="0" destOrd="0" parTransId="{739B4AFB-94B1-4057-B31E-275A65545D61}" sibTransId="{FB8AED8D-39E4-4299-B33C-BA973CEFDF9F}"/>
    <dgm:cxn modelId="{C269ED8F-F13E-4212-A970-30A20F4EA62F}" srcId="{B9C937CE-50FF-45DD-A6B4-EE2A0B6DD8B5}" destId="{4E9B4F73-C36C-4EED-B329-89FEA0E13D30}" srcOrd="2" destOrd="0" parTransId="{9F49C1E8-8B54-4689-B66C-508D2603FCA6}" sibTransId="{5C7437AA-5FD5-41FE-B039-283173B3C705}"/>
    <dgm:cxn modelId="{965CF1A0-AD49-4C97-8203-7C031691DB9B}" type="presParOf" srcId="{CC2D4B48-A61C-4521-92DA-253B213A370F}" destId="{0CC90472-A1B3-47BE-A407-A2F3AC2228E2}" srcOrd="0" destOrd="0" presId="urn:microsoft.com/office/officeart/2008/layout/CircleAccentTimeline"/>
    <dgm:cxn modelId="{A4F0A7E8-8318-4256-947C-143AF8D5D14D}" type="presParOf" srcId="{0CC90472-A1B3-47BE-A407-A2F3AC2228E2}" destId="{22065BC6-0239-48A1-9D2A-7450115DB545}" srcOrd="0" destOrd="0" presId="urn:microsoft.com/office/officeart/2008/layout/CircleAccentTimeline"/>
    <dgm:cxn modelId="{97A12871-52C7-42B2-AA1E-5912C86B7B09}" type="presParOf" srcId="{0CC90472-A1B3-47BE-A407-A2F3AC2228E2}" destId="{F9E1F7C7-B0D5-48DF-92EA-52DFEE168EEC}" srcOrd="1" destOrd="0" presId="urn:microsoft.com/office/officeart/2008/layout/CircleAccentTimeline"/>
    <dgm:cxn modelId="{D1A8B945-C639-4E58-9CD1-0B867DE18143}" type="presParOf" srcId="{0CC90472-A1B3-47BE-A407-A2F3AC2228E2}" destId="{41091F61-0879-47AB-B184-07A3D76C5A48}" srcOrd="2" destOrd="0" presId="urn:microsoft.com/office/officeart/2008/layout/CircleAccentTimeline"/>
    <dgm:cxn modelId="{501B22A8-8D24-4F0B-8809-B02C7E7EF848}" type="presParOf" srcId="{CC2D4B48-A61C-4521-92DA-253B213A370F}" destId="{36335427-CF04-4C62-B13E-62C02D481563}" srcOrd="1" destOrd="0" presId="urn:microsoft.com/office/officeart/2008/layout/CircleAccentTimeline"/>
    <dgm:cxn modelId="{10DB0280-84EE-4895-82D4-AF00DCDC1EEB}" type="presParOf" srcId="{CC2D4B48-A61C-4521-92DA-253B213A370F}" destId="{7B49BCB0-443C-48C4-9109-69817BACECD0}" srcOrd="2" destOrd="0" presId="urn:microsoft.com/office/officeart/2008/layout/CircleAccentTimeline"/>
    <dgm:cxn modelId="{92EA2522-6E3C-45B0-8850-3D5132D974DD}" type="presParOf" srcId="{CC2D4B48-A61C-4521-92DA-253B213A370F}" destId="{6FAFF1F4-2436-444E-AC24-B214B8EAD969}" srcOrd="3" destOrd="0" presId="urn:microsoft.com/office/officeart/2008/layout/CircleAccentTimeline"/>
    <dgm:cxn modelId="{2A785D76-E8B9-472B-AFD4-E138E80DF711}" type="presParOf" srcId="{CC2D4B48-A61C-4521-92DA-253B213A370F}" destId="{7DA93BB6-D6CB-4C8D-A450-77148202BEB1}" srcOrd="4" destOrd="0" presId="urn:microsoft.com/office/officeart/2008/layout/CircleAccentTimeline"/>
    <dgm:cxn modelId="{F490481F-591D-4E71-8134-54D6EF57A073}" type="presParOf" srcId="{7DA93BB6-D6CB-4C8D-A450-77148202BEB1}" destId="{5526E276-2DD8-4287-B8EF-91E7852B4E8A}" srcOrd="0" destOrd="0" presId="urn:microsoft.com/office/officeart/2008/layout/CircleAccentTimeline"/>
    <dgm:cxn modelId="{F87431C2-586F-46C9-AA86-813CAC712376}" type="presParOf" srcId="{7DA93BB6-D6CB-4C8D-A450-77148202BEB1}" destId="{D2B55336-540A-4F8A-BC21-D1023BBEF041}" srcOrd="1" destOrd="0" presId="urn:microsoft.com/office/officeart/2008/layout/CircleAccentTimeline"/>
    <dgm:cxn modelId="{398A4A21-B9D5-4EAB-95E9-D6D62D5F5360}" type="presParOf" srcId="{7DA93BB6-D6CB-4C8D-A450-77148202BEB1}" destId="{701FCC68-F39B-457A-B7D2-CA7AA06F16A2}" srcOrd="2" destOrd="0" presId="urn:microsoft.com/office/officeart/2008/layout/CircleAccentTimeline"/>
    <dgm:cxn modelId="{79631C76-9DE3-4EC7-AFAE-D81C6C54E7B6}" type="presParOf" srcId="{CC2D4B48-A61C-4521-92DA-253B213A370F}" destId="{CBF74663-E042-4BFD-BC6F-B836B5FBA380}" srcOrd="5" destOrd="0" presId="urn:microsoft.com/office/officeart/2008/layout/CircleAccentTimeline"/>
    <dgm:cxn modelId="{14392074-5AF5-48A5-BDDE-0CF607176BE1}" type="presParOf" srcId="{CC2D4B48-A61C-4521-92DA-253B213A370F}" destId="{5334EDDB-4637-4A84-A672-71CE55E74AAF}" srcOrd="6" destOrd="0" presId="urn:microsoft.com/office/officeart/2008/layout/CircleAccentTimeline"/>
    <dgm:cxn modelId="{1EC5F233-002B-48EB-A1C7-142F2B3BFF96}" type="presParOf" srcId="{CC2D4B48-A61C-4521-92DA-253B213A370F}" destId="{372B44E0-04D4-4387-93FA-EF1CE7658C9B}" srcOrd="7" destOrd="0" presId="urn:microsoft.com/office/officeart/2008/layout/CircleAccentTimeline"/>
    <dgm:cxn modelId="{321D2196-2497-4663-BA76-9D55DE7829F2}" type="presParOf" srcId="{CC2D4B48-A61C-4521-92DA-253B213A370F}" destId="{06DE5A3C-69E2-40F8-9FFD-8EBB8DD6EACD}" srcOrd="8" destOrd="0" presId="urn:microsoft.com/office/officeart/2008/layout/CircleAccentTimeline"/>
    <dgm:cxn modelId="{40D9823B-7B32-4056-8C95-828D2956929C}" type="presParOf" srcId="{06DE5A3C-69E2-40F8-9FFD-8EBB8DD6EACD}" destId="{388033C7-DA02-4010-9049-544763E52777}" srcOrd="0" destOrd="0" presId="urn:microsoft.com/office/officeart/2008/layout/CircleAccentTimeline"/>
    <dgm:cxn modelId="{55EAB3CE-72E7-40D2-A60B-64BEC6311F84}" type="presParOf" srcId="{06DE5A3C-69E2-40F8-9FFD-8EBB8DD6EACD}" destId="{8697D32B-1622-4DD3-95BA-B6DADBBE87FD}" srcOrd="1" destOrd="0" presId="urn:microsoft.com/office/officeart/2008/layout/CircleAccentTimeline"/>
    <dgm:cxn modelId="{1CD9BACC-7655-4C17-9C18-86261E87E468}" type="presParOf" srcId="{06DE5A3C-69E2-40F8-9FFD-8EBB8DD6EACD}" destId="{E1CCE04E-663C-47D2-94C1-9AEACA5F3E56}" srcOrd="2" destOrd="0" presId="urn:microsoft.com/office/officeart/2008/layout/CircleAccentTimeline"/>
    <dgm:cxn modelId="{29B058ED-0533-4267-AC44-D75BE2A1F9FA}" type="presParOf" srcId="{CC2D4B48-A61C-4521-92DA-253B213A370F}" destId="{C24F76A2-3CAD-4559-A886-E6A638E80609}" srcOrd="9" destOrd="0" presId="urn:microsoft.com/office/officeart/2008/layout/CircleAccentTimeline"/>
    <dgm:cxn modelId="{A6D69970-48F6-41F2-87BA-8D89A9B9552F}" type="presParOf" srcId="{CC2D4B48-A61C-4521-92DA-253B213A370F}" destId="{E24716D2-A082-4AE1-9FDF-5D47A98A2F16}" srcOrd="10" destOrd="0" presId="urn:microsoft.com/office/officeart/2008/layout/CircleAccentTimeline"/>
    <dgm:cxn modelId="{E19DB120-F853-4CB2-8514-68DC50BEBA25}" type="presParOf" srcId="{CC2D4B48-A61C-4521-92DA-253B213A370F}" destId="{02BCEE5C-BA85-45C8-A9FF-220057654234}" srcOrd="11" destOrd="0" presId="urn:microsoft.com/office/officeart/2008/layout/CircleAccentTimeline"/>
    <dgm:cxn modelId="{17C4E0D6-BD8B-4890-A9CC-E5D881BA6847}" type="presParOf" srcId="{CC2D4B48-A61C-4521-92DA-253B213A370F}" destId="{52C4CE9A-831B-4CF5-A074-BDA437A29D99}" srcOrd="12" destOrd="0" presId="urn:microsoft.com/office/officeart/2008/layout/CircleAccentTimeline"/>
    <dgm:cxn modelId="{29005466-E2F0-406E-B23B-F07458FD22B7}" type="presParOf" srcId="{52C4CE9A-831B-4CF5-A074-BDA437A29D99}" destId="{2957E669-5251-47DA-B503-ED825C895B6E}" srcOrd="0" destOrd="0" presId="urn:microsoft.com/office/officeart/2008/layout/CircleAccentTimeline"/>
    <dgm:cxn modelId="{19EDEB53-E194-4B9E-95A4-D210A3E0623F}" type="presParOf" srcId="{52C4CE9A-831B-4CF5-A074-BDA437A29D99}" destId="{CE79B0BE-222B-497F-9473-A841B292E06B}" srcOrd="1" destOrd="0" presId="urn:microsoft.com/office/officeart/2008/layout/CircleAccentTimeline"/>
    <dgm:cxn modelId="{54ACB785-C145-4E62-82C7-FE36B058AA73}" type="presParOf" srcId="{52C4CE9A-831B-4CF5-A074-BDA437A29D99}" destId="{089A955A-7890-4EE1-9D87-DF909B0601B0}" srcOrd="2" destOrd="0" presId="urn:microsoft.com/office/officeart/2008/layout/CircleAccentTimeline"/>
    <dgm:cxn modelId="{45ACACC1-59B2-4DC4-9ACB-3E43245E4356}" type="presParOf" srcId="{CC2D4B48-A61C-4521-92DA-253B213A370F}" destId="{95200F07-DA04-44DF-B558-67328128235F}" srcOrd="13" destOrd="0" presId="urn:microsoft.com/office/officeart/2008/layout/CircleAccentTimeline"/>
    <dgm:cxn modelId="{06BBC14C-C082-425D-9720-07019CF808B7}" type="presParOf" srcId="{CC2D4B48-A61C-4521-92DA-253B213A370F}" destId="{D19E80EF-3EC5-47A4-8504-FFE6D47650AE}" srcOrd="14" destOrd="0" presId="urn:microsoft.com/office/officeart/2008/layout/CircleAccentTimeline"/>
    <dgm:cxn modelId="{925DAEFC-C613-46F9-9A77-1E57CC43D125}" type="presParOf" srcId="{CC2D4B48-A61C-4521-92DA-253B213A370F}" destId="{FF292BB5-C081-49B4-B290-433CBB062E3A}" srcOrd="15" destOrd="0" presId="urn:microsoft.com/office/officeart/2008/layout/CircleAccentTimeline"/>
    <dgm:cxn modelId="{0C7B5540-A537-4829-B3F6-EBA62FEC2B56}" type="presParOf" srcId="{CC2D4B48-A61C-4521-92DA-253B213A370F}" destId="{CA7A3ED3-A16A-4415-B642-F1DBA876C31A}" srcOrd="16" destOrd="0" presId="urn:microsoft.com/office/officeart/2008/layout/CircleAccentTimeline"/>
    <dgm:cxn modelId="{6F1CCE18-1A2A-42C5-B082-A1362D4C9618}" type="presParOf" srcId="{CA7A3ED3-A16A-4415-B642-F1DBA876C31A}" destId="{4439B42A-DB4B-402F-A29E-389A5DC5610C}" srcOrd="0" destOrd="0" presId="urn:microsoft.com/office/officeart/2008/layout/CircleAccentTimeline"/>
    <dgm:cxn modelId="{D6153ABE-A32E-4671-BDFE-D394DD29DDEA}" type="presParOf" srcId="{CA7A3ED3-A16A-4415-B642-F1DBA876C31A}" destId="{C13A76A3-1DCF-4410-B572-910229CD6FCE}" srcOrd="1" destOrd="0" presId="urn:microsoft.com/office/officeart/2008/layout/CircleAccentTimeline"/>
    <dgm:cxn modelId="{2F67F141-B1FE-44CF-8025-8F28C5B530AB}" type="presParOf" srcId="{CA7A3ED3-A16A-4415-B642-F1DBA876C31A}" destId="{B3810B25-0B31-48C3-A9EC-6A1DEA34A0C6}" srcOrd="2" destOrd="0" presId="urn:microsoft.com/office/officeart/2008/layout/CircleAccentTimeline"/>
    <dgm:cxn modelId="{C4036000-AE98-48D0-9DDB-8C1B81899210}" type="presParOf" srcId="{CC2D4B48-A61C-4521-92DA-253B213A370F}" destId="{174AFF3A-9625-407C-BA09-C5C8A94F238F}" srcOrd="17" destOrd="0" presId="urn:microsoft.com/office/officeart/2008/layout/CircleAccentTimeline"/>
    <dgm:cxn modelId="{6C8CC209-9115-4A31-86F1-2B5DD32EAB32}" type="presParOf" srcId="{CC2D4B48-A61C-4521-92DA-253B213A370F}" destId="{CE600ADE-FF4C-4420-B355-B0260DEC23E2}" srcOrd="18" destOrd="0" presId="urn:microsoft.com/office/officeart/2008/layout/CircleAccentTimeline"/>
    <dgm:cxn modelId="{069F1685-D4E0-4A66-B648-6844A1EF70D6}" type="presParOf" srcId="{CC2D4B48-A61C-4521-92DA-253B213A370F}" destId="{42B312C9-BFFA-46F2-A672-CDBC12958480}" srcOrd="19" destOrd="0" presId="urn:microsoft.com/office/officeart/2008/layout/CircleAccentTimeline"/>
    <dgm:cxn modelId="{66CDA909-0921-41F0-8F54-BF2EDB644B4F}" type="presParOf" srcId="{CC2D4B48-A61C-4521-92DA-253B213A370F}" destId="{4B398E01-3437-4790-A382-7D1D08D625BD}" srcOrd="20" destOrd="0" presId="urn:microsoft.com/office/officeart/2008/layout/CircleAccentTimeline"/>
    <dgm:cxn modelId="{A3907711-C0F8-4313-B38F-6E2741F353A7}" type="presParOf" srcId="{4B398E01-3437-4790-A382-7D1D08D625BD}" destId="{FEFF8FD8-43FD-43DB-93F0-20E3AB863FB7}" srcOrd="0" destOrd="0" presId="urn:microsoft.com/office/officeart/2008/layout/CircleAccentTimeline"/>
    <dgm:cxn modelId="{D3EBE99B-8F0E-4F3F-8350-BACDB3BF3FA4}" type="presParOf" srcId="{4B398E01-3437-4790-A382-7D1D08D625BD}" destId="{129EECC7-C3F6-4E13-9628-A0E7E1BE4744}" srcOrd="1" destOrd="0" presId="urn:microsoft.com/office/officeart/2008/layout/CircleAccentTimeline"/>
    <dgm:cxn modelId="{6DB43243-ABFA-466C-9577-7A68490E85F6}" type="presParOf" srcId="{4B398E01-3437-4790-A382-7D1D08D625BD}" destId="{76E207D2-F654-4CEC-BC52-6CAF493666C1}" srcOrd="2" destOrd="0" presId="urn:microsoft.com/office/officeart/2008/layout/CircleAccentTimeline"/>
    <dgm:cxn modelId="{F1484628-5223-4A55-AA23-441A31639047}" type="presParOf" srcId="{CC2D4B48-A61C-4521-92DA-253B213A370F}" destId="{F7F14B93-AB2E-4FC3-AF21-BAC743E227A7}" srcOrd="21" destOrd="0" presId="urn:microsoft.com/office/officeart/2008/layout/CircleAccentTimeline"/>
    <dgm:cxn modelId="{1B5EC277-8D56-43AC-8E5D-68AA0D025892}" type="presParOf" srcId="{CC2D4B48-A61C-4521-92DA-253B213A370F}" destId="{5B155FE3-65BC-439D-8AC0-7BA1A517BFEF}" srcOrd="22" destOrd="0" presId="urn:microsoft.com/office/officeart/2008/layout/CircleAccentTimeline"/>
    <dgm:cxn modelId="{DD5687FB-C681-4418-8394-AE8FA29EDAA5}" type="presParOf" srcId="{CC2D4B48-A61C-4521-92DA-253B213A370F}" destId="{E6DE4E0C-8961-4442-9586-6F7446152EC4}" srcOrd="23" destOrd="0" presId="urn:microsoft.com/office/officeart/2008/layout/CircleAccentTimeline"/>
    <dgm:cxn modelId="{FA070742-1E1C-4585-AE6F-E00B4DDC7130}" type="presParOf" srcId="{CC2D4B48-A61C-4521-92DA-253B213A370F}" destId="{85C86387-2BA3-43C4-9003-5CCB4F6CB01E}" srcOrd="24" destOrd="0" presId="urn:microsoft.com/office/officeart/2008/layout/CircleAccentTimeline"/>
    <dgm:cxn modelId="{D298DDE6-CE6A-4D99-992F-8B8156D295F8}" type="presParOf" srcId="{85C86387-2BA3-43C4-9003-5CCB4F6CB01E}" destId="{9BCC607F-58D4-43CF-86E4-D249E52290FC}" srcOrd="0" destOrd="0" presId="urn:microsoft.com/office/officeart/2008/layout/CircleAccentTimeline"/>
    <dgm:cxn modelId="{8F55DBA5-5845-4576-ABDC-598B02B910C4}" type="presParOf" srcId="{85C86387-2BA3-43C4-9003-5CCB4F6CB01E}" destId="{5146C82D-B34C-4978-B14D-9444840BB4D6}" srcOrd="1" destOrd="0" presId="urn:microsoft.com/office/officeart/2008/layout/CircleAccentTimeline"/>
    <dgm:cxn modelId="{44081B50-EE9E-4ED1-8ACD-27A7C1F66587}" type="presParOf" srcId="{85C86387-2BA3-43C4-9003-5CCB4F6CB01E}" destId="{C2E4AFD9-7A07-4E08-ABE2-C52C0412062D}" srcOrd="2" destOrd="0" presId="urn:microsoft.com/office/officeart/2008/layout/CircleAccentTimeline"/>
    <dgm:cxn modelId="{9E334570-1FED-4BAC-88BE-AD7E2C8EB0A4}" type="presParOf" srcId="{CC2D4B48-A61C-4521-92DA-253B213A370F}" destId="{9E5EB7DF-EFFD-46D9-A01C-1BDF50E6DA98}" srcOrd="25" destOrd="0" presId="urn:microsoft.com/office/officeart/2008/layout/CircleAccentTimeline"/>
    <dgm:cxn modelId="{19E3E2E6-2F40-4314-A0D0-33439285B89C}" type="presParOf" srcId="{CC2D4B48-A61C-4521-92DA-253B213A370F}" destId="{E5CDEC27-4FFF-454B-A296-34EC04F90E68}" srcOrd="26" destOrd="0" presId="urn:microsoft.com/office/officeart/2008/layout/CircleAccentTimeline"/>
    <dgm:cxn modelId="{96994EB0-DC9C-4C9D-9802-B6525F7B7D87}" type="presParOf" srcId="{CC2D4B48-A61C-4521-92DA-253B213A370F}" destId="{1444A611-7072-40C9-85A9-879A61E48B03}" srcOrd="27" destOrd="0" presId="urn:microsoft.com/office/officeart/2008/layout/CircleAccentTimeline"/>
    <dgm:cxn modelId="{B134928C-83DE-4A7D-A3A2-910DFDAC0547}" type="presParOf" srcId="{CC2D4B48-A61C-4521-92DA-253B213A370F}" destId="{6F4932EE-3435-4493-9AA1-858ADA742835}" srcOrd="28" destOrd="0" presId="urn:microsoft.com/office/officeart/2008/layout/CircleAccentTimeline"/>
    <dgm:cxn modelId="{DBFE6E5A-8BFF-4986-84F4-31DD0FD19002}" type="presParOf" srcId="{6F4932EE-3435-4493-9AA1-858ADA742835}" destId="{1FABB18F-5E8A-46C4-B6FE-739293014374}" srcOrd="0" destOrd="0" presId="urn:microsoft.com/office/officeart/2008/layout/CircleAccentTimeline"/>
    <dgm:cxn modelId="{62158E64-04AC-4538-B055-02622401F8B5}" type="presParOf" srcId="{6F4932EE-3435-4493-9AA1-858ADA742835}" destId="{D8828B6C-BD6C-4947-8C80-E8EE2F8D5724}" srcOrd="1" destOrd="0" presId="urn:microsoft.com/office/officeart/2008/layout/CircleAccentTimeline"/>
    <dgm:cxn modelId="{C8F366D1-BF5B-4861-928B-D747A946594E}" type="presParOf" srcId="{6F4932EE-3435-4493-9AA1-858ADA742835}" destId="{45EFACF5-B30F-4690-BD4E-5FFB6DE6E160}" srcOrd="2" destOrd="0" presId="urn:microsoft.com/office/officeart/2008/layout/CircleAccentTimeline"/>
    <dgm:cxn modelId="{251FED8F-99B2-47E6-84D7-E951C02983B1}" type="presParOf" srcId="{CC2D4B48-A61C-4521-92DA-253B213A370F}" destId="{881F5327-DC44-4C94-BD5E-A7981E9C60FD}" srcOrd="29" destOrd="0" presId="urn:microsoft.com/office/officeart/2008/layout/CircleAccentTimeline"/>
    <dgm:cxn modelId="{60128A8E-D469-43ED-8146-7A56AB160AAF}" type="presParOf" srcId="{CC2D4B48-A61C-4521-92DA-253B213A370F}" destId="{D4D5A403-210E-4475-A797-9A5E03976DB9}" srcOrd="30" destOrd="0" presId="urn:microsoft.com/office/officeart/2008/layout/CircleAccentTimeline"/>
    <dgm:cxn modelId="{E667A9DD-BCB7-48FA-9F7F-F647B817AA2C}" type="presParOf" srcId="{CC2D4B48-A61C-4521-92DA-253B213A370F}" destId="{C2E737E7-5A57-4590-9287-16512C27DA8B}" srcOrd="31" destOrd="0" presId="urn:microsoft.com/office/officeart/2008/layout/CircleAccentTimeline"/>
    <dgm:cxn modelId="{CBC661C5-8801-43A4-A973-F349EF274E25}" type="presParOf" srcId="{CC2D4B48-A61C-4521-92DA-253B213A370F}" destId="{C35699ED-DC65-47EF-8B17-BAEA7CB31A05}" srcOrd="32" destOrd="0" presId="urn:microsoft.com/office/officeart/2008/layout/CircleAccentTimeline"/>
    <dgm:cxn modelId="{34A12F6F-DECE-4B46-AED0-E6F79FF55BD3}" type="presParOf" srcId="{C35699ED-DC65-47EF-8B17-BAEA7CB31A05}" destId="{3B8E8130-DBDF-43FC-9BFE-D3C3859D92E9}" srcOrd="0" destOrd="0" presId="urn:microsoft.com/office/officeart/2008/layout/CircleAccentTimeline"/>
    <dgm:cxn modelId="{92B2B003-6423-41CB-9FA2-21B5EADC02A3}" type="presParOf" srcId="{C35699ED-DC65-47EF-8B17-BAEA7CB31A05}" destId="{1E0A956B-AE38-4CAA-BDAD-C5D703CC8E50}" srcOrd="1" destOrd="0" presId="urn:microsoft.com/office/officeart/2008/layout/CircleAccentTimeline"/>
    <dgm:cxn modelId="{655A95E8-F2DA-4608-9FC2-56C7835C2715}" type="presParOf" srcId="{C35699ED-DC65-47EF-8B17-BAEA7CB31A05}" destId="{41AE2293-1697-45C7-9BA3-C21EBA5DE3A0}" srcOrd="2" destOrd="0" presId="urn:microsoft.com/office/officeart/2008/layout/CircleAccentTimeline"/>
    <dgm:cxn modelId="{A8A50169-E00C-4A43-97BA-C8D6061D6D0B}" type="presParOf" srcId="{CC2D4B48-A61C-4521-92DA-253B213A370F}" destId="{DB7F2C0A-FF57-47B9-B686-80F2A7D9A3BC}" srcOrd="33" destOrd="0" presId="urn:microsoft.com/office/officeart/2008/layout/CircleAccentTimeline"/>
    <dgm:cxn modelId="{CC571E30-FDEE-414A-B476-5C4070CED79B}" type="presParOf" srcId="{CC2D4B48-A61C-4521-92DA-253B213A370F}" destId="{0B829BB7-0F85-4B05-994C-5CC66A71CA93}" srcOrd="34" destOrd="0" presId="urn:microsoft.com/office/officeart/2008/layout/CircleAccentTimeline"/>
    <dgm:cxn modelId="{98A3B32A-ACF9-4219-82DE-8AE7E784F753}" type="presParOf" srcId="{CC2D4B48-A61C-4521-92DA-253B213A370F}" destId="{3D7383BC-F3D8-4380-A66B-ED30E671A409}" srcOrd="35" destOrd="0" presId="urn:microsoft.com/office/officeart/2008/layout/CircleAccentTimeline"/>
    <dgm:cxn modelId="{5989100D-B303-4F6F-B5AE-581B7F1EEC34}" type="presParOf" srcId="{CC2D4B48-A61C-4521-92DA-253B213A370F}" destId="{A642E645-06C7-4E4E-89D4-484DBCE1461F}" srcOrd="36" destOrd="0" presId="urn:microsoft.com/office/officeart/2008/layout/CircleAccentTimeline"/>
    <dgm:cxn modelId="{D02B631C-CD6B-4579-AD78-D669290EE417}" type="presParOf" srcId="{A642E645-06C7-4E4E-89D4-484DBCE1461F}" destId="{5C462457-8089-44A6-A229-96965F110C3B}" srcOrd="0" destOrd="0" presId="urn:microsoft.com/office/officeart/2008/layout/CircleAccentTimeline"/>
    <dgm:cxn modelId="{D2DCE48B-DCEE-47C2-84C9-AC123527F0E0}" type="presParOf" srcId="{A642E645-06C7-4E4E-89D4-484DBCE1461F}" destId="{05F67FDC-5546-4AA7-9176-4FDB3B50A9CC}" srcOrd="1" destOrd="0" presId="urn:microsoft.com/office/officeart/2008/layout/CircleAccentTimeline"/>
    <dgm:cxn modelId="{84B42910-B256-48F5-8F94-2AAF169F93D2}" type="presParOf" srcId="{A642E645-06C7-4E4E-89D4-484DBCE1461F}" destId="{FCED9BF0-B48F-4310-A5F4-87FC05F00D8C}" srcOrd="2" destOrd="0" presId="urn:microsoft.com/office/officeart/2008/layout/CircleAccentTimeline"/>
    <dgm:cxn modelId="{75015445-AB74-4232-9346-17F04BC0061C}" type="presParOf" srcId="{CC2D4B48-A61C-4521-92DA-253B213A370F}" destId="{F07C5645-14CD-456B-94DD-0217EFA23A24}" srcOrd="37" destOrd="0" presId="urn:microsoft.com/office/officeart/2008/layout/CircleAccentTimeline"/>
    <dgm:cxn modelId="{3B393F09-DE08-438E-A133-F63BD41E7F5B}" type="presParOf" srcId="{CC2D4B48-A61C-4521-92DA-253B213A370F}" destId="{38F7CAD4-5FF9-458D-AB2C-AC4C0DB57382}" srcOrd="38" destOrd="0" presId="urn:microsoft.com/office/officeart/2008/layout/CircleAccentTimeline"/>
    <dgm:cxn modelId="{C69A565A-DE39-4738-A5B7-0EE10C85F60F}" type="presParOf" srcId="{CC2D4B48-A61C-4521-92DA-253B213A370F}" destId="{D395E163-7CA2-4807-BB09-23CCB5D3ED6C}" srcOrd="39" destOrd="0" presId="urn:microsoft.com/office/officeart/2008/layout/CircleAccentTimeline"/>
    <dgm:cxn modelId="{527891F9-7221-4921-A178-26E048B12B52}" type="presParOf" srcId="{CC2D4B48-A61C-4521-92DA-253B213A370F}" destId="{C2A7476C-4C43-4153-8BE8-5B6853D0DA6B}" srcOrd="40" destOrd="0" presId="urn:microsoft.com/office/officeart/2008/layout/CircleAccentTimeline"/>
    <dgm:cxn modelId="{94A1EC85-CCD7-4A29-B3A5-58F37DD990F5}" type="presParOf" srcId="{C2A7476C-4C43-4153-8BE8-5B6853D0DA6B}" destId="{690A525D-FA54-4987-90CD-C47E7CFDD4C6}" srcOrd="0" destOrd="0" presId="urn:microsoft.com/office/officeart/2008/layout/CircleAccentTimeline"/>
    <dgm:cxn modelId="{5E2CE871-EBB8-4F0E-9135-6E8A6C192E68}" type="presParOf" srcId="{C2A7476C-4C43-4153-8BE8-5B6853D0DA6B}" destId="{326885FB-2B85-4644-AC48-610451510C5F}" srcOrd="1" destOrd="0" presId="urn:microsoft.com/office/officeart/2008/layout/CircleAccentTimeline"/>
    <dgm:cxn modelId="{55B8D5C8-CAAA-487D-84DE-E1C2807310F2}" type="presParOf" srcId="{C2A7476C-4C43-4153-8BE8-5B6853D0DA6B}" destId="{82598B56-CEEB-4199-A8AA-863A8AC6F945}" srcOrd="2" destOrd="0" presId="urn:microsoft.com/office/officeart/2008/layout/CircleAccentTimeline"/>
    <dgm:cxn modelId="{5397F3A3-7193-496A-B274-1612488073A7}" type="presParOf" srcId="{CC2D4B48-A61C-4521-92DA-253B213A370F}" destId="{10390B33-3D84-4B9D-93B5-448B31BC2757}" srcOrd="41" destOrd="0" presId="urn:microsoft.com/office/officeart/2008/layout/CircleAccentTimeline"/>
    <dgm:cxn modelId="{B9EB0A5A-0C49-4CCC-AF34-02CB6C207D20}" type="presParOf" srcId="{CC2D4B48-A61C-4521-92DA-253B213A370F}" destId="{269FB5D8-8CF5-4165-AD4C-A2342C620A00}" srcOrd="42" destOrd="0" presId="urn:microsoft.com/office/officeart/2008/layout/CircleAccentTimeline"/>
    <dgm:cxn modelId="{40C71DB9-185A-4DC8-81E1-274069F1F99F}" type="presParOf" srcId="{CC2D4B48-A61C-4521-92DA-253B213A370F}" destId="{6178B2CE-2B8B-44AF-BE03-A09CA93B6652}" srcOrd="43" destOrd="0" presId="urn:microsoft.com/office/officeart/2008/layout/CircleAccentTimeline"/>
    <dgm:cxn modelId="{BB7400BD-3382-4104-9F4D-9E597BBEB7DF}" type="presParOf" srcId="{6178B2CE-2B8B-44AF-BE03-A09CA93B6652}" destId="{A9C5DCC4-5AC8-4BD6-82A4-20EF8ECF290F}" srcOrd="0" destOrd="0" presId="urn:microsoft.com/office/officeart/2008/layout/CircleAccentTimeline"/>
    <dgm:cxn modelId="{18F7EC6F-EE22-4F0B-BF8A-DC9649195024}" type="presParOf" srcId="{6178B2CE-2B8B-44AF-BE03-A09CA93B6652}" destId="{FA8225F4-58BD-41C4-975F-9EE3A3D22741}" srcOrd="1" destOrd="0" presId="urn:microsoft.com/office/officeart/2008/layout/CircleAccentTimeline"/>
    <dgm:cxn modelId="{B5D6EAC0-1281-4F34-A00D-7D2E2605013C}" type="presParOf" srcId="{6178B2CE-2B8B-44AF-BE03-A09CA93B6652}" destId="{3DF8A405-0E1E-4764-9A81-E90E7553EE27}" srcOrd="2" destOrd="0" presId="urn:microsoft.com/office/officeart/2008/layout/CircleAccentTimeline"/>
    <dgm:cxn modelId="{097464B4-1023-4FB2-8DF1-FAFC3DF44381}" type="presParOf" srcId="{CC2D4B48-A61C-4521-92DA-253B213A370F}" destId="{B28D7A25-FFE1-4308-84AA-2555E28B5FEB}" srcOrd="44" destOrd="0" presId="urn:microsoft.com/office/officeart/2008/layout/CircleAccentTimeline"/>
    <dgm:cxn modelId="{7E6BADA4-FEC4-432D-9C10-975E9C80E3EB}" type="presParOf" srcId="{CC2D4B48-A61C-4521-92DA-253B213A370F}" destId="{FCB7C102-9DD0-4514-8520-6EE86C875BD5}" srcOrd="45" destOrd="0" presId="urn:microsoft.com/office/officeart/2008/layout/CircleAccentTimeline"/>
    <dgm:cxn modelId="{0C31494C-80A8-4CAC-9704-0A0294BD5D99}" type="presParOf" srcId="{CC2D4B48-A61C-4521-92DA-253B213A370F}" destId="{6E5CA832-8CD1-4D16-9A7C-B7B89BF25B4B}" srcOrd="46" destOrd="0" presId="urn:microsoft.com/office/officeart/2008/layout/CircleAccentTimeline"/>
    <dgm:cxn modelId="{D6EF1D76-A822-49A9-BFF0-D24DB11D4CF9}" type="presParOf" srcId="{CC2D4B48-A61C-4521-92DA-253B213A370F}" destId="{2D71CEE7-E5DC-4D9F-98AC-BF3F04FD4411}" srcOrd="47" destOrd="0" presId="urn:microsoft.com/office/officeart/2008/layout/CircleAccentTimeline"/>
    <dgm:cxn modelId="{821F7715-7BC2-438D-8E57-C723AD08D146}" type="presParOf" srcId="{2D71CEE7-E5DC-4D9F-98AC-BF3F04FD4411}" destId="{CBA2F576-688B-458F-BD53-05EBA6CF8D9D}" srcOrd="0" destOrd="0" presId="urn:microsoft.com/office/officeart/2008/layout/CircleAccentTimeline"/>
    <dgm:cxn modelId="{F6323EFE-DD66-4C70-9185-DA9B44465048}" type="presParOf" srcId="{2D71CEE7-E5DC-4D9F-98AC-BF3F04FD4411}" destId="{C1C44B72-0127-4DD3-A8B2-30D7557DFF53}" srcOrd="1" destOrd="0" presId="urn:microsoft.com/office/officeart/2008/layout/CircleAccentTimeline"/>
    <dgm:cxn modelId="{D9B810E9-AB7F-49F4-B71F-61F4D322516E}" type="presParOf" srcId="{2D71CEE7-E5DC-4D9F-98AC-BF3F04FD4411}" destId="{0715044A-30CB-43C5-A8D4-B923C9C46D21}" srcOrd="2" destOrd="0" presId="urn:microsoft.com/office/officeart/2008/layout/CircleAccentTimeline"/>
    <dgm:cxn modelId="{8925930F-20E8-4DB2-B4B9-52351710CC3F}" type="presParOf" srcId="{CC2D4B48-A61C-4521-92DA-253B213A370F}" destId="{92C82E4D-087A-4126-AFA9-B430B317D76A}" srcOrd="48" destOrd="0" presId="urn:microsoft.com/office/officeart/2008/layout/CircleAccentTimeline"/>
    <dgm:cxn modelId="{C14C046C-4D23-4479-A77C-2500AF6945F1}" type="presParOf" srcId="{CC2D4B48-A61C-4521-92DA-253B213A370F}" destId="{993DFE7F-8901-4ADF-90FA-AE16144CD825}" srcOrd="49" destOrd="0" presId="urn:microsoft.com/office/officeart/2008/layout/CircleAccentTimeline"/>
    <dgm:cxn modelId="{4B66B663-AA61-4DE2-9F58-588967A124EB}" type="presParOf" srcId="{CC2D4B48-A61C-4521-92DA-253B213A370F}" destId="{515A1F42-6A1C-42B7-AC55-E9C476F18A50}" srcOrd="50" destOrd="0" presId="urn:microsoft.com/office/officeart/2008/layout/CircleAccentTimeline"/>
    <dgm:cxn modelId="{4175C12F-936B-48BB-80C5-36909778D124}" type="presParOf" srcId="{CC2D4B48-A61C-4521-92DA-253B213A370F}" destId="{523EA067-A207-454B-AEFB-EAD0BFF189F6}" srcOrd="51" destOrd="0" presId="urn:microsoft.com/office/officeart/2008/layout/CircleAccentTimeline"/>
    <dgm:cxn modelId="{72B2C676-DFEE-444A-B71A-C28C770C8709}" type="presParOf" srcId="{523EA067-A207-454B-AEFB-EAD0BFF189F6}" destId="{14FA7508-FBB8-45D5-BD4E-401AAEA2F9B8}" srcOrd="0" destOrd="0" presId="urn:microsoft.com/office/officeart/2008/layout/CircleAccentTimeline"/>
    <dgm:cxn modelId="{CE68E9DA-DFDD-4892-915C-A302B13C423C}" type="presParOf" srcId="{523EA067-A207-454B-AEFB-EAD0BFF189F6}" destId="{00AF4796-D956-4B43-AF7D-7939EE8F02F6}" srcOrd="1" destOrd="0" presId="urn:microsoft.com/office/officeart/2008/layout/CircleAccentTimeline"/>
    <dgm:cxn modelId="{E8564354-1707-41DE-85B1-BD394349BD9A}" type="presParOf" srcId="{523EA067-A207-454B-AEFB-EAD0BFF189F6}" destId="{020456E2-57E2-4B04-AA0F-D1D138CEF0FB}" srcOrd="2" destOrd="0" presId="urn:microsoft.com/office/officeart/2008/layout/CircleAccentTimeline"/>
    <dgm:cxn modelId="{EF0CBA42-3851-4D23-93E5-7D75F9AFC15A}" type="presParOf" srcId="{CC2D4B48-A61C-4521-92DA-253B213A370F}" destId="{078C05B9-E1A7-4850-AA27-B4F67D4CD507}" srcOrd="52" destOrd="0" presId="urn:microsoft.com/office/officeart/2008/layout/CircleAccentTimeline"/>
    <dgm:cxn modelId="{9E8C6139-81D7-45E3-92E6-7CDBFFF91503}" type="presParOf" srcId="{CC2D4B48-A61C-4521-92DA-253B213A370F}" destId="{17774CBE-5C48-4C62-8765-DA00C85164C0}" srcOrd="53" destOrd="0" presId="urn:microsoft.com/office/officeart/2008/layout/CircleAccentTimeline"/>
    <dgm:cxn modelId="{AEE753C3-D764-4D0D-BD51-DF8C5AF03F60}" type="presParOf" srcId="{CC2D4B48-A61C-4521-92DA-253B213A370F}" destId="{B9D48F46-D907-4C7F-A3EA-1D943D4A0B3C}" srcOrd="54" destOrd="0" presId="urn:microsoft.com/office/officeart/2008/layout/CircleAccentTimeline"/>
    <dgm:cxn modelId="{EFC35C53-9B3E-47AB-8A80-5623D6993891}" type="presParOf" srcId="{B9D48F46-D907-4C7F-A3EA-1D943D4A0B3C}" destId="{129709C5-D5A9-4385-A47A-0C08C8223E4D}" srcOrd="0" destOrd="0" presId="urn:microsoft.com/office/officeart/2008/layout/CircleAccentTimeline"/>
    <dgm:cxn modelId="{23CF858B-1A74-4E20-8B8D-DA1C099AD18A}" type="presParOf" srcId="{B9D48F46-D907-4C7F-A3EA-1D943D4A0B3C}" destId="{68F088A3-0DE8-46C2-96F4-56A7F0254B44}" srcOrd="1" destOrd="0" presId="urn:microsoft.com/office/officeart/2008/layout/CircleAccentTimeline"/>
    <dgm:cxn modelId="{F15C126C-6BD5-4DC4-AECF-647A6EED25A3}" type="presParOf" srcId="{B9D48F46-D907-4C7F-A3EA-1D943D4A0B3C}" destId="{59C05ECD-249A-442E-88B7-E0BB74D2E5BA}" srcOrd="2" destOrd="0" presId="urn:microsoft.com/office/officeart/2008/layout/CircleAccentTimeline"/>
    <dgm:cxn modelId="{6473FE74-C533-4FB6-A5AC-664C14A0CBB0}" type="presParOf" srcId="{CC2D4B48-A61C-4521-92DA-253B213A370F}" destId="{7313D7E3-E8BE-4514-8C75-83C48FCC4DC0}" srcOrd="55" destOrd="0" presId="urn:microsoft.com/office/officeart/2008/layout/CircleAccentTimeline"/>
    <dgm:cxn modelId="{373D8847-FF8B-437B-A87E-5B754A906957}" type="presParOf" srcId="{CC2D4B48-A61C-4521-92DA-253B213A370F}" destId="{E7200E65-99FA-498D-A28A-38BB61CE25A8}" srcOrd="56" destOrd="0" presId="urn:microsoft.com/office/officeart/2008/layout/CircleAccentTimeline"/>
    <dgm:cxn modelId="{B698F010-7AA1-4CB3-BE88-A99995E4ED22}" type="presParOf" srcId="{CC2D4B48-A61C-4521-92DA-253B213A370F}" destId="{E9B65559-CCB4-43E2-8496-6915EEE59BAB}" srcOrd="57" destOrd="0" presId="urn:microsoft.com/office/officeart/2008/layout/CircleAccentTimeline"/>
    <dgm:cxn modelId="{94AD248C-4926-4141-96E3-F6282CD7144B}" type="presParOf" srcId="{CC2D4B48-A61C-4521-92DA-253B213A370F}" destId="{3AF93E91-BD44-478D-9297-1771A874C090}" srcOrd="58" destOrd="0" presId="urn:microsoft.com/office/officeart/2008/layout/CircleAccentTimeline"/>
    <dgm:cxn modelId="{C2C653FB-B0DB-40A6-988F-C95F407A06E6}" type="presParOf" srcId="{3AF93E91-BD44-478D-9297-1771A874C090}" destId="{87ADCF3C-DB2B-4778-97F9-3868F800B730}" srcOrd="0" destOrd="0" presId="urn:microsoft.com/office/officeart/2008/layout/CircleAccentTimeline"/>
    <dgm:cxn modelId="{778AAE6F-EA9A-4158-BD9A-42399D143A46}" type="presParOf" srcId="{3AF93E91-BD44-478D-9297-1771A874C090}" destId="{EBF46558-6F7D-48B9-A1D2-7A1B682C61FC}" srcOrd="1" destOrd="0" presId="urn:microsoft.com/office/officeart/2008/layout/CircleAccentTimeline"/>
    <dgm:cxn modelId="{1994ECC6-B89F-40CD-9A9B-700343E14C4C}" type="presParOf" srcId="{3AF93E91-BD44-478D-9297-1771A874C090}" destId="{AB79A3A4-DC48-4391-AF77-34DFC368F08A}" srcOrd="2" destOrd="0" presId="urn:microsoft.com/office/officeart/2008/layout/CircleAccentTimeline"/>
    <dgm:cxn modelId="{336A6B59-0BF1-4323-A586-60044C5433A3}" type="presParOf" srcId="{CC2D4B48-A61C-4521-92DA-253B213A370F}" destId="{87B0852C-7D37-454C-9B42-B08EF5735EF2}" srcOrd="59" destOrd="0" presId="urn:microsoft.com/office/officeart/2008/layout/CircleAccentTimeline"/>
    <dgm:cxn modelId="{398214B0-BB22-4CF9-9577-C07439FBBBCA}" type="presParOf" srcId="{CC2D4B48-A61C-4521-92DA-253B213A370F}" destId="{08017F1E-31C4-4D76-AF1E-11C67FF2222F}" srcOrd="60"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DE86-B911-9643-ADBD-2E7E7BBCE2B1}">
      <dsp:nvSpPr>
        <dsp:cNvPr id="0" name=""/>
        <dsp:cNvSpPr/>
      </dsp:nvSpPr>
      <dsp:spPr>
        <a:xfrm>
          <a:off x="6613661" y="1115383"/>
          <a:ext cx="208784" cy="2202186"/>
        </a:xfrm>
        <a:custGeom>
          <a:avLst/>
          <a:gdLst/>
          <a:ahLst/>
          <a:cxnLst/>
          <a:rect l="0" t="0" r="0" b="0"/>
          <a:pathLst>
            <a:path>
              <a:moveTo>
                <a:pt x="0" y="0"/>
              </a:moveTo>
              <a:lnTo>
                <a:pt x="0" y="2202186"/>
              </a:lnTo>
              <a:lnTo>
                <a:pt x="208784"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A25F7B-7951-B943-B66E-14842166C104}">
      <dsp:nvSpPr>
        <dsp:cNvPr id="0" name=""/>
        <dsp:cNvSpPr/>
      </dsp:nvSpPr>
      <dsp:spPr>
        <a:xfrm>
          <a:off x="6416029" y="1115383"/>
          <a:ext cx="197632" cy="2202186"/>
        </a:xfrm>
        <a:custGeom>
          <a:avLst/>
          <a:gdLst/>
          <a:ahLst/>
          <a:cxnLst/>
          <a:rect l="0" t="0" r="0" b="0"/>
          <a:pathLst>
            <a:path>
              <a:moveTo>
                <a:pt x="197632" y="0"/>
              </a:moveTo>
              <a:lnTo>
                <a:pt x="197632" y="2202186"/>
              </a:lnTo>
              <a:lnTo>
                <a:pt x="0"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7886E-19D2-4140-86D1-08601A6615CE}">
      <dsp:nvSpPr>
        <dsp:cNvPr id="0" name=""/>
        <dsp:cNvSpPr/>
      </dsp:nvSpPr>
      <dsp:spPr>
        <a:xfrm>
          <a:off x="6613661" y="1115383"/>
          <a:ext cx="214035" cy="865816"/>
        </a:xfrm>
        <a:custGeom>
          <a:avLst/>
          <a:gdLst/>
          <a:ahLst/>
          <a:cxnLst/>
          <a:rect l="0" t="0" r="0" b="0"/>
          <a:pathLst>
            <a:path>
              <a:moveTo>
                <a:pt x="0" y="0"/>
              </a:moveTo>
              <a:lnTo>
                <a:pt x="0" y="865816"/>
              </a:lnTo>
              <a:lnTo>
                <a:pt x="214035" y="86581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46644-B88E-AC4C-BEF1-98CBFD2C2356}">
      <dsp:nvSpPr>
        <dsp:cNvPr id="0" name=""/>
        <dsp:cNvSpPr/>
      </dsp:nvSpPr>
      <dsp:spPr>
        <a:xfrm>
          <a:off x="6419191" y="1115383"/>
          <a:ext cx="194470" cy="862852"/>
        </a:xfrm>
        <a:custGeom>
          <a:avLst/>
          <a:gdLst/>
          <a:ahLst/>
          <a:cxnLst/>
          <a:rect l="0" t="0" r="0" b="0"/>
          <a:pathLst>
            <a:path>
              <a:moveTo>
                <a:pt x="194470" y="0"/>
              </a:moveTo>
              <a:lnTo>
                <a:pt x="194470" y="862852"/>
              </a:lnTo>
              <a:lnTo>
                <a:pt x="0" y="86285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4024D-D4DC-F442-947A-448076AEE9BA}">
      <dsp:nvSpPr>
        <dsp:cNvPr id="0" name=""/>
        <dsp:cNvSpPr/>
      </dsp:nvSpPr>
      <dsp:spPr>
        <a:xfrm>
          <a:off x="2079048" y="1115383"/>
          <a:ext cx="1133495" cy="395264"/>
        </a:xfrm>
        <a:custGeom>
          <a:avLst/>
          <a:gdLst/>
          <a:ahLst/>
          <a:cxnLst/>
          <a:rect l="0" t="0" r="0" b="0"/>
          <a:pathLst>
            <a:path>
              <a:moveTo>
                <a:pt x="0" y="0"/>
              </a:moveTo>
              <a:lnTo>
                <a:pt x="0" y="197632"/>
              </a:lnTo>
              <a:lnTo>
                <a:pt x="1133495" y="197632"/>
              </a:lnTo>
              <a:lnTo>
                <a:pt x="1133495" y="3952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C08C58-084A-FA49-833E-E7D536437EC3}">
      <dsp:nvSpPr>
        <dsp:cNvPr id="0" name=""/>
        <dsp:cNvSpPr/>
      </dsp:nvSpPr>
      <dsp:spPr>
        <a:xfrm>
          <a:off x="959265" y="1115383"/>
          <a:ext cx="1119783" cy="391311"/>
        </a:xfrm>
        <a:custGeom>
          <a:avLst/>
          <a:gdLst/>
          <a:ahLst/>
          <a:cxnLst/>
          <a:rect l="0" t="0" r="0" b="0"/>
          <a:pathLst>
            <a:path>
              <a:moveTo>
                <a:pt x="1119783" y="0"/>
              </a:moveTo>
              <a:lnTo>
                <a:pt x="1119783" y="193679"/>
              </a:lnTo>
              <a:lnTo>
                <a:pt x="0" y="193679"/>
              </a:lnTo>
              <a:lnTo>
                <a:pt x="0" y="39131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5E72E-47EF-724B-94EA-5D3D8A4021D7}">
      <dsp:nvSpPr>
        <dsp:cNvPr id="0" name=""/>
        <dsp:cNvSpPr/>
      </dsp:nvSpPr>
      <dsp:spPr>
        <a:xfrm>
          <a:off x="623591" y="174277"/>
          <a:ext cx="2910914"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OUTPUT SUB INDEX</a:t>
          </a:r>
          <a:r>
            <a:rPr lang="fr-FR" sz="1500" b="1" kern="1200" dirty="0" smtClean="0">
              <a:latin typeface="Times New Roman"/>
              <a:cs typeface="Times New Roman"/>
            </a:rPr>
            <a:t> </a:t>
          </a:r>
          <a:endParaRPr lang="fr-FR" sz="1500" b="1" kern="1200" dirty="0">
            <a:latin typeface="Times New Roman"/>
            <a:cs typeface="Times New Roman"/>
          </a:endParaRPr>
        </a:p>
      </dsp:txBody>
      <dsp:txXfrm>
        <a:off x="623591" y="174277"/>
        <a:ext cx="2910914" cy="941105"/>
      </dsp:txXfrm>
    </dsp:sp>
    <dsp:sp modelId="{ED7A5531-AF94-E44C-8E0A-26470DCDC91B}">
      <dsp:nvSpPr>
        <dsp:cNvPr id="0" name=""/>
        <dsp:cNvSpPr/>
      </dsp:nvSpPr>
      <dsp:spPr>
        <a:xfrm>
          <a:off x="23401" y="1506694"/>
          <a:ext cx="1871726" cy="95760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SCIENTIFIC OUTPUT</a:t>
          </a:r>
          <a:endParaRPr lang="fr-FR" sz="1500" kern="1200" dirty="0">
            <a:latin typeface="+mn-lt"/>
            <a:cs typeface="Times New Roman"/>
          </a:endParaRPr>
        </a:p>
      </dsp:txBody>
      <dsp:txXfrm>
        <a:off x="23401" y="1506694"/>
        <a:ext cx="1871726" cy="957602"/>
      </dsp:txXfrm>
    </dsp:sp>
    <dsp:sp modelId="{5B06698F-F7DD-1246-A624-B4AF71DC8062}">
      <dsp:nvSpPr>
        <dsp:cNvPr id="0" name=""/>
        <dsp:cNvSpPr/>
      </dsp:nvSpPr>
      <dsp:spPr>
        <a:xfrm>
          <a:off x="2271438" y="1510647"/>
          <a:ext cx="188221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CREATIVE OUTPUT</a:t>
          </a:r>
          <a:endParaRPr lang="fr-FR" sz="1500" kern="1200" dirty="0">
            <a:latin typeface="+mn-lt"/>
            <a:cs typeface="Times New Roman"/>
          </a:endParaRPr>
        </a:p>
      </dsp:txBody>
      <dsp:txXfrm>
        <a:off x="2271438" y="1510647"/>
        <a:ext cx="1882210" cy="941105"/>
      </dsp:txXfrm>
    </dsp:sp>
    <dsp:sp modelId="{C56CE6B7-4298-9C49-BC7A-FEDBCCF81350}">
      <dsp:nvSpPr>
        <dsp:cNvPr id="0" name=""/>
        <dsp:cNvSpPr/>
      </dsp:nvSpPr>
      <dsp:spPr>
        <a:xfrm>
          <a:off x="5041526" y="174277"/>
          <a:ext cx="3144270"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INPUT SUB INDEX </a:t>
          </a:r>
          <a:endParaRPr lang="fr-FR" sz="1500" b="1" kern="1200" dirty="0">
            <a:latin typeface="+mn-lt"/>
            <a:cs typeface="Times New Roman"/>
          </a:endParaRPr>
        </a:p>
      </dsp:txBody>
      <dsp:txXfrm>
        <a:off x="5041526" y="174277"/>
        <a:ext cx="3144270" cy="941105"/>
      </dsp:txXfrm>
    </dsp:sp>
    <dsp:sp modelId="{F7B4798A-0EEE-A344-BCB4-1F41B880506C}">
      <dsp:nvSpPr>
        <dsp:cNvPr id="0" name=""/>
        <dsp:cNvSpPr/>
      </dsp:nvSpPr>
      <dsp:spPr>
        <a:xfrm>
          <a:off x="4567171" y="1507682"/>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HUMAN CAPITAL AND RESEARCH</a:t>
          </a:r>
          <a:r>
            <a:rPr lang="fr-FR" sz="1500" kern="1200" dirty="0" smtClean="0">
              <a:latin typeface="Times New Roman"/>
              <a:cs typeface="Times New Roman"/>
            </a:rPr>
            <a:t> </a:t>
          </a:r>
          <a:endParaRPr lang="fr-FR" sz="1500" kern="1200" dirty="0">
            <a:latin typeface="Times New Roman"/>
            <a:cs typeface="Times New Roman"/>
          </a:endParaRPr>
        </a:p>
      </dsp:txBody>
      <dsp:txXfrm>
        <a:off x="4567171" y="1507682"/>
        <a:ext cx="1852020" cy="941105"/>
      </dsp:txXfrm>
    </dsp:sp>
    <dsp:sp modelId="{B397DB5A-D622-FA42-9B72-AAB832518D98}">
      <dsp:nvSpPr>
        <dsp:cNvPr id="0" name=""/>
        <dsp:cNvSpPr/>
      </dsp:nvSpPr>
      <dsp:spPr>
        <a:xfrm>
          <a:off x="6827696" y="1510647"/>
          <a:ext cx="1849403"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INFRASTRUCTURE</a:t>
          </a:r>
        </a:p>
      </dsp:txBody>
      <dsp:txXfrm>
        <a:off x="6827696" y="1510647"/>
        <a:ext cx="1849403" cy="941105"/>
      </dsp:txXfrm>
    </dsp:sp>
    <dsp:sp modelId="{F14D61A5-1BFA-414D-A268-521457E34E28}">
      <dsp:nvSpPr>
        <dsp:cNvPr id="0" name=""/>
        <dsp:cNvSpPr/>
      </dsp:nvSpPr>
      <dsp:spPr>
        <a:xfrm>
          <a:off x="4564009" y="2847016"/>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MARKET SOPHISTICATION </a:t>
          </a:r>
        </a:p>
      </dsp:txBody>
      <dsp:txXfrm>
        <a:off x="4564009" y="2847016"/>
        <a:ext cx="1852020" cy="941105"/>
      </dsp:txXfrm>
    </dsp:sp>
    <dsp:sp modelId="{B7D33220-39E7-A947-9622-753DD34A4BF7}">
      <dsp:nvSpPr>
        <dsp:cNvPr id="0" name=""/>
        <dsp:cNvSpPr/>
      </dsp:nvSpPr>
      <dsp:spPr>
        <a:xfrm>
          <a:off x="6822445" y="2847016"/>
          <a:ext cx="1859906"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BUSINESS SOPHISTICATION</a:t>
          </a:r>
        </a:p>
      </dsp:txBody>
      <dsp:txXfrm>
        <a:off x="6822445" y="2847016"/>
        <a:ext cx="1859906" cy="941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65BC6-0239-48A1-9D2A-7450115DB545}">
      <dsp:nvSpPr>
        <dsp:cNvPr id="0" name=""/>
        <dsp:cNvSpPr/>
      </dsp:nvSpPr>
      <dsp:spPr>
        <a:xfrm>
          <a:off x="738" y="1817102"/>
          <a:ext cx="757113" cy="75711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1F7C7-B0D5-48DF-92EA-52DFEE168EEC}">
      <dsp:nvSpPr>
        <dsp:cNvPr id="0" name=""/>
        <dsp:cNvSpPr/>
      </dsp:nvSpPr>
      <dsp:spPr>
        <a:xfrm>
          <a:off x="66184" y="2583177"/>
          <a:ext cx="941175" cy="453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0" rIns="0" bIns="0" numCol="1" spcCol="1270" anchor="ctr" anchorCtr="0">
          <a:noAutofit/>
        </a:bodyPr>
        <a:lstStyle/>
        <a:p>
          <a:pPr lvl="0" algn="l" defTabSz="355600">
            <a:lnSpc>
              <a:spcPct val="90000"/>
            </a:lnSpc>
            <a:spcBef>
              <a:spcPct val="0"/>
            </a:spcBef>
            <a:spcAft>
              <a:spcPct val="35000"/>
            </a:spcAft>
          </a:pPr>
          <a:r>
            <a:rPr lang="en-US" sz="800" kern="1200" dirty="0" smtClean="0"/>
            <a:t>International Registration, designating US, CN and KR</a:t>
          </a:r>
          <a:endParaRPr lang="en-US" sz="800" kern="1200" dirty="0"/>
        </a:p>
      </dsp:txBody>
      <dsp:txXfrm>
        <a:off x="66184" y="2583177"/>
        <a:ext cx="941175" cy="453574"/>
      </dsp:txXfrm>
    </dsp:sp>
    <dsp:sp modelId="{5526E276-2DD8-4287-B8EF-91E7852B4E8A}">
      <dsp:nvSpPr>
        <dsp:cNvPr id="0" name=""/>
        <dsp:cNvSpPr/>
      </dsp:nvSpPr>
      <dsp:spPr>
        <a:xfrm>
          <a:off x="843554" y="1990511"/>
          <a:ext cx="392989" cy="392989"/>
        </a:xfrm>
        <a:prstGeom prst="flowChartDocumen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B55336-540A-4F8A-BC21-D1023BBEF041}">
      <dsp:nvSpPr>
        <dsp:cNvPr id="0" name=""/>
        <dsp:cNvSpPr/>
      </dsp:nvSpPr>
      <dsp:spPr>
        <a:xfrm rot="17700000">
          <a:off x="805940" y="1323989"/>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l" defTabSz="355600">
            <a:lnSpc>
              <a:spcPct val="90000"/>
            </a:lnSpc>
            <a:spcBef>
              <a:spcPct val="0"/>
            </a:spcBef>
            <a:spcAft>
              <a:spcPct val="35000"/>
            </a:spcAft>
          </a:pPr>
          <a:r>
            <a:rPr lang="en-US" sz="800" kern="1200" dirty="0" smtClean="0"/>
            <a:t>Statement of Grant of Protection from US and CN</a:t>
          </a:r>
          <a:endParaRPr lang="en-US" sz="800" kern="1200" dirty="0"/>
        </a:p>
      </dsp:txBody>
      <dsp:txXfrm>
        <a:off x="805940" y="1323989"/>
        <a:ext cx="814161" cy="392558"/>
      </dsp:txXfrm>
    </dsp:sp>
    <dsp:sp modelId="{701FCC68-F39B-457A-B7D2-CA7AA06F16A2}">
      <dsp:nvSpPr>
        <dsp:cNvPr id="0" name=""/>
        <dsp:cNvSpPr/>
      </dsp:nvSpPr>
      <dsp:spPr>
        <a:xfrm rot="17700000">
          <a:off x="805940" y="1323994"/>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388033C7-DA02-4010-9049-544763E52777}">
      <dsp:nvSpPr>
        <dsp:cNvPr id="0" name=""/>
        <dsp:cNvSpPr/>
      </dsp:nvSpPr>
      <dsp:spPr>
        <a:xfrm>
          <a:off x="1267790" y="1981834"/>
          <a:ext cx="392989" cy="392989"/>
        </a:xfrm>
        <a:prstGeom prst="flowChartDocumen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7D32B-1622-4DD3-95BA-B6DADBBE87FD}">
      <dsp:nvSpPr>
        <dsp:cNvPr id="0" name=""/>
        <dsp:cNvSpPr/>
      </dsp:nvSpPr>
      <dsp:spPr>
        <a:xfrm rot="17700000">
          <a:off x="1281625" y="1396129"/>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l" defTabSz="355600">
            <a:lnSpc>
              <a:spcPct val="90000"/>
            </a:lnSpc>
            <a:spcBef>
              <a:spcPct val="0"/>
            </a:spcBef>
            <a:spcAft>
              <a:spcPct val="35000"/>
            </a:spcAft>
          </a:pPr>
          <a:r>
            <a:rPr lang="en-US" sz="800" kern="1200" dirty="0" smtClean="0"/>
            <a:t>Provisional Refusal from KR</a:t>
          </a:r>
          <a:endParaRPr lang="en-US" sz="800" kern="1200" dirty="0"/>
        </a:p>
      </dsp:txBody>
      <dsp:txXfrm>
        <a:off x="1281625" y="1396129"/>
        <a:ext cx="814161" cy="392558"/>
      </dsp:txXfrm>
    </dsp:sp>
    <dsp:sp modelId="{E1CCE04E-663C-47D2-94C1-9AEACA5F3E56}">
      <dsp:nvSpPr>
        <dsp:cNvPr id="0" name=""/>
        <dsp:cNvSpPr/>
      </dsp:nvSpPr>
      <dsp:spPr>
        <a:xfrm rot="17700000">
          <a:off x="1312061"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2957E669-5251-47DA-B503-ED825C895B6E}">
      <dsp:nvSpPr>
        <dsp:cNvPr id="0" name=""/>
        <dsp:cNvSpPr/>
      </dsp:nvSpPr>
      <dsp:spPr>
        <a:xfrm>
          <a:off x="1743469" y="1990511"/>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9B0BE-222B-497F-9473-A841B292E06B}">
      <dsp:nvSpPr>
        <dsp:cNvPr id="0" name=""/>
        <dsp:cNvSpPr/>
      </dsp:nvSpPr>
      <dsp:spPr>
        <a:xfrm rot="17700000">
          <a:off x="1252306" y="2528813"/>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r" defTabSz="355600">
            <a:lnSpc>
              <a:spcPct val="90000"/>
            </a:lnSpc>
            <a:spcBef>
              <a:spcPct val="0"/>
            </a:spcBef>
            <a:spcAft>
              <a:spcPct val="35000"/>
            </a:spcAft>
          </a:pPr>
          <a:r>
            <a:rPr lang="en-US" sz="800" kern="1200" dirty="0" smtClean="0"/>
            <a:t>Limitation of the list of G&amp;S for KR</a:t>
          </a:r>
        </a:p>
      </dsp:txBody>
      <dsp:txXfrm>
        <a:off x="1252306" y="2528813"/>
        <a:ext cx="814161" cy="392558"/>
      </dsp:txXfrm>
    </dsp:sp>
    <dsp:sp modelId="{089A955A-7890-4EE1-9D87-DF909B0601B0}">
      <dsp:nvSpPr>
        <dsp:cNvPr id="0" name=""/>
        <dsp:cNvSpPr/>
      </dsp:nvSpPr>
      <dsp:spPr>
        <a:xfrm rot="17700000">
          <a:off x="1762019"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4439B42A-DB4B-402F-A29E-389A5DC5610C}">
      <dsp:nvSpPr>
        <dsp:cNvPr id="0" name=""/>
        <dsp:cNvSpPr/>
      </dsp:nvSpPr>
      <dsp:spPr>
        <a:xfrm>
          <a:off x="2167706" y="1981834"/>
          <a:ext cx="392989" cy="392989"/>
        </a:xfrm>
        <a:prstGeom prst="flowChartDocumen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3A76A3-1DCF-4410-B572-910229CD6FCE}">
      <dsp:nvSpPr>
        <dsp:cNvPr id="0" name=""/>
        <dsp:cNvSpPr/>
      </dsp:nvSpPr>
      <dsp:spPr>
        <a:xfrm rot="17700000">
          <a:off x="2176466" y="1357935"/>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l" defTabSz="355600">
            <a:lnSpc>
              <a:spcPct val="90000"/>
            </a:lnSpc>
            <a:spcBef>
              <a:spcPct val="0"/>
            </a:spcBef>
            <a:spcAft>
              <a:spcPct val="35000"/>
            </a:spcAft>
          </a:pPr>
          <a:r>
            <a:rPr lang="en-US" sz="800" kern="1200" dirty="0" smtClean="0"/>
            <a:t>Final decision grating protection from KR</a:t>
          </a:r>
          <a:endParaRPr lang="en-US" sz="800" kern="1200" dirty="0"/>
        </a:p>
      </dsp:txBody>
      <dsp:txXfrm>
        <a:off x="2176466" y="1357935"/>
        <a:ext cx="814161" cy="392558"/>
      </dsp:txXfrm>
    </dsp:sp>
    <dsp:sp modelId="{B3810B25-0B31-48C3-A9EC-6A1DEA34A0C6}">
      <dsp:nvSpPr>
        <dsp:cNvPr id="0" name=""/>
        <dsp:cNvSpPr/>
      </dsp:nvSpPr>
      <dsp:spPr>
        <a:xfrm rot="17700000">
          <a:off x="2211977"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FEFF8FD8-43FD-43DB-93F0-20E3AB863FB7}">
      <dsp:nvSpPr>
        <dsp:cNvPr id="0" name=""/>
        <dsp:cNvSpPr/>
      </dsp:nvSpPr>
      <dsp:spPr>
        <a:xfrm>
          <a:off x="2643385" y="1990511"/>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EECC7-C3F6-4E13-9628-A0E7E1BE4744}">
      <dsp:nvSpPr>
        <dsp:cNvPr id="0" name=""/>
        <dsp:cNvSpPr/>
      </dsp:nvSpPr>
      <dsp:spPr>
        <a:xfrm rot="17700000">
          <a:off x="2152221" y="2528813"/>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r" defTabSz="355600">
            <a:lnSpc>
              <a:spcPct val="90000"/>
            </a:lnSpc>
            <a:spcBef>
              <a:spcPct val="0"/>
            </a:spcBef>
            <a:spcAft>
              <a:spcPct val="35000"/>
            </a:spcAft>
          </a:pPr>
          <a:r>
            <a:rPr lang="en-US" sz="800" kern="1200" dirty="0" smtClean="0"/>
            <a:t>Change in the address of the holder</a:t>
          </a:r>
          <a:endParaRPr lang="en-US" sz="800" kern="1200" dirty="0"/>
        </a:p>
      </dsp:txBody>
      <dsp:txXfrm>
        <a:off x="2152221" y="2528813"/>
        <a:ext cx="814161" cy="392558"/>
      </dsp:txXfrm>
    </dsp:sp>
    <dsp:sp modelId="{76E207D2-F654-4CEC-BC52-6CAF493666C1}">
      <dsp:nvSpPr>
        <dsp:cNvPr id="0" name=""/>
        <dsp:cNvSpPr/>
      </dsp:nvSpPr>
      <dsp:spPr>
        <a:xfrm rot="17700000">
          <a:off x="2661934"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9BCC607F-58D4-43CF-86E4-D249E52290FC}">
      <dsp:nvSpPr>
        <dsp:cNvPr id="0" name=""/>
        <dsp:cNvSpPr/>
      </dsp:nvSpPr>
      <dsp:spPr>
        <a:xfrm>
          <a:off x="3093342" y="1990511"/>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46C82D-B34C-4978-B14D-9444840BB4D6}">
      <dsp:nvSpPr>
        <dsp:cNvPr id="0" name=""/>
        <dsp:cNvSpPr/>
      </dsp:nvSpPr>
      <dsp:spPr>
        <a:xfrm rot="17700000">
          <a:off x="2602179" y="2528813"/>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r" defTabSz="355600">
            <a:lnSpc>
              <a:spcPct val="90000"/>
            </a:lnSpc>
            <a:spcBef>
              <a:spcPct val="0"/>
            </a:spcBef>
            <a:spcAft>
              <a:spcPct val="35000"/>
            </a:spcAft>
          </a:pPr>
          <a:r>
            <a:rPr lang="en-US" sz="800" kern="1200" dirty="0" smtClean="0"/>
            <a:t>Licenses  for US</a:t>
          </a:r>
          <a:endParaRPr lang="en-US" sz="800" kern="1200" dirty="0"/>
        </a:p>
      </dsp:txBody>
      <dsp:txXfrm>
        <a:off x="2602179" y="2528813"/>
        <a:ext cx="814161" cy="392558"/>
      </dsp:txXfrm>
    </dsp:sp>
    <dsp:sp modelId="{C2E4AFD9-7A07-4E08-ABE2-C52C0412062D}">
      <dsp:nvSpPr>
        <dsp:cNvPr id="0" name=""/>
        <dsp:cNvSpPr/>
      </dsp:nvSpPr>
      <dsp:spPr>
        <a:xfrm rot="17700000">
          <a:off x="3111892"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1FABB18F-5E8A-46C4-B6FE-739293014374}">
      <dsp:nvSpPr>
        <dsp:cNvPr id="0" name=""/>
        <dsp:cNvSpPr/>
      </dsp:nvSpPr>
      <dsp:spPr>
        <a:xfrm>
          <a:off x="3543300" y="1990511"/>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828B6C-BD6C-4947-8C80-E8EE2F8D5724}">
      <dsp:nvSpPr>
        <dsp:cNvPr id="0" name=""/>
        <dsp:cNvSpPr/>
      </dsp:nvSpPr>
      <dsp:spPr>
        <a:xfrm rot="17700000">
          <a:off x="3052136" y="2528813"/>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r" defTabSz="355600">
            <a:lnSpc>
              <a:spcPct val="90000"/>
            </a:lnSpc>
            <a:spcBef>
              <a:spcPct val="0"/>
            </a:spcBef>
            <a:spcAft>
              <a:spcPct val="35000"/>
            </a:spcAft>
          </a:pPr>
          <a:r>
            <a:rPr lang="en-US" sz="800" kern="1200" dirty="0" smtClean="0"/>
            <a:t>Subsequent Designation for AU and NZ</a:t>
          </a:r>
          <a:endParaRPr lang="en-US" sz="800" kern="1200" dirty="0"/>
        </a:p>
      </dsp:txBody>
      <dsp:txXfrm>
        <a:off x="3052136" y="2528813"/>
        <a:ext cx="814161" cy="392558"/>
      </dsp:txXfrm>
    </dsp:sp>
    <dsp:sp modelId="{45EFACF5-B30F-4690-BD4E-5FFB6DE6E160}">
      <dsp:nvSpPr>
        <dsp:cNvPr id="0" name=""/>
        <dsp:cNvSpPr/>
      </dsp:nvSpPr>
      <dsp:spPr>
        <a:xfrm rot="17700000">
          <a:off x="3561850"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3B8E8130-DBDF-43FC-9BFE-D3C3859D92E9}">
      <dsp:nvSpPr>
        <dsp:cNvPr id="0" name=""/>
        <dsp:cNvSpPr/>
      </dsp:nvSpPr>
      <dsp:spPr>
        <a:xfrm>
          <a:off x="3993258" y="1990511"/>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0A956B-AE38-4CAA-BDAD-C5D703CC8E50}">
      <dsp:nvSpPr>
        <dsp:cNvPr id="0" name=""/>
        <dsp:cNvSpPr/>
      </dsp:nvSpPr>
      <dsp:spPr>
        <a:xfrm rot="17700000">
          <a:off x="3502094" y="2528813"/>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r" defTabSz="355600">
            <a:lnSpc>
              <a:spcPct val="90000"/>
            </a:lnSpc>
            <a:spcBef>
              <a:spcPct val="0"/>
            </a:spcBef>
            <a:spcAft>
              <a:spcPct val="35000"/>
            </a:spcAft>
          </a:pPr>
          <a:r>
            <a:rPr lang="en-US" sz="800" kern="1200" dirty="0" smtClean="0"/>
            <a:t>Appointment of a representative</a:t>
          </a:r>
          <a:endParaRPr lang="en-US" sz="800" kern="1200" dirty="0"/>
        </a:p>
      </dsp:txBody>
      <dsp:txXfrm>
        <a:off x="3502094" y="2528813"/>
        <a:ext cx="814161" cy="392558"/>
      </dsp:txXfrm>
    </dsp:sp>
    <dsp:sp modelId="{41AE2293-1697-45C7-9BA3-C21EBA5DE3A0}">
      <dsp:nvSpPr>
        <dsp:cNvPr id="0" name=""/>
        <dsp:cNvSpPr/>
      </dsp:nvSpPr>
      <dsp:spPr>
        <a:xfrm rot="17700000">
          <a:off x="4011807"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5C462457-8089-44A6-A229-96965F110C3B}">
      <dsp:nvSpPr>
        <dsp:cNvPr id="0" name=""/>
        <dsp:cNvSpPr/>
      </dsp:nvSpPr>
      <dsp:spPr>
        <a:xfrm>
          <a:off x="4407752" y="1981834"/>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F67FDC-5546-4AA7-9176-4FDB3B50A9CC}">
      <dsp:nvSpPr>
        <dsp:cNvPr id="0" name=""/>
        <dsp:cNvSpPr/>
      </dsp:nvSpPr>
      <dsp:spPr>
        <a:xfrm rot="17700000">
          <a:off x="4407485" y="1392430"/>
          <a:ext cx="804950" cy="375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 bIns="0" numCol="1" spcCol="1270" anchor="ctr" anchorCtr="0">
          <a:noAutofit/>
        </a:bodyPr>
        <a:lstStyle/>
        <a:p>
          <a:pPr lvl="0" algn="l" defTabSz="400050">
            <a:lnSpc>
              <a:spcPct val="90000"/>
            </a:lnSpc>
            <a:spcBef>
              <a:spcPct val="0"/>
            </a:spcBef>
            <a:spcAft>
              <a:spcPct val="35000"/>
            </a:spcAft>
          </a:pPr>
          <a:r>
            <a:rPr lang="en-US" sz="900" kern="1200" dirty="0" smtClean="0"/>
            <a:t>Statement of grant of </a:t>
          </a:r>
          <a:r>
            <a:rPr lang="en-US" sz="800" kern="1200" dirty="0" smtClean="0"/>
            <a:t>protection</a:t>
          </a:r>
          <a:r>
            <a:rPr lang="en-US" sz="900" kern="1200" dirty="0" smtClean="0"/>
            <a:t> from AU and NZ</a:t>
          </a:r>
          <a:endParaRPr lang="en-US" sz="900" kern="1200" dirty="0"/>
        </a:p>
      </dsp:txBody>
      <dsp:txXfrm>
        <a:off x="4407485" y="1392430"/>
        <a:ext cx="804950" cy="375354"/>
      </dsp:txXfrm>
    </dsp:sp>
    <dsp:sp modelId="{FCED9BF0-B48F-4310-A5F4-87FC05F00D8C}">
      <dsp:nvSpPr>
        <dsp:cNvPr id="0" name=""/>
        <dsp:cNvSpPr/>
      </dsp:nvSpPr>
      <dsp:spPr>
        <a:xfrm rot="17700000">
          <a:off x="4452023"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690A525D-FA54-4987-90CD-C47E7CFDD4C6}">
      <dsp:nvSpPr>
        <dsp:cNvPr id="0" name=""/>
        <dsp:cNvSpPr/>
      </dsp:nvSpPr>
      <dsp:spPr>
        <a:xfrm>
          <a:off x="4857710" y="1981834"/>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885FB-2B85-4644-AC48-610451510C5F}">
      <dsp:nvSpPr>
        <dsp:cNvPr id="0" name=""/>
        <dsp:cNvSpPr/>
      </dsp:nvSpPr>
      <dsp:spPr>
        <a:xfrm rot="17700000">
          <a:off x="4415216" y="2536432"/>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r" defTabSz="355600">
            <a:lnSpc>
              <a:spcPct val="90000"/>
            </a:lnSpc>
            <a:spcBef>
              <a:spcPct val="0"/>
            </a:spcBef>
            <a:spcAft>
              <a:spcPct val="35000"/>
            </a:spcAft>
          </a:pPr>
          <a:r>
            <a:rPr lang="en-US" sz="800" kern="1200" dirty="0" smtClean="0"/>
            <a:t>Request of an Extract</a:t>
          </a:r>
          <a:endParaRPr lang="en-US" sz="800" kern="1200" dirty="0"/>
        </a:p>
      </dsp:txBody>
      <dsp:txXfrm>
        <a:off x="4415216" y="2536432"/>
        <a:ext cx="814161" cy="392558"/>
      </dsp:txXfrm>
    </dsp:sp>
    <dsp:sp modelId="{82598B56-CEEB-4199-A8AA-863A8AC6F945}">
      <dsp:nvSpPr>
        <dsp:cNvPr id="0" name=""/>
        <dsp:cNvSpPr/>
      </dsp:nvSpPr>
      <dsp:spPr>
        <a:xfrm rot="17700000">
          <a:off x="4901981"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A9C5DCC4-5AC8-4BD6-82A4-20EF8ECF290F}">
      <dsp:nvSpPr>
        <dsp:cNvPr id="0" name=""/>
        <dsp:cNvSpPr/>
      </dsp:nvSpPr>
      <dsp:spPr>
        <a:xfrm>
          <a:off x="5307728" y="1799772"/>
          <a:ext cx="757113" cy="75711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225F4-58BD-41C4-975F-9EE3A3D22741}">
      <dsp:nvSpPr>
        <dsp:cNvPr id="0" name=""/>
        <dsp:cNvSpPr/>
      </dsp:nvSpPr>
      <dsp:spPr>
        <a:xfrm>
          <a:off x="5483571" y="1501178"/>
          <a:ext cx="941175" cy="453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0" rIns="0" bIns="0" numCol="1" spcCol="1270" anchor="ctr" anchorCtr="0">
          <a:noAutofit/>
        </a:bodyPr>
        <a:lstStyle/>
        <a:p>
          <a:pPr lvl="0" algn="l" defTabSz="355600">
            <a:lnSpc>
              <a:spcPct val="90000"/>
            </a:lnSpc>
            <a:spcBef>
              <a:spcPct val="0"/>
            </a:spcBef>
            <a:spcAft>
              <a:spcPct val="35000"/>
            </a:spcAft>
          </a:pPr>
          <a:r>
            <a:rPr lang="en-US" sz="800" kern="1200" dirty="0" smtClean="0"/>
            <a:t>Renewal</a:t>
          </a:r>
          <a:endParaRPr lang="en-US" sz="800" kern="1200" dirty="0"/>
        </a:p>
      </dsp:txBody>
      <dsp:txXfrm>
        <a:off x="5483571" y="1501178"/>
        <a:ext cx="941175" cy="453574"/>
      </dsp:txXfrm>
    </dsp:sp>
    <dsp:sp modelId="{CBA2F576-688B-458F-BD53-05EBA6CF8D9D}">
      <dsp:nvSpPr>
        <dsp:cNvPr id="0" name=""/>
        <dsp:cNvSpPr/>
      </dsp:nvSpPr>
      <dsp:spPr>
        <a:xfrm rot="10800000">
          <a:off x="6121870" y="1981834"/>
          <a:ext cx="392989" cy="392989"/>
        </a:xfrm>
        <a:prstGeom prst="wedgeRoundRectCallou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C44B72-0127-4DD3-A8B2-30D7557DFF53}">
      <dsp:nvSpPr>
        <dsp:cNvPr id="0" name=""/>
        <dsp:cNvSpPr/>
      </dsp:nvSpPr>
      <dsp:spPr>
        <a:xfrm rot="17700000">
          <a:off x="6155510" y="1323989"/>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l" defTabSz="355600">
            <a:lnSpc>
              <a:spcPct val="90000"/>
            </a:lnSpc>
            <a:spcBef>
              <a:spcPct val="0"/>
            </a:spcBef>
            <a:spcAft>
              <a:spcPct val="35000"/>
            </a:spcAft>
          </a:pPr>
          <a:r>
            <a:rPr lang="en-US" sz="800" kern="1200" dirty="0" smtClean="0"/>
            <a:t>8686: is it possible to amend a license and how to do it?</a:t>
          </a:r>
          <a:endParaRPr lang="en-US" sz="800" kern="1200" dirty="0"/>
        </a:p>
      </dsp:txBody>
      <dsp:txXfrm>
        <a:off x="6155510" y="1323989"/>
        <a:ext cx="814161" cy="392558"/>
      </dsp:txXfrm>
    </dsp:sp>
    <dsp:sp modelId="{0715044A-30CB-43C5-A8D4-B923C9C46D21}">
      <dsp:nvSpPr>
        <dsp:cNvPr id="0" name=""/>
        <dsp:cNvSpPr/>
      </dsp:nvSpPr>
      <dsp:spPr>
        <a:xfrm rot="17700000">
          <a:off x="6278307" y="1179723"/>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14FA7508-FBB8-45D5-BD4E-401AAEA2F9B8}">
      <dsp:nvSpPr>
        <dsp:cNvPr id="0" name=""/>
        <dsp:cNvSpPr/>
      </dsp:nvSpPr>
      <dsp:spPr>
        <a:xfrm>
          <a:off x="6571828" y="1981834"/>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AF4796-D956-4B43-AF7D-7939EE8F02F6}">
      <dsp:nvSpPr>
        <dsp:cNvPr id="0" name=""/>
        <dsp:cNvSpPr/>
      </dsp:nvSpPr>
      <dsp:spPr>
        <a:xfrm rot="17700000">
          <a:off x="6106385" y="2528813"/>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r" defTabSz="355600">
            <a:lnSpc>
              <a:spcPct val="90000"/>
            </a:lnSpc>
            <a:spcBef>
              <a:spcPct val="0"/>
            </a:spcBef>
            <a:spcAft>
              <a:spcPct val="35000"/>
            </a:spcAft>
          </a:pPr>
          <a:r>
            <a:rPr lang="en-US" sz="800" kern="1200" dirty="0" smtClean="0"/>
            <a:t>Amending of the licenses for the US</a:t>
          </a:r>
          <a:endParaRPr lang="en-US" sz="800" kern="1200" dirty="0"/>
        </a:p>
      </dsp:txBody>
      <dsp:txXfrm>
        <a:off x="6106385" y="2528813"/>
        <a:ext cx="814161" cy="392558"/>
      </dsp:txXfrm>
    </dsp:sp>
    <dsp:sp modelId="{020456E2-57E2-4B04-AA0F-D1D138CEF0FB}">
      <dsp:nvSpPr>
        <dsp:cNvPr id="0" name=""/>
        <dsp:cNvSpPr/>
      </dsp:nvSpPr>
      <dsp:spPr>
        <a:xfrm rot="17700000">
          <a:off x="6616098"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 modelId="{129709C5-D5A9-4385-A47A-0C08C8223E4D}">
      <dsp:nvSpPr>
        <dsp:cNvPr id="0" name=""/>
        <dsp:cNvSpPr/>
      </dsp:nvSpPr>
      <dsp:spPr>
        <a:xfrm>
          <a:off x="7021846" y="1799772"/>
          <a:ext cx="757113" cy="75711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F088A3-0DE8-46C2-96F4-56A7F0254B44}">
      <dsp:nvSpPr>
        <dsp:cNvPr id="0" name=""/>
        <dsp:cNvSpPr/>
      </dsp:nvSpPr>
      <dsp:spPr>
        <a:xfrm>
          <a:off x="7197608" y="1501178"/>
          <a:ext cx="941175" cy="453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0" rIns="0" bIns="0" numCol="1" spcCol="1270" anchor="ctr" anchorCtr="0">
          <a:noAutofit/>
        </a:bodyPr>
        <a:lstStyle/>
        <a:p>
          <a:pPr lvl="0" algn="l" defTabSz="355600">
            <a:lnSpc>
              <a:spcPct val="90000"/>
            </a:lnSpc>
            <a:spcBef>
              <a:spcPct val="0"/>
            </a:spcBef>
            <a:spcAft>
              <a:spcPct val="35000"/>
            </a:spcAft>
          </a:pPr>
          <a:r>
            <a:rPr lang="en-US" sz="800" kern="1200" dirty="0" smtClean="0"/>
            <a:t>Renewal</a:t>
          </a:r>
          <a:endParaRPr lang="en-US" sz="800" kern="1200" dirty="0"/>
        </a:p>
      </dsp:txBody>
      <dsp:txXfrm>
        <a:off x="7197608" y="1501178"/>
        <a:ext cx="941175" cy="453574"/>
      </dsp:txXfrm>
    </dsp:sp>
    <dsp:sp modelId="{87ADCF3C-DB2B-4778-97F9-3868F800B730}">
      <dsp:nvSpPr>
        <dsp:cNvPr id="0" name=""/>
        <dsp:cNvSpPr/>
      </dsp:nvSpPr>
      <dsp:spPr>
        <a:xfrm>
          <a:off x="7835987" y="1981834"/>
          <a:ext cx="392989" cy="39298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F46558-6F7D-48B9-A1D2-7A1B682C61FC}">
      <dsp:nvSpPr>
        <dsp:cNvPr id="0" name=""/>
        <dsp:cNvSpPr/>
      </dsp:nvSpPr>
      <dsp:spPr>
        <a:xfrm rot="17700000">
          <a:off x="7380021" y="2549799"/>
          <a:ext cx="814161" cy="39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 bIns="0" numCol="1" spcCol="1270" anchor="ctr" anchorCtr="0">
          <a:noAutofit/>
        </a:bodyPr>
        <a:lstStyle/>
        <a:p>
          <a:pPr lvl="0" algn="r" defTabSz="355600">
            <a:lnSpc>
              <a:spcPct val="90000"/>
            </a:lnSpc>
            <a:spcBef>
              <a:spcPct val="0"/>
            </a:spcBef>
            <a:spcAft>
              <a:spcPct val="35000"/>
            </a:spcAft>
          </a:pPr>
          <a:r>
            <a:rPr lang="en-US" sz="800" kern="1200" dirty="0" smtClean="0"/>
            <a:t>Change in Ownership</a:t>
          </a:r>
          <a:endParaRPr lang="en-US" sz="800" kern="1200" dirty="0"/>
        </a:p>
      </dsp:txBody>
      <dsp:txXfrm>
        <a:off x="7380021" y="2549799"/>
        <a:ext cx="814161" cy="392558"/>
      </dsp:txXfrm>
    </dsp:sp>
    <dsp:sp modelId="{AB79A3A4-DC48-4391-AF77-34DFC368F08A}">
      <dsp:nvSpPr>
        <dsp:cNvPr id="0" name=""/>
        <dsp:cNvSpPr/>
      </dsp:nvSpPr>
      <dsp:spPr>
        <a:xfrm rot="17700000">
          <a:off x="7880258" y="1435286"/>
          <a:ext cx="814161" cy="39255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image" Target="../media/image16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B02252F-E31D-4F16-8BD5-36A0A174BB23}" type="datetimeFigureOut">
              <a:rPr lang="en-US" smtClean="0"/>
              <a:pPr/>
              <a:t>9/30/2014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B203611-A89E-45CE-84BE-176460365324}" type="slidenum">
              <a:rPr lang="en-US" smtClean="0"/>
              <a:pPr/>
              <a:t>‹#›</a:t>
            </a:fld>
            <a:endParaRPr lang="en-US"/>
          </a:p>
        </p:txBody>
      </p:sp>
    </p:spTree>
    <p:extLst>
      <p:ext uri="{BB962C8B-B14F-4D97-AF65-F5344CB8AC3E}">
        <p14:creationId xmlns:p14="http://schemas.microsoft.com/office/powerpoint/2010/main" val="357886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e-marks@wipo.int"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cs typeface="Times New Roman" charset="0"/>
              </a:rPr>
              <a:t>The treaty will enter into force upon 30 ratifications.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47187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cs typeface="Times New Roman" charset="0"/>
              </a:rPr>
              <a:t>The Diplomatic Conference took place in Marrakesh from June 18 to 28, 2013 (600 negotiators from WIPO’s 186 member states).</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756971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Created</a:t>
            </a:r>
            <a:r>
              <a:rPr lang="fr-FR" dirty="0" smtClean="0"/>
              <a:t> in 2000</a:t>
            </a:r>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52843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29</a:t>
            </a:fld>
            <a:endParaRPr lang="en-US" dirty="0"/>
          </a:p>
        </p:txBody>
      </p:sp>
    </p:spTree>
    <p:extLst>
      <p:ext uri="{BB962C8B-B14F-4D97-AF65-F5344CB8AC3E}">
        <p14:creationId xmlns:p14="http://schemas.microsoft.com/office/powerpoint/2010/main" val="142427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32</a:t>
            </a:fld>
            <a:endParaRPr lang="en-US" dirty="0"/>
          </a:p>
        </p:txBody>
      </p:sp>
    </p:spTree>
    <p:extLst>
      <p:ext uri="{BB962C8B-B14F-4D97-AF65-F5344CB8AC3E}">
        <p14:creationId xmlns:p14="http://schemas.microsoft.com/office/powerpoint/2010/main" val="3156583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35</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915988" y="744538"/>
            <a:ext cx="4965700" cy="3724275"/>
          </a:xfrm>
          <a:ln/>
        </p:spPr>
      </p:sp>
      <p:sp>
        <p:nvSpPr>
          <p:cNvPr id="52228"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760BC-1FF3-4C69-8BD5-162DC2FA42C3}" type="slidenum">
              <a:rPr lang="en-US" smtClean="0"/>
              <a:t>42</a:t>
            </a:fld>
            <a:endParaRPr lang="en-US"/>
          </a:p>
        </p:txBody>
      </p:sp>
    </p:spTree>
    <p:extLst>
      <p:ext uri="{BB962C8B-B14F-4D97-AF65-F5344CB8AC3E}">
        <p14:creationId xmlns:p14="http://schemas.microsoft.com/office/powerpoint/2010/main" val="2185718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5" tIns="46067" rIns="92135" bIns="46067" anchor="b"/>
          <a:lstStyle>
            <a:lvl1pPr defTabSz="920750"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20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2075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E4CDFC19-E15B-449B-ABA2-800D2B27A5B2}" type="slidenum">
              <a:rPr lang="en-US" altLang="en-US" sz="1300" b="0"/>
              <a:pPr algn="r" eaLnBrk="1" hangingPunct="1">
                <a:spcBef>
                  <a:spcPct val="0"/>
                </a:spcBef>
              </a:pPr>
              <a:t>60</a:t>
            </a:fld>
            <a:endParaRPr lang="en-US" altLang="en-US" sz="1300" b="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5" tIns="46067" rIns="92135" bIns="46067"/>
          <a:lstStyle/>
          <a:p>
            <a:endParaRPr lang="fr-CH"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ea typeface="ＭＳ Ｐゴシック" pitchFamily="34" charset="-128"/>
              <a:cs typeface="Arial"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9398A1C0-51A9-41E2-A1EB-EA50DC1C9853}" type="slidenum">
              <a:rPr lang="en-US" altLang="en-US" smtClean="0">
                <a:solidFill>
                  <a:srgbClr val="000000"/>
                </a:solidFill>
              </a:rPr>
              <a:pPr eaLnBrk="1" hangingPunct="1">
                <a:spcBef>
                  <a:spcPct val="0"/>
                </a:spcBef>
              </a:pPr>
              <a:t>62</a:t>
            </a:fld>
            <a:endParaRPr lang="en-US" alt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ea typeface="ＭＳ Ｐゴシック" pitchFamily="34" charset="-128"/>
              <a:cs typeface="Arial"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5838BFDA-5FD6-4D38-BBA4-A7F80C92222A}" type="slidenum">
              <a:rPr lang="en-US" altLang="en-US" smtClean="0">
                <a:solidFill>
                  <a:srgbClr val="000000"/>
                </a:solidFill>
              </a:rPr>
              <a:pPr eaLnBrk="1" hangingPunct="1">
                <a:spcBef>
                  <a:spcPct val="0"/>
                </a:spcBef>
              </a:pPr>
              <a:t>63</a:t>
            </a:fld>
            <a:endParaRPr lang="en-US"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solidFill>
                  <a:prstClr val="black"/>
                </a:solidFill>
              </a:rPr>
              <a:pPr eaLnBrk="1" hangingPunct="1"/>
              <a:t>4</a:t>
            </a:fld>
            <a:endParaRPr lang="fr-FR" sz="1200"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WIPOs report “Brands, reputation and Image in the Global market</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D9B4427F-B933-40B5-AE0A-E463540EBA2D}" type="slidenum">
              <a:rPr lang="en-US" altLang="en-US" smtClean="0"/>
              <a:pPr eaLnBrk="1" hangingPunct="1">
                <a:spcBef>
                  <a:spcPct val="0"/>
                </a:spcBef>
              </a:pPr>
              <a:t>65</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Currently 92 – one state still left only member of the Agreement (Algeria)</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A50447B2-F300-4F99-AB35-D0730432A2D9}" type="slidenum">
              <a:rPr lang="en-GB" altLang="en-US" smtClean="0"/>
              <a:pPr eaLnBrk="1" hangingPunct="1">
                <a:spcBef>
                  <a:spcPct val="0"/>
                </a:spcBef>
              </a:pPr>
              <a:t>67</a:t>
            </a:fld>
            <a:endParaRPr lang="en-GB"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If we include all the potential Members the map will look like this – end of 2015, or 2016</a:t>
            </a:r>
          </a:p>
          <a:p>
            <a:endParaRPr lang="en-US" altLang="en-US" smtClean="0">
              <a:latin typeface="Arial" pitchFamily="34" charset="0"/>
              <a:ea typeface="ＭＳ Ｐゴシック" pitchFamily="34" charset="-128"/>
              <a:cs typeface="Arial" pitchFamily="34" charset="0"/>
            </a:endParaRPr>
          </a:p>
          <a:p>
            <a:r>
              <a:rPr lang="en-US" altLang="en-US" b="1" smtClean="0">
                <a:latin typeface="Arial" pitchFamily="34" charset="0"/>
                <a:ea typeface="ＭＳ Ｐゴシック" pitchFamily="34" charset="-128"/>
                <a:cs typeface="Arial" pitchFamily="34" charset="0"/>
              </a:rPr>
              <a:t>Potential Member</a:t>
            </a:r>
            <a:r>
              <a:rPr lang="en-US" altLang="en-US" smtClean="0">
                <a:latin typeface="Arial" pitchFamily="34" charset="0"/>
                <a:ea typeface="ＭＳ Ｐゴシック" pitchFamily="34" charset="-128"/>
                <a:cs typeface="Arial" pitchFamily="34" charset="0"/>
              </a:rPr>
              <a:t>: </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Brunei</a:t>
            </a:r>
          </a:p>
          <a:p>
            <a:pPr>
              <a:buFont typeface="Calibri" pitchFamily="34" charset="0"/>
              <a:buAutoNum type="arabicPeriod"/>
            </a:pPr>
            <a:r>
              <a:rPr lang="en-US" altLang="en-US" u="sng" smtClean="0">
                <a:latin typeface="Arial" pitchFamily="34" charset="0"/>
                <a:ea typeface="ＭＳ Ｐゴシック" pitchFamily="34" charset="-128"/>
                <a:cs typeface="Arial" pitchFamily="34" charset="0"/>
              </a:rPr>
              <a:t>Cambodia (deposit late September 2014 – entry into force late December 2014)</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Canada</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Gambia</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Jamaica</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Malawi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Malaysia</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Trinidad and Tobago</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Benin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Burkina Faso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Cameroon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Central African Republic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Chad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Comoros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Congo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Côte d'Ivoire (OAPI) </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Equatorial Guinea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Gabon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Guinea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Guinea Bissau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Mali (OAPI) </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Mauritania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Niger (OAPI)</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Senegal (OAPI) </a:t>
            </a:r>
          </a:p>
          <a:p>
            <a:pPr>
              <a:buFont typeface="Calibri" pitchFamily="34" charset="0"/>
              <a:buAutoNum type="arabicPeriod"/>
            </a:pPr>
            <a:r>
              <a:rPr lang="en-US" altLang="en-US" smtClean="0">
                <a:latin typeface="Arial" pitchFamily="34" charset="0"/>
                <a:ea typeface="ＭＳ Ｐゴシック" pitchFamily="34" charset="-128"/>
                <a:cs typeface="Arial" pitchFamily="34" charset="0"/>
              </a:rPr>
              <a:t>Togo (OAPI) </a:t>
            </a:r>
          </a:p>
          <a:p>
            <a:endParaRPr lang="en-US" altLang="en-US" smtClean="0">
              <a:latin typeface="Arial" pitchFamily="34" charset="0"/>
              <a:ea typeface="ＭＳ Ｐゴシック" pitchFamily="34" charset="-128"/>
              <a:cs typeface="Arial"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9E9FDE2-EE2C-48F9-B16A-7B093A038356}" type="slidenum">
              <a:rPr lang="en-GB" altLang="en-US" smtClean="0"/>
              <a:pPr eaLnBrk="1" hangingPunct="1">
                <a:spcBef>
                  <a:spcPct val="0"/>
                </a:spcBef>
              </a:pPr>
              <a:t>68</a:t>
            </a:fld>
            <a:endParaRPr lang="en-GB"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42 transactions</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D3A1573-90BC-45DD-879B-35B1A9C2C08E}" type="slidenum">
              <a:rPr lang="en-US" altLang="en-US" smtClean="0"/>
              <a:pPr eaLnBrk="1" hangingPunct="1">
                <a:spcBef>
                  <a:spcPct val="0"/>
                </a:spcBef>
              </a:pPr>
              <a:t>69</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832C19F0-FAB8-4A00-AFE1-70296E1475F2}" type="slidenum">
              <a:rPr lang="en-US" altLang="en-US" smtClean="0"/>
              <a:pPr eaLnBrk="1" hangingPunct="1">
                <a:spcBef>
                  <a:spcPct val="0"/>
                </a:spcBef>
              </a:pPr>
              <a:t>71</a:t>
            </a:fld>
            <a:endParaRPr lang="en-US" altLang="en-US" smtClean="0"/>
          </a:p>
        </p:txBody>
      </p:sp>
      <p:sp>
        <p:nvSpPr>
          <p:cNvPr id="52227" name="Rectangle 7"/>
          <p:cNvSpPr txBox="1">
            <a:spLocks noGrp="1"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CFC716CA-9F27-4A33-A095-159668BBD090}" type="slidenum">
              <a:rPr lang="en-US" altLang="en-US" b="0">
                <a:ea typeface="ヒラギノ角ゴ Pro W3" pitchFamily="1" charset="-128"/>
              </a:rPr>
              <a:pPr algn="r">
                <a:spcBef>
                  <a:spcPct val="0"/>
                </a:spcBef>
              </a:pPr>
              <a:t>71</a:t>
            </a:fld>
            <a:endParaRPr lang="en-US" altLang="en-US" b="0">
              <a:ea typeface="ヒラギノ角ゴ Pro W3" pitchFamily="1" charset="-128"/>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In order to use the Madrid system, you need a connection with a Contracting Party (CP), such as establishment, domicile or nationality, </a:t>
            </a:r>
            <a:r>
              <a:rPr lang="en-US" altLang="en-US" b="1" smtClean="0">
                <a:latin typeface="Arial" pitchFamily="34" charset="0"/>
                <a:ea typeface="ＭＳ Ｐゴシック" pitchFamily="34" charset="-128"/>
                <a:cs typeface="Arial" pitchFamily="34" charset="0"/>
              </a:rPr>
              <a:t>and</a:t>
            </a:r>
            <a:r>
              <a:rPr lang="en-US" altLang="en-US" smtClean="0">
                <a:latin typeface="Arial" pitchFamily="34" charset="0"/>
                <a:ea typeface="ＭＳ Ｐゴシック" pitchFamily="34" charset="-128"/>
                <a:cs typeface="Arial" pitchFamily="34" charset="0"/>
              </a:rPr>
              <a:t> a mark applied for or registered (basic mark) with that CP (Office of origin)</a:t>
            </a:r>
          </a:p>
          <a:p>
            <a:endParaRPr lang="en-US" altLang="en-US" smtClean="0">
              <a:latin typeface="Arial" pitchFamily="34" charset="0"/>
              <a:ea typeface="ＭＳ Ｐゴシック" pitchFamily="34" charset="-128"/>
              <a:cs typeface="Arial" pitchFamily="34" charset="0"/>
            </a:endParaRPr>
          </a:p>
          <a:p>
            <a:r>
              <a:rPr lang="en-US" altLang="en-US" smtClean="0">
                <a:latin typeface="Arial" pitchFamily="34" charset="0"/>
                <a:ea typeface="ＭＳ Ｐゴシック" pitchFamily="34" charset="-128"/>
                <a:cs typeface="Arial" pitchFamily="34" charset="0"/>
              </a:rPr>
              <a:t>A CP will need to refuse protection within 12/18 months, otherwise the mark will be deemed protected</a:t>
            </a:r>
          </a:p>
          <a:p>
            <a:endParaRPr lang="en-US" altLang="en-US" smtClean="0">
              <a:latin typeface="Arial" pitchFamily="34" charset="0"/>
              <a:ea typeface="ＭＳ Ｐゴシック" pitchFamily="34" charset="-128"/>
              <a:cs typeface="Arial"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27C2938-CD82-482D-B581-45AC976F9A7E}" type="slidenum">
              <a:rPr lang="en-US" altLang="en-US" smtClean="0"/>
              <a:pPr eaLnBrk="1" hangingPunct="1">
                <a:spcBef>
                  <a:spcPct val="0"/>
                </a:spcBef>
              </a:pPr>
              <a:t>72</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Expand your protection to states that have already been members for some time</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0D80C8BF-2379-4975-BA06-2D4A0CBE538C}" type="slidenum">
              <a:rPr lang="en-US" altLang="en-US" smtClean="0"/>
              <a:pPr eaLnBrk="1" hangingPunct="1">
                <a:spcBef>
                  <a:spcPct val="0"/>
                </a:spcBef>
              </a:pPr>
              <a:t>73</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0D0AE1ED-A731-49A9-93AF-96FB8F15442A}" type="slidenum">
              <a:rPr lang="en-US" altLang="en-US">
                <a:ea typeface="ヒラギノ角ゴ Pro W3" pitchFamily="1" charset="-128"/>
              </a:rPr>
              <a:pPr algn="r">
                <a:spcBef>
                  <a:spcPct val="0"/>
                </a:spcBef>
              </a:pPr>
              <a:t>74</a:t>
            </a:fld>
            <a:endParaRPr lang="en-US" altLang="en-US">
              <a:ea typeface="ヒラギノ角ゴ Pro W3" pitchFamily="1" charset="-128"/>
            </a:endParaRPr>
          </a:p>
        </p:txBody>
      </p:sp>
      <p:sp>
        <p:nvSpPr>
          <p:cNvPr id="55299" name="Rectangle 2"/>
          <p:cNvSpPr>
            <a:spLocks noGrp="1" noRot="1" noChangeAspect="1" noChangeArrowheads="1" noTextEdit="1"/>
          </p:cNvSpPr>
          <p:nvPr>
            <p:ph type="sldImg"/>
          </p:nvPr>
        </p:nvSpPr>
        <p:spPr>
          <a:xfrm>
            <a:off x="919163" y="744538"/>
            <a:ext cx="4960937" cy="3721100"/>
          </a:xfrm>
          <a:ln/>
        </p:spPr>
      </p:sp>
      <p:sp>
        <p:nvSpPr>
          <p:cNvPr id="55300" name="Rectangle 3"/>
          <p:cNvSpPr>
            <a:spLocks noGrp="1" noChangeArrowheads="1"/>
          </p:cNvSpPr>
          <p:nvPr>
            <p:ph type="body" idx="1"/>
          </p:nvPr>
        </p:nvSpPr>
        <p:spPr>
          <a:xfrm>
            <a:off x="906463" y="4713288"/>
            <a:ext cx="4984750" cy="4468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r>
              <a:rPr lang="en-US" altLang="en-US" smtClean="0">
                <a:latin typeface="Arial" pitchFamily="34" charset="0"/>
                <a:ea typeface="ＭＳ Ｐゴシック" pitchFamily="34" charset="-128"/>
                <a:cs typeface="Arial" pitchFamily="34" charset="0"/>
              </a:rPr>
              <a:t>Over 80% of our users have rather small portfolios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Almost every improvement today is linked to an IT process</a:t>
            </a:r>
          </a:p>
          <a:p>
            <a:endParaRPr lang="en-US" altLang="en-US" smtClean="0">
              <a:latin typeface="Arial" pitchFamily="34" charset="0"/>
              <a:ea typeface="ＭＳ Ｐゴシック" pitchFamily="34" charset="-128"/>
              <a:cs typeface="Arial" pitchFamily="34" charset="0"/>
            </a:endParaRPr>
          </a:p>
          <a:p>
            <a:r>
              <a:rPr lang="en-US" altLang="en-US" smtClean="0">
                <a:latin typeface="Arial" pitchFamily="34" charset="0"/>
                <a:ea typeface="ＭＳ Ｐゴシック" pitchFamily="34" charset="-128"/>
                <a:cs typeface="Arial" pitchFamily="34" charset="0"/>
              </a:rPr>
              <a:t>Mention the most relevant developments for Madrid system</a:t>
            </a:r>
          </a:p>
          <a:p>
            <a:endParaRPr lang="en-US" altLang="en-US" smtClean="0">
              <a:latin typeface="Arial" pitchFamily="34" charset="0"/>
              <a:ea typeface="ＭＳ Ｐゴシック" pitchFamily="34" charset="-128"/>
              <a:cs typeface="Arial"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0B5C9EF1-9DB1-4D92-9D43-3CE035E7F861}" type="slidenum">
              <a:rPr lang="en-GB" altLang="en-US" smtClean="0"/>
              <a:pPr eaLnBrk="1" hangingPunct="1">
                <a:spcBef>
                  <a:spcPct val="0"/>
                </a:spcBef>
              </a:pPr>
              <a:t>75</a:t>
            </a:fld>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smtClean="0">
                <a:latin typeface="Arial" panose="020B0604020202020204" pitchFamily="34" charset="0"/>
                <a:ea typeface="+mn-ea"/>
                <a:cs typeface="Arial" panose="020B0604020202020204" pitchFamily="34" charset="0"/>
              </a:rPr>
              <a:t>With MGS, you can compile the complete list of G&amp;S needed to file a trademark </a:t>
            </a:r>
          </a:p>
          <a:p>
            <a:pPr>
              <a:defRPr/>
            </a:pPr>
            <a:r>
              <a:rPr lang="en-US" dirty="0" smtClean="0">
                <a:latin typeface="Arial" panose="020B0604020202020204" pitchFamily="34" charset="0"/>
                <a:ea typeface="+mn-ea"/>
                <a:cs typeface="Arial" panose="020B0604020202020204" pitchFamily="34" charset="0"/>
              </a:rPr>
              <a:t>application using pre-accepted terms. This helps reduce delays and costs linked to irregularity notices from WIPO.</a:t>
            </a:r>
          </a:p>
          <a:p>
            <a:pPr>
              <a:defRPr/>
            </a:pPr>
            <a:endParaRPr lang="en-US" dirty="0" smtClean="0">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defRPr/>
            </a:pPr>
            <a:r>
              <a:rPr lang="en-US" dirty="0" smtClean="0">
                <a:latin typeface="Arial" panose="020B0604020202020204" pitchFamily="34" charset="0"/>
                <a:ea typeface="+mn-ea"/>
                <a:cs typeface="Arial" panose="020B0604020202020204" pitchFamily="34" charset="0"/>
              </a:rPr>
              <a:t>You can also see which G&amp;S terms are rejected by participating IP offices for the Contracting </a:t>
            </a:r>
          </a:p>
          <a:p>
            <a:pPr>
              <a:defRPr/>
            </a:pPr>
            <a:r>
              <a:rPr lang="en-US" dirty="0" smtClean="0">
                <a:latin typeface="Arial" panose="020B0604020202020204" pitchFamily="34" charset="0"/>
                <a:ea typeface="+mn-ea"/>
                <a:cs typeface="Arial" panose="020B0604020202020204" pitchFamily="34" charset="0"/>
              </a:rPr>
              <a:t>Parties designated in your application. This can reduce delays and costs linked to provisional refusals</a:t>
            </a:r>
          </a:p>
          <a:p>
            <a:pPr>
              <a:defRPr/>
            </a:pPr>
            <a:endParaRPr lang="en-US"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MGS is available in the three working languages of the Madrid System, namely English, French and Spanish.</a:t>
            </a:r>
          </a:p>
          <a:p>
            <a:pPr>
              <a:defRPr/>
            </a:pPr>
            <a:r>
              <a:rPr lang="en-US" dirty="0" smtClean="0">
                <a:latin typeface="Arial" panose="020B0604020202020204" pitchFamily="34" charset="0"/>
                <a:cs typeface="Arial" panose="020B0604020202020204" pitchFamily="34" charset="0"/>
              </a:rPr>
              <a:t> </a:t>
            </a:r>
          </a:p>
          <a:p>
            <a:pPr>
              <a:defRPr/>
            </a:pPr>
            <a:r>
              <a:rPr lang="en-US" dirty="0" smtClean="0">
                <a:latin typeface="Arial" panose="020B0604020202020204" pitchFamily="34" charset="0"/>
                <a:cs typeface="Arial" panose="020B0604020202020204" pitchFamily="34" charset="0"/>
              </a:rPr>
              <a:t>Other language versions of MGS - 12 national languages not Madrid: Arabic, Chinese (simplified &amp; traditional), Dutch, German, Hebrew, Italian, Japanese, Norwegian, Portuguese, Russian and Turkish.</a:t>
            </a:r>
          </a:p>
          <a:p>
            <a:pPr>
              <a:defRPr/>
            </a:pPr>
            <a:endParaRPr lang="en-US"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How many terms?</a:t>
            </a:r>
          </a:p>
          <a:p>
            <a:pPr>
              <a:defRPr/>
            </a:pPr>
            <a:r>
              <a:rPr lang="en-US" dirty="0" smtClean="0">
                <a:latin typeface="Arial" panose="020B0604020202020204" pitchFamily="34" charset="0"/>
                <a:cs typeface="Arial" panose="020B0604020202020204" pitchFamily="34" charset="0"/>
              </a:rPr>
              <a:t>TM class? </a:t>
            </a:r>
            <a:endParaRPr lang="en-US" dirty="0">
              <a:latin typeface="Arial" panose="020B0604020202020204" pitchFamily="34" charset="0"/>
              <a:cs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001ACC96-5794-4AB8-9CF4-4EED67C926E1}" type="slidenum">
              <a:rPr lang="en-GB" altLang="en-US" smtClean="0"/>
              <a:pPr eaLnBrk="1" hangingPunct="1">
                <a:spcBef>
                  <a:spcPct val="0"/>
                </a:spcBef>
              </a:pPr>
              <a:t>76</a:t>
            </a:fld>
            <a:endParaRPr lang="en-GB"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Tx/>
              <a:buChar char="-"/>
              <a:defRPr/>
            </a:pPr>
            <a:r>
              <a:rPr lang="en-US" dirty="0" smtClean="0">
                <a:latin typeface="Arial" panose="020B0604020202020204" pitchFamily="34" charset="0"/>
                <a:cs typeface="Arial" panose="020B0604020202020204" pitchFamily="34" charset="0"/>
              </a:rPr>
              <a:t>Useful for sending applications and other forms. Forms are uploaded, filled in and sent to WIPO</a:t>
            </a:r>
          </a:p>
          <a:p>
            <a:pPr marL="171450" indent="-171450">
              <a:buFontTx/>
              <a:buChar char="-"/>
              <a:defRPr/>
            </a:pPr>
            <a:r>
              <a:rPr lang="en-US" dirty="0" smtClean="0">
                <a:latin typeface="Arial" panose="020B0604020202020204" pitchFamily="34" charset="0"/>
                <a:cs typeface="Arial" panose="020B0604020202020204" pitchFamily="34" charset="0"/>
              </a:rPr>
              <a:t>Increase the webforms</a:t>
            </a:r>
          </a:p>
          <a:p>
            <a:pPr marL="171450" indent="-171450">
              <a:buFontTx/>
              <a:buChar char="-"/>
              <a:defRPr/>
            </a:pPr>
            <a:r>
              <a:rPr lang="en-US" dirty="0" smtClean="0">
                <a:latin typeface="+mn-lt"/>
                <a:ea typeface="+mn-ea"/>
                <a:cs typeface="+mn-cs"/>
              </a:rPr>
              <a:t>587 users have an actual portfolio for a total of 60.384 IRNS</a:t>
            </a:r>
          </a:p>
          <a:p>
            <a:pPr>
              <a:defRPr/>
            </a:pPr>
            <a:endParaRPr lang="en-US"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Option to delegate rights</a:t>
            </a:r>
          </a:p>
          <a:p>
            <a:pPr>
              <a:defRPr/>
            </a:pPr>
            <a:endParaRPr lang="en-US"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To create a portfolio the e-mail address used for your WIPO account has to be the same that the one linked to every IRN.</a:t>
            </a:r>
          </a:p>
          <a:p>
            <a:pPr>
              <a:defRPr/>
            </a:pPr>
            <a:endParaRPr lang="en-US" dirty="0" smtClean="0">
              <a:latin typeface="Arial" panose="020B0604020202020204" pitchFamily="34" charset="0"/>
              <a:cs typeface="Arial" panose="020B0604020202020204" pitchFamily="34" charset="0"/>
            </a:endParaRPr>
          </a:p>
          <a:p>
            <a:pPr>
              <a:defRPr/>
            </a:pPr>
            <a:r>
              <a:rPr lang="en-US" dirty="0" smtClean="0">
                <a:latin typeface="+mn-lt"/>
                <a:ea typeface="+mn-ea"/>
                <a:cs typeface="+mn-cs"/>
              </a:rPr>
              <a:t>For questions or assistance: </a:t>
            </a:r>
            <a:r>
              <a:rPr lang="en-US" i="1" u="sng" dirty="0" smtClean="0">
                <a:latin typeface="+mn-lt"/>
                <a:ea typeface="+mn-ea"/>
                <a:cs typeface="+mn-cs"/>
                <a:hlinkClick r:id="rId3"/>
              </a:rPr>
              <a:t>e-marks@wipo.int</a:t>
            </a:r>
            <a:r>
              <a:rPr lang="en-US" i="1" dirty="0" smtClean="0">
                <a:latin typeface="+mn-lt"/>
                <a:ea typeface="+mn-ea"/>
                <a:cs typeface="+mn-cs"/>
              </a:rPr>
              <a:t> </a:t>
            </a:r>
            <a:endParaRPr lang="en-US" dirty="0" smtClean="0">
              <a:latin typeface="Arial" panose="020B0604020202020204" pitchFamily="34" charset="0"/>
              <a:cs typeface="Arial" panose="020B0604020202020204" pitchFamily="34" charset="0"/>
            </a:endParaRPr>
          </a:p>
          <a:p>
            <a:pPr>
              <a:defRPr/>
            </a:pPr>
            <a:endParaRPr lang="en-US" dirty="0" smtClean="0">
              <a:latin typeface="Arial" panose="020B0604020202020204" pitchFamily="34" charset="0"/>
              <a:cs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9E6CA567-D7DA-4E7B-9FCE-3B82E13B773D}" type="slidenum">
              <a:rPr lang="en-GB" altLang="en-US" smtClean="0"/>
              <a:pPr eaLnBrk="1" hangingPunct="1">
                <a:spcBef>
                  <a:spcPct val="0"/>
                </a:spcBef>
              </a:pPr>
              <a:t>77</a:t>
            </a:fld>
            <a:endParaRPr lang="en-GB"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latin typeface="Arial" pitchFamily="34" charset="0"/>
                <a:ea typeface="ＭＳ Ｐゴシック" pitchFamily="34" charset="-128"/>
                <a:cs typeface="Arial" pitchFamily="34" charset="0"/>
              </a:rPr>
              <a:t>Designations to UK – </a:t>
            </a:r>
            <a:endParaRPr lang="en-US" altLang="en-US" smtClean="0">
              <a:latin typeface="Arial" pitchFamily="34" charset="0"/>
              <a:ea typeface="ＭＳ Ｐゴシック" pitchFamily="34" charset="-128"/>
              <a:cs typeface="Arial"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CA27F40F-C85B-47C0-A749-BA3E11E87395}" type="slidenum">
              <a:rPr lang="en-US" altLang="en-US" smtClean="0"/>
              <a:pPr eaLnBrk="1" hangingPunct="1">
                <a:spcBef>
                  <a:spcPct val="0"/>
                </a:spcBef>
              </a:pPr>
              <a:t>81</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5A424A6-F37B-4D12-B3B6-C6F8F5DB9FAB}" type="slidenum">
              <a:rPr lang="en-US" altLang="en-US" smtClean="0"/>
              <a:pPr eaLnBrk="1" hangingPunct="1">
                <a:spcBef>
                  <a:spcPct val="0"/>
                </a:spcBef>
              </a:pPr>
              <a:t>84</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fr-CH" altLang="en-US" smtClean="0">
                <a:latin typeface="Arial" pitchFamily="34" charset="0"/>
                <a:ea typeface="ＭＳ Ｐゴシック" pitchFamily="34" charset="-128"/>
                <a:cs typeface="Arial" pitchFamily="34" charset="0"/>
              </a:rPr>
              <a:t>Protection for design – the line between trademark protection and designs. </a:t>
            </a:r>
          </a:p>
          <a:p>
            <a:pPr eaLnBrk="1" hangingPunct="1">
              <a:lnSpc>
                <a:spcPct val="90000"/>
              </a:lnSpc>
            </a:pPr>
            <a:r>
              <a:rPr lang="fr-CH" altLang="en-US" smtClean="0">
                <a:latin typeface="Arial" pitchFamily="34" charset="0"/>
                <a:ea typeface="ＭＳ Ｐゴシック" pitchFamily="34" charset="-128"/>
                <a:cs typeface="Arial" pitchFamily="34" charset="0"/>
              </a:rPr>
              <a:t>For a bottle – only the design but as trademark the product</a:t>
            </a:r>
            <a:endParaRPr lang="en-US" altLang="en-US" smtClean="0">
              <a:latin typeface="Arial" pitchFamily="34" charset="0"/>
              <a:ea typeface="ＭＳ Ｐゴシック" pitchFamily="34" charset="-128"/>
              <a:cs typeface="Arial" pitchFamily="34" charset="0"/>
            </a:endParaRPr>
          </a:p>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fr-CH" altLang="en-US" dirty="0" smtClean="0">
                <a:solidFill>
                  <a:schemeClr val="hlink"/>
                </a:solidFill>
                <a:ea typeface="ＭＳ Ｐゴシック" pitchFamily="34" charset="-128"/>
              </a:rPr>
              <a:t>ACCESSIONS:</a:t>
            </a:r>
          </a:p>
          <a:p>
            <a:pPr eaLnBrk="1" hangingPunct="1">
              <a:defRPr/>
            </a:pPr>
            <a:endParaRPr lang="fr-CH" dirty="0" smtClean="0"/>
          </a:p>
          <a:p>
            <a:pPr eaLnBrk="1" hangingPunct="1">
              <a:defRPr/>
            </a:pPr>
            <a:r>
              <a:rPr lang="fr-CH" dirty="0" smtClean="0"/>
              <a:t>2010: Germany, </a:t>
            </a:r>
            <a:r>
              <a:rPr lang="fr-CH" dirty="0" err="1" smtClean="0">
                <a:effectLst>
                  <a:outerShdw blurRad="38100" dist="38100" dir="2700000" algn="tl">
                    <a:srgbClr val="C0C0C0"/>
                  </a:outerShdw>
                </a:effectLst>
              </a:rPr>
              <a:t>Norway</a:t>
            </a:r>
            <a:r>
              <a:rPr lang="fr-CH" dirty="0" smtClean="0">
                <a:effectLst>
                  <a:outerShdw blurRad="38100" dist="38100" dir="2700000" algn="tl">
                    <a:srgbClr val="C0C0C0"/>
                  </a:outerShdw>
                </a:effectLst>
              </a:rPr>
              <a:t>, </a:t>
            </a:r>
            <a:r>
              <a:rPr lang="fr-CH" dirty="0" err="1" smtClean="0">
                <a:effectLst>
                  <a:outerShdw blurRad="38100" dist="38100" dir="2700000" algn="tl">
                    <a:srgbClr val="C0C0C0"/>
                  </a:outerShdw>
                </a:effectLst>
              </a:rPr>
              <a:t>Azerbaijan</a:t>
            </a:r>
            <a:endParaRPr lang="fr-CH" dirty="0" smtClean="0">
              <a:effectLst>
                <a:outerShdw blurRad="38100" dist="38100" dir="2700000" algn="tl">
                  <a:srgbClr val="C0C0C0"/>
                </a:outerShdw>
              </a:effectLst>
            </a:endParaRPr>
          </a:p>
          <a:p>
            <a:pPr>
              <a:buClr>
                <a:schemeClr val="tx2"/>
              </a:buClr>
              <a:defRPr/>
            </a:pPr>
            <a:r>
              <a:rPr lang="fr-CH" dirty="0" smtClean="0">
                <a:effectLst>
                  <a:outerShdw blurRad="38100" dist="38100" dir="2700000" algn="tl">
                    <a:srgbClr val="C0C0C0"/>
                  </a:outerShdw>
                </a:effectLst>
              </a:rPr>
              <a:t>2011: </a:t>
            </a:r>
            <a:r>
              <a:rPr lang="fr-CH" dirty="0" err="1" smtClean="0">
                <a:effectLst>
                  <a:outerShdw blurRad="38100" dist="38100" dir="2700000" algn="tl">
                    <a:srgbClr val="C0C0C0"/>
                  </a:outerShdw>
                </a:effectLst>
              </a:rPr>
              <a:t>Finland</a:t>
            </a:r>
            <a:r>
              <a:rPr lang="fr-CH" dirty="0" smtClean="0">
                <a:effectLst>
                  <a:outerShdw blurRad="38100" dist="38100" dir="2700000" algn="tl">
                    <a:srgbClr val="C0C0C0"/>
                  </a:outerShdw>
                </a:effectLst>
              </a:rPr>
              <a:t>, Monaco, Rwanda</a:t>
            </a:r>
          </a:p>
          <a:p>
            <a:pPr>
              <a:buClr>
                <a:schemeClr val="tx2"/>
              </a:buClr>
              <a:defRPr/>
            </a:pPr>
            <a:r>
              <a:rPr lang="fr-CH" dirty="0" smtClean="0">
                <a:effectLst>
                  <a:outerShdw blurRad="38100" dist="38100" dir="2700000" algn="tl">
                    <a:srgbClr val="C0C0C0"/>
                  </a:outerShdw>
                </a:effectLst>
              </a:rPr>
              <a:t>2012: </a:t>
            </a:r>
            <a:r>
              <a:rPr lang="fr-CH" dirty="0" err="1" smtClean="0">
                <a:effectLst>
                  <a:outerShdw blurRad="38100" dist="38100" dir="2700000" algn="tl">
                    <a:srgbClr val="C0C0C0"/>
                  </a:outerShdw>
                </a:effectLst>
              </a:rPr>
              <a:t>Montenegro</a:t>
            </a:r>
            <a:r>
              <a:rPr lang="fr-CH" dirty="0" smtClean="0">
                <a:effectLst>
                  <a:outerShdw blurRad="38100" dist="38100" dir="2700000" algn="tl">
                    <a:srgbClr val="C0C0C0"/>
                  </a:outerShdw>
                </a:effectLst>
              </a:rPr>
              <a:t>, </a:t>
            </a:r>
            <a:r>
              <a:rPr lang="fr-CH" dirty="0" err="1" smtClean="0">
                <a:effectLst>
                  <a:outerShdw blurRad="38100" dist="38100" dir="2700000" algn="tl">
                    <a:srgbClr val="C0C0C0"/>
                  </a:outerShdw>
                </a:effectLst>
              </a:rPr>
              <a:t>Tajikistan</a:t>
            </a:r>
            <a:r>
              <a:rPr lang="fr-CH" dirty="0" smtClean="0">
                <a:effectLst>
                  <a:outerShdw blurRad="38100" dist="38100" dir="2700000" algn="tl">
                    <a:srgbClr val="C0C0C0"/>
                  </a:outerShdw>
                </a:effectLst>
              </a:rPr>
              <a:t>, </a:t>
            </a:r>
            <a:r>
              <a:rPr lang="fr-CH" dirty="0" err="1" smtClean="0">
                <a:effectLst>
                  <a:outerShdw blurRad="38100" dist="38100" dir="2700000" algn="tl">
                    <a:srgbClr val="C0C0C0"/>
                  </a:outerShdw>
                </a:effectLst>
              </a:rPr>
              <a:t>Tunisia</a:t>
            </a:r>
            <a:endParaRPr lang="fr-CH" dirty="0" smtClean="0">
              <a:effectLst>
                <a:outerShdw blurRad="38100" dist="38100" dir="2700000" algn="tl">
                  <a:srgbClr val="C0C0C0"/>
                </a:outerShdw>
              </a:effectLst>
            </a:endParaRPr>
          </a:p>
          <a:p>
            <a:pPr>
              <a:buClr>
                <a:schemeClr val="tx2"/>
              </a:buClr>
              <a:defRPr/>
            </a:pPr>
            <a:endParaRPr lang="fr-CH" dirty="0" smtClean="0"/>
          </a:p>
          <a:p>
            <a:pPr eaLnBrk="1" hangingPunct="1">
              <a:defRPr/>
            </a:pPr>
            <a:r>
              <a:rPr lang="fr-CH" dirty="0" smtClean="0"/>
              <a:t>Future accessions?</a:t>
            </a:r>
          </a:p>
          <a:p>
            <a:pPr lvl="1" eaLnBrk="1" hangingPunct="1">
              <a:defRPr/>
            </a:pPr>
            <a:r>
              <a:rPr lang="fr-CH" dirty="0" smtClean="0"/>
              <a:t>China, </a:t>
            </a:r>
            <a:r>
              <a:rPr lang="fr-CH" dirty="0" err="1" smtClean="0"/>
              <a:t>Japan</a:t>
            </a:r>
            <a:r>
              <a:rPr lang="fr-CH" dirty="0" smtClean="0"/>
              <a:t> and USA</a:t>
            </a:r>
          </a:p>
          <a:p>
            <a:pPr lvl="1" eaLnBrk="1" hangingPunct="1">
              <a:defRPr/>
            </a:pPr>
            <a:r>
              <a:rPr lang="fr-CH" dirty="0" err="1" smtClean="0"/>
              <a:t>Russian</a:t>
            </a:r>
            <a:r>
              <a:rPr lang="fr-CH" dirty="0" smtClean="0"/>
              <a:t> </a:t>
            </a:r>
            <a:r>
              <a:rPr lang="fr-CH" dirty="0" err="1" smtClean="0"/>
              <a:t>Federation</a:t>
            </a:r>
            <a:r>
              <a:rPr lang="fr-CH" dirty="0" smtClean="0"/>
              <a:t> and Belarus</a:t>
            </a:r>
          </a:p>
          <a:p>
            <a:pPr lvl="1" eaLnBrk="1" hangingPunct="1">
              <a:defRPr/>
            </a:pPr>
            <a:r>
              <a:rPr lang="fr-CH" dirty="0" smtClean="0"/>
              <a:t>ASEAN countries by 2015</a:t>
            </a:r>
          </a:p>
          <a:p>
            <a:pPr lvl="1" eaLnBrk="1" hangingPunct="1">
              <a:defRPr/>
            </a:pPr>
            <a:r>
              <a:rPr lang="fr-CH" dirty="0" err="1" smtClean="0"/>
              <a:t>Barbados</a:t>
            </a:r>
            <a:r>
              <a:rPr lang="fr-CH" dirty="0" smtClean="0"/>
              <a:t> and Trinidad &amp; Tobago </a:t>
            </a:r>
          </a:p>
          <a:p>
            <a:pPr lvl="1" eaLnBrk="1" hangingPunct="1">
              <a:defRPr/>
            </a:pPr>
            <a:r>
              <a:rPr lang="fr-CH" dirty="0" smtClean="0"/>
              <a:t>Madagascar and </a:t>
            </a:r>
            <a:r>
              <a:rPr lang="fr-CH" dirty="0" err="1" smtClean="0"/>
              <a:t>Morocco</a:t>
            </a:r>
            <a:endParaRPr lang="en-US" dirty="0" smtClean="0"/>
          </a:p>
          <a:p>
            <a:pPr>
              <a:defRPr/>
            </a:pPr>
            <a:endParaRPr 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182197D-5EB3-45E8-BC84-3635F421A2C3}" type="slidenum">
              <a:rPr lang="en-US" altLang="en-US" smtClean="0"/>
              <a:pPr eaLnBrk="1" hangingPunct="1">
                <a:spcBef>
                  <a:spcPct val="0"/>
                </a:spcBef>
              </a:pPr>
              <a:t>90</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93407594-49E6-4C53-A719-B79FF1220634}" type="slidenum">
              <a:rPr lang="en-US" altLang="en-US"/>
              <a:pPr algn="r" eaLnBrk="1" hangingPunct="1">
                <a:spcBef>
                  <a:spcPct val="0"/>
                </a:spcBef>
              </a:pPr>
              <a:t>91</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80000"/>
              </a:lnSpc>
            </a:pPr>
            <a:endParaRPr lang="en-US" altLang="en-US" sz="900" b="1" smtClean="0">
              <a:latin typeface="Arial" pitchFamily="34" charset="0"/>
              <a:ea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B2803AA5-6278-4B7B-A396-53AD6B54001A}" type="slidenum">
              <a:rPr lang="en-US" altLang="en-US" b="0"/>
              <a:pPr algn="r" eaLnBrk="1" hangingPunct="1">
                <a:spcBef>
                  <a:spcPct val="0"/>
                </a:spcBef>
              </a:pPr>
              <a:t>95</a:t>
            </a:fld>
            <a:endParaRPr lang="en-US" altLang="en-US" b="0"/>
          </a:p>
        </p:txBody>
      </p:sp>
      <p:sp>
        <p:nvSpPr>
          <p:cNvPr id="66563" name="Rectangle 7"/>
          <p:cNvSpPr txBox="1">
            <a:spLocks noGrp="1"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E2433E8D-8D6C-43C2-A70E-5E75D06CB6AD}" type="slidenum">
              <a:rPr lang="en-US" altLang="en-US" b="0">
                <a:ea typeface="ヒラギノ角ゴ Pro W3" pitchFamily="1" charset="-128"/>
              </a:rPr>
              <a:pPr algn="r">
                <a:spcBef>
                  <a:spcPct val="0"/>
                </a:spcBef>
              </a:pPr>
              <a:t>95</a:t>
            </a:fld>
            <a:endParaRPr lang="en-US" altLang="en-US" b="0">
              <a:ea typeface="ヒラギノ角ゴ Pro W3" pitchFamily="1"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t>Why</a:t>
            </a:r>
            <a:r>
              <a:rPr lang="fr-CH" dirty="0" smtClean="0"/>
              <a:t> are </a:t>
            </a:r>
            <a:r>
              <a:rPr lang="fr-CH" dirty="0" err="1" smtClean="0"/>
              <a:t>you</a:t>
            </a:r>
            <a:r>
              <a:rPr lang="fr-CH" dirty="0" smtClean="0"/>
              <a:t> important to us?</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762267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Most of the applicatant pay less than 1000 chf</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5168D111-6E25-4F5F-828B-5FC7DA2B91E3}" type="slidenum">
              <a:rPr lang="en-US" altLang="en-US" smtClean="0"/>
              <a:pPr eaLnBrk="1" hangingPunct="1">
                <a:spcBef>
                  <a:spcPct val="0"/>
                </a:spcBef>
              </a:pPr>
              <a:t>96</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17575" y="739775"/>
            <a:ext cx="4968875" cy="3725863"/>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en-US" altLang="en-US" sz="1000"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r>
              <a:rPr lang="en-US" dirty="0" smtClean="0"/>
              <a:t>When SIPO data are excluded from the world totals data, the non-resident share has been increasing since the mid-1990’s to reach 42.3% in 2012.</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F523776F-5C77-4A6D-BCF7-AD74398B7FFA}" type="slidenum">
              <a:rPr lang="en-US" smtClean="0"/>
              <a:t>102</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33" y="5524600"/>
            <a:ext cx="5869385" cy="440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333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666C9FD-A164-410C-9C10-5272368B1A09}" type="slidenum">
              <a:rPr lang="en-US" altLang="en-US" smtClean="0"/>
              <a:pPr algn="r" eaLnBrk="1" hangingPunct="1">
                <a:spcBef>
                  <a:spcPct val="0"/>
                </a:spcBef>
              </a:pPr>
              <a:t>145</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711200" y="744538"/>
            <a:ext cx="5378450" cy="3722687"/>
          </a:xfrm>
          <a:ln/>
        </p:spPr>
      </p:sp>
      <p:sp>
        <p:nvSpPr>
          <p:cNvPr id="9728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F40331C-2536-458C-B81C-AD5861BF4043}" type="slidenum">
              <a:rPr lang="en-US" altLang="en-US" smtClean="0"/>
              <a:pPr algn="r" eaLnBrk="1" hangingPunct="1">
                <a:spcBef>
                  <a:spcPct val="0"/>
                </a:spcBef>
              </a:pPr>
              <a:t>148</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712788" y="744538"/>
            <a:ext cx="5378450" cy="3722687"/>
          </a:xfrm>
          <a:ln/>
        </p:spPr>
      </p:sp>
      <p:sp>
        <p:nvSpPr>
          <p:cNvPr id="9933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t>WICHTIG!</a:t>
            </a:r>
          </a:p>
          <a:p>
            <a:r>
              <a:rPr lang="fr-CH" altLang="en-US" smtClean="0"/>
              <a:t>Parteiautonomie</a:t>
            </a:r>
          </a:p>
          <a:p>
            <a:r>
              <a:rPr lang="fr-CH" altLang="en-US" smtClean="0"/>
              <a:t>Schiedsrichter:</a:t>
            </a:r>
          </a:p>
          <a:p>
            <a:r>
              <a:rPr lang="fr-CH" altLang="en-US" smtClean="0">
                <a:sym typeface="Wingdings" pitchFamily="2" charset="2"/>
              </a:rPr>
              <a:t>Zeit zur verfügung stellt</a:t>
            </a:r>
          </a:p>
          <a:p>
            <a:r>
              <a:rPr lang="fr-CH" altLang="en-US" smtClean="0">
                <a:sym typeface="Wingdings" pitchFamily="2" charset="2"/>
              </a:rPr>
              <a:t>Experte ist</a:t>
            </a:r>
          </a:p>
          <a:p>
            <a:endParaRPr lang="fr-CH" altLang="en-US" smtClean="0"/>
          </a:p>
          <a:p>
            <a:r>
              <a:rPr lang="fr-CH" altLang="en-US" smtClean="0"/>
              <a:t>CIVIL VS COMMON LAW</a:t>
            </a:r>
          </a:p>
          <a:p>
            <a:r>
              <a:rPr lang="fr-CH" altLang="en-US" smtClean="0"/>
              <a:t>Schiedsrichter der Verfahrensrecht/ Braeuche kennen</a:t>
            </a:r>
          </a:p>
          <a:p>
            <a:r>
              <a:rPr lang="de-CH" altLang="en-US" smtClean="0"/>
              <a:t>Beweisaufnahme, insbesondere discovery  </a:t>
            </a:r>
            <a:r>
              <a:rPr lang="en-US" altLang="en-US" smtClean="0"/>
              <a:t>Guiding criteria?  WIPO Rules, Article 38</a:t>
            </a:r>
          </a:p>
          <a:p>
            <a:endParaRPr lang="de-CH" altLang="en-US" smtClean="0"/>
          </a:p>
          <a:p>
            <a:r>
              <a:rPr lang="en-US" altLang="en-US" smtClean="0"/>
              <a:t>Written phase tests management skill of arbitrators</a:t>
            </a:r>
          </a:p>
          <a:p>
            <a:r>
              <a:rPr lang="en-US" altLang="en-US" smtClean="0"/>
              <a:t>Requires awareness of hybrid nature of international arbitration</a:t>
            </a:r>
          </a:p>
          <a:p>
            <a:r>
              <a:rPr lang="en-US" altLang="en-US" sz="1000" b="1" smtClean="0"/>
              <a:t>Civil law style: </a:t>
            </a:r>
            <a:r>
              <a:rPr lang="en-US" altLang="en-US" sz="1000" smtClean="0"/>
              <a:t>Extensive written record, short hearings</a:t>
            </a:r>
          </a:p>
          <a:p>
            <a:r>
              <a:rPr lang="en-US" altLang="en-US" sz="1000" b="1" smtClean="0"/>
              <a:t>Common law style</a:t>
            </a:r>
            <a:r>
              <a:rPr lang="en-US" altLang="en-US" sz="1000" smtClean="0"/>
              <a:t> Controlled document discovery, Controlled cross-examination</a:t>
            </a:r>
            <a:endParaRPr lang="en-US" altLang="en-US" sz="1000" u="sng" smtClean="0"/>
          </a:p>
          <a:p>
            <a:endParaRPr lang="en-US" altLang="en-US" sz="1000" b="1" smtClean="0"/>
          </a:p>
          <a:p>
            <a:endParaRPr lang="en-US" altLang="en-US" smtClean="0"/>
          </a:p>
          <a:p>
            <a:endParaRPr lang="fr-CH" altLang="en-US" smtClean="0">
              <a:sym typeface="Wingdings" pitchFamily="2" charset="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DE37A30-594A-4D1E-A3A5-C0CD0FB77EE6}" type="slidenum">
              <a:rPr lang="en-US" altLang="en-US" smtClean="0"/>
              <a:pPr algn="r" eaLnBrk="1" hangingPunct="1">
                <a:spcBef>
                  <a:spcPct val="0"/>
                </a:spcBef>
              </a:pPr>
              <a:t>155</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CE56A3E-633E-4EDB-BFF0-3864C8F0AE9B}" type="slidenum">
              <a:rPr lang="en-US" altLang="en-US" smtClean="0"/>
              <a:pPr algn="r" eaLnBrk="1" hangingPunct="1">
                <a:spcBef>
                  <a:spcPct val="0"/>
                </a:spcBef>
              </a:pPr>
              <a:t>156</a:t>
            </a:fld>
            <a:endParaRPr lang="en-US" altLang="en-US" smtClean="0"/>
          </a:p>
        </p:txBody>
      </p:sp>
      <p:sp>
        <p:nvSpPr>
          <p:cNvPr id="10137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50000"/>
              </a:spcBef>
            </a:pPr>
            <a:fld id="{6CEDA71C-AAEC-456B-9A8C-D5DBFC542CE2}" type="slidenum">
              <a:rPr lang="en-US" altLang="en-US">
                <a:ea typeface="ヒラギノ角ゴ Pro W3" pitchFamily="1" charset="-128"/>
              </a:rPr>
              <a:pPr algn="r" eaLnBrk="1" hangingPunct="1">
                <a:spcBef>
                  <a:spcPct val="50000"/>
                </a:spcBef>
              </a:pPr>
              <a:t>156</a:t>
            </a:fld>
            <a:endParaRPr lang="en-US" altLang="en-US">
              <a:ea typeface="ヒラギノ角ゴ Pro W3" pitchFamily="1" charset="-128"/>
            </a:endParaRPr>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“Just as participation in the physical economy requires access to roads, bridges, and vehicles to transport goods,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similar infrastructure is needed in the virtual and knowledge economy.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However, 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the highway is the Internet and other networks,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the</a:t>
            </a:r>
            <a:r>
              <a:rPr lang="en-US" sz="1200" i="1" baseline="0" dirty="0" smtClean="0">
                <a:cs typeface="Arial" charset="0"/>
              </a:rPr>
              <a:t> </a:t>
            </a:r>
            <a:r>
              <a:rPr lang="en-US" sz="1200" i="1" dirty="0" smtClean="0">
                <a:cs typeface="Arial" charset="0"/>
              </a:rPr>
              <a:t>bridges are interoperable data standards,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and the vehicles are computers and databases</a:t>
            </a:r>
            <a:r>
              <a:rPr lang="en-US" sz="1200" dirty="0" smtClean="0">
                <a:cs typeface="Arial" charset="0"/>
              </a:rPr>
              <a:t>.</a:t>
            </a:r>
            <a:r>
              <a:rPr lang="en-US" altLang="ja-JP" sz="1200" dirty="0" smtClean="0">
                <a:cs typeface="Arial" charset="0"/>
              </a:rPr>
              <a:t>”</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304391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10D5E2D-4572-4300-8C77-99C4F763914B}" type="slidenum">
              <a:rPr lang="en-US" altLang="en-US" smtClean="0"/>
              <a:pPr algn="r" eaLnBrk="1" hangingPunct="1">
                <a:spcBef>
                  <a:spcPct val="0"/>
                </a:spcBef>
              </a:pPr>
              <a:t>157</a:t>
            </a:fld>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t>Häufigkeit Mediationsklauseln:</a:t>
            </a:r>
          </a:p>
          <a:p>
            <a:r>
              <a:rPr lang="fr-CH" altLang="en-US" smtClean="0"/>
              <a:t>11% Umfrageteilnehmer: Mediation für mind. 30% der vertraglichen Streitigkeiten und 14% der nichtvertraglichen Streitigkeiten</a:t>
            </a:r>
          </a:p>
          <a:p>
            <a:r>
              <a:rPr lang="fr-CH" altLang="en-US" smtClean="0"/>
              <a:t>Negativ </a:t>
            </a:r>
          </a:p>
          <a:p>
            <a:r>
              <a:rPr lang="de-DE" altLang="en-US" smtClean="0"/>
              <a:t>Präzedenzfall nötig</a:t>
            </a:r>
          </a:p>
          <a:p>
            <a:r>
              <a:rPr lang="de-DE" altLang="en-US" smtClean="0"/>
              <a:t>???:  “Mediation ist ein Zeichen von Schwäche” / “Wir haben versucht zu verhandeln, daher wird ein Mediator nichts Weiteres beitragen”</a:t>
            </a:r>
          </a:p>
          <a:p>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t>Häufigkeit Mediationsklauseln:</a:t>
            </a:r>
          </a:p>
          <a:p>
            <a:r>
              <a:rPr lang="fr-CH" altLang="en-US" smtClean="0"/>
              <a:t>11% Umfrageteilnehmer: Mediation für mind. 30% der vertraglichen Streitigkeiten und 14% der nichtvertraglichen Streitigkeiten</a:t>
            </a:r>
          </a:p>
          <a:p>
            <a:r>
              <a:rPr lang="fr-CH" altLang="en-US" smtClean="0"/>
              <a:t>Negativ </a:t>
            </a:r>
          </a:p>
          <a:p>
            <a:r>
              <a:rPr lang="de-DE" altLang="en-US" smtClean="0"/>
              <a:t>Präzedenzfall nötig</a:t>
            </a:r>
          </a:p>
          <a:p>
            <a:r>
              <a:rPr lang="de-DE" altLang="en-US" smtClean="0"/>
              <a:t>???:  “Mediation ist ein Zeichen von Schwäche” / “Wir haben versucht zu verhandeln, daher wird ein Mediator nichts Weiteres beitragen”</a:t>
            </a:r>
          </a:p>
          <a:p>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1077B0F-B958-4BCA-BB12-F05C075E756B}" type="slidenum">
              <a:rPr lang="en-US" altLang="en-US" smtClean="0">
                <a:solidFill>
                  <a:srgbClr val="000000"/>
                </a:solidFill>
              </a:rPr>
              <a:pPr algn="r" eaLnBrk="1" hangingPunct="1">
                <a:spcBef>
                  <a:spcPct val="0"/>
                </a:spcBef>
              </a:pPr>
              <a:t>162</a:t>
            </a:fld>
            <a:endParaRPr lang="en-US" altLang="en-US" smtClean="0">
              <a:solidFill>
                <a:srgbClr val="000000"/>
              </a:solidFill>
            </a:endParaRPr>
          </a:p>
        </p:txBody>
      </p:sp>
      <p:sp>
        <p:nvSpPr>
          <p:cNvPr id="10547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37400EA-CC1B-4FCC-B7D4-34FE3E538B43}" type="slidenum">
              <a:rPr lang="en-US" altLang="en-US">
                <a:solidFill>
                  <a:srgbClr val="000000"/>
                </a:solidFill>
              </a:rPr>
              <a:pPr algn="r" eaLnBrk="1" hangingPunct="1">
                <a:spcBef>
                  <a:spcPct val="0"/>
                </a:spcBef>
              </a:pPr>
              <a:t>162</a:t>
            </a:fld>
            <a:endParaRPr lang="en-US" altLang="en-US">
              <a:solidFill>
                <a:srgbClr val="000000"/>
              </a:solidFill>
            </a:endParaRPr>
          </a:p>
        </p:txBody>
      </p:sp>
      <p:sp>
        <p:nvSpPr>
          <p:cNvPr id="105476" name="Rectangle 2"/>
          <p:cNvSpPr>
            <a:spLocks noGrp="1" noRot="1" noChangeAspect="1" noChangeArrowheads="1" noTextEdit="1"/>
          </p:cNvSpPr>
          <p:nvPr>
            <p:ph type="sldImg"/>
          </p:nvPr>
        </p:nvSpPr>
        <p:spPr>
          <a:xfrm>
            <a:off x="917575" y="744538"/>
            <a:ext cx="4964113" cy="3722687"/>
          </a:xfrm>
          <a:ln/>
        </p:spPr>
      </p:sp>
      <p:sp>
        <p:nvSpPr>
          <p:cNvPr id="10547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709613" y="744538"/>
            <a:ext cx="5380037" cy="3724275"/>
          </a:xfrm>
          <a:ln/>
        </p:spPr>
      </p:sp>
      <p:sp>
        <p:nvSpPr>
          <p:cNvPr id="10649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02" tIns="46351" rIns="92702" bIns="46351"/>
          <a:lstStyle/>
          <a:p>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17575" y="744538"/>
            <a:ext cx="4964113" cy="3722687"/>
          </a:xfrm>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 dirty="0" smtClean="0">
                <a:latin typeface="Arial" charset="0"/>
                <a:cs typeface="Arial" charset="0"/>
              </a:rPr>
              <a:t>Databases: PATENTSCOPE, Global Brand DB &amp; access to </a:t>
            </a:r>
            <a:r>
              <a:rPr lang="en-US" sz="400" dirty="0" err="1" smtClean="0">
                <a:latin typeface="Arial" charset="0"/>
                <a:cs typeface="Arial" charset="0"/>
              </a:rPr>
              <a:t>aRDI</a:t>
            </a:r>
            <a:r>
              <a:rPr lang="en-US" sz="400" dirty="0" smtClean="0">
                <a:latin typeface="Arial" charset="0"/>
                <a:cs typeface="Arial" charset="0"/>
              </a:rPr>
              <a:t> and ASPI</a:t>
            </a:r>
          </a:p>
          <a:p>
            <a:r>
              <a:rPr lang="fr-CH" sz="400" dirty="0" smtClean="0">
                <a:latin typeface="Arial" charset="0"/>
                <a:cs typeface="Arial" charset="0"/>
              </a:rPr>
              <a:t>Common </a:t>
            </a:r>
            <a:r>
              <a:rPr lang="fr-CH" sz="400" dirty="0" err="1" smtClean="0">
                <a:latin typeface="Arial" charset="0"/>
                <a:cs typeface="Arial" charset="0"/>
              </a:rPr>
              <a:t>platform</a:t>
            </a:r>
            <a:r>
              <a:rPr lang="fr-CH" sz="400" dirty="0" smtClean="0">
                <a:latin typeface="Arial" charset="0"/>
                <a:cs typeface="Arial" charset="0"/>
              </a:rPr>
              <a:t>: </a:t>
            </a:r>
            <a:r>
              <a:rPr lang="en-US" sz="400" dirty="0" smtClean="0">
                <a:latin typeface="Arial" charset="0"/>
                <a:cs typeface="Arial" charset="0"/>
              </a:rPr>
              <a:t>WIPO Case for Global Dossier, the Digital Access Service</a:t>
            </a:r>
          </a:p>
          <a:p>
            <a:pPr marL="0" marR="0" lvl="1" indent="0" algn="l" defTabSz="914400" rtl="0" eaLnBrk="0" fontAlgn="base" latinLnBrk="0" hangingPunct="0">
              <a:lnSpc>
                <a:spcPct val="100000"/>
              </a:lnSpc>
              <a:spcBef>
                <a:spcPct val="30000"/>
              </a:spcBef>
              <a:spcAft>
                <a:spcPct val="0"/>
              </a:spcAft>
              <a:buClrTx/>
              <a:buSzTx/>
              <a:buFontTx/>
              <a:buNone/>
              <a:tabLst/>
              <a:defRPr/>
            </a:pPr>
            <a:r>
              <a:rPr lang="fr-CH" sz="400" dirty="0" err="1" smtClean="0">
                <a:latin typeface="Arial" charset="0"/>
                <a:cs typeface="Arial" charset="0"/>
              </a:rPr>
              <a:t>Other</a:t>
            </a:r>
            <a:r>
              <a:rPr lang="fr-CH" sz="400" baseline="0" dirty="0" smtClean="0">
                <a:latin typeface="Arial" charset="0"/>
                <a:cs typeface="Arial" charset="0"/>
              </a:rPr>
              <a:t> </a:t>
            </a:r>
            <a:r>
              <a:rPr lang="fr-CH" sz="400" baseline="0" dirty="0" err="1" smtClean="0">
                <a:latin typeface="Arial" charset="0"/>
                <a:cs typeface="Arial" charset="0"/>
              </a:rPr>
              <a:t>platforms</a:t>
            </a:r>
            <a:r>
              <a:rPr lang="fr-CH" sz="400" baseline="0" dirty="0" smtClean="0">
                <a:latin typeface="Arial" charset="0"/>
                <a:cs typeface="Arial" charset="0"/>
              </a:rPr>
              <a:t>: </a:t>
            </a:r>
            <a:r>
              <a:rPr lang="en-US" sz="400" dirty="0" smtClean="0">
                <a:latin typeface="Arial" charset="0"/>
                <a:cs typeface="Arial" charset="0"/>
              </a:rPr>
              <a:t>WIPO Green; WIPO Research. </a:t>
            </a:r>
          </a:p>
          <a:p>
            <a:pPr marL="0" marR="0" lvl="1" indent="0" algn="l" defTabSz="914400" rtl="0" eaLnBrk="0" fontAlgn="base" latinLnBrk="0" hangingPunct="0">
              <a:lnSpc>
                <a:spcPct val="100000"/>
              </a:lnSpc>
              <a:spcBef>
                <a:spcPct val="30000"/>
              </a:spcBef>
              <a:spcAft>
                <a:spcPct val="0"/>
              </a:spcAft>
              <a:buClrTx/>
              <a:buSzTx/>
              <a:buFontTx/>
              <a:buNone/>
              <a:tabLst/>
              <a:defRPr/>
            </a:pPr>
            <a:r>
              <a:rPr lang="fr-CH" sz="400" dirty="0" smtClean="0">
                <a:latin typeface="Arial" charset="0"/>
                <a:cs typeface="Arial" charset="0"/>
              </a:rPr>
              <a:t>Tools: </a:t>
            </a:r>
            <a:r>
              <a:rPr lang="en-US" sz="400" dirty="0" smtClean="0">
                <a:latin typeface="Arial" charset="0"/>
                <a:cs typeface="Arial" charset="0"/>
              </a:rPr>
              <a:t>international </a:t>
            </a:r>
            <a:r>
              <a:rPr lang="en-US" sz="400" i="1" dirty="0" smtClean="0">
                <a:latin typeface="Arial" charset="0"/>
                <a:cs typeface="Arial" charset="0"/>
              </a:rPr>
              <a:t>classifications</a:t>
            </a:r>
            <a:r>
              <a:rPr lang="en-US" sz="400" dirty="0" smtClean="0">
                <a:latin typeface="Arial" charset="0"/>
                <a:cs typeface="Arial" charset="0"/>
              </a:rPr>
              <a:t> in TMs/design; IPC, Green inventory, Nice classification</a:t>
            </a:r>
          </a:p>
          <a:p>
            <a:r>
              <a:rPr lang="fr-CH" dirty="0" smtClean="0"/>
              <a:t>Services:</a:t>
            </a:r>
            <a:r>
              <a:rPr lang="fr-CH" baseline="0" dirty="0" smtClean="0"/>
              <a:t> </a:t>
            </a:r>
            <a:r>
              <a:rPr lang="en-US" sz="1200" dirty="0" smtClean="0">
                <a:latin typeface="Arial" charset="0"/>
                <a:cs typeface="Arial" charset="0"/>
              </a:rPr>
              <a:t>International Cooperation for Patent Examination (ICE), Patent Information Services, including Legal Status of Patents</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22062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solidFill>
                  <a:prstClr val="black"/>
                </a:solidFill>
              </a:rPr>
              <a:pPr eaLnBrk="1" hangingPunct="1"/>
              <a:t>11</a:t>
            </a:fld>
            <a:endParaRPr lang="en-US" sz="1200" dirty="0">
              <a:solidFill>
                <a:prstClr val="black"/>
              </a:solidFill>
            </a:endParaRPr>
          </a:p>
        </p:txBody>
      </p:sp>
      <p:sp>
        <p:nvSpPr>
          <p:cNvPr id="43011" name="Rectangle 2"/>
          <p:cNvSpPr>
            <a:spLocks noGrp="1" noRot="1" noChangeAspect="1" noChangeArrowheads="1" noTextEdit="1"/>
          </p:cNvSpPr>
          <p:nvPr>
            <p:ph type="sldImg"/>
          </p:nvPr>
        </p:nvSpPr>
        <p:spPr>
          <a:xfrm>
            <a:off x="915988" y="744538"/>
            <a:ext cx="4965700" cy="3724275"/>
          </a:xfrm>
          <a:ln/>
        </p:spPr>
      </p:sp>
      <p:sp>
        <p:nvSpPr>
          <p:cNvPr id="43012"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PATENTS:</a:t>
            </a:r>
            <a:r>
              <a:rPr lang="en-US" baseline="0" dirty="0" smtClean="0"/>
              <a:t> </a:t>
            </a:r>
            <a:r>
              <a:rPr lang="en-US" sz="1200" dirty="0" smtClean="0">
                <a:cs typeface="Arial Unicode MS" charset="0"/>
              </a:rPr>
              <a:t>(patent quality, E&amp;Ls, patents &amp; health, client-patent adviser privilege, tech transfer)</a:t>
            </a:r>
          </a:p>
          <a:p>
            <a:pPr marL="0" marR="0" indent="0" algn="l" defTabSz="914400" rtl="0" eaLnBrk="1" fontAlgn="base" latinLnBrk="0" hangingPunct="1">
              <a:lnSpc>
                <a:spcPct val="100000"/>
              </a:lnSpc>
              <a:spcBef>
                <a:spcPct val="30000"/>
              </a:spcBef>
              <a:spcAft>
                <a:spcPct val="0"/>
              </a:spcAft>
              <a:buClrTx/>
              <a:buSzTx/>
              <a:buFontTx/>
              <a:buNone/>
              <a:tabLst/>
              <a:defRPr/>
            </a:pPr>
            <a:r>
              <a:rPr lang="fr-CH" dirty="0" smtClean="0"/>
              <a:t>COPYRIGHT</a:t>
            </a:r>
            <a:r>
              <a:rPr lang="fr-CH" baseline="0" dirty="0" smtClean="0"/>
              <a:t> &amp; RELATED RIGHTS: </a:t>
            </a:r>
            <a:r>
              <a:rPr lang="en-US" sz="1200" dirty="0" smtClean="0">
                <a:effectLst>
                  <a:outerShdw blurRad="38100" dist="38100" dir="2700000" algn="tl">
                    <a:srgbClr val="DDDDDD"/>
                  </a:outerShdw>
                </a:effectLst>
                <a:cs typeface="Arial Unicode MS" charset="0"/>
              </a:rPr>
              <a:t>(</a:t>
            </a:r>
            <a:r>
              <a:rPr lang="en-US" sz="1200" dirty="0" smtClean="0">
                <a:solidFill>
                  <a:srgbClr val="008000"/>
                </a:solidFill>
                <a:effectLst>
                  <a:outerShdw blurRad="38100" dist="38100" dir="2700000" algn="tl">
                    <a:srgbClr val="DDDDDD"/>
                  </a:outerShdw>
                </a:effectLst>
                <a:cs typeface="Arial Unicode MS" charset="0"/>
              </a:rPr>
              <a:t>AV performances- E&amp;Ls VIPs</a:t>
            </a:r>
            <a:r>
              <a:rPr lang="en-US" sz="1200" dirty="0" smtClean="0">
                <a:effectLst>
                  <a:outerShdw blurRad="38100" dist="38100" dir="2700000" algn="tl">
                    <a:srgbClr val="DDDDDD"/>
                  </a:outerShdw>
                </a:effectLst>
                <a:cs typeface="Arial Unicode MS" charset="0"/>
              </a:rPr>
              <a:t>/libraries/archives, broadcasting)</a:t>
            </a:r>
          </a:p>
          <a:p>
            <a:pPr marL="0" marR="0" indent="0" algn="l" defTabSz="914400" rtl="0" eaLnBrk="1" fontAlgn="base" latinLnBrk="0" hangingPunct="1">
              <a:lnSpc>
                <a:spcPct val="100000"/>
              </a:lnSpc>
              <a:spcBef>
                <a:spcPct val="30000"/>
              </a:spcBef>
              <a:spcAft>
                <a:spcPct val="0"/>
              </a:spcAft>
              <a:buClrTx/>
              <a:buSzTx/>
              <a:buFontTx/>
              <a:buNone/>
              <a:tabLst/>
              <a:defRPr/>
            </a:pPr>
            <a:r>
              <a:rPr lang="fr-CH" sz="1200" dirty="0" smtClean="0">
                <a:effectLst>
                  <a:outerShdw blurRad="38100" dist="38100" dir="2700000" algn="tl">
                    <a:srgbClr val="DDDDDD"/>
                  </a:outerShdw>
                </a:effectLst>
                <a:cs typeface="Arial Unicode MS" charset="0"/>
              </a:rPr>
              <a:t>TRADEMARKS:</a:t>
            </a:r>
            <a:r>
              <a:rPr lang="fr-CH" sz="1200" baseline="0" dirty="0" smtClean="0">
                <a:effectLst>
                  <a:outerShdw blurRad="38100" dist="38100" dir="2700000" algn="tl">
                    <a:srgbClr val="DDDDDD"/>
                  </a:outerShdw>
                </a:effectLst>
                <a:cs typeface="Arial Unicode MS" charset="0"/>
              </a:rPr>
              <a:t> </a:t>
            </a:r>
            <a:r>
              <a:rPr lang="en-US" sz="1200" dirty="0" smtClean="0">
                <a:cs typeface="Arial Unicode MS" charset="0"/>
              </a:rPr>
              <a:t>(Design Law Treaty/protection of country names against registration and use as TMs)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effectLst>
                <a:outerShdw blurRad="38100" dist="38100" dir="2700000" algn="tl">
                  <a:srgbClr val="DDDDDD"/>
                </a:outerShdw>
              </a:effectLst>
              <a:cs typeface="Arial Unicode MS" charset="0"/>
            </a:endParaRPr>
          </a:p>
          <a:p>
            <a:pPr eaLnBrk="1" hangingPunct="1"/>
            <a:endParaRPr lang="en-US" dirty="0" smtClean="0"/>
          </a:p>
          <a:p>
            <a:pPr eaLnBrk="1" hangingPunct="1"/>
            <a:endParaRPr lang="en-US" dirty="0" smtClean="0"/>
          </a:p>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83144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solidFill>
                  <a:prstClr val="black"/>
                </a:solidFill>
              </a:rPr>
              <a:pPr eaLnBrk="1" hangingPunct="1"/>
              <a:t>13</a:t>
            </a:fld>
            <a:endParaRPr lang="en-US" sz="1200"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623A17-01D9-498E-B227-A014000466D8}" type="datetimeFigureOut">
              <a:rPr lang="en-US" smtClean="0"/>
              <a:pPr/>
              <a:t>9/30/2014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1083876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23A17-01D9-498E-B227-A014000466D8}" type="datetimeFigureOut">
              <a:rPr lang="en-US" smtClean="0"/>
              <a:pPr/>
              <a:t>9/30/2014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318988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23A17-01D9-498E-B227-A014000466D8}" type="datetimeFigureOut">
              <a:rPr lang="en-US" smtClean="0"/>
              <a:pPr/>
              <a:t>9/30/2014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1582755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1845474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989493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4836009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176297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692816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733341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908970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23870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23A17-01D9-498E-B227-A014000466D8}" type="datetimeFigureOut">
              <a:rPr lang="en-US" smtClean="0"/>
              <a:pPr/>
              <a:t>9/30/2014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3076736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033489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546153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6185530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104275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801196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078813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3164351"/>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3BF75D5A-584C-412C-9C53-4318B90F43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0753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997571F-B5D7-4943-8A4E-2517D7AACD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17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FBA7EF4-6CF2-4AF7-9E63-B87D02AEFF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04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623A17-01D9-498E-B227-A014000466D8}" type="datetimeFigureOut">
              <a:rPr lang="en-US" smtClean="0"/>
              <a:pPr/>
              <a:t>9/30/2014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226128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623A17-01D9-498E-B227-A014000466D8}" type="datetimeFigureOut">
              <a:rPr lang="en-US" smtClean="0"/>
              <a:pPr/>
              <a:t>9/30/2014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87046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623A17-01D9-498E-B227-A014000466D8}" type="datetimeFigureOut">
              <a:rPr lang="en-US" smtClean="0"/>
              <a:pPr/>
              <a:t>9/30/2014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3164590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623A17-01D9-498E-B227-A014000466D8}" type="datetimeFigureOut">
              <a:rPr lang="en-US" smtClean="0"/>
              <a:pPr/>
              <a:t>9/30/2014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1777711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623A17-01D9-498E-B227-A014000466D8}" type="datetimeFigureOut">
              <a:rPr lang="en-US" smtClean="0"/>
              <a:pPr/>
              <a:t>9/30/2014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1908807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23A17-01D9-498E-B227-A014000466D8}" type="datetimeFigureOut">
              <a:rPr lang="en-US" smtClean="0"/>
              <a:pPr/>
              <a:t>9/30/2014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322475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23A17-01D9-498E-B227-A014000466D8}" type="datetimeFigureOut">
              <a:rPr lang="en-US" smtClean="0"/>
              <a:pPr/>
              <a:t>9/30/2014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C77D6D-2CEC-4688-8C35-B80310936366}" type="slidenum">
              <a:rPr lang="en-US" smtClean="0"/>
              <a:pPr/>
              <a:t>‹#›</a:t>
            </a:fld>
            <a:endParaRPr lang="en-US"/>
          </a:p>
        </p:txBody>
      </p:sp>
    </p:spTree>
    <p:extLst>
      <p:ext uri="{BB962C8B-B14F-4D97-AF65-F5344CB8AC3E}">
        <p14:creationId xmlns:p14="http://schemas.microsoft.com/office/powerpoint/2010/main" val="411360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23A17-01D9-498E-B227-A014000466D8}" type="datetimeFigureOut">
              <a:rPr lang="en-US" smtClean="0"/>
              <a:pPr/>
              <a:t>9/30/2014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77D6D-2CEC-4688-8C35-B80310936366}" type="slidenum">
              <a:rPr lang="en-US" smtClean="0"/>
              <a:pPr/>
              <a:t>‹#›</a:t>
            </a:fld>
            <a:endParaRPr lang="en-US"/>
          </a:p>
        </p:txBody>
      </p:sp>
    </p:spTree>
    <p:extLst>
      <p:ext uri="{BB962C8B-B14F-4D97-AF65-F5344CB8AC3E}">
        <p14:creationId xmlns:p14="http://schemas.microsoft.com/office/powerpoint/2010/main" val="2550335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pPr fontAlgn="base">
              <a:spcAft>
                <a:spcPct val="0"/>
              </a:spcAft>
            </a:pPr>
            <a:fld id="{E2EF27FD-0019-AC47-B185-1B8B6BB8DE5C}" type="slidenum">
              <a:rPr lang="en-US">
                <a:solidFill>
                  <a:srgbClr val="000000"/>
                </a:solidFill>
                <a:ea typeface="ＭＳ Ｐゴシック" charset="0"/>
              </a:rPr>
              <a:pPr fontAlgn="base">
                <a:spcAft>
                  <a:spcPct val="0"/>
                </a:spcAft>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3749881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1"/>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1"/>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1"/>
        </a:buBlip>
        <a:defRPr sz="2400">
          <a:solidFill>
            <a:schemeClr val="tx1"/>
          </a:solidFill>
          <a:latin typeface="+mn-lt"/>
          <a:cs typeface="+mn-cs"/>
        </a:defRPr>
      </a:lvl6pPr>
      <a:lvl7pPr marL="2971800" indent="-228600" algn="l" rtl="0" fontAlgn="base">
        <a:spcBef>
          <a:spcPct val="20000"/>
        </a:spcBef>
        <a:spcAft>
          <a:spcPct val="0"/>
        </a:spcAft>
        <a:buBlip>
          <a:blip r:embed="rId21"/>
        </a:buBlip>
        <a:defRPr sz="2400">
          <a:solidFill>
            <a:schemeClr val="tx1"/>
          </a:solidFill>
          <a:latin typeface="+mn-lt"/>
          <a:cs typeface="+mn-cs"/>
        </a:defRPr>
      </a:lvl7pPr>
      <a:lvl8pPr marL="3429000" indent="-228600" algn="l" rtl="0" fontAlgn="base">
        <a:spcBef>
          <a:spcPct val="20000"/>
        </a:spcBef>
        <a:spcAft>
          <a:spcPct val="0"/>
        </a:spcAft>
        <a:buBlip>
          <a:blip r:embed="rId21"/>
        </a:buBlip>
        <a:defRPr sz="2400">
          <a:solidFill>
            <a:schemeClr val="tx1"/>
          </a:solidFill>
          <a:latin typeface="+mn-lt"/>
          <a:cs typeface="+mn-cs"/>
        </a:defRPr>
      </a:lvl8pPr>
      <a:lvl9pPr marL="3886200" indent="-228600" algn="l" rtl="0" fontAlgn="base">
        <a:spcBef>
          <a:spcPct val="20000"/>
        </a:spcBef>
        <a:spcAft>
          <a:spcPct val="0"/>
        </a:spcAft>
        <a:buBlip>
          <a:blip r:embed="rId21"/>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slideLayout" Target="../slideLayouts/slideLayout13.xml"/><Relationship Id="rId4" Type="http://schemas.openxmlformats.org/officeDocument/2006/relationships/image" Target="../media/image122.w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png"/><Relationship Id="rId18" Type="http://schemas.openxmlformats.org/officeDocument/2006/relationships/image" Target="../media/image139.jpeg"/><Relationship Id="rId26" Type="http://schemas.openxmlformats.org/officeDocument/2006/relationships/image" Target="../media/image147.png"/><Relationship Id="rId39" Type="http://schemas.openxmlformats.org/officeDocument/2006/relationships/image" Target="../media/image159.emf"/><Relationship Id="rId3" Type="http://schemas.openxmlformats.org/officeDocument/2006/relationships/image" Target="cid:b9ccf605-b1d0-4a84-94a0-2843a2ba8075@ictsd.local" TargetMode="External"/><Relationship Id="rId21" Type="http://schemas.openxmlformats.org/officeDocument/2006/relationships/image" Target="../media/image142.png"/><Relationship Id="rId34" Type="http://schemas.openxmlformats.org/officeDocument/2006/relationships/image" Target="../media/image155.jpeg"/><Relationship Id="rId7" Type="http://schemas.openxmlformats.org/officeDocument/2006/relationships/image" Target="../media/image128.jpeg"/><Relationship Id="rId12" Type="http://schemas.openxmlformats.org/officeDocument/2006/relationships/image" Target="../media/image133.jpeg"/><Relationship Id="rId17" Type="http://schemas.openxmlformats.org/officeDocument/2006/relationships/image" Target="../media/image138.jpeg"/><Relationship Id="rId25" Type="http://schemas.openxmlformats.org/officeDocument/2006/relationships/image" Target="../media/image146.jpeg"/><Relationship Id="rId33" Type="http://schemas.openxmlformats.org/officeDocument/2006/relationships/image" Target="../media/image154.jpeg"/><Relationship Id="rId38" Type="http://schemas.openxmlformats.org/officeDocument/2006/relationships/image" Target="../media/image158.jpeg"/><Relationship Id="rId2" Type="http://schemas.openxmlformats.org/officeDocument/2006/relationships/image" Target="../media/image124.jpeg"/><Relationship Id="rId16" Type="http://schemas.openxmlformats.org/officeDocument/2006/relationships/image" Target="../media/image137.jpeg"/><Relationship Id="rId20" Type="http://schemas.openxmlformats.org/officeDocument/2006/relationships/image" Target="../media/image141.jpeg"/><Relationship Id="rId29" Type="http://schemas.openxmlformats.org/officeDocument/2006/relationships/image" Target="../media/image150.jpeg"/><Relationship Id="rId1" Type="http://schemas.openxmlformats.org/officeDocument/2006/relationships/slideLayout" Target="../slideLayouts/slideLayout18.xml"/><Relationship Id="rId6" Type="http://schemas.openxmlformats.org/officeDocument/2006/relationships/image" Target="../media/image127.jpeg"/><Relationship Id="rId11" Type="http://schemas.openxmlformats.org/officeDocument/2006/relationships/image" Target="../media/image132.jpeg"/><Relationship Id="rId24" Type="http://schemas.openxmlformats.org/officeDocument/2006/relationships/image" Target="../media/image145.jpeg"/><Relationship Id="rId32" Type="http://schemas.openxmlformats.org/officeDocument/2006/relationships/image" Target="../media/image153.emf"/><Relationship Id="rId37" Type="http://schemas.openxmlformats.org/officeDocument/2006/relationships/image" Target="../media/image157.jpeg"/><Relationship Id="rId5" Type="http://schemas.openxmlformats.org/officeDocument/2006/relationships/image" Target="../media/image126.jpeg"/><Relationship Id="rId15" Type="http://schemas.openxmlformats.org/officeDocument/2006/relationships/image" Target="../media/image136.jpeg"/><Relationship Id="rId23" Type="http://schemas.openxmlformats.org/officeDocument/2006/relationships/image" Target="../media/image144.png"/><Relationship Id="rId28" Type="http://schemas.openxmlformats.org/officeDocument/2006/relationships/image" Target="../media/image149.jpeg"/><Relationship Id="rId36" Type="http://schemas.openxmlformats.org/officeDocument/2006/relationships/image" Target="../media/image2.jpeg"/><Relationship Id="rId10" Type="http://schemas.openxmlformats.org/officeDocument/2006/relationships/image" Target="../media/image131.jpeg"/><Relationship Id="rId19" Type="http://schemas.openxmlformats.org/officeDocument/2006/relationships/image" Target="../media/image140.png"/><Relationship Id="rId31" Type="http://schemas.openxmlformats.org/officeDocument/2006/relationships/image" Target="../media/image152.emf"/><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3.jpeg"/><Relationship Id="rId27" Type="http://schemas.openxmlformats.org/officeDocument/2006/relationships/image" Target="../media/image148.jpeg"/><Relationship Id="rId30" Type="http://schemas.openxmlformats.org/officeDocument/2006/relationships/image" Target="../media/image151.emf"/><Relationship Id="rId35" Type="http://schemas.openxmlformats.org/officeDocument/2006/relationships/image" Target="../media/image156.emf"/></Relationships>
</file>

<file path=ppt/slides/_rels/slide141.xml.rels><?xml version="1.0" encoding="UTF-8" standalone="yes"?>
<Relationships xmlns="http://schemas.openxmlformats.org/package/2006/relationships"><Relationship Id="rId3" Type="http://schemas.openxmlformats.org/officeDocument/2006/relationships/hyperlink" Target="http://www.wipo.int/green" TargetMode="External"/><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163.png"/><Relationship Id="rId4" Type="http://schemas.openxmlformats.org/officeDocument/2006/relationships/image" Target="../media/image16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notesSlide" Target="../notesSlides/notesSlide45.xml"/><Relationship Id="rId7"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164.emf"/><Relationship Id="rId5" Type="http://schemas.openxmlformats.org/officeDocument/2006/relationships/oleObject" Target="../embeddings/oleObject3.bin"/><Relationship Id="rId4" Type="http://schemas.openxmlformats.org/officeDocument/2006/relationships/image" Target="../media/image37.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66.png"/><Relationship Id="rId4" Type="http://schemas.openxmlformats.org/officeDocument/2006/relationships/oleObject" Target="../embeddings/Microsoft_Excel_97-2003_Worksheet1.xls"/></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169.png"/></Relationships>
</file>

<file path=ppt/slides/_rels/slide154.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174.png"/></Relationships>
</file>

<file path=ppt/slides/_rels/slide16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hyperlink" Target="http://www.wipo.int/amc/en/center/specific-sectors/"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76.jpeg"/></Relationships>
</file>

<file path=ppt/slides/_rels/slide1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wipo.int/amc/en/center/specific-sectors/ict/frand/" TargetMode="Externa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http://www.wipo.int/amc/en/" TargetMode="External"/><Relationship Id="rId7" Type="http://schemas.openxmlformats.org/officeDocument/2006/relationships/hyperlink" Target="http://www.wipo.int/amc/en/center/survey/results.html" TargetMode="External"/><Relationship Id="rId2" Type="http://schemas.openxmlformats.org/officeDocument/2006/relationships/image" Target="../media/image37.jpeg"/><Relationship Id="rId1" Type="http://schemas.openxmlformats.org/officeDocument/2006/relationships/slideLayout" Target="../slideLayouts/slideLayout18.xml"/><Relationship Id="rId6" Type="http://schemas.openxmlformats.org/officeDocument/2006/relationships/hyperlink" Target="http://www.wipo.int/amc/en/clauses/" TargetMode="External"/><Relationship Id="rId5" Type="http://schemas.openxmlformats.org/officeDocument/2006/relationships/hyperlink" Target="mailto:arbiter.mail@wipo.int" TargetMode="External"/><Relationship Id="rId4" Type="http://schemas.openxmlformats.org/officeDocument/2006/relationships/hyperlink" Target="http://www.wipo.int/amc/en/rules/newrules.html" TargetMode="External"/><Relationship Id="rId9" Type="http://schemas.openxmlformats.org/officeDocument/2006/relationships/image" Target="../media/image178.pn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hyperlink" Target="http://www.wipo.int/pct/en/distance_learning/index.html" TargetMode="External"/><Relationship Id="rId2" Type="http://schemas.openxmlformats.org/officeDocument/2006/relationships/hyperlink" Target="http://www.wipo.int/pct/en/training/index.html" TargetMode="External"/><Relationship Id="rId1" Type="http://schemas.openxmlformats.org/officeDocument/2006/relationships/slideLayout" Target="../slideLayouts/slideLayout13.xml"/><Relationship Id="rId5" Type="http://schemas.openxmlformats.org/officeDocument/2006/relationships/hyperlink" Target="http://www.wipo.int/pct/en/seminar/seminar.pdf" TargetMode="External"/><Relationship Id="rId4" Type="http://schemas.openxmlformats.org/officeDocument/2006/relationships/hyperlink" Target="http://www.wipo.int/pct/en/seminar/webinars/index.html"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www.cipa.org.uk/"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www.wipo.int/pct" TargetMode="External"/><Relationship Id="rId2" Type="http://schemas.openxmlformats.org/officeDocument/2006/relationships/hyperlink" Target="mailto:pct.infoline@wipo.int"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7.jpe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37.jpe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6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37.jpe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19.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www.flickr.com/photos/51035555243@N01/3252563991/"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516216" y="3772089"/>
            <a:ext cx="2806680"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600" dirty="0" smtClean="0">
                <a:solidFill>
                  <a:srgbClr val="00408C"/>
                </a:solidFill>
                <a:latin typeface="+mj-lt"/>
                <a:ea typeface="ヒラギノ角ゴ Pro W3" charset="0"/>
                <a:cs typeface="ヒラギノ角ゴ Pro W3" charset="0"/>
              </a:rPr>
              <a:t>London</a:t>
            </a:r>
          </a:p>
          <a:p>
            <a:pPr>
              <a:lnSpc>
                <a:spcPct val="40000"/>
              </a:lnSpc>
            </a:pPr>
            <a:r>
              <a:rPr lang="en-US" sz="1600" dirty="0" smtClean="0">
                <a:solidFill>
                  <a:srgbClr val="00408C"/>
                </a:solidFill>
                <a:latin typeface="+mj-lt"/>
                <a:ea typeface="ヒラギノ角ゴ Pro W3" charset="0"/>
                <a:cs typeface="ヒラギノ角ゴ Pro W3" charset="0"/>
              </a:rPr>
              <a:t>  </a:t>
            </a:r>
            <a:endParaRPr lang="en-US" sz="1600" dirty="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Oct. 06, 2014, </a:t>
            </a:r>
          </a:p>
          <a:p>
            <a:pPr>
              <a:lnSpc>
                <a:spcPct val="40000"/>
              </a:lnSpc>
            </a:pPr>
            <a:endParaRPr lang="fr-CH" sz="1600" dirty="0" smtClean="0">
              <a:solidFill>
                <a:srgbClr val="00408C"/>
              </a:solidFill>
              <a:latin typeface="+mj-lt"/>
              <a:ea typeface="ヒラギノ角ゴ Pro W3" charset="0"/>
              <a:cs typeface="ヒラギノ角ゴ Pro W3" charset="0"/>
            </a:endParaRPr>
          </a:p>
          <a:p>
            <a:pPr>
              <a:lnSpc>
                <a:spcPct val="40000"/>
              </a:lnSpc>
            </a:pPr>
            <a:endParaRPr lang="en-US" sz="16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sp>
        <p:nvSpPr>
          <p:cNvPr id="10" name="Text Box 5"/>
          <p:cNvSpPr txBox="1">
            <a:spLocks noChangeArrowheads="1"/>
          </p:cNvSpPr>
          <p:nvPr/>
        </p:nvSpPr>
        <p:spPr bwMode="auto">
          <a:xfrm>
            <a:off x="6516216" y="4293096"/>
            <a:ext cx="2806680"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600" dirty="0" smtClean="0">
                <a:solidFill>
                  <a:srgbClr val="00408C"/>
                </a:solidFill>
                <a:latin typeface="+mj-lt"/>
                <a:ea typeface="ヒラギノ角ゴ Pro W3" charset="0"/>
                <a:cs typeface="ヒラギノ角ゴ Pro W3" charset="0"/>
              </a:rPr>
              <a:t>Manchester</a:t>
            </a:r>
          </a:p>
          <a:p>
            <a:pPr>
              <a:lnSpc>
                <a:spcPct val="40000"/>
              </a:lnSpc>
            </a:pPr>
            <a:r>
              <a:rPr lang="en-US" sz="1600" dirty="0" smtClean="0">
                <a:solidFill>
                  <a:srgbClr val="00408C"/>
                </a:solidFill>
                <a:latin typeface="+mj-lt"/>
                <a:ea typeface="ヒラギノ角ゴ Pro W3" charset="0"/>
                <a:cs typeface="ヒラギノ角ゴ Pro W3" charset="0"/>
              </a:rPr>
              <a:t>  </a:t>
            </a:r>
            <a:endParaRPr lang="en-US" sz="1600" dirty="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Oct. 08, 2014, and</a:t>
            </a:r>
          </a:p>
          <a:p>
            <a:pPr>
              <a:lnSpc>
                <a:spcPct val="40000"/>
              </a:lnSpc>
            </a:pPr>
            <a:endParaRPr lang="fr-CH" sz="1600" dirty="0" smtClean="0">
              <a:solidFill>
                <a:srgbClr val="00408C"/>
              </a:solidFill>
              <a:latin typeface="+mj-lt"/>
              <a:ea typeface="ヒラギノ角ゴ Pro W3" charset="0"/>
              <a:cs typeface="ヒラギノ角ゴ Pro W3" charset="0"/>
            </a:endParaRPr>
          </a:p>
          <a:p>
            <a:pPr>
              <a:lnSpc>
                <a:spcPct val="40000"/>
              </a:lnSpc>
            </a:pPr>
            <a:endParaRPr lang="en-US" sz="1600" dirty="0">
              <a:solidFill>
                <a:srgbClr val="00408C"/>
              </a:solidFill>
              <a:latin typeface="+mj-lt"/>
              <a:ea typeface="ヒラギノ角ゴ Pro W3" charset="0"/>
              <a:cs typeface="ヒラギノ角ゴ Pro W3" charset="0"/>
            </a:endParaRPr>
          </a:p>
        </p:txBody>
      </p:sp>
      <p:sp>
        <p:nvSpPr>
          <p:cNvPr id="11" name="Text Box 5"/>
          <p:cNvSpPr txBox="1">
            <a:spLocks noChangeArrowheads="1"/>
          </p:cNvSpPr>
          <p:nvPr/>
        </p:nvSpPr>
        <p:spPr bwMode="auto">
          <a:xfrm>
            <a:off x="6516216" y="4797152"/>
            <a:ext cx="2806680"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600" dirty="0" smtClean="0">
                <a:solidFill>
                  <a:srgbClr val="00408C"/>
                </a:solidFill>
                <a:latin typeface="+mj-lt"/>
                <a:ea typeface="ヒラギノ角ゴ Pro W3" charset="0"/>
                <a:cs typeface="ヒラギノ角ゴ Pro W3" charset="0"/>
              </a:rPr>
              <a:t>Glasgow</a:t>
            </a:r>
          </a:p>
          <a:p>
            <a:pPr>
              <a:lnSpc>
                <a:spcPct val="40000"/>
              </a:lnSpc>
            </a:pPr>
            <a:r>
              <a:rPr lang="en-US" sz="1600" dirty="0" smtClean="0">
                <a:solidFill>
                  <a:srgbClr val="00408C"/>
                </a:solidFill>
                <a:latin typeface="+mj-lt"/>
                <a:ea typeface="ヒラギノ角ゴ Pro W3" charset="0"/>
                <a:cs typeface="ヒラギノ角ゴ Pro W3" charset="0"/>
              </a:rPr>
              <a:t>  </a:t>
            </a:r>
            <a:endParaRPr lang="en-US" sz="1600" dirty="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Oct. 09, 2014. </a:t>
            </a:r>
          </a:p>
          <a:p>
            <a:pPr>
              <a:lnSpc>
                <a:spcPct val="40000"/>
              </a:lnSpc>
            </a:pPr>
            <a:endParaRPr lang="fr-CH" sz="1600" dirty="0" smtClean="0">
              <a:solidFill>
                <a:srgbClr val="00408C"/>
              </a:solidFill>
              <a:latin typeface="+mj-lt"/>
              <a:ea typeface="ヒラギノ角ゴ Pro W3" charset="0"/>
              <a:cs typeface="ヒラギノ角ゴ Pro W3" charset="0"/>
            </a:endParaRPr>
          </a:p>
          <a:p>
            <a:pPr>
              <a:lnSpc>
                <a:spcPct val="40000"/>
              </a:lnSpc>
            </a:pPr>
            <a:endParaRPr lang="en-US" sz="1600" dirty="0">
              <a:solidFill>
                <a:srgbClr val="00408C"/>
              </a:solidFill>
              <a:latin typeface="+mj-lt"/>
              <a:ea typeface="ヒラギノ角ゴ Pro W3" charset="0"/>
              <a:cs typeface="ヒラギノ角ゴ Pro W3" charset="0"/>
            </a:endParaRPr>
          </a:p>
        </p:txBody>
      </p:sp>
      <p:pic>
        <p:nvPicPr>
          <p:cNvPr id="2" name="Picture 2" descr="Taka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71" y="4005064"/>
            <a:ext cx="1284573" cy="1709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aldimarsdott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005064"/>
            <a:ext cx="1284573" cy="17099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Richard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2249" y="4005064"/>
            <a:ext cx="1284573" cy="1709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Vazquez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941" y="4005064"/>
            <a:ext cx="1284573" cy="170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26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856984" cy="648072"/>
          </a:xfrm>
        </p:spPr>
        <p:txBody>
          <a:bodyPr>
            <a:normAutofit fontScale="90000"/>
          </a:bodyPr>
          <a:lstStyle/>
          <a:p>
            <a:pPr algn="ctr"/>
            <a:r>
              <a:rPr lang="en-US" dirty="0" smtClean="0">
                <a:solidFill>
                  <a:srgbClr val="000090"/>
                </a:solidFill>
              </a:rPr>
              <a:t>GLOBAL IP INFRASTRUCTURE</a:t>
            </a:r>
            <a:endParaRPr lang="en-US" dirty="0">
              <a:solidFill>
                <a:srgbClr val="000090"/>
              </a:solidFill>
            </a:endParaRPr>
          </a:p>
        </p:txBody>
      </p:sp>
      <p:sp>
        <p:nvSpPr>
          <p:cNvPr id="3" name="Espace réservé du contenu 2"/>
          <p:cNvSpPr>
            <a:spLocks noGrp="1"/>
          </p:cNvSpPr>
          <p:nvPr>
            <p:ph idx="1"/>
          </p:nvPr>
        </p:nvSpPr>
        <p:spPr>
          <a:xfrm>
            <a:off x="179512" y="908720"/>
            <a:ext cx="8784976" cy="5400600"/>
          </a:xfrm>
        </p:spPr>
        <p:txBody>
          <a:bodyPr>
            <a:normAutofit fontScale="92500"/>
          </a:bodyPr>
          <a:lstStyle/>
          <a:p>
            <a:pPr lvl="1" algn="just" eaLnBrk="1" hangingPunct="1">
              <a:lnSpc>
                <a:spcPct val="120000"/>
              </a:lnSpc>
              <a:buFont typeface="Wingdings" charset="2"/>
              <a:buChar char="Ø"/>
            </a:pPr>
            <a:r>
              <a:rPr lang="en-US" dirty="0" smtClean="0">
                <a:latin typeface="Arial" charset="0"/>
                <a:cs typeface="Arial" charset="0"/>
              </a:rPr>
              <a:t> Databases </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Common platform for e-data exchange among </a:t>
            </a:r>
            <a:r>
              <a:rPr lang="en-US" dirty="0">
                <a:latin typeface="Arial" charset="0"/>
                <a:cs typeface="Arial" charset="0"/>
              </a:rPr>
              <a:t>IPOs </a:t>
            </a:r>
            <a:endParaRPr lang="en-US" sz="1000" dirty="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Other platforms</a:t>
            </a:r>
          </a:p>
          <a:p>
            <a:pPr lvl="1" algn="just" eaLnBrk="1" hangingPunct="1">
              <a:lnSpc>
                <a:spcPct val="120000"/>
              </a:lnSpc>
              <a:buFont typeface="Wingdings" charset="2"/>
              <a:buChar char="Ø"/>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Tools </a:t>
            </a:r>
          </a:p>
          <a:p>
            <a:pPr marL="457200" lvl="1" indent="0" algn="just" eaLnBrk="1" hangingPunct="1">
              <a:lnSpc>
                <a:spcPct val="120000"/>
              </a:lnSpc>
              <a:buNone/>
            </a:pPr>
            <a:endParaRPr lang="en-US" sz="1000" dirty="0">
              <a:latin typeface="Arial" charset="0"/>
              <a:cs typeface="Arial" charset="0"/>
            </a:endParaRPr>
          </a:p>
          <a:p>
            <a:pPr lvl="1" algn="just" eaLnBrk="1" hangingPunct="1">
              <a:lnSpc>
                <a:spcPct val="120000"/>
              </a:lnSpc>
              <a:buFont typeface="Wingdings" charset="2"/>
              <a:buChar char="Ø"/>
            </a:pPr>
            <a:r>
              <a:rPr lang="en-US" i="1" dirty="0" smtClean="0">
                <a:latin typeface="Arial" charset="0"/>
                <a:cs typeface="Arial" charset="0"/>
              </a:rPr>
              <a:t> </a:t>
            </a:r>
            <a:r>
              <a:rPr lang="en-US" dirty="0" smtClean="0">
                <a:latin typeface="Arial" charset="0"/>
                <a:cs typeface="Arial" charset="0"/>
              </a:rPr>
              <a:t>Standards &amp; technical agreements</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Services </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Capacity building &amp; networking by Technology Innovation Support Centers (TISCs)</a:t>
            </a:r>
          </a:p>
          <a:p>
            <a:pPr marL="0" indent="0">
              <a:buNone/>
            </a:pPr>
            <a:endParaRPr lang="en-US" dirty="0"/>
          </a:p>
        </p:txBody>
      </p:sp>
    </p:spTree>
    <p:extLst>
      <p:ext uri="{BB962C8B-B14F-4D97-AF65-F5344CB8AC3E}">
        <p14:creationId xmlns:p14="http://schemas.microsoft.com/office/powerpoint/2010/main" val="1353664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84976" cy="1143000"/>
          </a:xfrm>
        </p:spPr>
        <p:txBody>
          <a:bodyPr/>
          <a:lstStyle/>
          <a:p>
            <a:pPr algn="ctr"/>
            <a:r>
              <a:rPr lang="en-US" sz="3200" dirty="0" smtClean="0"/>
              <a:t>Benefits to Stakeholders </a:t>
            </a:r>
            <a:endParaRPr lang="en-US" sz="3200" dirty="0"/>
          </a:p>
        </p:txBody>
      </p:sp>
      <p:sp>
        <p:nvSpPr>
          <p:cNvPr id="3" name="Content Placeholder 2"/>
          <p:cNvSpPr>
            <a:spLocks noGrp="1"/>
          </p:cNvSpPr>
          <p:nvPr>
            <p:ph idx="1"/>
          </p:nvPr>
        </p:nvSpPr>
        <p:spPr>
          <a:xfrm>
            <a:off x="395536" y="1052736"/>
            <a:ext cx="8568952" cy="4896544"/>
          </a:xfrm>
        </p:spPr>
        <p:txBody>
          <a:bodyPr/>
          <a:lstStyle/>
          <a:p>
            <a:r>
              <a:rPr lang="en-US" dirty="0"/>
              <a:t>For </a:t>
            </a:r>
            <a:r>
              <a:rPr lang="en-US" dirty="0" smtClean="0"/>
              <a:t>Innovators/IP Professionals/Business/Research: </a:t>
            </a:r>
          </a:p>
          <a:p>
            <a:pPr lvl="1">
              <a:buFont typeface="Wingdings" pitchFamily="2" charset="2"/>
              <a:buChar char="Ø"/>
            </a:pPr>
            <a:r>
              <a:rPr lang="en-US" sz="2000" dirty="0" smtClean="0"/>
              <a:t>IP intelligence</a:t>
            </a:r>
          </a:p>
          <a:p>
            <a:pPr lvl="2">
              <a:buFont typeface="Wingdings" panose="05000000000000000000" pitchFamily="2" charset="2"/>
              <a:buChar char="§"/>
            </a:pPr>
            <a:r>
              <a:rPr lang="en-US" sz="2000" dirty="0" smtClean="0"/>
              <a:t> Is </a:t>
            </a:r>
            <a:r>
              <a:rPr lang="en-US" sz="2000" dirty="0"/>
              <a:t>it </a:t>
            </a:r>
            <a:r>
              <a:rPr lang="en-US" sz="2000" dirty="0" smtClean="0"/>
              <a:t>worthwhile </a:t>
            </a:r>
            <a:r>
              <a:rPr lang="en-US" sz="2000" dirty="0"/>
              <a:t>to protect my </a:t>
            </a:r>
            <a:r>
              <a:rPr lang="en-US" sz="2000" dirty="0" smtClean="0"/>
              <a:t>innovation? Is there any similar brand? Who </a:t>
            </a:r>
            <a:r>
              <a:rPr lang="en-US" sz="2000" dirty="0"/>
              <a:t>are potential competitors</a:t>
            </a:r>
            <a:r>
              <a:rPr lang="en-US" sz="2000" dirty="0" smtClean="0"/>
              <a:t>?</a:t>
            </a:r>
            <a:endParaRPr lang="en-US" sz="2000" dirty="0"/>
          </a:p>
          <a:p>
            <a:pPr marL="457200" lvl="1" indent="0">
              <a:buNone/>
            </a:pPr>
            <a:endParaRPr lang="en-US" sz="1000" dirty="0"/>
          </a:p>
          <a:p>
            <a:pPr lvl="1">
              <a:buFont typeface="Wingdings" pitchFamily="2" charset="2"/>
              <a:buChar char="Ø"/>
            </a:pPr>
            <a:r>
              <a:rPr lang="en-US" sz="2000" dirty="0" smtClean="0"/>
              <a:t>Partnering </a:t>
            </a:r>
          </a:p>
          <a:p>
            <a:pPr lvl="2">
              <a:buFont typeface="Wingdings" panose="05000000000000000000" pitchFamily="2" charset="2"/>
              <a:buChar char="§"/>
            </a:pPr>
            <a:r>
              <a:rPr lang="en-US" sz="2000" dirty="0" smtClean="0"/>
              <a:t>who may be interested in my innovation? Who can provide me with a chance to produce/market new things as a partner?</a:t>
            </a:r>
          </a:p>
          <a:p>
            <a:pPr marL="457200" lvl="1" indent="0">
              <a:buNone/>
            </a:pPr>
            <a:endParaRPr lang="en-US" sz="1000" dirty="0" smtClean="0"/>
          </a:p>
          <a:p>
            <a:r>
              <a:rPr lang="en-US" dirty="0" smtClean="0"/>
              <a:t>For IP </a:t>
            </a:r>
            <a:r>
              <a:rPr lang="en-US" dirty="0"/>
              <a:t>Offices</a:t>
            </a:r>
            <a:r>
              <a:rPr lang="en-US" dirty="0" smtClean="0"/>
              <a:t>:</a:t>
            </a:r>
            <a:r>
              <a:rPr lang="en-US" sz="2000" dirty="0"/>
              <a:t>	</a:t>
            </a:r>
          </a:p>
          <a:p>
            <a:pPr lvl="1">
              <a:buFont typeface="Wingdings" panose="05000000000000000000" pitchFamily="2" charset="2"/>
              <a:buChar char="Ø"/>
            </a:pPr>
            <a:r>
              <a:rPr lang="en-US" sz="2000" dirty="0" smtClean="0"/>
              <a:t>Providing digital workflow and online environment</a:t>
            </a:r>
          </a:p>
          <a:p>
            <a:pPr lvl="2">
              <a:buFont typeface="Wingdings" panose="05000000000000000000" pitchFamily="2" charset="2"/>
              <a:buChar char="§"/>
            </a:pPr>
            <a:r>
              <a:rPr lang="en-US" sz="2000" dirty="0" smtClean="0"/>
              <a:t>Efficiency and timeliness with quality service</a:t>
            </a:r>
            <a:endParaRPr lang="en-US" dirty="0"/>
          </a:p>
        </p:txBody>
      </p:sp>
    </p:spTree>
    <p:extLst>
      <p:ext uri="{BB962C8B-B14F-4D97-AF65-F5344CB8AC3E}">
        <p14:creationId xmlns:p14="http://schemas.microsoft.com/office/powerpoint/2010/main" val="1156802373"/>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(coming soon!)</a:t>
            </a:r>
          </a:p>
          <a:p>
            <a:r>
              <a:rPr lang="en-US" sz="2800" dirty="0" smtClean="0"/>
              <a:t>WIPO </a:t>
            </a:r>
            <a:r>
              <a:rPr lang="en-US" sz="2800" dirty="0" err="1" smtClean="0"/>
              <a:t>Lex</a:t>
            </a:r>
            <a:endParaRPr lang="en-US" sz="2800" dirty="0" smtClean="0"/>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a:t>
            </a:r>
            <a:r>
              <a:rPr lang="en-US" sz="2800" dirty="0"/>
              <a:t>GREEN</a:t>
            </a:r>
          </a:p>
          <a:p>
            <a:endParaRPr lang="en-US" dirty="0"/>
          </a:p>
        </p:txBody>
      </p:sp>
    </p:spTree>
    <p:extLst>
      <p:ext uri="{BB962C8B-B14F-4D97-AF65-F5344CB8AC3E}">
        <p14:creationId xmlns:p14="http://schemas.microsoft.com/office/powerpoint/2010/main" val="3107730148"/>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419"/>
            <a:ext cx="8229600" cy="1143000"/>
          </a:xfrm>
        </p:spPr>
        <p:txBody>
          <a:bodyPr/>
          <a:lstStyle/>
          <a:p>
            <a:pPr algn="ctr"/>
            <a:r>
              <a:rPr lang="en-US" sz="3200" dirty="0" smtClean="0"/>
              <a:t>Background: Patent Information</a:t>
            </a:r>
            <a:endParaRPr lang="en-US" sz="3200" dirty="0"/>
          </a:p>
        </p:txBody>
      </p:sp>
      <p:sp>
        <p:nvSpPr>
          <p:cNvPr id="3" name="Content Placeholder 2"/>
          <p:cNvSpPr>
            <a:spLocks noGrp="1"/>
          </p:cNvSpPr>
          <p:nvPr>
            <p:ph idx="1"/>
          </p:nvPr>
        </p:nvSpPr>
        <p:spPr>
          <a:xfrm>
            <a:off x="395536" y="1484784"/>
            <a:ext cx="8496944" cy="4896544"/>
          </a:xfrm>
        </p:spPr>
        <p:txBody>
          <a:bodyPr/>
          <a:lstStyle/>
          <a:p>
            <a:r>
              <a:rPr lang="en-US" sz="2800" dirty="0" smtClean="0"/>
              <a:t>More patent applications (&amp; families) are filed in multiple countries</a:t>
            </a:r>
          </a:p>
          <a:p>
            <a:r>
              <a:rPr lang="en-US" sz="2800" dirty="0" smtClean="0"/>
              <a:t>More non-resident applications are filed</a:t>
            </a:r>
          </a:p>
          <a:p>
            <a:r>
              <a:rPr lang="en-US" sz="2800" dirty="0" smtClean="0"/>
              <a:t>More foreign applications filed in Asian languages (Chinese, Korean and Japanese)</a:t>
            </a:r>
          </a:p>
          <a:p>
            <a:r>
              <a:rPr lang="en-US" sz="2800" dirty="0" smtClean="0"/>
              <a:t>Prior art search needs to cover global patent data</a:t>
            </a:r>
          </a:p>
          <a:p>
            <a:r>
              <a:rPr lang="en-US" sz="2800" dirty="0" smtClean="0"/>
              <a:t>PCT (international publications) accounts for more than 50% of non-resident applications</a:t>
            </a:r>
            <a:endParaRPr lang="en-US" sz="2800" dirty="0"/>
          </a:p>
        </p:txBody>
      </p:sp>
    </p:spTree>
    <p:extLst>
      <p:ext uri="{BB962C8B-B14F-4D97-AF65-F5344CB8AC3E}">
        <p14:creationId xmlns:p14="http://schemas.microsoft.com/office/powerpoint/2010/main" val="2524930772"/>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PATENTSCOPE</a:t>
            </a:r>
            <a:endParaRPr lang="en-US" dirty="0"/>
          </a:p>
        </p:txBody>
      </p:sp>
      <p:sp>
        <p:nvSpPr>
          <p:cNvPr id="3" name="Content Placeholder 2"/>
          <p:cNvSpPr>
            <a:spLocks noGrp="1"/>
          </p:cNvSpPr>
          <p:nvPr>
            <p:ph idx="1"/>
          </p:nvPr>
        </p:nvSpPr>
        <p:spPr>
          <a:xfrm>
            <a:off x="539552" y="1628800"/>
            <a:ext cx="8363272" cy="4464496"/>
          </a:xfrm>
        </p:spPr>
        <p:txBody>
          <a:bodyPr/>
          <a:lstStyle/>
          <a:p>
            <a:r>
              <a:rPr lang="en-US" sz="2800" dirty="0" smtClean="0"/>
              <a:t>2.5 million PCT data (first publish every week, high quality full text)</a:t>
            </a:r>
          </a:p>
          <a:p>
            <a:r>
              <a:rPr lang="en-US" sz="2800" dirty="0" smtClean="0"/>
              <a:t>37 million records from 37 countries or regions</a:t>
            </a:r>
          </a:p>
          <a:p>
            <a:r>
              <a:rPr lang="en-US" sz="2800" dirty="0" smtClean="0"/>
              <a:t>Full text data</a:t>
            </a:r>
          </a:p>
          <a:p>
            <a:r>
              <a:rPr lang="en-US" sz="2800" dirty="0" smtClean="0"/>
              <a:t>Analyze </a:t>
            </a:r>
            <a:r>
              <a:rPr lang="en-US" sz="2800" dirty="0"/>
              <a:t>results by graphs and charts</a:t>
            </a:r>
          </a:p>
          <a:p>
            <a:r>
              <a:rPr lang="en-US" sz="2800" dirty="0" smtClean="0"/>
              <a:t>Search and read in your language</a:t>
            </a:r>
          </a:p>
          <a:p>
            <a:pPr marL="0" indent="0">
              <a:buNone/>
            </a:pPr>
            <a:endParaRPr lang="en-US" sz="2800" dirty="0" smtClean="0"/>
          </a:p>
          <a:p>
            <a:pPr marL="0" indent="0">
              <a:buNone/>
            </a:pPr>
            <a:r>
              <a:rPr lang="en-US" sz="2800" dirty="0" smtClean="0"/>
              <a:t>How to use it?</a:t>
            </a:r>
          </a:p>
        </p:txBody>
      </p:sp>
    </p:spTree>
    <p:extLst>
      <p:ext uri="{BB962C8B-B14F-4D97-AF65-F5344CB8AC3E}">
        <p14:creationId xmlns:p14="http://schemas.microsoft.com/office/powerpoint/2010/main" val="1753514805"/>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8140485" cy="610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15816" y="476672"/>
            <a:ext cx="3816424" cy="707886"/>
          </a:xfrm>
          <a:prstGeom prst="rect">
            <a:avLst/>
          </a:prstGeom>
          <a:noFill/>
        </p:spPr>
        <p:txBody>
          <a:bodyPr wrap="square" rtlCol="0">
            <a:spAutoFit/>
          </a:bodyPr>
          <a:lstStyle/>
          <a:p>
            <a:r>
              <a:rPr lang="en-US" sz="4000" dirty="0" smtClean="0">
                <a:solidFill>
                  <a:srgbClr val="FFFF00"/>
                </a:solidFill>
              </a:rPr>
              <a:t>www.wipo.int</a:t>
            </a:r>
            <a:endParaRPr lang="en-US" sz="4000" dirty="0">
              <a:solidFill>
                <a:srgbClr val="FFFF00"/>
              </a:solidFill>
            </a:endParaRPr>
          </a:p>
        </p:txBody>
      </p:sp>
    </p:spTree>
    <p:extLst>
      <p:ext uri="{BB962C8B-B14F-4D97-AF65-F5344CB8AC3E}">
        <p14:creationId xmlns:p14="http://schemas.microsoft.com/office/powerpoint/2010/main" val="2342653303"/>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933575" y="-228600"/>
            <a:ext cx="13011150" cy="7315200"/>
          </a:xfrm>
          <a:prstGeom prst="rect">
            <a:avLst/>
          </a:prstGeom>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1187624" y="3591018"/>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347864" y="3266982"/>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71134805"/>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2"/>
            <a:ext cx="9168002" cy="687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0800000">
            <a:off x="2790291" y="2680489"/>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958826911"/>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2" y="15320"/>
            <a:ext cx="9144000" cy="684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983245" y="1530111"/>
            <a:ext cx="576064"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テキスト ボックス 4"/>
          <p:cNvSpPr txBox="1"/>
          <p:nvPr/>
        </p:nvSpPr>
        <p:spPr>
          <a:xfrm>
            <a:off x="1187624" y="4509120"/>
            <a:ext cx="7776864" cy="707886"/>
          </a:xfrm>
          <a:prstGeom prst="rect">
            <a:avLst/>
          </a:prstGeom>
          <a:noFill/>
        </p:spPr>
        <p:txBody>
          <a:bodyPr wrap="square" rtlCol="0">
            <a:spAutoFit/>
          </a:bodyPr>
          <a:lstStyle/>
          <a:p>
            <a:r>
              <a:rPr lang="en-US" sz="2000" dirty="0"/>
              <a:t>If you want to search prior art in PATENTSCOPE by key words in multiple languages, go to </a:t>
            </a:r>
            <a:r>
              <a:rPr lang="en-US" sz="2000" dirty="0" smtClean="0"/>
              <a:t>“</a:t>
            </a:r>
            <a:r>
              <a:rPr lang="en-US" sz="2000" dirty="0"/>
              <a:t>Cross Lingual Expansion”</a:t>
            </a:r>
            <a:endParaRPr kumimoji="1" lang="ja-JP" altLang="en-US" sz="2000" dirty="0"/>
          </a:p>
        </p:txBody>
      </p:sp>
    </p:spTree>
    <p:extLst>
      <p:ext uri="{BB962C8B-B14F-4D97-AF65-F5344CB8AC3E}">
        <p14:creationId xmlns:p14="http://schemas.microsoft.com/office/powerpoint/2010/main" val="3295189390"/>
      </p:ext>
    </p:extLst>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457201" y="5258817"/>
            <a:ext cx="8579296" cy="461665"/>
          </a:xfrm>
          <a:prstGeom prst="rect">
            <a:avLst/>
          </a:prstGeom>
          <a:noFill/>
        </p:spPr>
        <p:txBody>
          <a:bodyPr wrap="square" rtlCol="0">
            <a:spAutoFit/>
          </a:bodyPr>
          <a:lstStyle/>
          <a:p>
            <a:r>
              <a:rPr kumimoji="1" lang="en-US" altLang="ja-JP" dirty="0" smtClean="0"/>
              <a:t>TIP;  Search words – in English (best for Machine translation)</a:t>
            </a:r>
            <a:endParaRPr kumimoji="1" lang="ja-JP" altLang="en-US" dirty="0"/>
          </a:p>
        </p:txBody>
      </p:sp>
    </p:spTree>
    <p:extLst>
      <p:ext uri="{BB962C8B-B14F-4D97-AF65-F5344CB8AC3E}">
        <p14:creationId xmlns:p14="http://schemas.microsoft.com/office/powerpoint/2010/main" val="794459687"/>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8"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239" y="2924944"/>
            <a:ext cx="1080120" cy="1292662"/>
          </a:xfrm>
          <a:prstGeom prst="rect">
            <a:avLst/>
          </a:prstGeom>
          <a:noFill/>
        </p:spPr>
        <p:txBody>
          <a:bodyPr wrap="square" rtlCol="0">
            <a:spAutoFit/>
          </a:bodyPr>
          <a:lstStyle/>
          <a:p>
            <a:r>
              <a:rPr lang="en-US" sz="1200" dirty="0"/>
              <a:t>Search Query </a:t>
            </a:r>
          </a:p>
          <a:p>
            <a:r>
              <a:rPr lang="en-US" sz="1200" dirty="0"/>
              <a:t>(synonyms &amp; technologically related terms)</a:t>
            </a:r>
          </a:p>
        </p:txBody>
      </p:sp>
      <p:sp>
        <p:nvSpPr>
          <p:cNvPr id="6" name="Left Brace 5"/>
          <p:cNvSpPr/>
          <p:nvPr/>
        </p:nvSpPr>
        <p:spPr bwMode="auto">
          <a:xfrm>
            <a:off x="827584" y="1124744"/>
            <a:ext cx="648072" cy="4536504"/>
          </a:xfrm>
          <a:prstGeom prst="leftBrace">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1" name="TextBox 10"/>
          <p:cNvSpPr txBox="1"/>
          <p:nvPr/>
        </p:nvSpPr>
        <p:spPr>
          <a:xfrm>
            <a:off x="251520" y="548680"/>
            <a:ext cx="900100" cy="600164"/>
          </a:xfrm>
          <a:prstGeom prst="rect">
            <a:avLst/>
          </a:prstGeom>
          <a:noFill/>
        </p:spPr>
        <p:txBody>
          <a:bodyPr wrap="square" rtlCol="0">
            <a:spAutoFit/>
          </a:bodyPr>
          <a:lstStyle/>
          <a:p>
            <a:r>
              <a:rPr lang="en-US" sz="1100" dirty="0" smtClean="0"/>
              <a:t>130k to 153k; 20% plus</a:t>
            </a:r>
            <a:endParaRPr lang="en-US" sz="1100" dirty="0"/>
          </a:p>
        </p:txBody>
      </p:sp>
      <p:cxnSp>
        <p:nvCxnSpPr>
          <p:cNvPr id="13" name="Straight Arrow Connector 12"/>
          <p:cNvCxnSpPr/>
          <p:nvPr/>
        </p:nvCxnSpPr>
        <p:spPr bwMode="auto">
          <a:xfrm>
            <a:off x="1151620" y="848762"/>
            <a:ext cx="1080120" cy="300082"/>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5717206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51520" y="2420889"/>
            <a:ext cx="8640960" cy="4104455"/>
          </a:xfrm>
        </p:spPr>
        <p:txBody>
          <a:bodyPr/>
          <a:lstStyle/>
          <a:p>
            <a:pPr marL="0" indent="0" eaLnBrk="1" hangingPunct="1">
              <a:lnSpc>
                <a:spcPct val="120000"/>
              </a:lnSpc>
              <a:buNone/>
              <a:defRPr/>
            </a:pPr>
            <a:r>
              <a:rPr lang="en-US" sz="2800" b="1" dirty="0">
                <a:ea typeface="Arial Unicode MS" pitchFamily="34" charset="-128"/>
                <a:cs typeface="Arial Unicode MS" pitchFamily="34" charset="-128"/>
              </a:rPr>
              <a:t>D</a:t>
            </a:r>
            <a:r>
              <a:rPr lang="en-US" sz="2800" b="1" dirty="0" smtClean="0">
                <a:ea typeface="Arial Unicode MS" pitchFamily="34" charset="-128"/>
                <a:cs typeface="Arial Unicode MS" pitchFamily="34" charset="-128"/>
              </a:rPr>
              <a:t>evelopment of international IP law that is:</a:t>
            </a:r>
          </a:p>
          <a:p>
            <a:pPr marL="0" indent="0" eaLnBrk="1" hangingPunct="1">
              <a:buNone/>
              <a:defRPr/>
            </a:pPr>
            <a:endParaRPr lang="en-US" sz="18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balanced</a:t>
            </a: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responsive </a:t>
            </a: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effective</a:t>
            </a:r>
            <a:r>
              <a:rPr lang="en-US" sz="2800" dirty="0" smtClean="0">
                <a:ea typeface="Arial Unicode MS" pitchFamily="34" charset="-128"/>
                <a:cs typeface="Arial Unicode MS" pitchFamily="34" charset="-128"/>
              </a:rPr>
              <a:t> </a:t>
            </a:r>
          </a:p>
          <a:p>
            <a:pPr lvl="1" algn="just" eaLnBrk="1" hangingPunct="1">
              <a:lnSpc>
                <a:spcPct val="130000"/>
              </a:lnSpc>
              <a:buFont typeface="Wingdings" charset="2"/>
              <a:buChar char="Ø"/>
              <a:defRPr/>
            </a:pPr>
            <a:r>
              <a:rPr lang="en-US" sz="2800" b="1" dirty="0" smtClean="0">
                <a:solidFill>
                  <a:schemeClr val="accent2">
                    <a:lumMod val="75000"/>
                  </a:schemeClr>
                </a:solidFill>
                <a:ea typeface="Arial Unicode MS" pitchFamily="34" charset="-128"/>
                <a:cs typeface="Arial Unicode MS" pitchFamily="34" charset="-128"/>
              </a:rPr>
              <a:t>flexible</a:t>
            </a:r>
            <a:endParaRPr lang="en-US" sz="2800" dirty="0" smtClean="0">
              <a:ea typeface="Arial Unicode MS" pitchFamily="34" charset="-128"/>
              <a:cs typeface="Arial Unicode MS" pitchFamily="34" charset="-128"/>
            </a:endParaRPr>
          </a:p>
          <a:p>
            <a:pPr marL="457200" lvl="1" indent="0" eaLnBrk="1" hangingPunct="1">
              <a:buFontTx/>
              <a:buNone/>
              <a:defRPr/>
            </a:pPr>
            <a:endParaRPr lang="en-US" sz="2000" dirty="0" smtClean="0">
              <a:ea typeface="Arial Unicode MS" pitchFamily="34" charset="-128"/>
              <a:cs typeface="Arial Unicode MS" pitchFamily="34" charset="-128"/>
            </a:endParaRPr>
          </a:p>
          <a:p>
            <a:pPr marL="457200" lvl="1" indent="0" eaLnBrk="1" hangingPunct="1">
              <a:buNone/>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fontAlgn="base">
              <a:spcBef>
                <a:spcPct val="50000"/>
              </a:spcBef>
              <a:spcAft>
                <a:spcPct val="0"/>
              </a:spcAft>
              <a:defRPr/>
            </a:pPr>
            <a:r>
              <a:rPr lang="en-US" sz="3600" dirty="0" smtClean="0">
                <a:solidFill>
                  <a:srgbClr val="00408C"/>
                </a:solidFill>
                <a:ea typeface="ヒラギノ角ゴ Pro W3" charset="0"/>
                <a:cs typeface="ヒラギノ角ゴ Pro W3" charset="0"/>
              </a:rPr>
              <a:t>              </a:t>
            </a:r>
            <a:r>
              <a:rPr lang="en-US" sz="3600" dirty="0" smtClean="0">
                <a:solidFill>
                  <a:srgbClr val="000090"/>
                </a:solidFill>
                <a:ea typeface="ヒラギノ角ゴ Pro W3" charset="0"/>
                <a:cs typeface="ヒラギノ角ゴ Pro W3" charset="0"/>
              </a:rPr>
              <a:t>NORM SETTING </a:t>
            </a:r>
            <a:endParaRPr lang="en-US" sz="3600" dirty="0">
              <a:solidFill>
                <a:srgbClr val="000090"/>
              </a:solidFill>
              <a:ea typeface="ヒラギノ角ゴ Pro W3" charset="0"/>
              <a:cs typeface="ヒラギノ角ゴ Pro W3" charset="0"/>
            </a:endParaRPr>
          </a:p>
          <a:p>
            <a:pPr algn="ctr" fontAlgn="base">
              <a:spcBef>
                <a:spcPct val="50000"/>
              </a:spcBef>
              <a:spcAft>
                <a:spcPct val="0"/>
              </a:spcAft>
              <a:defRPr/>
            </a:pPr>
            <a:endParaRPr lang="en-US" sz="3600" dirty="0" smtClean="0">
              <a:solidFill>
                <a:srgbClr val="002060"/>
              </a:solidFill>
              <a:latin typeface="Arial"/>
              <a:ea typeface="ＭＳ Ｐゴシック" charset="0"/>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75614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7" dur="500"/>
                                        <p:tgtEl>
                                          <p:spTgt spid="112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2" dur="500"/>
                                        <p:tgtEl>
                                          <p:spTgt spid="1126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7" dur="500"/>
                                        <p:tgtEl>
                                          <p:spTgt spid="1126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22"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a:off x="2411760" y="1052736"/>
            <a:ext cx="216024"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45712428"/>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1259632" y="5229200"/>
            <a:ext cx="6552728" cy="136815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1" name="Down Arrow 10"/>
          <p:cNvSpPr/>
          <p:nvPr/>
        </p:nvSpPr>
        <p:spPr bwMode="auto">
          <a:xfrm>
            <a:off x="6588224" y="476672"/>
            <a:ext cx="288032"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35236411"/>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903649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2" name="Down Arrow 11"/>
          <p:cNvSpPr/>
          <p:nvPr/>
        </p:nvSpPr>
        <p:spPr bwMode="auto">
          <a:xfrm>
            <a:off x="51480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79228065"/>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7856"/>
            <a:ext cx="9036496" cy="677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bwMode="auto">
          <a:xfrm>
            <a:off x="683568" y="5085184"/>
            <a:ext cx="576064" cy="576064"/>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378813070"/>
      </p:ext>
    </p:extLst>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are using PATENTSCOPE ? </a:t>
            </a:r>
            <a:endParaRPr 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643406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826165"/>
            <a:ext cx="627961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760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webinar</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2" y="1484784"/>
            <a:ext cx="9162162" cy="31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22764"/>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(coming soon!)</a:t>
            </a:r>
          </a:p>
          <a:p>
            <a:r>
              <a:rPr lang="en-US" sz="2800" dirty="0" smtClean="0"/>
              <a:t>WIPO </a:t>
            </a:r>
            <a:r>
              <a:rPr lang="en-US" sz="2800" dirty="0" err="1" smtClean="0"/>
              <a:t>Lex</a:t>
            </a:r>
            <a:endParaRPr lang="en-US" sz="2800" dirty="0" smtClean="0"/>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a:t>
            </a:r>
            <a:r>
              <a:rPr lang="en-US" sz="2800" dirty="0"/>
              <a:t>GREEN</a:t>
            </a:r>
          </a:p>
          <a:p>
            <a:endParaRPr lang="en-US" dirty="0"/>
          </a:p>
        </p:txBody>
      </p:sp>
      <p:sp>
        <p:nvSpPr>
          <p:cNvPr id="4" name="Right Arrow 3"/>
          <p:cNvSpPr/>
          <p:nvPr/>
        </p:nvSpPr>
        <p:spPr bwMode="auto">
          <a:xfrm>
            <a:off x="251520" y="256490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10425861"/>
      </p:ext>
    </p:extLst>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GLOBAL BRANDS DATABASE </a:t>
            </a:r>
            <a:endParaRPr lang="en-US" dirty="0"/>
          </a:p>
        </p:txBody>
      </p:sp>
      <p:sp>
        <p:nvSpPr>
          <p:cNvPr id="3" name="Content Placeholder 2"/>
          <p:cNvSpPr>
            <a:spLocks noGrp="1"/>
          </p:cNvSpPr>
          <p:nvPr>
            <p:ph idx="1"/>
          </p:nvPr>
        </p:nvSpPr>
        <p:spPr>
          <a:xfrm>
            <a:off x="467544" y="1412776"/>
            <a:ext cx="8229600" cy="5040560"/>
          </a:xfrm>
        </p:spPr>
        <p:txBody>
          <a:bodyPr/>
          <a:lstStyle/>
          <a:p>
            <a:pPr algn="just" eaLnBrk="1" hangingPunct="1"/>
            <a:r>
              <a:rPr lang="en-US" dirty="0"/>
              <a:t>Over </a:t>
            </a:r>
            <a:r>
              <a:rPr lang="en-US" dirty="0" smtClean="0"/>
              <a:t>14 </a:t>
            </a:r>
            <a:r>
              <a:rPr lang="en-US" dirty="0"/>
              <a:t>million records relating to internationally-protected trademarks, etc</a:t>
            </a:r>
            <a:r>
              <a:rPr lang="en-US" dirty="0" smtClean="0"/>
              <a:t>.</a:t>
            </a:r>
          </a:p>
          <a:p>
            <a:pPr marL="0" indent="0" algn="just" eaLnBrk="1" hangingPunct="1">
              <a:buNone/>
            </a:pPr>
            <a:endParaRPr lang="en-US" dirty="0"/>
          </a:p>
          <a:p>
            <a:pPr algn="just" eaLnBrk="1" hangingPunct="1"/>
            <a:r>
              <a:rPr lang="en-US" dirty="0"/>
              <a:t>Free of charge simultaneous brand-related searches across multiple collections, including</a:t>
            </a:r>
            <a:r>
              <a:rPr lang="en-US" dirty="0" smtClean="0"/>
              <a:t>:</a:t>
            </a:r>
            <a:endParaRPr lang="en-US" dirty="0"/>
          </a:p>
          <a:p>
            <a:pPr lvl="1" eaLnBrk="1" hangingPunct="1">
              <a:buFont typeface="Wingdings" pitchFamily="2" charset="2"/>
              <a:buChar char="Ø"/>
            </a:pPr>
            <a:r>
              <a:rPr lang="en-US" dirty="0" smtClean="0"/>
              <a:t>Trademarks registered under Madrid System</a:t>
            </a:r>
          </a:p>
          <a:p>
            <a:pPr lvl="1" eaLnBrk="1" hangingPunct="1">
              <a:buFont typeface="Wingdings" pitchFamily="2" charset="2"/>
              <a:buChar char="Ø"/>
            </a:pPr>
            <a:r>
              <a:rPr lang="en-US" dirty="0" smtClean="0"/>
              <a:t>World premier image search tool for device marks</a:t>
            </a:r>
          </a:p>
          <a:p>
            <a:pPr lvl="1" eaLnBrk="1" hangingPunct="1">
              <a:buFont typeface="Wingdings" pitchFamily="2" charset="2"/>
              <a:buChar char="Ø"/>
            </a:pPr>
            <a:r>
              <a:rPr lang="en-US" dirty="0" smtClean="0"/>
              <a:t>Appellations of Origin registered under Lisbon System</a:t>
            </a:r>
          </a:p>
          <a:p>
            <a:pPr lvl="1" eaLnBrk="1" hangingPunct="1">
              <a:buFont typeface="Wingdings" pitchFamily="2" charset="2"/>
              <a:buChar char="Ø"/>
            </a:pPr>
            <a:r>
              <a:rPr lang="en-US" dirty="0" smtClean="0"/>
              <a:t>Emblems protected under the Paris Convention 6ter </a:t>
            </a:r>
          </a:p>
          <a:p>
            <a:pPr lvl="1" eaLnBrk="1" hangingPunct="1">
              <a:buFont typeface="Wingdings" pitchFamily="2" charset="2"/>
              <a:buChar char="Ø"/>
            </a:pPr>
            <a:r>
              <a:rPr lang="en-US" dirty="0" smtClean="0"/>
              <a:t>Algeria,</a:t>
            </a:r>
            <a:r>
              <a:rPr lang="en-US" dirty="0"/>
              <a:t> Australia</a:t>
            </a:r>
            <a:r>
              <a:rPr lang="en-US" dirty="0" smtClean="0"/>
              <a:t>, Canada</a:t>
            </a:r>
            <a:r>
              <a:rPr lang="en-US" dirty="0"/>
              <a:t>, </a:t>
            </a:r>
            <a:r>
              <a:rPr lang="en-US" dirty="0" smtClean="0"/>
              <a:t>Denmark, Egypt</a:t>
            </a:r>
            <a:r>
              <a:rPr lang="en-US" dirty="0"/>
              <a:t>, Estonia, Israel, </a:t>
            </a:r>
            <a:r>
              <a:rPr lang="en-US" dirty="0" smtClean="0"/>
              <a:t>Morocco</a:t>
            </a:r>
            <a:r>
              <a:rPr lang="en-US" dirty="0"/>
              <a:t>, </a:t>
            </a:r>
            <a:r>
              <a:rPr lang="en-US" dirty="0" smtClean="0"/>
              <a:t>NZ, Oman, Singapore</a:t>
            </a:r>
            <a:r>
              <a:rPr lang="en-US" dirty="0"/>
              <a:t>, </a:t>
            </a:r>
            <a:r>
              <a:rPr lang="en-US" dirty="0" smtClean="0"/>
              <a:t>Switzerland</a:t>
            </a:r>
            <a:r>
              <a:rPr lang="en-US" dirty="0"/>
              <a:t>, </a:t>
            </a:r>
            <a:r>
              <a:rPr lang="en-US" dirty="0" smtClean="0"/>
              <a:t>UAE</a:t>
            </a:r>
            <a:r>
              <a:rPr lang="en-US" dirty="0"/>
              <a:t>, </a:t>
            </a:r>
            <a:r>
              <a:rPr lang="en-US" dirty="0" smtClean="0"/>
              <a:t>US, plus link to EU/OHIM </a:t>
            </a:r>
            <a:r>
              <a:rPr lang="en-US" dirty="0" err="1" smtClean="0"/>
              <a:t>TMView</a:t>
            </a:r>
            <a:endParaRPr lang="en-US" dirty="0"/>
          </a:p>
          <a:p>
            <a:endParaRPr lang="en-US" dirty="0"/>
          </a:p>
        </p:txBody>
      </p:sp>
    </p:spTree>
    <p:extLst>
      <p:ext uri="{BB962C8B-B14F-4D97-AF65-F5344CB8AC3E}">
        <p14:creationId xmlns:p14="http://schemas.microsoft.com/office/powerpoint/2010/main" val="971289639"/>
      </p:ext>
    </p:extLst>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8124"/>
            <a:ext cx="8682565" cy="651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1282540" y="1916832"/>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887924" y="2375921"/>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46566367"/>
      </p:ext>
    </p:extLst>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07504" y="1301883"/>
            <a:ext cx="360040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56336579"/>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720080"/>
          </a:xfrm>
        </p:spPr>
        <p:txBody>
          <a:bodyPr>
            <a:normAutofit fontScale="90000"/>
          </a:bodyPr>
          <a:lstStyle/>
          <a:p>
            <a:r>
              <a:rPr lang="en-US" dirty="0" smtClean="0">
                <a:solidFill>
                  <a:srgbClr val="000090"/>
                </a:solidFill>
              </a:rPr>
              <a:t>STANDING COMMITTEES </a:t>
            </a:r>
            <a:endParaRPr lang="en-US" dirty="0">
              <a:solidFill>
                <a:srgbClr val="000090"/>
              </a:solidFill>
            </a:endParaRPr>
          </a:p>
        </p:txBody>
      </p:sp>
      <p:sp>
        <p:nvSpPr>
          <p:cNvPr id="3" name="Espace réservé du contenu 2"/>
          <p:cNvSpPr>
            <a:spLocks noGrp="1"/>
          </p:cNvSpPr>
          <p:nvPr>
            <p:ph idx="1"/>
          </p:nvPr>
        </p:nvSpPr>
        <p:spPr>
          <a:xfrm>
            <a:off x="179512" y="1124744"/>
            <a:ext cx="8964488" cy="5001419"/>
          </a:xfrm>
        </p:spPr>
        <p:txBody>
          <a:bodyPr/>
          <a:lstStyle/>
          <a:p>
            <a:pPr>
              <a:lnSpc>
                <a:spcPct val="110000"/>
              </a:lnSpc>
            </a:pPr>
            <a:r>
              <a:rPr lang="en-US" sz="2000" dirty="0" smtClean="0"/>
              <a:t>PATENTS (SCP)</a:t>
            </a:r>
          </a:p>
          <a:p>
            <a:pPr marL="0" indent="0">
              <a:lnSpc>
                <a:spcPct val="110000"/>
              </a:lnSpc>
              <a:buNone/>
            </a:pPr>
            <a:endParaRPr lang="en-US" sz="1200" dirty="0" smtClean="0"/>
          </a:p>
          <a:p>
            <a:r>
              <a:rPr lang="en-US" sz="2000" dirty="0" smtClean="0"/>
              <a:t>COPYRIGHT &amp; RELATED RIGHTS (SCCR)</a:t>
            </a:r>
          </a:p>
          <a:p>
            <a:pPr marL="0" indent="0">
              <a:buNone/>
            </a:pPr>
            <a:endParaRPr lang="en-US" sz="1200" dirty="0" smtClean="0"/>
          </a:p>
          <a:p>
            <a:r>
              <a:rPr lang="en-US" sz="2000" dirty="0" smtClean="0"/>
              <a:t>TRADEMARKS, DESIGNS &amp; GEOGRAPHICAL INDICATIONS (SCT)</a:t>
            </a:r>
          </a:p>
          <a:p>
            <a:pPr marL="0" indent="0">
              <a:buNone/>
            </a:pPr>
            <a:endParaRPr lang="en-US" sz="2000" dirty="0" smtClean="0"/>
          </a:p>
          <a:p>
            <a:pPr lvl="1">
              <a:buFont typeface="Wingdings" charset="2"/>
              <a:buChar char="Ø"/>
            </a:pPr>
            <a:r>
              <a:rPr lang="en-US" sz="2000" b="1" u="sng" dirty="0" smtClean="0">
                <a:solidFill>
                  <a:srgbClr val="262673"/>
                </a:solidFill>
              </a:rPr>
              <a:t>AIM: </a:t>
            </a:r>
          </a:p>
          <a:p>
            <a:pPr lvl="3">
              <a:buFont typeface="Arial"/>
              <a:buChar char="•"/>
            </a:pPr>
            <a:r>
              <a:rPr lang="en-US" sz="2000" dirty="0" smtClean="0">
                <a:cs typeface="Arial Unicode MS" charset="0"/>
              </a:rPr>
              <a:t>Build consensus on topical issues</a:t>
            </a:r>
          </a:p>
          <a:p>
            <a:pPr marL="1371600" lvl="3" indent="0">
              <a:buNone/>
            </a:pPr>
            <a:endParaRPr lang="en-US" sz="1200" dirty="0" smtClean="0">
              <a:cs typeface="Arial Unicode MS" charset="0"/>
            </a:endParaRPr>
          </a:p>
          <a:p>
            <a:pPr lvl="3">
              <a:buFont typeface="Arial"/>
              <a:buChar char="•"/>
            </a:pPr>
            <a:r>
              <a:rPr lang="en-US" sz="2000" dirty="0" smtClean="0">
                <a:cs typeface="Arial Unicode MS" charset="0"/>
              </a:rPr>
              <a:t>Consider interests of stakeholders for a balanced, efficient, user-friendly, cost-effective system</a:t>
            </a:r>
          </a:p>
          <a:p>
            <a:pPr marL="1371600" lvl="3" indent="0">
              <a:buNone/>
            </a:pPr>
            <a:endParaRPr lang="en-US" sz="1800" dirty="0" smtClean="0"/>
          </a:p>
          <a:p>
            <a:pPr marL="1371600" lvl="3" indent="0">
              <a:buNone/>
            </a:pPr>
            <a:endParaRPr lang="en-US" sz="1800" dirty="0" smtClean="0"/>
          </a:p>
          <a:p>
            <a:pPr marL="0" lvl="3" indent="0">
              <a:buNone/>
            </a:pPr>
            <a:r>
              <a:rPr lang="en-US" sz="1800" dirty="0" smtClean="0">
                <a:effectLst>
                  <a:outerShdw blurRad="38100" dist="38100" dir="2700000" algn="tl">
                    <a:srgbClr val="DDDDDD"/>
                  </a:outerShdw>
                </a:effectLst>
                <a:cs typeface="Arial Unicode MS" charset="0"/>
              </a:rPr>
              <a:t>N.B.  Enforcement issues are discussed in the Advisory Committee on Enforcement</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686252"/>
            <a:ext cx="3133725"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fade">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a:off x="1475656" y="2636912"/>
            <a:ext cx="216024"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708965495"/>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9036496" cy="677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bwMode="auto">
          <a:xfrm>
            <a:off x="2051720" y="1052736"/>
            <a:ext cx="360040"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11749941"/>
      </p:ext>
    </p:extLst>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bwMode="auto">
          <a:xfrm>
            <a:off x="7355113" y="492377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96926677"/>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9" y="-16820"/>
            <a:ext cx="9169452" cy="682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rved Left Arrow 1"/>
          <p:cNvSpPr/>
          <p:nvPr/>
        </p:nvSpPr>
        <p:spPr bwMode="auto">
          <a:xfrm rot="8863681">
            <a:off x="5210506" y="3224898"/>
            <a:ext cx="538441" cy="1650353"/>
          </a:xfrm>
          <a:prstGeom prst="curved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95216747"/>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08"/>
            <a:ext cx="9116061" cy="6837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bwMode="auto">
          <a:xfrm rot="20196333">
            <a:off x="6992531" y="1145043"/>
            <a:ext cx="382712" cy="576064"/>
          </a:xfrm>
          <a:prstGeom prst="up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33634247"/>
      </p:ext>
    </p:extLst>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4425393"/>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(coming soon!)</a:t>
            </a:r>
          </a:p>
          <a:p>
            <a:r>
              <a:rPr lang="en-US" sz="2800" dirty="0" smtClean="0"/>
              <a:t>WIPO </a:t>
            </a:r>
            <a:r>
              <a:rPr lang="en-US" sz="2800" dirty="0" err="1" smtClean="0"/>
              <a:t>Lex</a:t>
            </a:r>
            <a:endParaRPr lang="en-US" sz="2800" dirty="0" smtClean="0"/>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a:t>
            </a:r>
            <a:r>
              <a:rPr lang="en-US" sz="2800" dirty="0"/>
              <a:t>GREEN</a:t>
            </a:r>
          </a:p>
          <a:p>
            <a:endParaRPr lang="en-US" dirty="0"/>
          </a:p>
        </p:txBody>
      </p:sp>
      <p:sp>
        <p:nvSpPr>
          <p:cNvPr id="4" name="Right Arrow 3"/>
          <p:cNvSpPr/>
          <p:nvPr/>
        </p:nvSpPr>
        <p:spPr bwMode="auto">
          <a:xfrm>
            <a:off x="251520" y="3501008"/>
            <a:ext cx="504056"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87453290"/>
      </p:ext>
    </p:extLst>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8"/>
            <a:ext cx="9144000" cy="673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1115616" y="3363859"/>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rot="18592777">
            <a:off x="2543504" y="4088249"/>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5884310"/>
      </p:ext>
    </p:extLst>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6163633"/>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 y="0"/>
            <a:ext cx="9132773" cy="68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02444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116632"/>
            <a:ext cx="9073008" cy="792088"/>
          </a:xfrm>
        </p:spPr>
        <p:txBody>
          <a:bodyPr>
            <a:normAutofit fontScale="90000"/>
          </a:bodyPr>
          <a:lstStyle/>
          <a:p>
            <a:r>
              <a:rPr lang="en-US" sz="4000" dirty="0">
                <a:solidFill>
                  <a:srgbClr val="000090"/>
                </a:solidFill>
              </a:rPr>
              <a:t>THE STANDING COMMITTEE ON </a:t>
            </a:r>
            <a:r>
              <a:rPr lang="en-US" sz="4000" dirty="0" smtClean="0">
                <a:solidFill>
                  <a:srgbClr val="000090"/>
                </a:solidFill>
              </a:rPr>
              <a:t/>
            </a:r>
            <a:br>
              <a:rPr lang="en-US" sz="4000" dirty="0" smtClean="0">
                <a:solidFill>
                  <a:srgbClr val="000090"/>
                </a:solidFill>
              </a:rPr>
            </a:br>
            <a:r>
              <a:rPr lang="en-US" sz="4000" dirty="0" smtClean="0">
                <a:solidFill>
                  <a:srgbClr val="000090"/>
                </a:solidFill>
              </a:rPr>
              <a:t>LAW </a:t>
            </a:r>
            <a:r>
              <a:rPr lang="en-US" sz="4000" dirty="0">
                <a:solidFill>
                  <a:srgbClr val="000090"/>
                </a:solidFill>
              </a:rPr>
              <a:t>OF PATENTS </a:t>
            </a:r>
            <a:endParaRPr lang="en-US" sz="4000" dirty="0">
              <a:solidFill>
                <a:srgbClr val="000090"/>
              </a:solidFill>
            </a:endParaRPr>
          </a:p>
        </p:txBody>
      </p:sp>
      <p:sp>
        <p:nvSpPr>
          <p:cNvPr id="3" name="Espace réservé du contenu 2"/>
          <p:cNvSpPr>
            <a:spLocks noGrp="1"/>
          </p:cNvSpPr>
          <p:nvPr>
            <p:ph idx="1"/>
          </p:nvPr>
        </p:nvSpPr>
        <p:spPr>
          <a:xfrm>
            <a:off x="179512" y="1124744"/>
            <a:ext cx="8856984" cy="5112568"/>
          </a:xfrm>
        </p:spPr>
        <p:txBody>
          <a:bodyPr/>
          <a:lstStyle/>
          <a:p>
            <a:pPr marL="0" indent="0" algn="just">
              <a:lnSpc>
                <a:spcPct val="110000"/>
              </a:lnSpc>
              <a:buFontTx/>
              <a:buNone/>
            </a:pPr>
            <a:r>
              <a:rPr lang="en-US" sz="2000" dirty="0">
                <a:latin typeface="Arial" charset="0"/>
                <a:cs typeface="Arial" charset="0"/>
              </a:rPr>
              <a:t>T</a:t>
            </a:r>
            <a:r>
              <a:rPr lang="en-US" sz="2000" dirty="0" smtClean="0">
                <a:latin typeface="Arial" charset="0"/>
                <a:cs typeface="Arial" charset="0"/>
              </a:rPr>
              <a:t>he last SCP took place from the 27</a:t>
            </a:r>
            <a:r>
              <a:rPr lang="en-US" sz="2000" baseline="30000" dirty="0" smtClean="0">
                <a:latin typeface="Arial" charset="0"/>
                <a:cs typeface="Arial" charset="0"/>
              </a:rPr>
              <a:t>th</a:t>
            </a:r>
            <a:r>
              <a:rPr lang="en-US" sz="2000" dirty="0" smtClean="0">
                <a:latin typeface="Arial" charset="0"/>
                <a:cs typeface="Arial" charset="0"/>
              </a:rPr>
              <a:t> to the 31</a:t>
            </a:r>
            <a:r>
              <a:rPr lang="en-US" sz="2000" baseline="30000" dirty="0" smtClean="0">
                <a:latin typeface="Arial" charset="0"/>
                <a:cs typeface="Arial" charset="0"/>
              </a:rPr>
              <a:t>st</a:t>
            </a:r>
            <a:r>
              <a:rPr lang="en-US" sz="2000" dirty="0" smtClean="0">
                <a:latin typeface="Arial" charset="0"/>
                <a:cs typeface="Arial" charset="0"/>
              </a:rPr>
              <a:t> of January 2014: </a:t>
            </a:r>
          </a:p>
          <a:p>
            <a:pPr marL="0" indent="0" algn="just">
              <a:lnSpc>
                <a:spcPct val="110000"/>
              </a:lnSpc>
              <a:buFontTx/>
              <a:buNone/>
            </a:pPr>
            <a:endParaRPr lang="en-US" sz="1000" dirty="0" smtClean="0">
              <a:latin typeface="Arial" charset="0"/>
              <a:cs typeface="Arial" charset="0"/>
            </a:endParaRPr>
          </a:p>
          <a:p>
            <a:pPr lvl="0"/>
            <a:r>
              <a:rPr lang="en-US" sz="2000" dirty="0" smtClean="0"/>
              <a:t>Quality of patents: the secretariat will prepare a compilation of </a:t>
            </a:r>
            <a:r>
              <a:rPr lang="en-US" sz="2000" i="1" dirty="0" smtClean="0"/>
              <a:t>work-sharing programs </a:t>
            </a:r>
            <a:r>
              <a:rPr lang="en-US" sz="2000" dirty="0" smtClean="0"/>
              <a:t>among patent offices and use of external information for search and examination</a:t>
            </a:r>
          </a:p>
          <a:p>
            <a:pPr marL="0" lvl="0" indent="0">
              <a:buNone/>
            </a:pPr>
            <a:endParaRPr lang="en-US" sz="1000" dirty="0" smtClean="0"/>
          </a:p>
          <a:p>
            <a:pPr lvl="0"/>
            <a:r>
              <a:rPr lang="en-US" sz="2000" dirty="0" smtClean="0"/>
              <a:t>A document compiling laws and practices on </a:t>
            </a:r>
            <a:r>
              <a:rPr lang="en-US" sz="2000" i="1" dirty="0" smtClean="0"/>
              <a:t>confidentiality of communications</a:t>
            </a:r>
            <a:r>
              <a:rPr lang="en-US" sz="2000" dirty="0" smtClean="0"/>
              <a:t> between clients and their patent advisors</a:t>
            </a:r>
          </a:p>
          <a:p>
            <a:pPr marL="0" lvl="0" indent="0">
              <a:buNone/>
            </a:pPr>
            <a:endParaRPr lang="en-US" sz="1000" dirty="0" smtClean="0"/>
          </a:p>
          <a:p>
            <a:pPr lvl="0"/>
            <a:r>
              <a:rPr lang="en-US" sz="2000" dirty="0" smtClean="0"/>
              <a:t>The Secretariat will prepare a document on how 5 different </a:t>
            </a:r>
            <a:r>
              <a:rPr lang="en-US" sz="2000" i="1" dirty="0" smtClean="0"/>
              <a:t>exceptions/limitations </a:t>
            </a:r>
            <a:r>
              <a:rPr lang="en-US" sz="2000" dirty="0" smtClean="0"/>
              <a:t>are implemented by member states and a half day seminar will also be organized on the above. A sharing session on countries’ use of health-related patent flexibilities will also be organized</a:t>
            </a:r>
          </a:p>
          <a:p>
            <a:pPr lvl="0"/>
            <a:endParaRPr lang="en-US" sz="1000" dirty="0" smtClean="0"/>
          </a:p>
          <a:p>
            <a:pPr lvl="0"/>
            <a:r>
              <a:rPr lang="en-US" sz="2000" dirty="0" smtClean="0"/>
              <a:t>The Secretariat will revise the existing document on </a:t>
            </a:r>
            <a:r>
              <a:rPr lang="en-US" sz="2000" i="1" dirty="0" smtClean="0"/>
              <a:t>transfer of technology </a:t>
            </a:r>
            <a:r>
              <a:rPr lang="en-US" sz="2000" dirty="0" smtClean="0"/>
              <a:t>by adding practical examples and experiences regarding patent-related incentives and impediments</a:t>
            </a:r>
          </a:p>
          <a:p>
            <a:pPr marL="0" indent="0" algn="just">
              <a:buNone/>
            </a:pPr>
            <a:endParaRPr lang="en-US" sz="1800" dirty="0">
              <a:latin typeface="Arial" charset="0"/>
              <a:cs typeface="Arial" charset="0"/>
            </a:endParaRPr>
          </a:p>
        </p:txBody>
      </p:sp>
    </p:spTree>
    <p:extLst>
      <p:ext uri="{BB962C8B-B14F-4D97-AF65-F5344CB8AC3E}">
        <p14:creationId xmlns:p14="http://schemas.microsoft.com/office/powerpoint/2010/main" val="375297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3519"/>
            <a:ext cx="8980579" cy="6735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53521"/>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(coming soon!)</a:t>
            </a:r>
          </a:p>
          <a:p>
            <a:r>
              <a:rPr lang="en-US" sz="2800" dirty="0" smtClean="0"/>
              <a:t>WIPO </a:t>
            </a:r>
            <a:r>
              <a:rPr lang="en-US" sz="2800" dirty="0" err="1" smtClean="0"/>
              <a:t>Lex</a:t>
            </a:r>
            <a:endParaRPr lang="en-US" sz="2800" dirty="0" smtClean="0"/>
          </a:p>
          <a:p>
            <a:r>
              <a:rPr lang="en-US" sz="2800" dirty="0" smtClean="0"/>
              <a:t>WIPO DAS</a:t>
            </a:r>
          </a:p>
          <a:p>
            <a:r>
              <a:rPr lang="en-US" sz="2800" dirty="0" smtClean="0"/>
              <a:t>WIPO CASE</a:t>
            </a:r>
          </a:p>
          <a:p>
            <a:r>
              <a:rPr lang="en-US" sz="2800" dirty="0" smtClean="0"/>
              <a:t>WIPO </a:t>
            </a:r>
            <a:r>
              <a:rPr lang="en-US" sz="2800" dirty="0"/>
              <a:t>GREEN</a:t>
            </a:r>
          </a:p>
          <a:p>
            <a:endParaRPr lang="en-US" dirty="0"/>
          </a:p>
        </p:txBody>
      </p:sp>
      <p:sp>
        <p:nvSpPr>
          <p:cNvPr id="4" name="Right Arrow 3"/>
          <p:cNvSpPr/>
          <p:nvPr/>
        </p:nvSpPr>
        <p:spPr bwMode="auto">
          <a:xfrm>
            <a:off x="233511" y="4082999"/>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074386"/>
      </p:ext>
    </p:extLst>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DAS </a:t>
            </a:r>
            <a:endParaRPr lang="en-US" dirty="0"/>
          </a:p>
        </p:txBody>
      </p:sp>
      <p:sp>
        <p:nvSpPr>
          <p:cNvPr id="3" name="Content Placeholder 2"/>
          <p:cNvSpPr>
            <a:spLocks noGrp="1"/>
          </p:cNvSpPr>
          <p:nvPr>
            <p:ph idx="1"/>
          </p:nvPr>
        </p:nvSpPr>
        <p:spPr>
          <a:xfrm>
            <a:off x="457200" y="1773238"/>
            <a:ext cx="8363272" cy="4352925"/>
          </a:xfrm>
        </p:spPr>
        <p:txBody>
          <a:bodyPr/>
          <a:lstStyle/>
          <a:p>
            <a:pPr eaLnBrk="1" hangingPunct="1">
              <a:defRPr/>
            </a:pPr>
            <a:r>
              <a:rPr lang="en-US" dirty="0" smtClean="0"/>
              <a:t>DAS (Digital Access System) used by 11 IPOs</a:t>
            </a:r>
          </a:p>
          <a:p>
            <a:pPr marL="0" indent="0" eaLnBrk="1" hangingPunct="1">
              <a:buNone/>
              <a:defRPr/>
            </a:pPr>
            <a:endParaRPr lang="en-US" dirty="0" smtClean="0"/>
          </a:p>
          <a:p>
            <a:pPr eaLnBrk="1" hangingPunct="1">
              <a:buFont typeface="Wingdings" pitchFamily="2" charset="2"/>
              <a:buChar char="Ø"/>
              <a:defRPr/>
            </a:pPr>
            <a:r>
              <a:rPr lang="en-US" dirty="0" smtClean="0"/>
              <a:t> A System that allows IPOs and applicants to securely exchange or submit a digital copy of priority documents to multiple IPOs</a:t>
            </a:r>
          </a:p>
          <a:p>
            <a:pPr eaLnBrk="1" hangingPunct="1">
              <a:buFont typeface="Wingdings" pitchFamily="2" charset="2"/>
              <a:buChar char="Ø"/>
              <a:defRPr/>
            </a:pPr>
            <a:r>
              <a:rPr lang="en-US" dirty="0" smtClean="0"/>
              <a:t>Since 2012, a </a:t>
            </a:r>
            <a:r>
              <a:rPr lang="en-US" dirty="0"/>
              <a:t>new </a:t>
            </a:r>
            <a:r>
              <a:rPr lang="en-US" dirty="0" smtClean="0"/>
              <a:t>simplified procedure to allow an applicant to use and give her access code directly </a:t>
            </a:r>
            <a:r>
              <a:rPr lang="en-US" dirty="0"/>
              <a:t>to the office of second </a:t>
            </a:r>
            <a:r>
              <a:rPr lang="en-US" dirty="0" smtClean="0"/>
              <a:t>filing</a:t>
            </a:r>
          </a:p>
          <a:p>
            <a:pPr eaLnBrk="1" hangingPunct="1">
              <a:buFont typeface="Wingdings" pitchFamily="2" charset="2"/>
              <a:buChar char="Ø"/>
              <a:defRPr/>
            </a:pPr>
            <a:r>
              <a:rPr lang="en-US" dirty="0" smtClean="0"/>
              <a:t>Services are available at IPOs of AU, DK, CN, ES, FI, GB, IB, JP, KR, SE, US (EPO in 2015)</a:t>
            </a:r>
            <a:endParaRPr lang="en-US" dirty="0"/>
          </a:p>
        </p:txBody>
      </p:sp>
    </p:spTree>
    <p:extLst>
      <p:ext uri="{BB962C8B-B14F-4D97-AF65-F5344CB8AC3E}">
        <p14:creationId xmlns:p14="http://schemas.microsoft.com/office/powerpoint/2010/main" val="3790765068"/>
      </p:ext>
    </p:extLst>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(coming soon!)</a:t>
            </a:r>
          </a:p>
          <a:p>
            <a:r>
              <a:rPr lang="en-US" sz="2800" dirty="0" smtClean="0"/>
              <a:t>WIPO </a:t>
            </a:r>
            <a:r>
              <a:rPr lang="en-US" sz="2800" dirty="0" err="1" smtClean="0"/>
              <a:t>Lex</a:t>
            </a:r>
            <a:endParaRPr lang="en-US" sz="2800" dirty="0" smtClean="0"/>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a:t>
            </a:r>
            <a:r>
              <a:rPr lang="en-US" sz="2800" dirty="0"/>
              <a:t>GREEN</a:t>
            </a:r>
          </a:p>
          <a:p>
            <a:endParaRPr lang="en-US" dirty="0"/>
          </a:p>
        </p:txBody>
      </p:sp>
      <p:sp>
        <p:nvSpPr>
          <p:cNvPr id="4" name="Right Arrow 3"/>
          <p:cNvSpPr/>
          <p:nvPr/>
        </p:nvSpPr>
        <p:spPr bwMode="auto">
          <a:xfrm>
            <a:off x="233511" y="4581128"/>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39549665"/>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CASE </a:t>
            </a:r>
            <a:endParaRPr lang="en-US" dirty="0"/>
          </a:p>
        </p:txBody>
      </p:sp>
      <p:sp>
        <p:nvSpPr>
          <p:cNvPr id="3" name="Content Placeholder 2"/>
          <p:cNvSpPr>
            <a:spLocks noGrp="1"/>
          </p:cNvSpPr>
          <p:nvPr>
            <p:ph idx="1"/>
          </p:nvPr>
        </p:nvSpPr>
        <p:spPr>
          <a:xfrm>
            <a:off x="467544" y="1340768"/>
            <a:ext cx="8229600" cy="4680098"/>
          </a:xfrm>
        </p:spPr>
        <p:txBody>
          <a:bodyPr/>
          <a:lstStyle/>
          <a:p>
            <a:r>
              <a:rPr lang="en-US" sz="2000" dirty="0"/>
              <a:t>“Centralized Access to Search and Examination Reports</a:t>
            </a:r>
            <a:r>
              <a:rPr lang="en-US" sz="2000" dirty="0" smtClean="0"/>
              <a:t>”</a:t>
            </a:r>
          </a:p>
          <a:p>
            <a:pPr marL="0" indent="0">
              <a:buNone/>
            </a:pPr>
            <a:endParaRPr lang="en-US" sz="2000" dirty="0"/>
          </a:p>
          <a:p>
            <a:r>
              <a:rPr lang="en-US" sz="2000" dirty="0"/>
              <a:t>Started with an initiative of </a:t>
            </a:r>
            <a:r>
              <a:rPr lang="en-US" sz="2000" dirty="0" smtClean="0"/>
              <a:t>the </a:t>
            </a:r>
            <a:r>
              <a:rPr lang="en-US" sz="2000" dirty="0"/>
              <a:t>Vancouver Group </a:t>
            </a:r>
            <a:r>
              <a:rPr lang="en-US" sz="2000" dirty="0" smtClean="0"/>
              <a:t>(UK, AU</a:t>
            </a:r>
            <a:r>
              <a:rPr lang="en-US" sz="2000" dirty="0"/>
              <a:t>, </a:t>
            </a:r>
            <a:r>
              <a:rPr lang="en-US" sz="2000" dirty="0" smtClean="0"/>
              <a:t>CA) </a:t>
            </a:r>
          </a:p>
          <a:p>
            <a:pPr marL="0" indent="0">
              <a:buNone/>
            </a:pPr>
            <a:endParaRPr lang="en-US" sz="2000" dirty="0"/>
          </a:p>
          <a:p>
            <a:r>
              <a:rPr lang="en-US" sz="2000" dirty="0"/>
              <a:t>Online patent work-sharing platform for patent examiners worldwide—secure sharing search and examination </a:t>
            </a:r>
            <a:r>
              <a:rPr lang="en-US" sz="2000" dirty="0" smtClean="0"/>
              <a:t>documentation</a:t>
            </a:r>
          </a:p>
          <a:p>
            <a:pPr marL="0" indent="0">
              <a:buNone/>
            </a:pPr>
            <a:endParaRPr lang="en-US" sz="2000" dirty="0"/>
          </a:p>
          <a:p>
            <a:r>
              <a:rPr lang="en-US" sz="2000" dirty="0"/>
              <a:t>IPOs can enhance quality and efficiency of patent </a:t>
            </a:r>
            <a:r>
              <a:rPr lang="en-US" sz="2000" dirty="0" smtClean="0"/>
              <a:t>examination</a:t>
            </a:r>
          </a:p>
          <a:p>
            <a:pPr marL="0" indent="0">
              <a:buNone/>
            </a:pPr>
            <a:endParaRPr lang="en-US" sz="2000" dirty="0"/>
          </a:p>
          <a:p>
            <a:r>
              <a:rPr lang="en-US" sz="2000" dirty="0"/>
              <a:t>CASE will be linked to Open Portal Dossier of IP5 to become the Global Portal </a:t>
            </a:r>
            <a:r>
              <a:rPr lang="en-US" sz="2000" dirty="0" smtClean="0"/>
              <a:t>Dossier</a:t>
            </a:r>
          </a:p>
          <a:p>
            <a:pPr marL="0" indent="0">
              <a:buNone/>
            </a:pPr>
            <a:endParaRPr lang="en-US" sz="2000" dirty="0"/>
          </a:p>
          <a:p>
            <a:r>
              <a:rPr lang="en-US" sz="2000" dirty="0"/>
              <a:t>How will it work?</a:t>
            </a:r>
          </a:p>
          <a:p>
            <a:endParaRPr lang="en-US" dirty="0"/>
          </a:p>
        </p:txBody>
      </p:sp>
    </p:spTree>
    <p:extLst>
      <p:ext uri="{BB962C8B-B14F-4D97-AF65-F5344CB8AC3E}">
        <p14:creationId xmlns:p14="http://schemas.microsoft.com/office/powerpoint/2010/main" val="122301470"/>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CASE (CONTINUED) </a:t>
            </a:r>
            <a:endParaRPr lang="en-US" dirty="0"/>
          </a:p>
        </p:txBody>
      </p:sp>
      <p:sp>
        <p:nvSpPr>
          <p:cNvPr id="3" name="Content Placeholder 2"/>
          <p:cNvSpPr>
            <a:spLocks noGrp="1"/>
          </p:cNvSpPr>
          <p:nvPr>
            <p:ph idx="1"/>
          </p:nvPr>
        </p:nvSpPr>
        <p:spPr/>
        <p:txBody>
          <a:bodyPr/>
          <a:lstStyle/>
          <a:p>
            <a:pPr marL="0" indent="0" eaLnBrk="1" hangingPunct="1">
              <a:buFontTx/>
              <a:buNone/>
            </a:pPr>
            <a:r>
              <a:rPr lang="en-US" sz="2000" dirty="0" smtClean="0"/>
              <a:t>The System functions to: </a:t>
            </a:r>
          </a:p>
          <a:p>
            <a:pPr marL="0" indent="0" eaLnBrk="1" hangingPunct="1">
              <a:buFontTx/>
              <a:buNone/>
            </a:pPr>
            <a:endParaRPr lang="en-US" sz="2000" dirty="0" smtClean="0"/>
          </a:p>
          <a:p>
            <a:pPr lvl="1" algn="just" eaLnBrk="1" hangingPunct="1">
              <a:lnSpc>
                <a:spcPct val="150000"/>
              </a:lnSpc>
              <a:buFont typeface="Wingdings" pitchFamily="2" charset="2"/>
              <a:buChar char="Ø"/>
            </a:pPr>
            <a:r>
              <a:rPr lang="en-US" sz="2000" dirty="0" smtClean="0"/>
              <a:t>search by patent number and retrieve simple results or a list of patent family members.</a:t>
            </a:r>
          </a:p>
          <a:p>
            <a:pPr lvl="1" algn="just" eaLnBrk="1" hangingPunct="1">
              <a:lnSpc>
                <a:spcPct val="150000"/>
              </a:lnSpc>
              <a:buFont typeface="Wingdings" pitchFamily="2" charset="2"/>
              <a:buChar char="Ø"/>
            </a:pPr>
            <a:r>
              <a:rPr lang="en-US" sz="2000" dirty="0" smtClean="0"/>
              <a:t>view bibliographic data, citation data (if available) and lists of documents available for each patent record.</a:t>
            </a:r>
          </a:p>
          <a:p>
            <a:pPr lvl="1" algn="just" eaLnBrk="1" hangingPunct="1">
              <a:lnSpc>
                <a:spcPct val="150000"/>
              </a:lnSpc>
              <a:buFont typeface="Wingdings" pitchFamily="2" charset="2"/>
              <a:buChar char="Ø"/>
            </a:pPr>
            <a:r>
              <a:rPr lang="en-US" sz="2000" dirty="0" smtClean="0"/>
              <a:t>view and/or download the available documents.</a:t>
            </a:r>
          </a:p>
          <a:p>
            <a:pPr lvl="1" algn="just" eaLnBrk="1" hangingPunct="1">
              <a:lnSpc>
                <a:spcPct val="150000"/>
              </a:lnSpc>
              <a:buFont typeface="Wingdings" pitchFamily="2" charset="2"/>
              <a:buChar char="Ø"/>
            </a:pPr>
            <a:r>
              <a:rPr lang="en-US" sz="2000" dirty="0" smtClean="0"/>
              <a:t>subscribe to notifications of updates to a given patent record.</a:t>
            </a:r>
          </a:p>
          <a:p>
            <a:pPr marL="0" indent="0" eaLnBrk="1" hangingPunct="1">
              <a:buFontTx/>
              <a:buNone/>
            </a:pPr>
            <a:endParaRPr lang="en-US" sz="2000" dirty="0" smtClean="0"/>
          </a:p>
          <a:p>
            <a:pPr marL="0" lvl="1" indent="0" eaLnBrk="1" hangingPunct="1">
              <a:buNone/>
            </a:pPr>
            <a:r>
              <a:rPr lang="en-US" sz="2000" dirty="0" smtClean="0"/>
              <a:t>Will be linked to OPD of IP5 -&gt; “Global Dossier”</a:t>
            </a:r>
          </a:p>
          <a:p>
            <a:pPr marL="0" indent="0" eaLnBrk="1" hangingPunct="1">
              <a:buFontTx/>
              <a:buNone/>
            </a:pPr>
            <a:endParaRPr lang="en-US" sz="1800" dirty="0" smtClean="0"/>
          </a:p>
          <a:p>
            <a:pPr marL="0" indent="0" eaLnBrk="1" hangingPunct="1">
              <a:buFontTx/>
              <a:buNone/>
            </a:pPr>
            <a:endParaRPr lang="en-US" sz="1800" dirty="0" smtClean="0"/>
          </a:p>
          <a:p>
            <a:pPr marL="457200" lvl="1" indent="0" algn="just" eaLnBrk="1" hangingPunct="1">
              <a:lnSpc>
                <a:spcPct val="150000"/>
              </a:lnSpc>
              <a:buNone/>
            </a:pPr>
            <a:endParaRPr lang="en-US" sz="1800" dirty="0" smtClean="0"/>
          </a:p>
          <a:p>
            <a:pPr marL="0" indent="0">
              <a:buNone/>
            </a:pPr>
            <a:endParaRPr lang="en-US" dirty="0"/>
          </a:p>
        </p:txBody>
      </p:sp>
    </p:spTree>
    <p:extLst>
      <p:ext uri="{BB962C8B-B14F-4D97-AF65-F5344CB8AC3E}">
        <p14:creationId xmlns:p14="http://schemas.microsoft.com/office/powerpoint/2010/main" val="1079765950"/>
      </p:ext>
    </p:extLst>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9"/>
          <p:cNvSpPr>
            <a:spLocks noChangeArrowheads="1"/>
          </p:cNvSpPr>
          <p:nvPr/>
        </p:nvSpPr>
        <p:spPr bwMode="auto">
          <a:xfrm>
            <a:off x="4883150" y="2051050"/>
            <a:ext cx="4260850" cy="4776788"/>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29" name="Oval 28"/>
          <p:cNvSpPr/>
          <p:nvPr/>
        </p:nvSpPr>
        <p:spPr bwMode="auto">
          <a:xfrm rot="2213308">
            <a:off x="-90488" y="2790825"/>
            <a:ext cx="5310188" cy="3194050"/>
          </a:xfrm>
          <a:prstGeom prst="ellipse">
            <a:avLst/>
          </a:prstGeom>
          <a:solidFill>
            <a:schemeClr val="accent3">
              <a:lumMod val="95000"/>
            </a:schemeClr>
          </a:solidFill>
          <a:ln w="9525" cap="flat" cmpd="sng" algn="ctr">
            <a:solidFill>
              <a:schemeClr val="accent3">
                <a:lumMod val="85000"/>
              </a:schemeClr>
            </a:solidFill>
            <a:prstDash val="solid"/>
            <a:round/>
            <a:headEnd type="none" w="med" len="med"/>
            <a:tailEnd type="none" w="med" len="med"/>
          </a:ln>
          <a:effectLst/>
          <a:extLst/>
        </p:spPr>
        <p:txBody>
          <a:bodyPr/>
          <a:lstStyle/>
          <a:p>
            <a:pPr>
              <a:defRPr/>
            </a:pPr>
            <a:endParaRPr lang="en-US" dirty="0">
              <a:ea typeface="ＭＳ Ｐゴシック" pitchFamily="50" charset="-128"/>
            </a:endParaRPr>
          </a:p>
        </p:txBody>
      </p:sp>
      <p:sp>
        <p:nvSpPr>
          <p:cNvPr id="31" name="Arc 30"/>
          <p:cNvSpPr/>
          <p:nvPr/>
        </p:nvSpPr>
        <p:spPr bwMode="auto">
          <a:xfrm rot="1952455">
            <a:off x="-923925" y="3341688"/>
            <a:ext cx="5618163" cy="1963737"/>
          </a:xfrm>
          <a:prstGeom prst="arc">
            <a:avLst>
              <a:gd name="adj1" fmla="val 12761218"/>
              <a:gd name="adj2" fmla="val 21424675"/>
            </a:avLst>
          </a:prstGeom>
          <a:noFill/>
          <a:ln w="38100" cap="flat" cmpd="sng" algn="ctr">
            <a:solidFill>
              <a:schemeClr val="accent2"/>
            </a:solidFill>
            <a:prstDash val="solid"/>
            <a:round/>
            <a:headEnd type="none" w="med" len="med"/>
            <a:tailEnd type="none" w="med" len="med"/>
          </a:ln>
          <a:effectLst/>
          <a:extLst/>
        </p:spPr>
        <p:txBody>
          <a:bodyPr/>
          <a:lstStyle/>
          <a:p>
            <a:pPr>
              <a:defRPr/>
            </a:pPr>
            <a:endParaRPr lang="en-US" dirty="0">
              <a:ea typeface="ＭＳ Ｐゴシック" pitchFamily="50" charset="-128"/>
            </a:endParaRPr>
          </a:p>
        </p:txBody>
      </p:sp>
      <p:sp>
        <p:nvSpPr>
          <p:cNvPr id="4" name="Arc 3"/>
          <p:cNvSpPr/>
          <p:nvPr/>
        </p:nvSpPr>
        <p:spPr bwMode="auto">
          <a:xfrm>
            <a:off x="1006475" y="-806450"/>
            <a:ext cx="7753350" cy="3406775"/>
          </a:xfrm>
          <a:prstGeom prst="arc">
            <a:avLst>
              <a:gd name="adj1" fmla="val 41803"/>
              <a:gd name="adj2" fmla="val 10848544"/>
            </a:avLst>
          </a:prstGeom>
          <a:solidFill>
            <a:srgbClr val="CCFF66"/>
          </a:solidFill>
          <a:ln w="25400" cap="flat" cmpd="sng" algn="ctr">
            <a:solidFill>
              <a:srgbClr val="009900"/>
            </a:solidFill>
            <a:prstDash val="solid"/>
            <a:round/>
            <a:headEnd type="none" w="med" len="med"/>
            <a:tailEnd type="none" w="med" len="med"/>
          </a:ln>
          <a:effectLst/>
          <a:extLst/>
        </p:spPr>
        <p:txBody>
          <a:bodyPr/>
          <a:lstStyle/>
          <a:p>
            <a:pPr>
              <a:defRPr/>
            </a:pPr>
            <a:endParaRPr lang="en-US" sz="2800" dirty="0">
              <a:ea typeface="ＭＳ Ｐゴシック" pitchFamily="50" charset="-128"/>
            </a:endParaRPr>
          </a:p>
        </p:txBody>
      </p:sp>
      <p:sp>
        <p:nvSpPr>
          <p:cNvPr id="3078" name="Text Box 52"/>
          <p:cNvSpPr txBox="1">
            <a:spLocks noChangeArrowheads="1"/>
          </p:cNvSpPr>
          <p:nvPr/>
        </p:nvSpPr>
        <p:spPr bwMode="auto">
          <a:xfrm>
            <a:off x="228600" y="152400"/>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fontAlgn="base">
              <a:spcBef>
                <a:spcPct val="0"/>
              </a:spcBef>
              <a:spcAft>
                <a:spcPct val="0"/>
              </a:spcAft>
              <a:buFontTx/>
              <a:buNone/>
            </a:pPr>
            <a:r>
              <a:rPr lang="en-US" altLang="ja-JP" sz="2400" b="1" dirty="0">
                <a:solidFill>
                  <a:srgbClr val="00408C"/>
                </a:solidFill>
                <a:latin typeface="+mj-lt"/>
                <a:ea typeface="ＭＳ Ｐゴシック" charset="0"/>
                <a:cs typeface="+mj-cs"/>
              </a:rPr>
              <a:t>WIPO CASE and Global Dossier Databases/Platforms</a:t>
            </a:r>
          </a:p>
        </p:txBody>
      </p:sp>
      <p:sp>
        <p:nvSpPr>
          <p:cNvPr id="3079" name="AutoShape 80"/>
          <p:cNvSpPr>
            <a:spLocks noChangeArrowheads="1"/>
          </p:cNvSpPr>
          <p:nvPr/>
        </p:nvSpPr>
        <p:spPr bwMode="auto">
          <a:xfrm>
            <a:off x="4941888" y="1549400"/>
            <a:ext cx="1981200" cy="685800"/>
          </a:xfrm>
          <a:prstGeom prst="flowChartAlternateProcess">
            <a:avLst/>
          </a:prstGeom>
          <a:solidFill>
            <a:srgbClr val="FF66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lnSpc>
                <a:spcPts val="2000"/>
              </a:lnSpc>
              <a:spcBef>
                <a:spcPts val="1200"/>
              </a:spcBef>
              <a:buFontTx/>
              <a:buNone/>
            </a:pPr>
            <a:r>
              <a:rPr lang="en-US" altLang="ja-JP" sz="2000" dirty="0"/>
              <a:t>PATENTSCOPE</a:t>
            </a:r>
          </a:p>
        </p:txBody>
      </p:sp>
      <p:pic>
        <p:nvPicPr>
          <p:cNvPr id="3080" name="Picture 101" descr="MC9001983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7675" y="774700"/>
            <a:ext cx="7604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6"/>
          <p:cNvSpPr txBox="1">
            <a:spLocks noChangeArrowheads="1"/>
          </p:cNvSpPr>
          <p:nvPr/>
        </p:nvSpPr>
        <p:spPr bwMode="auto">
          <a:xfrm>
            <a:off x="4862513" y="977900"/>
            <a:ext cx="1600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50000"/>
              </a:spcBef>
              <a:buFontTx/>
              <a:buNone/>
            </a:pPr>
            <a:r>
              <a:rPr lang="en-US" altLang="ja-JP" sz="1800" dirty="0"/>
              <a:t> Public Users</a:t>
            </a:r>
          </a:p>
        </p:txBody>
      </p:sp>
      <p:sp>
        <p:nvSpPr>
          <p:cNvPr id="3082" name="TextBox 16"/>
          <p:cNvSpPr txBox="1">
            <a:spLocks noChangeArrowheads="1"/>
          </p:cNvSpPr>
          <p:nvPr/>
        </p:nvSpPr>
        <p:spPr bwMode="auto">
          <a:xfrm>
            <a:off x="1333500" y="896938"/>
            <a:ext cx="796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600" dirty="0"/>
              <a:t>Public </a:t>
            </a:r>
          </a:p>
        </p:txBody>
      </p:sp>
      <p:sp>
        <p:nvSpPr>
          <p:cNvPr id="3083" name="Up Arrow 29"/>
          <p:cNvSpPr>
            <a:spLocks noChangeArrowheads="1"/>
          </p:cNvSpPr>
          <p:nvPr/>
        </p:nvSpPr>
        <p:spPr bwMode="auto">
          <a:xfrm rot="3158149">
            <a:off x="1192213" y="1182688"/>
            <a:ext cx="368300" cy="355600"/>
          </a:xfrm>
          <a:prstGeom prst="upArrow">
            <a:avLst>
              <a:gd name="adj1" fmla="val 50000"/>
              <a:gd name="adj2" fmla="val 50000"/>
            </a:avLst>
          </a:prstGeom>
          <a:solidFill>
            <a:srgbClr val="00990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084" name="Down Arrow 28"/>
          <p:cNvSpPr>
            <a:spLocks noChangeArrowheads="1"/>
          </p:cNvSpPr>
          <p:nvPr/>
        </p:nvSpPr>
        <p:spPr bwMode="auto">
          <a:xfrm rot="2672690">
            <a:off x="917575" y="1406525"/>
            <a:ext cx="401638" cy="363538"/>
          </a:xfrm>
          <a:prstGeom prst="downArrow">
            <a:avLst>
              <a:gd name="adj1" fmla="val 50000"/>
              <a:gd name="adj2" fmla="val 50000"/>
            </a:avLst>
          </a:prstGeom>
          <a:solidFill>
            <a:srgbClr val="FF000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085" name="Rectangle 11"/>
          <p:cNvSpPr>
            <a:spLocks noChangeArrowheads="1"/>
          </p:cNvSpPr>
          <p:nvPr/>
        </p:nvSpPr>
        <p:spPr bwMode="auto">
          <a:xfrm>
            <a:off x="304800" y="1670050"/>
            <a:ext cx="133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t>PTO’s internal information</a:t>
            </a:r>
          </a:p>
        </p:txBody>
      </p:sp>
      <p:sp>
        <p:nvSpPr>
          <p:cNvPr id="3086" name="Oval 6"/>
          <p:cNvSpPr>
            <a:spLocks noChangeArrowheads="1"/>
          </p:cNvSpPr>
          <p:nvPr/>
        </p:nvSpPr>
        <p:spPr bwMode="auto">
          <a:xfrm>
            <a:off x="2403475" y="3876675"/>
            <a:ext cx="1301750" cy="58102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1800" dirty="0"/>
              <a:t>Japan</a:t>
            </a:r>
          </a:p>
        </p:txBody>
      </p:sp>
      <p:sp>
        <p:nvSpPr>
          <p:cNvPr id="3087" name="Left-Right Arrow 14"/>
          <p:cNvSpPr>
            <a:spLocks noChangeArrowheads="1"/>
          </p:cNvSpPr>
          <p:nvPr/>
        </p:nvSpPr>
        <p:spPr bwMode="auto">
          <a:xfrm>
            <a:off x="3760788" y="4002088"/>
            <a:ext cx="1101725" cy="304800"/>
          </a:xfrm>
          <a:prstGeom prst="leftRightArrow">
            <a:avLst>
              <a:gd name="adj1" fmla="val 50000"/>
              <a:gd name="adj2" fmla="val 50002"/>
            </a:avLst>
          </a:prstGeom>
          <a:solidFill>
            <a:srgbClr val="0070C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cxnSp>
        <p:nvCxnSpPr>
          <p:cNvPr id="3088" name="Straight Arrow Connector 25"/>
          <p:cNvCxnSpPr>
            <a:cxnSpLocks noChangeShapeType="1"/>
          </p:cNvCxnSpPr>
          <p:nvPr/>
        </p:nvCxnSpPr>
        <p:spPr bwMode="auto">
          <a:xfrm flipV="1">
            <a:off x="5867400" y="2263775"/>
            <a:ext cx="11113" cy="1485900"/>
          </a:xfrm>
          <a:prstGeom prst="straightConnector1">
            <a:avLst/>
          </a:prstGeom>
          <a:noFill/>
          <a:ln w="285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9" name="Straight Arrow Connector 25"/>
          <p:cNvCxnSpPr>
            <a:cxnSpLocks noChangeShapeType="1"/>
          </p:cNvCxnSpPr>
          <p:nvPr/>
        </p:nvCxnSpPr>
        <p:spPr bwMode="auto">
          <a:xfrm flipV="1">
            <a:off x="5641975" y="2274888"/>
            <a:ext cx="0" cy="1463675"/>
          </a:xfrm>
          <a:prstGeom prst="straightConnector1">
            <a:avLst/>
          </a:prstGeom>
          <a:noFill/>
          <a:ln w="28575" algn="ctr">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0" name="TextBox 20"/>
          <p:cNvSpPr txBox="1">
            <a:spLocks noChangeArrowheads="1"/>
          </p:cNvSpPr>
          <p:nvPr/>
        </p:nvSpPr>
        <p:spPr bwMode="auto">
          <a:xfrm>
            <a:off x="4408488" y="2947988"/>
            <a:ext cx="1293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r" eaLnBrk="1" hangingPunct="1">
              <a:spcBef>
                <a:spcPct val="0"/>
              </a:spcBef>
              <a:buFontTx/>
              <a:buNone/>
            </a:pPr>
            <a:r>
              <a:rPr lang="en-US" altLang="en-US" sz="1400" dirty="0"/>
              <a:t>Biblio &amp;</a:t>
            </a:r>
          </a:p>
          <a:p>
            <a:pPr algn="r" eaLnBrk="1" hangingPunct="1">
              <a:spcBef>
                <a:spcPct val="0"/>
              </a:spcBef>
              <a:buFontTx/>
              <a:buNone/>
            </a:pPr>
            <a:r>
              <a:rPr lang="en-US" altLang="en-US" sz="1400" dirty="0"/>
              <a:t>Dossier data</a:t>
            </a:r>
          </a:p>
        </p:txBody>
      </p:sp>
      <p:sp>
        <p:nvSpPr>
          <p:cNvPr id="3091" name="TextBox 21"/>
          <p:cNvSpPr txBox="1">
            <a:spLocks noChangeArrowheads="1"/>
          </p:cNvSpPr>
          <p:nvPr/>
        </p:nvSpPr>
        <p:spPr bwMode="auto">
          <a:xfrm>
            <a:off x="5818188" y="2611438"/>
            <a:ext cx="1104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t>Dossier data(plan)</a:t>
            </a:r>
          </a:p>
        </p:txBody>
      </p:sp>
      <p:sp>
        <p:nvSpPr>
          <p:cNvPr id="3092" name="Oval 6"/>
          <p:cNvSpPr>
            <a:spLocks noChangeArrowheads="1"/>
          </p:cNvSpPr>
          <p:nvPr/>
        </p:nvSpPr>
        <p:spPr bwMode="auto">
          <a:xfrm>
            <a:off x="1773238" y="3119438"/>
            <a:ext cx="1260475" cy="609600"/>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800" dirty="0"/>
          </a:p>
          <a:p>
            <a:pPr algn="ctr" eaLnBrk="1" hangingPunct="1">
              <a:spcBef>
                <a:spcPct val="0"/>
              </a:spcBef>
              <a:buFontTx/>
              <a:buNone/>
            </a:pPr>
            <a:r>
              <a:rPr lang="en-US" altLang="ja-JP" sz="1800" dirty="0"/>
              <a:t>China</a:t>
            </a:r>
          </a:p>
          <a:p>
            <a:pPr algn="ctr" eaLnBrk="1" hangingPunct="1">
              <a:spcBef>
                <a:spcPct val="0"/>
              </a:spcBef>
              <a:buFontTx/>
              <a:buNone/>
            </a:pPr>
            <a:endParaRPr lang="en-US" altLang="ja-JP" sz="1800" dirty="0"/>
          </a:p>
        </p:txBody>
      </p:sp>
      <p:sp>
        <p:nvSpPr>
          <p:cNvPr id="3093" name="Oval 6"/>
          <p:cNvSpPr>
            <a:spLocks noChangeArrowheads="1"/>
          </p:cNvSpPr>
          <p:nvPr/>
        </p:nvSpPr>
        <p:spPr bwMode="auto">
          <a:xfrm>
            <a:off x="3648075" y="5267325"/>
            <a:ext cx="1214438" cy="59372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400" dirty="0"/>
          </a:p>
          <a:p>
            <a:pPr algn="ctr" eaLnBrk="1" hangingPunct="1">
              <a:spcBef>
                <a:spcPct val="0"/>
              </a:spcBef>
              <a:buFontTx/>
              <a:buNone/>
            </a:pPr>
            <a:r>
              <a:rPr lang="en-US" altLang="ja-JP" sz="1400" dirty="0"/>
              <a:t>Rep. of </a:t>
            </a:r>
          </a:p>
          <a:p>
            <a:pPr algn="ctr" eaLnBrk="1" hangingPunct="1">
              <a:spcBef>
                <a:spcPct val="0"/>
              </a:spcBef>
              <a:buFontTx/>
              <a:buNone/>
            </a:pPr>
            <a:r>
              <a:rPr lang="en-US" altLang="ja-JP" sz="1400" dirty="0"/>
              <a:t>Korea</a:t>
            </a:r>
          </a:p>
          <a:p>
            <a:pPr algn="ctr" eaLnBrk="1" hangingPunct="1">
              <a:spcBef>
                <a:spcPct val="0"/>
              </a:spcBef>
              <a:buFontTx/>
              <a:buNone/>
            </a:pPr>
            <a:endParaRPr lang="en-US" altLang="ja-JP" sz="1400" dirty="0"/>
          </a:p>
        </p:txBody>
      </p:sp>
      <p:sp>
        <p:nvSpPr>
          <p:cNvPr id="3094" name="Oval 6"/>
          <p:cNvSpPr>
            <a:spLocks noChangeArrowheads="1"/>
          </p:cNvSpPr>
          <p:nvPr/>
        </p:nvSpPr>
        <p:spPr bwMode="auto">
          <a:xfrm>
            <a:off x="857250" y="2562225"/>
            <a:ext cx="1150938" cy="601663"/>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800" dirty="0"/>
          </a:p>
          <a:p>
            <a:pPr algn="ctr" eaLnBrk="1" hangingPunct="1">
              <a:spcBef>
                <a:spcPct val="0"/>
              </a:spcBef>
              <a:buFontTx/>
              <a:buNone/>
            </a:pPr>
            <a:r>
              <a:rPr lang="en-US" altLang="ja-JP" sz="1800" dirty="0"/>
              <a:t>EPO</a:t>
            </a:r>
          </a:p>
          <a:p>
            <a:pPr algn="ctr" eaLnBrk="1" hangingPunct="1">
              <a:spcBef>
                <a:spcPct val="0"/>
              </a:spcBef>
              <a:buFontTx/>
              <a:buNone/>
            </a:pPr>
            <a:endParaRPr lang="en-US" altLang="ja-JP" sz="1800" dirty="0"/>
          </a:p>
        </p:txBody>
      </p:sp>
      <p:sp>
        <p:nvSpPr>
          <p:cNvPr id="3095" name="Oval 6"/>
          <p:cNvSpPr>
            <a:spLocks noChangeArrowheads="1"/>
          </p:cNvSpPr>
          <p:nvPr/>
        </p:nvSpPr>
        <p:spPr bwMode="auto">
          <a:xfrm>
            <a:off x="3211513" y="4614863"/>
            <a:ext cx="1196975" cy="538162"/>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600" dirty="0"/>
          </a:p>
          <a:p>
            <a:pPr algn="ctr" eaLnBrk="1" hangingPunct="1">
              <a:spcBef>
                <a:spcPct val="0"/>
              </a:spcBef>
              <a:buFontTx/>
              <a:buNone/>
            </a:pPr>
            <a:r>
              <a:rPr lang="en-US" altLang="ja-JP" sz="1600" dirty="0"/>
              <a:t>US</a:t>
            </a:r>
          </a:p>
          <a:p>
            <a:pPr algn="ctr" eaLnBrk="1" hangingPunct="1">
              <a:spcBef>
                <a:spcPct val="0"/>
              </a:spcBef>
              <a:buFontTx/>
              <a:buNone/>
            </a:pPr>
            <a:endParaRPr lang="en-US" altLang="ja-JP" sz="1600" dirty="0"/>
          </a:p>
        </p:txBody>
      </p:sp>
      <p:sp>
        <p:nvSpPr>
          <p:cNvPr id="3096" name="TextBox 29"/>
          <p:cNvSpPr txBox="1">
            <a:spLocks noChangeArrowheads="1"/>
          </p:cNvSpPr>
          <p:nvPr/>
        </p:nvSpPr>
        <p:spPr bwMode="auto">
          <a:xfrm>
            <a:off x="304800" y="49530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sz="2000" dirty="0"/>
              <a:t>IP5</a:t>
            </a:r>
          </a:p>
        </p:txBody>
      </p:sp>
      <p:pic>
        <p:nvPicPr>
          <p:cNvPr id="3097"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5" y="3028950"/>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350" y="3413125"/>
            <a:ext cx="7096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000500"/>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400" y="4618038"/>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5556" y="5543021"/>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84" descr="j01953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50" y="5959475"/>
            <a:ext cx="5413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3" name="Oval 6"/>
          <p:cNvSpPr>
            <a:spLocks noChangeArrowheads="1"/>
          </p:cNvSpPr>
          <p:nvPr/>
        </p:nvSpPr>
        <p:spPr bwMode="auto">
          <a:xfrm>
            <a:off x="6892905" y="2410618"/>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Australia</a:t>
            </a:r>
          </a:p>
        </p:txBody>
      </p:sp>
      <p:sp>
        <p:nvSpPr>
          <p:cNvPr id="3108" name="Left-Right Arrow 45"/>
          <p:cNvSpPr>
            <a:spLocks noChangeArrowheads="1"/>
          </p:cNvSpPr>
          <p:nvPr/>
        </p:nvSpPr>
        <p:spPr bwMode="auto">
          <a:xfrm rot="486192">
            <a:off x="3043238" y="3463925"/>
            <a:ext cx="1895475" cy="304800"/>
          </a:xfrm>
          <a:prstGeom prst="leftRightArrow">
            <a:avLst>
              <a:gd name="adj1" fmla="val 50000"/>
              <a:gd name="adj2" fmla="val 50067"/>
            </a:avLst>
          </a:prstGeom>
          <a:pattFill prst="dkVert">
            <a:fgClr>
              <a:srgbClr val="0070C0"/>
            </a:fgClr>
            <a:bgClr>
              <a:schemeClr val="bg1"/>
            </a:bgClr>
          </a:patt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09" name="Right Arrow 47"/>
          <p:cNvSpPr>
            <a:spLocks noChangeArrowheads="1"/>
          </p:cNvSpPr>
          <p:nvPr/>
        </p:nvSpPr>
        <p:spPr bwMode="auto">
          <a:xfrm>
            <a:off x="5103813" y="6080125"/>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10" name="Right Arrow 48"/>
          <p:cNvSpPr>
            <a:spLocks noChangeArrowheads="1"/>
          </p:cNvSpPr>
          <p:nvPr/>
        </p:nvSpPr>
        <p:spPr bwMode="auto">
          <a:xfrm rot="10800000">
            <a:off x="3768725" y="6076950"/>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11" name="TextBox 49"/>
          <p:cNvSpPr txBox="1">
            <a:spLocks noChangeArrowheads="1"/>
          </p:cNvSpPr>
          <p:nvPr/>
        </p:nvSpPr>
        <p:spPr bwMode="auto">
          <a:xfrm>
            <a:off x="3986213" y="6429375"/>
            <a:ext cx="227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800" dirty="0"/>
              <a:t>Applicant’s filing</a:t>
            </a:r>
          </a:p>
        </p:txBody>
      </p:sp>
      <p:sp>
        <p:nvSpPr>
          <p:cNvPr id="79" name="AutoShape 80"/>
          <p:cNvSpPr>
            <a:spLocks noChangeArrowheads="1"/>
          </p:cNvSpPr>
          <p:nvPr/>
        </p:nvSpPr>
        <p:spPr bwMode="auto">
          <a:xfrm>
            <a:off x="2544763" y="1590675"/>
            <a:ext cx="1733550" cy="603250"/>
          </a:xfrm>
          <a:prstGeom prst="flowChartAlternateProcess">
            <a:avLst/>
          </a:prstGeom>
          <a:solidFill>
            <a:schemeClr val="accent5">
              <a:lumMod val="90000"/>
            </a:schemeClr>
          </a:solidFill>
          <a:ln w="9525">
            <a:solidFill>
              <a:schemeClr val="tx1"/>
            </a:solidFill>
            <a:miter lim="800000"/>
            <a:headEnd/>
            <a:tailEnd/>
          </a:ln>
          <a:effec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ts val="1200"/>
              </a:spcBef>
              <a:defRPr/>
            </a:pPr>
            <a:r>
              <a:rPr lang="en-US" altLang="ja-JP" sz="1600" dirty="0" smtClean="0"/>
              <a:t>IP5 Global Dossier</a:t>
            </a:r>
          </a:p>
        </p:txBody>
      </p:sp>
      <p:cxnSp>
        <p:nvCxnSpPr>
          <p:cNvPr id="3118" name="Straight Arrow Connector 25"/>
          <p:cNvCxnSpPr>
            <a:cxnSpLocks noChangeShapeType="1"/>
          </p:cNvCxnSpPr>
          <p:nvPr/>
        </p:nvCxnSpPr>
        <p:spPr bwMode="auto">
          <a:xfrm flipV="1">
            <a:off x="1590675" y="2051050"/>
            <a:ext cx="954088" cy="520700"/>
          </a:xfrm>
          <a:prstGeom prst="straightConnector1">
            <a:avLst/>
          </a:prstGeom>
          <a:noFill/>
          <a:ln w="285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Oval 6"/>
          <p:cNvSpPr>
            <a:spLocks noChangeArrowheads="1"/>
          </p:cNvSpPr>
          <p:nvPr/>
        </p:nvSpPr>
        <p:spPr bwMode="auto">
          <a:xfrm>
            <a:off x="6681788" y="6142038"/>
            <a:ext cx="1371600" cy="685800"/>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WIPO </a:t>
            </a:r>
          </a:p>
          <a:p>
            <a:pPr algn="ctr" eaLnBrk="1" hangingPunct="1">
              <a:spcBef>
                <a:spcPct val="0"/>
              </a:spcBef>
              <a:buFontTx/>
              <a:buNone/>
              <a:defRPr/>
            </a:pPr>
            <a:r>
              <a:rPr lang="en-US" altLang="ja-JP" sz="1400" dirty="0" smtClean="0"/>
              <a:t>Member State</a:t>
            </a:r>
          </a:p>
        </p:txBody>
      </p:sp>
      <p:sp>
        <p:nvSpPr>
          <p:cNvPr id="70" name="Oval 6"/>
          <p:cNvSpPr>
            <a:spLocks noChangeArrowheads="1"/>
          </p:cNvSpPr>
          <p:nvPr/>
        </p:nvSpPr>
        <p:spPr bwMode="auto">
          <a:xfrm>
            <a:off x="6848475" y="6142038"/>
            <a:ext cx="1371600" cy="685800"/>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WIPO </a:t>
            </a:r>
          </a:p>
          <a:p>
            <a:pPr algn="ctr" eaLnBrk="1" hangingPunct="1">
              <a:spcBef>
                <a:spcPct val="0"/>
              </a:spcBef>
              <a:buFontTx/>
              <a:buNone/>
              <a:defRPr/>
            </a:pPr>
            <a:r>
              <a:rPr lang="en-US" altLang="ja-JP" sz="1400" dirty="0" smtClean="0"/>
              <a:t>Member State</a:t>
            </a:r>
          </a:p>
        </p:txBody>
      </p:sp>
      <p:sp>
        <p:nvSpPr>
          <p:cNvPr id="71" name="Oval 6"/>
          <p:cNvSpPr>
            <a:spLocks noChangeArrowheads="1"/>
          </p:cNvSpPr>
          <p:nvPr/>
        </p:nvSpPr>
        <p:spPr bwMode="auto">
          <a:xfrm>
            <a:off x="6848475" y="6142038"/>
            <a:ext cx="1371600" cy="685800"/>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WIPO </a:t>
            </a:r>
          </a:p>
          <a:p>
            <a:pPr algn="ctr" eaLnBrk="1" hangingPunct="1">
              <a:spcBef>
                <a:spcPct val="0"/>
              </a:spcBef>
              <a:buFontTx/>
              <a:buNone/>
              <a:defRPr/>
            </a:pPr>
            <a:r>
              <a:rPr lang="en-US" altLang="ja-JP" sz="1400" dirty="0" smtClean="0"/>
              <a:t>Member State</a:t>
            </a:r>
          </a:p>
        </p:txBody>
      </p:sp>
      <p:sp>
        <p:nvSpPr>
          <p:cNvPr id="72" name="Oval 6"/>
          <p:cNvSpPr>
            <a:spLocks noChangeArrowheads="1"/>
          </p:cNvSpPr>
          <p:nvPr/>
        </p:nvSpPr>
        <p:spPr bwMode="auto">
          <a:xfrm>
            <a:off x="7016750" y="6142038"/>
            <a:ext cx="1371600" cy="685800"/>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WIPO </a:t>
            </a:r>
          </a:p>
          <a:p>
            <a:pPr algn="ctr" eaLnBrk="1" hangingPunct="1">
              <a:spcBef>
                <a:spcPct val="0"/>
              </a:spcBef>
              <a:buFontTx/>
              <a:buNone/>
              <a:defRPr/>
            </a:pPr>
            <a:r>
              <a:rPr lang="en-US" altLang="ja-JP" sz="1400" dirty="0" smtClean="0"/>
              <a:t>Member State</a:t>
            </a:r>
          </a:p>
        </p:txBody>
      </p:sp>
      <p:sp>
        <p:nvSpPr>
          <p:cNvPr id="73" name="Oval 6"/>
          <p:cNvSpPr>
            <a:spLocks noChangeArrowheads="1"/>
          </p:cNvSpPr>
          <p:nvPr/>
        </p:nvSpPr>
        <p:spPr bwMode="auto">
          <a:xfrm>
            <a:off x="6970713" y="6142038"/>
            <a:ext cx="1371600" cy="685800"/>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WIPO </a:t>
            </a:r>
          </a:p>
          <a:p>
            <a:pPr algn="ctr" eaLnBrk="1" hangingPunct="1">
              <a:spcBef>
                <a:spcPct val="0"/>
              </a:spcBef>
              <a:buFontTx/>
              <a:buNone/>
              <a:defRPr/>
            </a:pPr>
            <a:r>
              <a:rPr lang="en-US" altLang="ja-JP" sz="1400" dirty="0" smtClean="0"/>
              <a:t>Member State</a:t>
            </a:r>
          </a:p>
        </p:txBody>
      </p:sp>
      <p:sp>
        <p:nvSpPr>
          <p:cNvPr id="74" name="Oval 6"/>
          <p:cNvSpPr>
            <a:spLocks noChangeArrowheads="1"/>
          </p:cNvSpPr>
          <p:nvPr/>
        </p:nvSpPr>
        <p:spPr bwMode="auto">
          <a:xfrm>
            <a:off x="7138988" y="6142038"/>
            <a:ext cx="1371600" cy="685800"/>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WIPO </a:t>
            </a:r>
          </a:p>
          <a:p>
            <a:pPr algn="ctr" eaLnBrk="1" hangingPunct="1">
              <a:spcBef>
                <a:spcPct val="0"/>
              </a:spcBef>
              <a:buFontTx/>
              <a:buNone/>
              <a:defRPr/>
            </a:pPr>
            <a:r>
              <a:rPr lang="en-US" altLang="ja-JP" sz="1400" dirty="0" smtClean="0"/>
              <a:t>Member State</a:t>
            </a:r>
          </a:p>
        </p:txBody>
      </p:sp>
      <p:sp>
        <p:nvSpPr>
          <p:cNvPr id="75" name="Oval 6"/>
          <p:cNvSpPr>
            <a:spLocks noChangeArrowheads="1"/>
          </p:cNvSpPr>
          <p:nvPr/>
        </p:nvSpPr>
        <p:spPr bwMode="auto">
          <a:xfrm>
            <a:off x="7094538" y="6142038"/>
            <a:ext cx="1371600" cy="685800"/>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WIPO </a:t>
            </a:r>
          </a:p>
          <a:p>
            <a:pPr algn="ctr" eaLnBrk="1" hangingPunct="1">
              <a:spcBef>
                <a:spcPct val="0"/>
              </a:spcBef>
              <a:buFontTx/>
              <a:buNone/>
              <a:defRPr/>
            </a:pPr>
            <a:r>
              <a:rPr lang="en-US" altLang="ja-JP" sz="1400" dirty="0" smtClean="0"/>
              <a:t>Member State</a:t>
            </a:r>
          </a:p>
        </p:txBody>
      </p:sp>
      <p:sp>
        <p:nvSpPr>
          <p:cNvPr id="76" name="Oval 6"/>
          <p:cNvSpPr>
            <a:spLocks noChangeArrowheads="1"/>
          </p:cNvSpPr>
          <p:nvPr/>
        </p:nvSpPr>
        <p:spPr bwMode="auto">
          <a:xfrm>
            <a:off x="7261225" y="6142038"/>
            <a:ext cx="1371600" cy="685800"/>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WIPO </a:t>
            </a:r>
          </a:p>
          <a:p>
            <a:pPr algn="ctr" eaLnBrk="1" hangingPunct="1">
              <a:spcBef>
                <a:spcPct val="0"/>
              </a:spcBef>
              <a:buFontTx/>
              <a:buNone/>
              <a:defRPr/>
            </a:pPr>
            <a:r>
              <a:rPr lang="en-US" altLang="ja-JP" sz="1400" dirty="0" smtClean="0"/>
              <a:t>Member State</a:t>
            </a:r>
          </a:p>
        </p:txBody>
      </p:sp>
      <p:sp>
        <p:nvSpPr>
          <p:cNvPr id="3133" name="TextBox 13"/>
          <p:cNvSpPr txBox="1">
            <a:spLocks noChangeArrowheads="1"/>
          </p:cNvSpPr>
          <p:nvPr/>
        </p:nvSpPr>
        <p:spPr bwMode="auto">
          <a:xfrm>
            <a:off x="7385050" y="1978025"/>
            <a:ext cx="1897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sz="1600" dirty="0"/>
              <a:t>Other PTOs</a:t>
            </a:r>
          </a:p>
        </p:txBody>
      </p:sp>
      <p:sp>
        <p:nvSpPr>
          <p:cNvPr id="3134" name="AutoShape 5"/>
          <p:cNvSpPr>
            <a:spLocks noChangeArrowheads="1"/>
          </p:cNvSpPr>
          <p:nvPr/>
        </p:nvSpPr>
        <p:spPr bwMode="auto">
          <a:xfrm>
            <a:off x="4914900" y="3727450"/>
            <a:ext cx="1524000" cy="685800"/>
          </a:xfrm>
          <a:prstGeom prst="flowChartAlternateProcess">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2000" dirty="0"/>
              <a:t>WIPO CASE</a:t>
            </a:r>
            <a:endParaRPr lang="en-US" altLang="ja-JP" sz="1800" dirty="0"/>
          </a:p>
        </p:txBody>
      </p:sp>
      <p:sp>
        <p:nvSpPr>
          <p:cNvPr id="3135" name="TextBox 19"/>
          <p:cNvSpPr txBox="1">
            <a:spLocks noChangeArrowheads="1"/>
          </p:cNvSpPr>
          <p:nvPr/>
        </p:nvSpPr>
        <p:spPr bwMode="auto">
          <a:xfrm>
            <a:off x="6367463" y="59356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800" dirty="0"/>
              <a:t>?</a:t>
            </a:r>
          </a:p>
        </p:txBody>
      </p:sp>
      <p:sp>
        <p:nvSpPr>
          <p:cNvPr id="3136" name="TextBox 21"/>
          <p:cNvSpPr txBox="1">
            <a:spLocks noChangeArrowheads="1"/>
          </p:cNvSpPr>
          <p:nvPr/>
        </p:nvSpPr>
        <p:spPr bwMode="auto">
          <a:xfrm>
            <a:off x="2030413" y="2216150"/>
            <a:ext cx="989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600" dirty="0"/>
              <a:t>Dossier data</a:t>
            </a:r>
          </a:p>
        </p:txBody>
      </p:sp>
      <p:sp>
        <p:nvSpPr>
          <p:cNvPr id="3137" name="Right Arrow 47"/>
          <p:cNvSpPr>
            <a:spLocks noChangeArrowheads="1"/>
          </p:cNvSpPr>
          <p:nvPr/>
        </p:nvSpPr>
        <p:spPr bwMode="auto">
          <a:xfrm rot="-2305142">
            <a:off x="5103813" y="5699125"/>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38" name="Curved Down Arrow 12"/>
          <p:cNvSpPr>
            <a:spLocks noChangeArrowheads="1"/>
          </p:cNvSpPr>
          <p:nvPr/>
        </p:nvSpPr>
        <p:spPr bwMode="auto">
          <a:xfrm rot="-5699490">
            <a:off x="2953544" y="3078957"/>
            <a:ext cx="3070225" cy="1011237"/>
          </a:xfrm>
          <a:prstGeom prst="curvedDownArrow">
            <a:avLst>
              <a:gd name="adj1" fmla="val 16207"/>
              <a:gd name="adj2" fmla="val 41367"/>
              <a:gd name="adj3" fmla="val 15116"/>
            </a:avLst>
          </a:prstGeom>
          <a:solidFill>
            <a:srgbClr val="92D05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39" name="TextBox 15"/>
          <p:cNvSpPr txBox="1">
            <a:spLocks noChangeArrowheads="1"/>
          </p:cNvSpPr>
          <p:nvPr/>
        </p:nvSpPr>
        <p:spPr bwMode="auto">
          <a:xfrm>
            <a:off x="3705225" y="3676650"/>
            <a:ext cx="1111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2000" dirty="0"/>
              <a:t>Linkage</a:t>
            </a:r>
          </a:p>
        </p:txBody>
      </p:sp>
      <p:sp>
        <p:nvSpPr>
          <p:cNvPr id="3140" name="Rectangle 14"/>
          <p:cNvSpPr>
            <a:spLocks noChangeArrowheads="1"/>
          </p:cNvSpPr>
          <p:nvPr/>
        </p:nvSpPr>
        <p:spPr bwMode="auto">
          <a:xfrm>
            <a:off x="3476625" y="2551113"/>
            <a:ext cx="186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solidFill>
                  <a:srgbClr val="000000"/>
                </a:solidFill>
              </a:rPr>
              <a:t>PCT published biblio. &amp; dossier data</a:t>
            </a:r>
          </a:p>
        </p:txBody>
      </p:sp>
      <p:sp>
        <p:nvSpPr>
          <p:cNvPr id="3141" name="AutoShape 5"/>
          <p:cNvSpPr>
            <a:spLocks noChangeArrowheads="1"/>
          </p:cNvSpPr>
          <p:nvPr/>
        </p:nvSpPr>
        <p:spPr bwMode="auto">
          <a:xfrm>
            <a:off x="4948238" y="4884738"/>
            <a:ext cx="1352550" cy="622300"/>
          </a:xfrm>
          <a:prstGeom prst="flowChartAlternateProcess">
            <a:avLst/>
          </a:prstGeom>
          <a:solidFill>
            <a:srgbClr val="FFCC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2000" dirty="0"/>
              <a:t>PCT(ePCT)</a:t>
            </a:r>
            <a:endParaRPr lang="en-US" altLang="ja-JP" sz="1800" dirty="0"/>
          </a:p>
        </p:txBody>
      </p:sp>
      <p:sp>
        <p:nvSpPr>
          <p:cNvPr id="77" name="Oval 6"/>
          <p:cNvSpPr>
            <a:spLocks noChangeArrowheads="1"/>
          </p:cNvSpPr>
          <p:nvPr/>
        </p:nvSpPr>
        <p:spPr bwMode="auto">
          <a:xfrm>
            <a:off x="6892905" y="2937669"/>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Canada</a:t>
            </a:r>
          </a:p>
        </p:txBody>
      </p:sp>
      <p:sp>
        <p:nvSpPr>
          <p:cNvPr id="78" name="Oval 6"/>
          <p:cNvSpPr>
            <a:spLocks noChangeArrowheads="1"/>
          </p:cNvSpPr>
          <p:nvPr/>
        </p:nvSpPr>
        <p:spPr bwMode="auto">
          <a:xfrm>
            <a:off x="6892905" y="3475831"/>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China</a:t>
            </a:r>
          </a:p>
        </p:txBody>
      </p:sp>
      <p:sp>
        <p:nvSpPr>
          <p:cNvPr id="80" name="Oval 6"/>
          <p:cNvSpPr>
            <a:spLocks noChangeArrowheads="1"/>
          </p:cNvSpPr>
          <p:nvPr/>
        </p:nvSpPr>
        <p:spPr bwMode="auto">
          <a:xfrm>
            <a:off x="6892905" y="4005262"/>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Israel</a:t>
            </a:r>
          </a:p>
        </p:txBody>
      </p:sp>
      <p:sp>
        <p:nvSpPr>
          <p:cNvPr id="81" name="Oval 6"/>
          <p:cNvSpPr>
            <a:spLocks noChangeArrowheads="1"/>
          </p:cNvSpPr>
          <p:nvPr/>
        </p:nvSpPr>
        <p:spPr bwMode="auto">
          <a:xfrm>
            <a:off x="6892905" y="4505336"/>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UK</a:t>
            </a:r>
          </a:p>
        </p:txBody>
      </p:sp>
      <p:sp>
        <p:nvSpPr>
          <p:cNvPr id="85" name="Oval 6"/>
          <p:cNvSpPr>
            <a:spLocks noChangeArrowheads="1"/>
          </p:cNvSpPr>
          <p:nvPr/>
        </p:nvSpPr>
        <p:spPr bwMode="auto">
          <a:xfrm>
            <a:off x="7971631" y="2410618"/>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Malaysia</a:t>
            </a:r>
          </a:p>
        </p:txBody>
      </p:sp>
      <p:sp>
        <p:nvSpPr>
          <p:cNvPr id="86" name="Oval 6"/>
          <p:cNvSpPr>
            <a:spLocks noChangeArrowheads="1"/>
          </p:cNvSpPr>
          <p:nvPr/>
        </p:nvSpPr>
        <p:spPr bwMode="auto">
          <a:xfrm>
            <a:off x="7971631" y="2969573"/>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Mongolia</a:t>
            </a:r>
          </a:p>
        </p:txBody>
      </p:sp>
      <p:sp>
        <p:nvSpPr>
          <p:cNvPr id="87" name="Oval 6"/>
          <p:cNvSpPr>
            <a:spLocks noChangeArrowheads="1"/>
          </p:cNvSpPr>
          <p:nvPr/>
        </p:nvSpPr>
        <p:spPr bwMode="auto">
          <a:xfrm>
            <a:off x="7971631" y="3478628"/>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NZ</a:t>
            </a:r>
          </a:p>
        </p:txBody>
      </p:sp>
      <p:sp>
        <p:nvSpPr>
          <p:cNvPr id="88" name="Oval 6"/>
          <p:cNvSpPr>
            <a:spLocks noChangeArrowheads="1"/>
          </p:cNvSpPr>
          <p:nvPr/>
        </p:nvSpPr>
        <p:spPr bwMode="auto">
          <a:xfrm>
            <a:off x="7971631" y="3960812"/>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Philippines</a:t>
            </a:r>
          </a:p>
        </p:txBody>
      </p:sp>
      <p:sp>
        <p:nvSpPr>
          <p:cNvPr id="89" name="Oval 6"/>
          <p:cNvSpPr>
            <a:spLocks noChangeArrowheads="1"/>
          </p:cNvSpPr>
          <p:nvPr/>
        </p:nvSpPr>
        <p:spPr bwMode="auto">
          <a:xfrm>
            <a:off x="7971631" y="4477596"/>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Singapore</a:t>
            </a:r>
          </a:p>
        </p:txBody>
      </p:sp>
      <p:sp>
        <p:nvSpPr>
          <p:cNvPr id="2" name="Rounded Rectangle 1"/>
          <p:cNvSpPr/>
          <p:nvPr/>
        </p:nvSpPr>
        <p:spPr bwMode="auto">
          <a:xfrm>
            <a:off x="6824661" y="2274888"/>
            <a:ext cx="2211836" cy="3232150"/>
          </a:xfrm>
          <a:prstGeom prst="roundRect">
            <a:avLst/>
          </a:prstGeom>
          <a:noFill/>
          <a:ln w="25400" cmpd="sng">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3" name="Left-Right Arrow 2"/>
          <p:cNvSpPr/>
          <p:nvPr/>
        </p:nvSpPr>
        <p:spPr bwMode="auto">
          <a:xfrm>
            <a:off x="6438899" y="3957926"/>
            <a:ext cx="385762" cy="193676"/>
          </a:xfrm>
          <a:prstGeom prst="lef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pic>
        <p:nvPicPr>
          <p:cNvPr id="92"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0" y="5407025"/>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rved Down Arrow 4"/>
          <p:cNvSpPr/>
          <p:nvPr/>
        </p:nvSpPr>
        <p:spPr bwMode="auto">
          <a:xfrm rot="17484291">
            <a:off x="6051307" y="5662816"/>
            <a:ext cx="1117600" cy="428625"/>
          </a:xfrm>
          <a:prstGeom prst="curvedDownArrow">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68" name="Oval 6"/>
          <p:cNvSpPr>
            <a:spLocks noChangeArrowheads="1"/>
          </p:cNvSpPr>
          <p:nvPr/>
        </p:nvSpPr>
        <p:spPr bwMode="auto">
          <a:xfrm>
            <a:off x="7979568" y="5007889"/>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Viet Nam</a:t>
            </a:r>
          </a:p>
        </p:txBody>
      </p:sp>
      <p:sp>
        <p:nvSpPr>
          <p:cNvPr id="82" name="Oval 6"/>
          <p:cNvSpPr>
            <a:spLocks noChangeArrowheads="1"/>
          </p:cNvSpPr>
          <p:nvPr/>
        </p:nvSpPr>
        <p:spPr bwMode="auto">
          <a:xfrm>
            <a:off x="6941566" y="5007889"/>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India</a:t>
            </a:r>
          </a:p>
        </p:txBody>
      </p:sp>
    </p:spTree>
    <p:extLst>
      <p:ext uri="{BB962C8B-B14F-4D97-AF65-F5344CB8AC3E}">
        <p14:creationId xmlns:p14="http://schemas.microsoft.com/office/powerpoint/2010/main" val="285700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(coming soon!)</a:t>
            </a:r>
          </a:p>
          <a:p>
            <a:r>
              <a:rPr lang="en-US" sz="2800" dirty="0" smtClean="0"/>
              <a:t>WIPO </a:t>
            </a:r>
            <a:r>
              <a:rPr lang="en-US" sz="2800" dirty="0" err="1" smtClean="0"/>
              <a:t>Lex</a:t>
            </a:r>
            <a:endParaRPr lang="en-US" sz="2800" dirty="0" smtClean="0"/>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a:t>
            </a:r>
            <a:r>
              <a:rPr lang="en-US" sz="2800" dirty="0"/>
              <a:t>GREEN</a:t>
            </a:r>
          </a:p>
          <a:p>
            <a:endParaRPr lang="en-US" dirty="0"/>
          </a:p>
        </p:txBody>
      </p:sp>
      <p:sp>
        <p:nvSpPr>
          <p:cNvPr id="4" name="Right Arrow 3"/>
          <p:cNvSpPr/>
          <p:nvPr/>
        </p:nvSpPr>
        <p:spPr bwMode="auto">
          <a:xfrm>
            <a:off x="251520" y="502040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15097808"/>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773238"/>
            <a:ext cx="8362950" cy="4352925"/>
          </a:xfrm>
        </p:spPr>
        <p:txBody>
          <a:bodyPr/>
          <a:lstStyle/>
          <a:p>
            <a:pPr eaLnBrk="1" hangingPunct="1"/>
            <a:endParaRPr lang="en-US" altLang="en-US" sz="1600" dirty="0" smtClean="0">
              <a:ea typeface="MS PGothic" pitchFamily="34" charset="-128"/>
            </a:endParaRPr>
          </a:p>
          <a:p>
            <a:pPr eaLnBrk="1" hangingPunct="1"/>
            <a:r>
              <a:rPr lang="en-US" altLang="en-US" dirty="0" smtClean="0">
                <a:ea typeface="MS PGothic" pitchFamily="34" charset="-128"/>
              </a:rPr>
              <a:t>Broad aims:</a:t>
            </a:r>
          </a:p>
          <a:p>
            <a:pPr lvl="1" eaLnBrk="1" hangingPunct="1">
              <a:buFontTx/>
              <a:buChar char="-"/>
            </a:pPr>
            <a:r>
              <a:rPr lang="en-US" altLang="en-US" sz="2000" dirty="0" smtClean="0">
                <a:ea typeface="MS PGothic" pitchFamily="34" charset="-128"/>
              </a:rPr>
              <a:t>Match-making for technology transfer and collaborations</a:t>
            </a:r>
          </a:p>
          <a:p>
            <a:pPr lvl="1" eaLnBrk="1" hangingPunct="1">
              <a:buFontTx/>
              <a:buChar char="-"/>
            </a:pPr>
            <a:r>
              <a:rPr lang="en-US" altLang="en-US" sz="2000" dirty="0" smtClean="0">
                <a:ea typeface="MS PGothic" pitchFamily="34" charset="-128"/>
              </a:rPr>
              <a:t>Reduce transaction costs</a:t>
            </a:r>
          </a:p>
          <a:p>
            <a:pPr lvl="1" eaLnBrk="1" hangingPunct="1">
              <a:buFontTx/>
              <a:buChar char="-"/>
            </a:pPr>
            <a:r>
              <a:rPr lang="en-US" altLang="en-US" sz="2000" dirty="0" smtClean="0">
                <a:ea typeface="MS PGothic" pitchFamily="34" charset="-128"/>
              </a:rPr>
              <a:t>Build on comparative advantages of multi-stakeholder approaches</a:t>
            </a:r>
          </a:p>
          <a:p>
            <a:pPr lvl="1" eaLnBrk="1" hangingPunct="1">
              <a:buFontTx/>
              <a:buChar char="-"/>
            </a:pPr>
            <a:r>
              <a:rPr lang="en-US" altLang="en-US" sz="2000" dirty="0" smtClean="0">
                <a:ea typeface="MS PGothic" pitchFamily="34" charset="-128"/>
              </a:rPr>
              <a:t>Demonstrate practical means for the global policy issues</a:t>
            </a:r>
          </a:p>
          <a:p>
            <a:pPr lvl="1" eaLnBrk="1" hangingPunct="1">
              <a:buFontTx/>
              <a:buNone/>
            </a:pPr>
            <a:endParaRPr lang="en-US" altLang="en-US" sz="1000" dirty="0" smtClean="0">
              <a:ea typeface="MS PGothic" pitchFamily="34" charset="-128"/>
            </a:endParaRPr>
          </a:p>
          <a:p>
            <a:pPr eaLnBrk="1" hangingPunct="1"/>
            <a:r>
              <a:rPr lang="en-US" altLang="en-US" dirty="0" smtClean="0">
                <a:ea typeface="MS PGothic" pitchFamily="34" charset="-128"/>
              </a:rPr>
              <a:t>Based on the recognition that:</a:t>
            </a:r>
          </a:p>
          <a:p>
            <a:pPr marL="742950" lvl="2" indent="-342900" eaLnBrk="1" hangingPunct="1">
              <a:buFontTx/>
              <a:buChar char="-"/>
            </a:pPr>
            <a:r>
              <a:rPr lang="en-US" altLang="en-US" sz="2000" dirty="0" smtClean="0">
                <a:ea typeface="MS PGothic" pitchFamily="34" charset="-128"/>
              </a:rPr>
              <a:t>Users want access to technologies, not just patent rights</a:t>
            </a:r>
          </a:p>
          <a:p>
            <a:pPr marL="742950" lvl="2" indent="-342900" eaLnBrk="1" hangingPunct="1">
              <a:buFontTx/>
              <a:buChar char="-"/>
            </a:pPr>
            <a:r>
              <a:rPr lang="en-US" altLang="en-US" sz="2000" dirty="0" smtClean="0">
                <a:ea typeface="MS PGothic" pitchFamily="34" charset="-128"/>
              </a:rPr>
              <a:t>Collaboration (e.g. training) is crucial to tech transfer </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2339752" y="548680"/>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971497"/>
      </p:ext>
    </p:extLst>
  </p:cSld>
  <p:clrMapOvr>
    <a:masterClrMapping/>
  </p:clrMapOvr>
  <p:transition spd="slow">
    <p:wip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556792"/>
            <a:ext cx="8640960" cy="4352925"/>
          </a:xfrm>
        </p:spPr>
        <p:txBody>
          <a:bodyPr/>
          <a:lstStyle/>
          <a:p>
            <a:pPr algn="just" eaLnBrk="1" hangingPunct="1">
              <a:lnSpc>
                <a:spcPct val="150000"/>
              </a:lnSpc>
            </a:pPr>
            <a:r>
              <a:rPr lang="en-US" sz="2000" dirty="0" smtClean="0"/>
              <a:t>A global database allowing users to make </a:t>
            </a:r>
            <a:r>
              <a:rPr lang="en-US" sz="2000" dirty="0"/>
              <a:t>green technologies available for licensing or partnership, enter technology needs, search for technologies and </a:t>
            </a:r>
            <a:r>
              <a:rPr lang="en-US" sz="2000" dirty="0" smtClean="0"/>
              <a:t>needs</a:t>
            </a:r>
          </a:p>
          <a:p>
            <a:pPr algn="just" eaLnBrk="1" hangingPunct="1">
              <a:lnSpc>
                <a:spcPct val="150000"/>
              </a:lnSpc>
            </a:pPr>
            <a:r>
              <a:rPr lang="en-US" sz="2000" dirty="0" smtClean="0"/>
              <a:t>Started a pilot with Japan Intellectual Property Association in 2011</a:t>
            </a:r>
          </a:p>
          <a:p>
            <a:pPr algn="just" eaLnBrk="1" hangingPunct="1">
              <a:lnSpc>
                <a:spcPct val="150000"/>
              </a:lnSpc>
            </a:pPr>
            <a:r>
              <a:rPr lang="en-US" sz="2000" dirty="0" smtClean="0"/>
              <a:t>Launched </a:t>
            </a:r>
            <a:r>
              <a:rPr lang="en-US" sz="2000" dirty="0"/>
              <a:t>in November </a:t>
            </a:r>
            <a:r>
              <a:rPr lang="en-US" sz="2000" dirty="0" smtClean="0"/>
              <a:t>2013</a:t>
            </a:r>
          </a:p>
          <a:p>
            <a:pPr algn="just" eaLnBrk="1" hangingPunct="1">
              <a:lnSpc>
                <a:spcPct val="150000"/>
              </a:lnSpc>
            </a:pPr>
            <a:r>
              <a:rPr lang="en-US" sz="2000" dirty="0" smtClean="0"/>
              <a:t>as of September 2014, over 1,000 offers</a:t>
            </a:r>
          </a:p>
          <a:p>
            <a:pPr algn="just" eaLnBrk="1" hangingPunct="1">
              <a:lnSpc>
                <a:spcPct val="150000"/>
              </a:lnSpc>
            </a:pPr>
            <a:r>
              <a:rPr lang="en-US" sz="2000" dirty="0" smtClean="0"/>
              <a:t>Green tech providing companies in Germany, Japan, US etc.</a:t>
            </a:r>
          </a:p>
          <a:p>
            <a:pPr algn="just" eaLnBrk="1" hangingPunct="1">
              <a:lnSpc>
                <a:spcPct val="150000"/>
              </a:lnSpc>
            </a:pPr>
            <a:r>
              <a:rPr lang="en-US" sz="2000" dirty="0" smtClean="0"/>
              <a:t>Partners include companies, universities, UN agencies, governments, IPOs, NGOs, etc.</a:t>
            </a:r>
            <a:endParaRPr lang="en-US" sz="2000"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2339752" y="548680"/>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92289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29600" cy="1368152"/>
          </a:xfrm>
        </p:spPr>
        <p:txBody>
          <a:bodyPr>
            <a:noAutofit/>
          </a:bodyPr>
          <a:lstStyle/>
          <a:p>
            <a:r>
              <a:rPr lang="en-US" sz="3200" dirty="0">
                <a:solidFill>
                  <a:srgbClr val="000090"/>
                </a:solidFill>
                <a:cs typeface="Times New Roman"/>
              </a:rPr>
              <a:t>Standing Committee on the Law of Trademarks, Industrial Designs and Geographical Indications (SCT)</a:t>
            </a:r>
          </a:p>
        </p:txBody>
      </p:sp>
      <p:sp>
        <p:nvSpPr>
          <p:cNvPr id="3" name="Content Placeholder 2"/>
          <p:cNvSpPr>
            <a:spLocks noGrp="1"/>
          </p:cNvSpPr>
          <p:nvPr>
            <p:ph idx="1"/>
          </p:nvPr>
        </p:nvSpPr>
        <p:spPr>
          <a:xfrm>
            <a:off x="251520" y="1628800"/>
            <a:ext cx="8784976" cy="4641379"/>
          </a:xfrm>
        </p:spPr>
        <p:txBody>
          <a:bodyPr>
            <a:normAutofit fontScale="85000" lnSpcReduction="20000"/>
          </a:bodyPr>
          <a:lstStyle/>
          <a:p>
            <a:pPr algn="just">
              <a:lnSpc>
                <a:spcPct val="150000"/>
              </a:lnSpc>
            </a:pPr>
            <a:r>
              <a:rPr lang="en-US" dirty="0" smtClean="0"/>
              <a:t>Protection of country names against registration or use of trademarks: overlap between private trademark rights and the interests of States to control the use and appropriation of their names</a:t>
            </a:r>
          </a:p>
          <a:p>
            <a:pPr algn="just">
              <a:lnSpc>
                <a:spcPct val="150000"/>
              </a:lnSpc>
            </a:pPr>
            <a:r>
              <a:rPr lang="en-US" dirty="0"/>
              <a:t> </a:t>
            </a:r>
            <a:r>
              <a:rPr lang="en-US" dirty="0" smtClean="0"/>
              <a:t>The draft text for a Design Law Treaty has made substantial progress. Pending areas of discussion relate to the inclusion of a technical assistance provision.  </a:t>
            </a:r>
          </a:p>
          <a:p>
            <a:pPr algn="just">
              <a:lnSpc>
                <a:spcPct val="150000"/>
              </a:lnSpc>
            </a:pPr>
            <a:r>
              <a:rPr lang="en-US" dirty="0" smtClean="0"/>
              <a:t>Next SCT</a:t>
            </a:r>
            <a:r>
              <a:rPr lang="en-US" dirty="0"/>
              <a:t>:  November 24 to November 26, 2014 </a:t>
            </a:r>
            <a:endParaRPr lang="en-US" dirty="0" smtClean="0"/>
          </a:p>
        </p:txBody>
      </p:sp>
    </p:spTree>
    <p:extLst>
      <p:ext uri="{BB962C8B-B14F-4D97-AF65-F5344CB8AC3E}">
        <p14:creationId xmlns:p14="http://schemas.microsoft.com/office/powerpoint/2010/main" val="224720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descr="cid:b9ccf605-b1d0-4a84-94a0-2843a2ba8075@ictsd.local"/>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3" descr="D:\Users\wai\AppData\Local\Microsoft\Windows\Temporary Internet Files\Content.Word\300x98px-FICPI_w_1col_pos_left.png"/>
          <p:cNvPicPr>
            <a:picLocks noChangeAspect="1" noChangeArrowheads="1"/>
          </p:cNvPicPr>
          <p:nvPr/>
        </p:nvPicPr>
        <p:blipFill>
          <a:blip r:embed="rId4">
            <a:extLst>
              <a:ext uri="{28A0092B-C50C-407E-A947-70E740481C1C}">
                <a14:useLocalDpi xmlns:a14="http://schemas.microsoft.com/office/drawing/2010/main" val="0"/>
              </a:ext>
            </a:extLst>
          </a:blip>
          <a:srcRect r="64993"/>
          <a:stretch>
            <a:fillRect/>
          </a:stretch>
        </p:blipFill>
        <p:spPr bwMode="auto">
          <a:xfrm>
            <a:off x="6546850" y="1720850"/>
            <a:ext cx="9509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9" descr="D:\Users\wai\AppData\Local\Microsoft\Windows\Temporary Internet Files\Content.Outlook\NMWM43F2\logo_solb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N:\ORGgcd\Shared\_WIPO Green\Communications\Partner logo &amp; text\AUTM_4C_wTa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N:\ORGgcd\Shared\_WIPO Green\Communications\Partner logo &amp; text\cickeny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N:\ORGgcd\Shared\_WIPO Green\Communications\Partner logo &amp; text\CIP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N:\ORGgcd\Shared\_WIPO Green\Communications\Partner logo &amp; text\EcoMachines Logo - high resolution (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N:\ORGgcd\Shared\_WIPO Green\Communications\Partner logo &amp; text\forte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N:\ORGgcd\Shared\_WIPO Green\Communications\Partner logo &amp; text\INFOdev.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N:\ORGgcd\Shared\_WIPO Green\Communications\Partner logo &amp; text\inovent.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N:\ORGgcd\Shared\_WIPO Green\Communications\Partner logo &amp; text\INP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ORGgcd\Shared\_WIPO Green\Communications\Partner logo &amp; text\IPSEVA-Logo-Hir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N:\ORGgcd\Shared\_WIPO Green\Communications\Partner logo &amp; text\ssgate Logo withouttex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N:\ORGgcd\Shared\_WIPO Green\Communications\Partner logo &amp; text\The Innovation Hub log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 descr="Schermata 2013-09-02 a 09.20.11.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6" descr="N:\ORGgcd\Shared\_WIPO Green\Communications\Partner logo &amp; text\EPO_4C.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http://www.wipo.int/export/sites/www/research/logos/piipa.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2" descr="D:\Users\wai\AppData\Local\Microsoft\Windows\Temporary Internet Files\Content.Outlook\NMWM43F2\bamboo logo_final  .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4" descr="D:\Users\wai\AppData\Local\Microsoft\Windows\Temporary Internet Files\Content.Outlook\NMWM43F2\LOGO R20blockmark.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8" descr="http://www.rit.edu/research/media/global/GlobalResearchUNGloba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5" descr="image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6" descr="N:\ORGgcd\Shared\_WIPO Green\Communications\Partner logo &amp; text\ADB.t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1" descr="UNOSSC JointLogo ColorUN.eps"/>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5" descr="Givewatts_Logo_Black.eps"/>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6" descr="Villgro logo.eps"/>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39"/>
          <p:cNvGrpSpPr>
            <a:grpSpLocks/>
          </p:cNvGrpSpPr>
          <p:nvPr/>
        </p:nvGrpSpPr>
        <p:grpSpPr bwMode="auto">
          <a:xfrm>
            <a:off x="7518400" y="1130300"/>
            <a:ext cx="1376363" cy="1009650"/>
            <a:chOff x="1617995" y="1137052"/>
            <a:chExt cx="1430004" cy="1048924"/>
          </a:xfrm>
        </p:grpSpPr>
        <p:pic>
          <p:nvPicPr>
            <p:cNvPr id="14375" name="Picture 40" descr="D:\Users\wai\AppData\Local\Microsoft\Windows\Temporary Internet Files\Content.Outlook\NMWM43F2\UNEPfullcyan.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17995" y="1137052"/>
              <a:ext cx="1430004" cy="72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1" descr="D:\Users\wai\AppData\Local\Microsoft\Windows\Temporary Internet Files\Content.Outlook\NMWM43F2\Logo_high.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1146" y="1928813"/>
              <a:ext cx="1281123" cy="2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Picture 42" descr="CambridgeIP_color.eps"/>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Rectangle 1"/>
          <p:cNvSpPr>
            <a:spLocks noChangeArrowheads="1"/>
          </p:cNvSpPr>
          <p:nvPr/>
        </p:nvSpPr>
        <p:spPr bwMode="auto">
          <a:xfrm>
            <a:off x="7092950" y="5995988"/>
            <a:ext cx="1997075" cy="862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pic>
        <p:nvPicPr>
          <p:cNvPr id="14371" name="Picture 3" descr="N:\ORGgcd\Shared\_WIPO Green\Communications\Partner logo &amp; text\sie_logo_petrol_cmyk.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N:\ORGgcd\Shared\_WIPO Green\Communications\Partner logo &amp; text\Sathguru.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8" descr="ICC Vert logo_ENG_PMS300.eps"/>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3600" dirty="0" smtClean="0">
                <a:solidFill>
                  <a:srgbClr val="00408C"/>
                </a:solidFill>
              </a:rPr>
              <a:t>Partners of WIPO GREEN</a:t>
            </a:r>
            <a:endParaRPr lang="en-US" altLang="en-US" sz="3600" dirty="0">
              <a:solidFill>
                <a:srgbClr val="00408C"/>
              </a:solidFill>
            </a:endParaRPr>
          </a:p>
        </p:txBody>
      </p:sp>
    </p:spTree>
    <p:extLst>
      <p:ext uri="{BB962C8B-B14F-4D97-AF65-F5344CB8AC3E}">
        <p14:creationId xmlns:p14="http://schemas.microsoft.com/office/powerpoint/2010/main" val="1935750902"/>
      </p:ext>
    </p:extLst>
  </p:cSld>
  <p:clrMapOvr>
    <a:masterClrMapping/>
  </p:clrMapOvr>
  <p:transition spd="slow">
    <p:wip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37"/>
            <a:ext cx="9228517" cy="69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5856" y="260648"/>
            <a:ext cx="2880320" cy="461665"/>
          </a:xfrm>
          <a:prstGeom prst="rect">
            <a:avLst/>
          </a:prstGeom>
          <a:noFill/>
        </p:spPr>
        <p:txBody>
          <a:bodyPr wrap="square" rtlCol="0">
            <a:spAutoFit/>
          </a:bodyPr>
          <a:lstStyle/>
          <a:p>
            <a:r>
              <a:rPr lang="en-US" u="sng" dirty="0" smtClean="0">
                <a:hlinkClick r:id="rId3"/>
              </a:rPr>
              <a:t>www.wipo.int/green</a:t>
            </a:r>
            <a:endParaRPr lang="en-US" dirty="0">
              <a:solidFill>
                <a:srgbClr val="FF0000"/>
              </a:solidFill>
            </a:endParaRPr>
          </a:p>
        </p:txBody>
      </p:sp>
    </p:spTree>
    <p:extLst>
      <p:ext uri="{BB962C8B-B14F-4D97-AF65-F5344CB8AC3E}">
        <p14:creationId xmlns:p14="http://schemas.microsoft.com/office/powerpoint/2010/main" val="2194774712"/>
      </p:ext>
    </p:extLst>
  </p:cSld>
  <p:clrMapOvr>
    <a:masterClrMapping/>
  </p:clrMapOvr>
  <p:transition spd="slow">
    <p:wip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7"/>
          <p:cNvSpPr txBox="1">
            <a:spLocks noChangeArrowheads="1"/>
          </p:cNvSpPr>
          <p:nvPr/>
        </p:nvSpPr>
        <p:spPr bwMode="auto">
          <a:xfrm>
            <a:off x="6084888" y="1349375"/>
            <a:ext cx="2655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Blip>
                <a:blip r:embed="rId2"/>
              </a:buBlip>
              <a:defRPr sz="2400">
                <a:solidFill>
                  <a:schemeClr val="tx1"/>
                </a:solidFill>
                <a:latin typeface="Arial" pitchFamily="34" charset="0"/>
                <a:cs typeface="Arial" pitchFamily="34" charset="0"/>
              </a:defRPr>
            </a:lvl2pPr>
            <a:lvl3pPr marL="1143000" indent="-228600">
              <a:spcBef>
                <a:spcPct val="20000"/>
              </a:spcBef>
              <a:buBlip>
                <a:blip r:embed="rId2"/>
              </a:buBlip>
              <a:defRPr sz="2400">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b="1">
                <a:solidFill>
                  <a:srgbClr val="FF0000"/>
                </a:solidFill>
              </a:rPr>
              <a:t>TEIJIN Limited (Japan) </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l="2649" t="32974" r="3720" b="6061"/>
          <a:stretch>
            <a:fillRect/>
          </a:stretch>
        </p:blipFill>
        <p:spPr bwMode="auto">
          <a:xfrm>
            <a:off x="0" y="1828800"/>
            <a:ext cx="9144000" cy="372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l="41974" t="43961" r="41853" b="38358"/>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9"/>
          <p:cNvPicPr>
            <a:picLocks noChangeAspect="1"/>
          </p:cNvPicPr>
          <p:nvPr/>
        </p:nvPicPr>
        <p:blipFill>
          <a:blip r:embed="rId5">
            <a:clrChange>
              <a:clrFrom>
                <a:srgbClr val="347D49"/>
              </a:clrFrom>
              <a:clrTo>
                <a:srgbClr val="347D49">
                  <a:alpha val="0"/>
                </a:srgbClr>
              </a:clrTo>
            </a:clrChange>
            <a:extLst>
              <a:ext uri="{28A0092B-C50C-407E-A947-70E740481C1C}">
                <a14:useLocalDpi xmlns:a14="http://schemas.microsoft.com/office/drawing/2010/main" val="0"/>
              </a:ext>
            </a:extLst>
          </a:blip>
          <a:srcRect/>
          <a:stretch>
            <a:fillRect/>
          </a:stretch>
        </p:blipFill>
        <p:spPr bwMode="auto">
          <a:xfrm>
            <a:off x="4657763" y="1186617"/>
            <a:ext cx="8366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2"/>
          <p:cNvSpPr>
            <a:spLocks noGrp="1" noChangeArrowheads="1"/>
          </p:cNvSpPr>
          <p:nvPr>
            <p:ph type="title"/>
          </p:nvPr>
        </p:nvSpPr>
        <p:spPr/>
        <p:txBody>
          <a:bodyPr/>
          <a:lstStyle/>
          <a:p>
            <a:pPr algn="ctr" eaLnBrk="1" hangingPunct="1"/>
            <a:r>
              <a:rPr lang="en-US" altLang="en-US" dirty="0" smtClean="0"/>
              <a:t>Example: Product to license or sell</a:t>
            </a:r>
          </a:p>
        </p:txBody>
      </p:sp>
    </p:spTree>
    <p:extLst>
      <p:ext uri="{BB962C8B-B14F-4D97-AF65-F5344CB8AC3E}">
        <p14:creationId xmlns:p14="http://schemas.microsoft.com/office/powerpoint/2010/main" val="2845469383"/>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pPr algn="ctr"/>
            <a:r>
              <a:rPr lang="en-US" sz="3200" dirty="0" smtClean="0"/>
              <a:t>Conclusion </a:t>
            </a:r>
            <a:endParaRPr lang="en-US" sz="3200" dirty="0"/>
          </a:p>
        </p:txBody>
      </p:sp>
      <p:sp>
        <p:nvSpPr>
          <p:cNvPr id="3" name="Content Placeholder 2"/>
          <p:cNvSpPr>
            <a:spLocks noGrp="1"/>
          </p:cNvSpPr>
          <p:nvPr>
            <p:ph idx="1"/>
          </p:nvPr>
        </p:nvSpPr>
        <p:spPr>
          <a:xfrm>
            <a:off x="467544" y="1196752"/>
            <a:ext cx="8229600" cy="4352925"/>
          </a:xfrm>
        </p:spPr>
        <p:txBody>
          <a:bodyPr/>
          <a:lstStyle/>
          <a:p>
            <a:r>
              <a:rPr lang="en-US" dirty="0" smtClean="0"/>
              <a:t>WIPO Global Databases and Platforms will promote/are promoting global partnerships among multiple stakeholders</a:t>
            </a:r>
          </a:p>
          <a:p>
            <a:pPr marL="0" indent="0">
              <a:buNone/>
            </a:pPr>
            <a:endParaRPr lang="en-US" dirty="0" smtClean="0"/>
          </a:p>
          <a:p>
            <a:r>
              <a:rPr lang="en-US" dirty="0" smtClean="0"/>
              <a:t>Databases, Tools, Services and Platforms need to be easy to search, up to date, interactive/dynamic, multilingual, and robust </a:t>
            </a:r>
          </a:p>
          <a:p>
            <a:endParaRPr lang="en-US" dirty="0"/>
          </a:p>
          <a:p>
            <a:r>
              <a:rPr lang="en-US" dirty="0" smtClean="0"/>
              <a:t>WIPO is helping to establish critical elements of global IP infrastructure, tools and </a:t>
            </a:r>
            <a:r>
              <a:rPr lang="en-US" smtClean="0"/>
              <a:t>services necessary </a:t>
            </a:r>
            <a:r>
              <a:rPr lang="en-US" dirty="0" smtClean="0"/>
              <a:t>so that innovators, patent professionals and IP Offices in all countries can derive maximum benefit from the global IP system</a:t>
            </a:r>
            <a:endParaRPr lang="en-US" dirty="0"/>
          </a:p>
        </p:txBody>
      </p:sp>
    </p:spTree>
    <p:extLst>
      <p:ext uri="{BB962C8B-B14F-4D97-AF65-F5344CB8AC3E}">
        <p14:creationId xmlns:p14="http://schemas.microsoft.com/office/powerpoint/2010/main" val="358840137"/>
      </p:ext>
    </p:extLst>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1143000"/>
          </a:xfrm>
        </p:spPr>
        <p:txBody>
          <a:bodyPr/>
          <a:lstStyle/>
          <a:p>
            <a:pPr algn="ctr"/>
            <a:r>
              <a:rPr lang="en-US" sz="2800" dirty="0" smtClean="0"/>
              <a:t>ALTERNATIVE DISPUTE RESOLUTION- WIPO ARBITRATION AND MEDIATION CENTER </a:t>
            </a:r>
            <a:endParaRPr lang="en-US" sz="2800" dirty="0"/>
          </a:p>
        </p:txBody>
      </p:sp>
      <p:sp>
        <p:nvSpPr>
          <p:cNvPr id="3" name="Content Placeholder 2"/>
          <p:cNvSpPr>
            <a:spLocks noGrp="1"/>
          </p:cNvSpPr>
          <p:nvPr>
            <p:ph idx="1"/>
          </p:nvPr>
        </p:nvSpPr>
        <p:spPr/>
        <p:txBody>
          <a:bodyPr/>
          <a:lstStyle/>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r>
              <a:rPr lang="en-US" sz="1200" u="sng" smtClean="0"/>
              <a:t>Speaker </a:t>
            </a:r>
            <a:r>
              <a:rPr lang="en-US" sz="1200" smtClean="0"/>
              <a:t>: </a:t>
            </a:r>
            <a:r>
              <a:rPr lang="en-US" sz="1200" smtClean="0">
                <a:ea typeface="ヒラギノ角ゴ Pro W3" charset="0"/>
                <a:cs typeface="ヒラギノ角ゴ Pro W3" charset="0"/>
              </a:rPr>
              <a:t>Víctor  Vázquez, Head, Section for Coordination of Developed Countries, Department for Transition and Developed Countries (TDC), WIPO</a:t>
            </a:r>
          </a:p>
          <a:p>
            <a:endParaRPr lang="en-US" sz="1200" dirty="0"/>
          </a:p>
        </p:txBody>
      </p:sp>
      <p:pic>
        <p:nvPicPr>
          <p:cNvPr id="7" name="Picture 6"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40" y="1628800"/>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85853072"/>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4450"/>
            <a:ext cx="8229600" cy="1143000"/>
          </a:xfrm>
        </p:spPr>
        <p:txBody>
          <a:bodyPr/>
          <a:lstStyle/>
          <a:p>
            <a:r>
              <a:rPr lang="en-US" altLang="en-US" sz="3200" b="1" smtClean="0"/>
              <a:t>WIPO Arbitration and Mediation Center</a:t>
            </a:r>
          </a:p>
        </p:txBody>
      </p:sp>
      <p:sp>
        <p:nvSpPr>
          <p:cNvPr id="43011" name="Rectangle 3"/>
          <p:cNvSpPr>
            <a:spLocks noGrp="1" noChangeArrowheads="1"/>
          </p:cNvSpPr>
          <p:nvPr>
            <p:ph type="body" idx="1"/>
          </p:nvPr>
        </p:nvSpPr>
        <p:spPr>
          <a:xfrm>
            <a:off x="517282" y="1557338"/>
            <a:ext cx="8027377" cy="3994150"/>
          </a:xfrm>
        </p:spPr>
        <p:txBody>
          <a:bodyPr/>
          <a:lstStyle/>
          <a:p>
            <a:pPr marL="715963" indent="-715963">
              <a:lnSpc>
                <a:spcPct val="90000"/>
              </a:lnSpc>
              <a:defRPr/>
            </a:pPr>
            <a:r>
              <a:rPr lang="en-US" altLang="en-US" sz="2000" dirty="0" smtClean="0"/>
              <a:t>Offices in Geneva and</a:t>
            </a:r>
            <a:r>
              <a:rPr lang="fr-CH" altLang="en-US" sz="2000" dirty="0" smtClean="0"/>
              <a:t> Singapore</a:t>
            </a:r>
            <a:endParaRPr lang="en-US" altLang="en-US" sz="2000" dirty="0" smtClean="0"/>
          </a:p>
          <a:p>
            <a:pPr marL="715963" indent="-715963">
              <a:lnSpc>
                <a:spcPct val="90000"/>
              </a:lnSpc>
              <a:defRPr/>
            </a:pPr>
            <a:r>
              <a:rPr lang="en-US" altLang="en-US" sz="2000" dirty="0" smtClean="0"/>
              <a:t>International ADR Services Provider</a:t>
            </a:r>
            <a:endParaRPr lang="fr-CH" altLang="en-US" sz="2000" dirty="0" smtClean="0"/>
          </a:p>
          <a:p>
            <a:pPr marL="1181100" lvl="1">
              <a:lnSpc>
                <a:spcPct val="90000"/>
              </a:lnSpc>
              <a:defRPr/>
            </a:pPr>
            <a:r>
              <a:rPr lang="en-US" altLang="en-US" sz="2000" dirty="0" smtClean="0"/>
              <a:t>Specialized:  WIPO panel members experienced in IP and technology </a:t>
            </a:r>
            <a:endParaRPr lang="fr-CH" altLang="en-US" sz="2000" dirty="0" smtClean="0"/>
          </a:p>
          <a:p>
            <a:pPr marL="1181100" lvl="1">
              <a:lnSpc>
                <a:spcPct val="90000"/>
              </a:lnSpc>
              <a:defRPr/>
            </a:pPr>
            <a:r>
              <a:rPr lang="es-ES_tradnl" altLang="en-US" sz="2000" dirty="0" smtClean="0"/>
              <a:t>Status as </a:t>
            </a:r>
            <a:r>
              <a:rPr lang="es-ES_tradnl" altLang="en-US" sz="2000" dirty="0" err="1" smtClean="0"/>
              <a:t>international</a:t>
            </a:r>
            <a:r>
              <a:rPr lang="es-ES_tradnl" altLang="en-US" sz="2000" dirty="0" smtClean="0"/>
              <a:t> </a:t>
            </a:r>
            <a:r>
              <a:rPr lang="es-ES_tradnl" altLang="en-US" sz="2000" dirty="0" err="1" smtClean="0"/>
              <a:t>institution</a:t>
            </a:r>
            <a:endParaRPr lang="en-US" altLang="en-US" sz="2000" dirty="0" smtClean="0"/>
          </a:p>
          <a:p>
            <a:pPr marL="1181100" lvl="1">
              <a:lnSpc>
                <a:spcPct val="90000"/>
              </a:lnSpc>
              <a:defRPr/>
            </a:pPr>
            <a:r>
              <a:rPr lang="fr-CH" altLang="en-US" sz="2000" dirty="0" err="1" smtClean="0"/>
              <a:t>Competitive</a:t>
            </a:r>
            <a:r>
              <a:rPr lang="fr-CH" altLang="en-US" sz="2000" dirty="0" smtClean="0"/>
              <a:t> WIPO </a:t>
            </a:r>
            <a:r>
              <a:rPr lang="fr-CH" altLang="en-US" sz="2000" dirty="0" err="1" smtClean="0"/>
              <a:t>fee</a:t>
            </a:r>
            <a:r>
              <a:rPr lang="fr-CH" altLang="en-US" sz="2000" dirty="0" smtClean="0"/>
              <a:t> structure</a:t>
            </a:r>
          </a:p>
          <a:p>
            <a:pPr marL="715963" lvl="1" indent="-715963">
              <a:lnSpc>
                <a:spcPct val="90000"/>
              </a:lnSpc>
              <a:defRPr/>
            </a:pPr>
            <a:r>
              <a:rPr lang="fr-CH" altLang="en-US" sz="2000" dirty="0" smtClean="0"/>
              <a:t>Active case management, </a:t>
            </a:r>
            <a:r>
              <a:rPr lang="fr-CH" altLang="en-US" sz="2000" dirty="0"/>
              <a:t>WIPO ECAF (online case management</a:t>
            </a:r>
            <a:r>
              <a:rPr lang="fr-CH" altLang="en-US" sz="2000" dirty="0" smtClean="0"/>
              <a:t>)</a:t>
            </a:r>
          </a:p>
          <a:p>
            <a:pPr marL="715963" lvl="1" indent="-715963">
              <a:lnSpc>
                <a:spcPct val="90000"/>
              </a:lnSpc>
              <a:defRPr/>
            </a:pPr>
            <a:r>
              <a:rPr lang="fr-CH" altLang="en-US" sz="2000" dirty="0" err="1" smtClean="0"/>
              <a:t>Procedural</a:t>
            </a:r>
            <a:r>
              <a:rPr lang="fr-CH" altLang="en-US" sz="2000" dirty="0" smtClean="0"/>
              <a:t> guidance, training programs</a:t>
            </a:r>
            <a:endParaRPr lang="en-US" altLang="en-US" sz="2000" dirty="0" smtClean="0"/>
          </a:p>
        </p:txBody>
      </p:sp>
    </p:spTree>
    <p:extLst>
      <p:ext uri="{BB962C8B-B14F-4D97-AF65-F5344CB8AC3E}">
        <p14:creationId xmlns:p14="http://schemas.microsoft.com/office/powerpoint/2010/main" val="1011522890"/>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70659" name="Rectangle 3"/>
          <p:cNvSpPr>
            <a:spLocks noGrp="1" noChangeArrowheads="1"/>
          </p:cNvSpPr>
          <p:nvPr>
            <p:ph type="title"/>
          </p:nvPr>
        </p:nvSpPr>
        <p:spPr>
          <a:xfrm>
            <a:off x="184638" y="0"/>
            <a:ext cx="8229600" cy="1143000"/>
          </a:xfrm>
        </p:spPr>
        <p:txBody>
          <a:bodyPr/>
          <a:lstStyle/>
          <a:p>
            <a:r>
              <a:rPr lang="en-US" altLang="en-US" sz="3200" b="1" smtClean="0"/>
              <a:t>ADR Options under WIPO Rules</a:t>
            </a:r>
            <a:r>
              <a:rPr lang="fr-CH" altLang="en-US" sz="2000" smtClean="0">
                <a:solidFill>
                  <a:srgbClr val="000000"/>
                </a:solidFill>
              </a:rPr>
              <a:t> </a:t>
            </a:r>
            <a:endParaRPr lang="en-US" altLang="en-US" sz="1800" b="1" smtClean="0"/>
          </a:p>
        </p:txBody>
      </p:sp>
      <p:grpSp>
        <p:nvGrpSpPr>
          <p:cNvPr id="70660" name="Group 4"/>
          <p:cNvGrpSpPr>
            <a:grpSpLocks/>
          </p:cNvGrpSpPr>
          <p:nvPr/>
        </p:nvGrpSpPr>
        <p:grpSpPr bwMode="auto">
          <a:xfrm>
            <a:off x="4705350" y="3675063"/>
            <a:ext cx="2261088" cy="584200"/>
            <a:chOff x="3697" y="2536"/>
            <a:chExt cx="1542" cy="368"/>
          </a:xfrm>
        </p:grpSpPr>
        <p:sp>
          <p:nvSpPr>
            <p:cNvPr id="70691"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70692"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Expedited Arbitration</a:t>
              </a:r>
            </a:p>
          </p:txBody>
        </p:sp>
        <p:sp>
          <p:nvSpPr>
            <p:cNvPr id="70693"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Arbitration</a:t>
              </a:r>
            </a:p>
            <a:p>
              <a:pPr algn="ctr" eaLnBrk="1" hangingPunct="1">
                <a:spcBef>
                  <a:spcPct val="0"/>
                </a:spcBef>
                <a:buFontTx/>
                <a:buNone/>
              </a:pPr>
              <a:endParaRPr kumimoji="1" lang="en-US" altLang="en-US" sz="1600"/>
            </a:p>
          </p:txBody>
        </p:sp>
      </p:grpSp>
      <p:sp>
        <p:nvSpPr>
          <p:cNvPr id="70661" name="Text Box 8"/>
          <p:cNvSpPr txBox="1">
            <a:spLocks noChangeArrowheads="1"/>
          </p:cNvSpPr>
          <p:nvPr/>
        </p:nvSpPr>
        <p:spPr bwMode="auto">
          <a:xfrm>
            <a:off x="2337289" y="1557338"/>
            <a:ext cx="2234711"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WIPO Contract Clause/ Submission Agreement</a:t>
            </a:r>
          </a:p>
        </p:txBody>
      </p:sp>
      <p:sp>
        <p:nvSpPr>
          <p:cNvPr id="70662" name="Text Box 9"/>
          <p:cNvSpPr txBox="1">
            <a:spLocks noChangeArrowheads="1"/>
          </p:cNvSpPr>
          <p:nvPr/>
        </p:nvSpPr>
        <p:spPr bwMode="auto">
          <a:xfrm>
            <a:off x="230067" y="3667125"/>
            <a:ext cx="153132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Expert Determination</a:t>
            </a:r>
          </a:p>
        </p:txBody>
      </p:sp>
      <p:sp>
        <p:nvSpPr>
          <p:cNvPr id="70663" name="Text Box 10"/>
          <p:cNvSpPr txBox="1">
            <a:spLocks noChangeArrowheads="1"/>
          </p:cNvSpPr>
          <p:nvPr/>
        </p:nvSpPr>
        <p:spPr bwMode="auto">
          <a:xfrm>
            <a:off x="230067" y="5186364"/>
            <a:ext cx="1531326"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Determination</a:t>
            </a:r>
          </a:p>
        </p:txBody>
      </p:sp>
      <p:sp>
        <p:nvSpPr>
          <p:cNvPr id="70664" name="Text Box 11"/>
          <p:cNvSpPr txBox="1">
            <a:spLocks noChangeArrowheads="1"/>
          </p:cNvSpPr>
          <p:nvPr/>
        </p:nvSpPr>
        <p:spPr bwMode="auto">
          <a:xfrm>
            <a:off x="2337289" y="2471739"/>
            <a:ext cx="2234711"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(Negotiation)</a:t>
            </a:r>
          </a:p>
        </p:txBody>
      </p:sp>
      <p:sp>
        <p:nvSpPr>
          <p:cNvPr id="70665" name="Text Box 12"/>
          <p:cNvSpPr txBox="1">
            <a:spLocks noChangeArrowheads="1"/>
          </p:cNvSpPr>
          <p:nvPr/>
        </p:nvSpPr>
        <p:spPr bwMode="auto">
          <a:xfrm>
            <a:off x="2337289" y="3119439"/>
            <a:ext cx="2234711"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Mediation</a:t>
            </a:r>
          </a:p>
        </p:txBody>
      </p:sp>
      <p:sp>
        <p:nvSpPr>
          <p:cNvPr id="70666" name="Text Box 13"/>
          <p:cNvSpPr txBox="1">
            <a:spLocks noChangeArrowheads="1"/>
          </p:cNvSpPr>
          <p:nvPr/>
        </p:nvSpPr>
        <p:spPr bwMode="auto">
          <a:xfrm>
            <a:off x="5037993" y="5186364"/>
            <a:ext cx="1592874"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Award</a:t>
            </a:r>
          </a:p>
        </p:txBody>
      </p:sp>
      <p:cxnSp>
        <p:nvCxnSpPr>
          <p:cNvPr id="70667" name="AutoShape 14"/>
          <p:cNvCxnSpPr>
            <a:cxnSpLocks noChangeShapeType="1"/>
            <a:stCxn id="70664" idx="3"/>
            <a:endCxn id="70691" idx="0"/>
          </p:cNvCxnSpPr>
          <p:nvPr/>
        </p:nvCxnSpPr>
        <p:spPr bwMode="auto">
          <a:xfrm>
            <a:off x="4572001" y="2641601"/>
            <a:ext cx="1264627"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68" name="AutoShape 15"/>
          <p:cNvCxnSpPr>
            <a:cxnSpLocks noChangeShapeType="1"/>
            <a:stCxn id="70662" idx="2"/>
            <a:endCxn id="70663"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69" name="AutoShape 16"/>
          <p:cNvCxnSpPr>
            <a:cxnSpLocks noChangeShapeType="1"/>
            <a:stCxn id="70665" idx="2"/>
            <a:endCxn id="70690" idx="0"/>
          </p:cNvCxnSpPr>
          <p:nvPr/>
        </p:nvCxnSpPr>
        <p:spPr bwMode="auto">
          <a:xfrm flipH="1">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0" name="AutoShape 17"/>
          <p:cNvCxnSpPr>
            <a:cxnSpLocks noChangeShapeType="1"/>
            <a:stCxn id="70664" idx="2"/>
            <a:endCxn id="70665" idx="0"/>
          </p:cNvCxnSpPr>
          <p:nvPr/>
        </p:nvCxnSpPr>
        <p:spPr bwMode="auto">
          <a:xfrm>
            <a:off x="3455377"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1" name="AutoShape 18"/>
          <p:cNvCxnSpPr>
            <a:cxnSpLocks noChangeShapeType="1"/>
            <a:stCxn id="70661" idx="2"/>
            <a:endCxn id="70664" idx="0"/>
          </p:cNvCxnSpPr>
          <p:nvPr/>
        </p:nvCxnSpPr>
        <p:spPr bwMode="auto">
          <a:xfrm>
            <a:off x="3454645"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2" name="AutoShape 19"/>
          <p:cNvCxnSpPr>
            <a:cxnSpLocks noChangeShapeType="1"/>
            <a:stCxn id="70665" idx="1"/>
            <a:endCxn id="70662" idx="0"/>
          </p:cNvCxnSpPr>
          <p:nvPr/>
        </p:nvCxnSpPr>
        <p:spPr bwMode="auto">
          <a:xfrm rot="10800000" flipV="1">
            <a:off x="996462" y="3289301"/>
            <a:ext cx="1340827"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3" name="AutoShape 20"/>
          <p:cNvCxnSpPr>
            <a:cxnSpLocks noChangeShapeType="1"/>
            <a:stCxn id="70664" idx="1"/>
            <a:endCxn id="70662" idx="0"/>
          </p:cNvCxnSpPr>
          <p:nvPr/>
        </p:nvCxnSpPr>
        <p:spPr bwMode="auto">
          <a:xfrm rot="10800000" flipV="1">
            <a:off x="996462" y="2641601"/>
            <a:ext cx="1340827"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4" name="AutoShape 21"/>
          <p:cNvCxnSpPr>
            <a:cxnSpLocks noChangeShapeType="1"/>
            <a:stCxn id="70665" idx="3"/>
            <a:endCxn id="70691" idx="0"/>
          </p:cNvCxnSpPr>
          <p:nvPr/>
        </p:nvCxnSpPr>
        <p:spPr bwMode="auto">
          <a:xfrm>
            <a:off x="4572001" y="3289301"/>
            <a:ext cx="1264627"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5" name="AutoShape 22"/>
          <p:cNvCxnSpPr>
            <a:cxnSpLocks noChangeShapeType="1"/>
            <a:stCxn id="70691" idx="2"/>
            <a:endCxn id="70689" idx="0"/>
          </p:cNvCxnSpPr>
          <p:nvPr/>
        </p:nvCxnSpPr>
        <p:spPr bwMode="auto">
          <a:xfrm rot="5400000">
            <a:off x="4426805" y="3776541"/>
            <a:ext cx="936625" cy="188302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6" name="AutoShape 23"/>
          <p:cNvCxnSpPr>
            <a:cxnSpLocks noChangeShapeType="1"/>
            <a:stCxn id="70662" idx="2"/>
            <a:endCxn id="70688"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7" name="AutoShape 24"/>
          <p:cNvCxnSpPr>
            <a:cxnSpLocks noChangeShapeType="1"/>
            <a:stCxn id="70691" idx="2"/>
            <a:endCxn id="70666" idx="0"/>
          </p:cNvCxnSpPr>
          <p:nvPr/>
        </p:nvCxnSpPr>
        <p:spPr bwMode="auto">
          <a:xfrm flipH="1">
            <a:off x="5835161" y="4249739"/>
            <a:ext cx="1466"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8" name="AutoShape 25"/>
          <p:cNvCxnSpPr>
            <a:cxnSpLocks noChangeShapeType="1"/>
            <a:stCxn id="70662" idx="3"/>
            <a:endCxn id="70691"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0679" name="Group 26"/>
          <p:cNvGrpSpPr>
            <a:grpSpLocks/>
          </p:cNvGrpSpPr>
          <p:nvPr/>
        </p:nvGrpSpPr>
        <p:grpSpPr bwMode="auto">
          <a:xfrm>
            <a:off x="2687516" y="5186364"/>
            <a:ext cx="1532792" cy="339725"/>
            <a:chOff x="2562" y="3339"/>
            <a:chExt cx="1044" cy="212"/>
          </a:xfrm>
        </p:grpSpPr>
        <p:sp>
          <p:nvSpPr>
            <p:cNvPr id="70688"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70689"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70690"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Settlement</a:t>
              </a:r>
            </a:p>
          </p:txBody>
        </p:sp>
      </p:grpSp>
      <p:sp>
        <p:nvSpPr>
          <p:cNvPr id="70680"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Party Agreement</a:t>
            </a:r>
          </a:p>
        </p:txBody>
      </p:sp>
      <p:sp>
        <p:nvSpPr>
          <p:cNvPr id="70681" name="Text Box 31"/>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Outcome</a:t>
            </a:r>
          </a:p>
        </p:txBody>
      </p:sp>
      <p:sp>
        <p:nvSpPr>
          <p:cNvPr id="70682" name="Text Box 32"/>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Procedure</a:t>
            </a:r>
          </a:p>
        </p:txBody>
      </p:sp>
      <p:sp>
        <p:nvSpPr>
          <p:cNvPr id="70683" name="Text Box 33"/>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First Step</a:t>
            </a:r>
          </a:p>
        </p:txBody>
      </p:sp>
      <p:sp>
        <p:nvSpPr>
          <p:cNvPr id="70684" name="Line 34"/>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685" name="Line 35"/>
          <p:cNvSpPr>
            <a:spLocks noChangeShapeType="1"/>
          </p:cNvSpPr>
          <p:nvPr/>
        </p:nvSpPr>
        <p:spPr bwMode="auto">
          <a:xfrm>
            <a:off x="7164266" y="1268413"/>
            <a:ext cx="0"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686" name="Line 36"/>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687" name="Line 37"/>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74455758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5105400" y="5013325"/>
            <a:ext cx="40386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4"/>
              </a:buBlip>
              <a:defRPr sz="2400">
                <a:solidFill>
                  <a:schemeClr val="tx1"/>
                </a:solidFill>
                <a:latin typeface="Arial" charset="0"/>
                <a:cs typeface="Arial" charset="0"/>
              </a:defRPr>
            </a:lvl1pPr>
            <a:lvl2pPr marL="742950" indent="-285750" algn="l" eaLnBrk="0" hangingPunct="0">
              <a:spcBef>
                <a:spcPct val="20000"/>
              </a:spcBef>
              <a:buBlip>
                <a:blip r:embed="rId4"/>
              </a:buBlip>
              <a:defRPr sz="2400">
                <a:solidFill>
                  <a:schemeClr val="tx1"/>
                </a:solidFill>
                <a:latin typeface="Arial" charset="0"/>
                <a:cs typeface="Arial" charset="0"/>
              </a:defRPr>
            </a:lvl2pPr>
            <a:lvl3pPr marL="1143000" indent="-228600" algn="l" eaLnBrk="0" hangingPunct="0">
              <a:spcBef>
                <a:spcPct val="20000"/>
              </a:spcBef>
              <a:buBlip>
                <a:blip r:embed="rId4"/>
              </a:buBlip>
              <a:defRPr sz="2400">
                <a:solidFill>
                  <a:schemeClr val="tx1"/>
                </a:solidFill>
                <a:latin typeface="Arial" charset="0"/>
                <a:cs typeface="Arial" charset="0"/>
              </a:defRPr>
            </a:lvl3pPr>
            <a:lvl4pPr marL="1600200" indent="-228600" algn="l" eaLnBrk="0" hangingPunct="0">
              <a:spcBef>
                <a:spcPct val="20000"/>
              </a:spcBef>
              <a:buBlip>
                <a:blip r:embed="rId4"/>
              </a:buBlip>
              <a:defRPr sz="2400">
                <a:solidFill>
                  <a:schemeClr val="tx1"/>
                </a:solidFill>
                <a:latin typeface="Arial" charset="0"/>
                <a:cs typeface="Arial" charset="0"/>
              </a:defRPr>
            </a:lvl4pPr>
            <a:lvl5pPr marL="2057400" indent="-228600" algn="l"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nSpc>
                <a:spcPct val="70000"/>
              </a:lnSpc>
              <a:spcBef>
                <a:spcPct val="0"/>
              </a:spcBef>
              <a:spcAft>
                <a:spcPct val="25000"/>
              </a:spcAft>
              <a:buFontTx/>
              <a:buChar char="•"/>
            </a:pPr>
            <a:r>
              <a:rPr kumimoji="1" lang="en-US" altLang="en-US" sz="1400">
                <a:solidFill>
                  <a:srgbClr val="000000"/>
                </a:solidFill>
              </a:rPr>
              <a:t>One Exchange of Pleadings</a:t>
            </a:r>
          </a:p>
          <a:p>
            <a:pPr>
              <a:lnSpc>
                <a:spcPct val="70000"/>
              </a:lnSpc>
              <a:spcBef>
                <a:spcPct val="0"/>
              </a:spcBef>
              <a:spcAft>
                <a:spcPct val="25000"/>
              </a:spcAft>
              <a:buFontTx/>
              <a:buChar char="•"/>
            </a:pPr>
            <a:r>
              <a:rPr kumimoji="1" lang="fr-CH" altLang="en-US" sz="1400">
                <a:solidFill>
                  <a:srgbClr val="000000"/>
                </a:solidFill>
              </a:rPr>
              <a:t>Shorter Time Limits</a:t>
            </a:r>
          </a:p>
          <a:p>
            <a:pPr>
              <a:lnSpc>
                <a:spcPct val="70000"/>
              </a:lnSpc>
              <a:spcBef>
                <a:spcPct val="0"/>
              </a:spcBef>
              <a:spcAft>
                <a:spcPct val="25000"/>
              </a:spcAft>
              <a:buFontTx/>
              <a:buChar char="•"/>
            </a:pPr>
            <a:r>
              <a:rPr kumimoji="1" lang="fr-CH" altLang="en-US" sz="1400">
                <a:solidFill>
                  <a:srgbClr val="000000"/>
                </a:solidFill>
              </a:rPr>
              <a:t>Sole Arbitrator</a:t>
            </a:r>
          </a:p>
          <a:p>
            <a:pPr>
              <a:lnSpc>
                <a:spcPct val="70000"/>
              </a:lnSpc>
              <a:spcBef>
                <a:spcPct val="0"/>
              </a:spcBef>
              <a:spcAft>
                <a:spcPct val="25000"/>
              </a:spcAft>
              <a:buFontTx/>
              <a:buChar char="•"/>
            </a:pPr>
            <a:r>
              <a:rPr kumimoji="1" lang="fr-CH" altLang="en-US" sz="1400">
                <a:solidFill>
                  <a:srgbClr val="000000"/>
                </a:solidFill>
              </a:rPr>
              <a:t>Shorter Hearings </a:t>
            </a:r>
          </a:p>
          <a:p>
            <a:pPr>
              <a:lnSpc>
                <a:spcPct val="70000"/>
              </a:lnSpc>
              <a:spcBef>
                <a:spcPct val="0"/>
              </a:spcBef>
              <a:buFontTx/>
              <a:buChar char="•"/>
            </a:pPr>
            <a:r>
              <a:rPr kumimoji="1" lang="en-US" altLang="en-US" sz="1400">
                <a:solidFill>
                  <a:srgbClr val="000000"/>
                </a:solidFill>
              </a:rPr>
              <a:t>Fixed </a:t>
            </a:r>
            <a:r>
              <a:rPr kumimoji="1" lang="fr-CH" altLang="en-US" sz="1400">
                <a:solidFill>
                  <a:srgbClr val="000000"/>
                </a:solidFill>
              </a:rPr>
              <a:t>Fees</a:t>
            </a:r>
            <a:endParaRPr kumimoji="1" lang="en-US" altLang="en-US" sz="1400">
              <a:solidFill>
                <a:srgbClr val="000000"/>
              </a:solidFill>
            </a:endParaRPr>
          </a:p>
        </p:txBody>
      </p:sp>
      <p:graphicFrame>
        <p:nvGraphicFramePr>
          <p:cNvPr id="71683" name="Object 3"/>
          <p:cNvGraphicFramePr>
            <a:graphicFrameLocks noChangeAspect="1"/>
          </p:cNvGraphicFramePr>
          <p:nvPr/>
        </p:nvGraphicFramePr>
        <p:xfrm>
          <a:off x="684335" y="333375"/>
          <a:ext cx="2836985" cy="6337300"/>
        </p:xfrm>
        <a:graphic>
          <a:graphicData uri="http://schemas.openxmlformats.org/presentationml/2006/ole">
            <mc:AlternateContent xmlns:mc="http://schemas.openxmlformats.org/markup-compatibility/2006">
              <mc:Choice xmlns:v="urn:schemas-microsoft-com:vml" Requires="v">
                <p:oleObj spid="_x0000_s5132" name="Visio" r:id="rId5" imgW="2815742" imgH="6909816" progId="Visio.Drawing.11">
                  <p:embed/>
                </p:oleObj>
              </mc:Choice>
              <mc:Fallback>
                <p:oleObj name="Visio" r:id="rId5" imgW="2815742" imgH="690981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35" y="333375"/>
                        <a:ext cx="283698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4" name="Object 4"/>
          <p:cNvGraphicFramePr>
            <a:graphicFrameLocks noChangeAspect="1"/>
          </p:cNvGraphicFramePr>
          <p:nvPr/>
        </p:nvGraphicFramePr>
        <p:xfrm>
          <a:off x="4500197" y="333375"/>
          <a:ext cx="3579934" cy="4464050"/>
        </p:xfrm>
        <a:graphic>
          <a:graphicData uri="http://schemas.openxmlformats.org/presentationml/2006/ole">
            <mc:AlternateContent xmlns:mc="http://schemas.openxmlformats.org/markup-compatibility/2006">
              <mc:Choice xmlns:v="urn:schemas-microsoft-com:vml" Requires="v">
                <p:oleObj spid="_x0000_s5133" name="Visio" r:id="rId7" imgW="3635350" imgH="4723486" progId="Visio.Drawing.11">
                  <p:embed/>
                </p:oleObj>
              </mc:Choice>
              <mc:Fallback>
                <p:oleObj name="Visio" r:id="rId7" imgW="3635350" imgH="472348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197" y="333375"/>
                        <a:ext cx="3579934"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45348404"/>
      </p:ext>
    </p:extLst>
  </p:cSld>
  <p:clrMapOvr>
    <a:masterClrMapping/>
  </p:clrMapOvr>
  <p:transition spd="med"/>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1338" y="333375"/>
            <a:ext cx="8229600" cy="1143000"/>
          </a:xfrm>
        </p:spPr>
        <p:txBody>
          <a:bodyPr/>
          <a:lstStyle/>
          <a:p>
            <a:r>
              <a:rPr lang="fr-CH" altLang="en-US" sz="3200" b="1" smtClean="0"/>
              <a:t>New WIPO Mediation and (Expedited) Arbitration Rules</a:t>
            </a:r>
            <a:endParaRPr lang="en-US" altLang="en-US" sz="3200" b="1" smtClean="0"/>
          </a:p>
        </p:txBody>
      </p:sp>
      <p:sp>
        <p:nvSpPr>
          <p:cNvPr id="72707" name="Rectangle 3"/>
          <p:cNvSpPr>
            <a:spLocks noGrp="1" noChangeArrowheads="1"/>
          </p:cNvSpPr>
          <p:nvPr>
            <p:ph type="body" idx="1"/>
          </p:nvPr>
        </p:nvSpPr>
        <p:spPr>
          <a:xfrm>
            <a:off x="517282" y="1773238"/>
            <a:ext cx="8027377" cy="3994150"/>
          </a:xfrm>
        </p:spPr>
        <p:txBody>
          <a:bodyPr/>
          <a:lstStyle/>
          <a:p>
            <a:pPr marL="715963" indent="-715963">
              <a:lnSpc>
                <a:spcPct val="90000"/>
              </a:lnSpc>
            </a:pPr>
            <a:r>
              <a:rPr lang="fr-CH" altLang="en-US" sz="2000" smtClean="0"/>
              <a:t>Effective since June 1, 2014</a:t>
            </a:r>
          </a:p>
          <a:p>
            <a:pPr marL="715963" indent="-715963">
              <a:lnSpc>
                <a:spcPct val="90000"/>
              </a:lnSpc>
            </a:pPr>
            <a:r>
              <a:rPr lang="en-US" altLang="en-US" sz="2000" smtClean="0"/>
              <a:t>Accommodate certain external developments in arbitration law, including the 2010 revision of the UNCITRAL Arbitration Rules </a:t>
            </a:r>
          </a:p>
          <a:p>
            <a:pPr marL="715963" indent="-715963">
              <a:lnSpc>
                <a:spcPct val="90000"/>
              </a:lnSpc>
            </a:pPr>
            <a:r>
              <a:rPr lang="en-US" altLang="en-US" sz="2000" smtClean="0"/>
              <a:t>Offer guidance on Center practice that has emerged over the years</a:t>
            </a:r>
          </a:p>
          <a:p>
            <a:pPr marL="715963" indent="-715963">
              <a:lnSpc>
                <a:spcPct val="90000"/>
              </a:lnSpc>
            </a:pPr>
            <a:r>
              <a:rPr lang="en-US" altLang="en-US" sz="2000" smtClean="0"/>
              <a:t>Underscore the Center’s commitment to time and cost efficiency of proceedings conducted under its Rules</a:t>
            </a:r>
            <a:endParaRPr lang="fr-CH" altLang="en-US" sz="2000" smtClean="0"/>
          </a:p>
          <a:p>
            <a:pPr marL="715963" indent="-715963">
              <a:lnSpc>
                <a:spcPct val="90000"/>
              </a:lnSpc>
            </a:pPr>
            <a:r>
              <a:rPr lang="fr-CH" altLang="en-US" sz="2000" smtClean="0"/>
              <a:t>Main novelties:  </a:t>
            </a:r>
          </a:p>
          <a:p>
            <a:pPr marL="1116013" lvl="1" indent="-715963">
              <a:lnSpc>
                <a:spcPct val="90000"/>
              </a:lnSpc>
            </a:pPr>
            <a:r>
              <a:rPr lang="fr-CH" altLang="en-US" sz="2000" smtClean="0"/>
              <a:t>«List procedure» available in all WIPO ADR proceedings</a:t>
            </a:r>
          </a:p>
          <a:p>
            <a:pPr marL="1116013" lvl="1" indent="-715963">
              <a:lnSpc>
                <a:spcPct val="90000"/>
              </a:lnSpc>
            </a:pPr>
            <a:r>
              <a:rPr lang="fr-CH" altLang="en-US" sz="2000" smtClean="0"/>
              <a:t>Multi-party arbitration:  availability of joinder and consolidation orders </a:t>
            </a:r>
          </a:p>
          <a:p>
            <a:pPr marL="1116013" lvl="1" indent="-715963">
              <a:lnSpc>
                <a:spcPct val="90000"/>
              </a:lnSpc>
            </a:pPr>
            <a:r>
              <a:rPr lang="fr-CH" altLang="en-US" sz="2000" smtClean="0"/>
              <a:t>Introduction of emergency relief proceedings</a:t>
            </a:r>
            <a:endParaRPr lang="en-US" altLang="en-US" sz="2000" smtClean="0"/>
          </a:p>
        </p:txBody>
      </p:sp>
    </p:spTree>
    <p:extLst>
      <p:ext uri="{BB962C8B-B14F-4D97-AF65-F5344CB8AC3E}">
        <p14:creationId xmlns:p14="http://schemas.microsoft.com/office/powerpoint/2010/main" val="2920184992"/>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0C8BD552-3C5F-4305-987E-C826B1AA72B3}" type="slidenum">
              <a:rPr lang="en-US" altLang="en-US" sz="1400" smtClean="0">
                <a:solidFill>
                  <a:srgbClr val="000000"/>
                </a:solidFill>
              </a:rPr>
              <a:pPr algn="r" eaLnBrk="1" hangingPunct="1">
                <a:spcBef>
                  <a:spcPct val="0"/>
                </a:spcBef>
                <a:buFontTx/>
                <a:buNone/>
              </a:pPr>
              <a:t>149</a:t>
            </a:fld>
            <a:endParaRPr lang="en-US" altLang="en-US" sz="1400" smtClean="0">
              <a:solidFill>
                <a:srgbClr val="000000"/>
              </a:solidFill>
            </a:endParaRPr>
          </a:p>
        </p:txBody>
      </p:sp>
      <p:sp>
        <p:nvSpPr>
          <p:cNvPr id="73731" name="Rectangle 2"/>
          <p:cNvSpPr>
            <a:spLocks noGrp="1" noChangeArrowheads="1"/>
          </p:cNvSpPr>
          <p:nvPr>
            <p:ph type="title"/>
          </p:nvPr>
        </p:nvSpPr>
        <p:spPr>
          <a:xfrm>
            <a:off x="457200" y="188913"/>
            <a:ext cx="8229600" cy="1143000"/>
          </a:xfrm>
        </p:spPr>
        <p:txBody>
          <a:bodyPr/>
          <a:lstStyle/>
          <a:p>
            <a:pPr eaLnBrk="1" hangingPunct="1"/>
            <a:r>
              <a:rPr lang="fr-CH" altLang="en-US" sz="3200" b="1" smtClean="0"/>
              <a:t>WIPO Cases: Types of Procedure</a:t>
            </a:r>
            <a:endParaRPr lang="en-US" altLang="en-US" sz="3200" b="1" smtClean="0"/>
          </a:p>
        </p:txBody>
      </p:sp>
      <p:graphicFrame>
        <p:nvGraphicFramePr>
          <p:cNvPr id="73732" name="Chart 5"/>
          <p:cNvGraphicFramePr>
            <a:graphicFrameLocks/>
          </p:cNvGraphicFramePr>
          <p:nvPr/>
        </p:nvGraphicFramePr>
        <p:xfrm>
          <a:off x="1600201" y="1722439"/>
          <a:ext cx="4746381" cy="3629025"/>
        </p:xfrm>
        <a:graphic>
          <a:graphicData uri="http://schemas.openxmlformats.org/presentationml/2006/ole">
            <mc:AlternateContent xmlns:mc="http://schemas.openxmlformats.org/markup-compatibility/2006">
              <mc:Choice xmlns:v="urn:schemas-microsoft-com:vml" Requires="v">
                <p:oleObj spid="_x0000_s6151" r:id="rId4" imgW="5145470" imgH="3633531" progId="Excel.Chart.8">
                  <p:embed/>
                </p:oleObj>
              </mc:Choice>
              <mc:Fallback>
                <p:oleObj r:id="rId4" imgW="5145470" imgH="363353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1" y="1722439"/>
                        <a:ext cx="4746381"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4437699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008112"/>
          </a:xfrm>
        </p:spPr>
        <p:txBody>
          <a:bodyPr>
            <a:normAutofit/>
          </a:bodyPr>
          <a:lstStyle/>
          <a:p>
            <a:pPr algn="ctr"/>
            <a:r>
              <a:rPr lang="en-US" sz="4000" dirty="0">
                <a:solidFill>
                  <a:srgbClr val="000090"/>
                </a:solidFill>
                <a:cs typeface="Times New Roman"/>
              </a:rPr>
              <a:t>OTHER NORMATIVE DEVELOPMENTS</a:t>
            </a:r>
          </a:p>
        </p:txBody>
      </p:sp>
      <p:sp>
        <p:nvSpPr>
          <p:cNvPr id="3" name="Content Placeholder 2"/>
          <p:cNvSpPr>
            <a:spLocks noGrp="1"/>
          </p:cNvSpPr>
          <p:nvPr>
            <p:ph idx="1"/>
          </p:nvPr>
        </p:nvSpPr>
        <p:spPr>
          <a:xfrm>
            <a:off x="179512" y="2216621"/>
            <a:ext cx="8784976" cy="4641379"/>
          </a:xfrm>
        </p:spPr>
        <p:txBody>
          <a:bodyPr/>
          <a:lstStyle/>
          <a:p>
            <a:pPr marL="0" indent="0">
              <a:buNone/>
            </a:pPr>
            <a:endParaRPr lang="fr-CH" dirty="0" smtClean="0"/>
          </a:p>
          <a:p>
            <a:pPr marL="0" indent="0" algn="just">
              <a:lnSpc>
                <a:spcPct val="150000"/>
              </a:lnSpc>
              <a:buNone/>
            </a:pPr>
            <a:r>
              <a:rPr lang="en-US" dirty="0" smtClean="0"/>
              <a:t>GA September 2013 decided to convene a diplomatic conference for the adoption of a revised Lisbon Agreement on Appellations or Origins and Geographical Indications in 2015</a:t>
            </a:r>
            <a:endParaRPr lang="en-US" dirty="0"/>
          </a:p>
        </p:txBody>
      </p:sp>
    </p:spTree>
    <p:extLst>
      <p:ext uri="{BB962C8B-B14F-4D97-AF65-F5344CB8AC3E}">
        <p14:creationId xmlns:p14="http://schemas.microsoft.com/office/powerpoint/2010/main" val="34998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07AF5D76-EF8E-416B-B9FD-D7B5513C3689}" type="slidenum">
              <a:rPr lang="en-US" altLang="en-US" sz="1400" smtClean="0">
                <a:solidFill>
                  <a:srgbClr val="000000"/>
                </a:solidFill>
              </a:rPr>
              <a:pPr algn="r" eaLnBrk="1" hangingPunct="1">
                <a:spcBef>
                  <a:spcPct val="0"/>
                </a:spcBef>
                <a:buFontTx/>
                <a:buNone/>
              </a:pPr>
              <a:t>150</a:t>
            </a:fld>
            <a:endParaRPr lang="en-US" altLang="en-US" sz="1400" smtClean="0">
              <a:solidFill>
                <a:srgbClr val="000000"/>
              </a:solidFill>
            </a:endParaRPr>
          </a:p>
        </p:txBody>
      </p:sp>
      <p:sp>
        <p:nvSpPr>
          <p:cNvPr id="74755" name="Rectangle 2"/>
          <p:cNvSpPr>
            <a:spLocks noGrp="1" noChangeArrowheads="1"/>
          </p:cNvSpPr>
          <p:nvPr>
            <p:ph type="title"/>
          </p:nvPr>
        </p:nvSpPr>
        <p:spPr>
          <a:xfrm>
            <a:off x="457200" y="188913"/>
            <a:ext cx="8229600" cy="1143000"/>
          </a:xfrm>
        </p:spPr>
        <p:txBody>
          <a:bodyPr/>
          <a:lstStyle/>
          <a:p>
            <a:pPr eaLnBrk="1" hangingPunct="1"/>
            <a:r>
              <a:rPr lang="fr-CH" altLang="en-US" sz="3200" b="1" smtClean="0"/>
              <a:t>WIPO Cases: Subject Matter</a:t>
            </a:r>
            <a:endParaRPr lang="en-US" altLang="en-US" sz="3200" b="1" smtClean="0"/>
          </a:p>
        </p:txBody>
      </p:sp>
      <p:pic>
        <p:nvPicPr>
          <p:cNvPr id="747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970" y="2070100"/>
            <a:ext cx="4142643"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996123"/>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1"/>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ECB7F8A9-528A-4259-BF40-A3FE201B982C}" type="slidenum">
              <a:rPr lang="en-US" altLang="en-US" sz="1400" smtClean="0">
                <a:solidFill>
                  <a:srgbClr val="000000"/>
                </a:solidFill>
              </a:rPr>
              <a:pPr algn="r" eaLnBrk="1" hangingPunct="1">
                <a:spcBef>
                  <a:spcPct val="0"/>
                </a:spcBef>
                <a:buFontTx/>
                <a:buNone/>
              </a:pPr>
              <a:t>151</a:t>
            </a:fld>
            <a:endParaRPr lang="en-US" altLang="en-US" sz="1400" smtClean="0">
              <a:solidFill>
                <a:srgbClr val="000000"/>
              </a:solidFill>
            </a:endParaRPr>
          </a:p>
        </p:txBody>
      </p:sp>
      <p:sp>
        <p:nvSpPr>
          <p:cNvPr id="75779" name="Slide Number Placeholder 1"/>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BFD7E80C-F32F-480C-8561-89EEA80D3756}" type="slidenum">
              <a:rPr lang="en-US" altLang="en-US" sz="1400"/>
              <a:pPr algn="r" eaLnBrk="1" hangingPunct="1">
                <a:spcBef>
                  <a:spcPct val="0"/>
                </a:spcBef>
                <a:buFontTx/>
                <a:buNone/>
              </a:pPr>
              <a:t>151</a:t>
            </a:fld>
            <a:endParaRPr lang="en-US" altLang="en-US" sz="1400"/>
          </a:p>
        </p:txBody>
      </p:sp>
      <p:sp>
        <p:nvSpPr>
          <p:cNvPr id="75780" name="Rectangle 2"/>
          <p:cNvSpPr>
            <a:spLocks noGrp="1" noChangeArrowheads="1"/>
          </p:cNvSpPr>
          <p:nvPr>
            <p:ph type="title" idx="4294967295"/>
          </p:nvPr>
        </p:nvSpPr>
        <p:spPr>
          <a:xfrm>
            <a:off x="383931" y="212725"/>
            <a:ext cx="8229600" cy="908050"/>
          </a:xfrm>
        </p:spPr>
        <p:txBody>
          <a:bodyPr/>
          <a:lstStyle/>
          <a:p>
            <a:r>
              <a:rPr lang="en-US" altLang="en-US" sz="3200" b="1" smtClean="0"/>
              <a:t>Typical Subject Areas of WIPO Cases</a:t>
            </a:r>
          </a:p>
        </p:txBody>
      </p:sp>
      <p:sp>
        <p:nvSpPr>
          <p:cNvPr id="301060" name="Rectangle 3"/>
          <p:cNvSpPr>
            <a:spLocks noGrp="1" noChangeArrowheads="1"/>
          </p:cNvSpPr>
          <p:nvPr>
            <p:ph type="body" idx="4294967295"/>
          </p:nvPr>
        </p:nvSpPr>
        <p:spPr>
          <a:xfrm>
            <a:off x="583223" y="1268413"/>
            <a:ext cx="8447943" cy="5516562"/>
          </a:xfrm>
        </p:spPr>
        <p:txBody>
          <a:bodyPr/>
          <a:lstStyle/>
          <a:p>
            <a:pPr>
              <a:defRPr/>
            </a:pPr>
            <a:r>
              <a:rPr lang="en-US" altLang="en-US" sz="2000" dirty="0"/>
              <a:t>Contractual </a:t>
            </a:r>
          </a:p>
          <a:p>
            <a:pPr lvl="1">
              <a:defRPr/>
            </a:pPr>
            <a:r>
              <a:rPr lang="en-US" altLang="en-US" sz="2000" dirty="0"/>
              <a:t>patent licenses</a:t>
            </a:r>
          </a:p>
          <a:p>
            <a:pPr lvl="1">
              <a:defRPr/>
            </a:pPr>
            <a:r>
              <a:rPr lang="en-US" altLang="en-US" sz="2000" dirty="0"/>
              <a:t>software </a:t>
            </a:r>
            <a:r>
              <a:rPr lang="en-US" altLang="en-US" sz="2000" dirty="0" smtClean="0"/>
              <a:t>development/license agreements </a:t>
            </a:r>
          </a:p>
          <a:p>
            <a:pPr lvl="1">
              <a:defRPr/>
            </a:pPr>
            <a:r>
              <a:rPr lang="en-US" altLang="en-US" sz="2000" dirty="0" smtClean="0"/>
              <a:t>research </a:t>
            </a:r>
            <a:r>
              <a:rPr lang="en-US" altLang="en-US" sz="2000" dirty="0"/>
              <a:t>and development agreements </a:t>
            </a:r>
          </a:p>
          <a:p>
            <a:pPr lvl="1">
              <a:defRPr/>
            </a:pPr>
            <a:r>
              <a:rPr lang="en-US" altLang="en-US" sz="2000" dirty="0"/>
              <a:t>trademark coexistence agreements</a:t>
            </a:r>
          </a:p>
          <a:p>
            <a:pPr lvl="1">
              <a:defRPr/>
            </a:pPr>
            <a:r>
              <a:rPr lang="en-US" altLang="en-US" sz="2000" dirty="0"/>
              <a:t>patent pools</a:t>
            </a:r>
          </a:p>
          <a:p>
            <a:pPr lvl="1">
              <a:defRPr/>
            </a:pPr>
            <a:r>
              <a:rPr lang="en-US" altLang="en-US" sz="2000" dirty="0"/>
              <a:t>distribution agreements</a:t>
            </a:r>
          </a:p>
          <a:p>
            <a:pPr lvl="1">
              <a:defRPr/>
            </a:pPr>
            <a:r>
              <a:rPr lang="en-US" altLang="en-US" sz="2000" dirty="0"/>
              <a:t>joint ventures</a:t>
            </a:r>
          </a:p>
          <a:p>
            <a:pPr lvl="1">
              <a:defRPr/>
            </a:pPr>
            <a:r>
              <a:rPr lang="en-US" altLang="en-US" sz="2000" dirty="0"/>
              <a:t>copyright collecting societies</a:t>
            </a:r>
          </a:p>
          <a:p>
            <a:pPr lvl="1">
              <a:defRPr/>
            </a:pPr>
            <a:r>
              <a:rPr lang="en-US" altLang="en-US" sz="2000" dirty="0"/>
              <a:t>IP settlement agreements</a:t>
            </a:r>
          </a:p>
          <a:p>
            <a:pPr>
              <a:defRPr/>
            </a:pPr>
            <a:r>
              <a:rPr lang="en-US" altLang="en-US" sz="2000" dirty="0" smtClean="0"/>
              <a:t>Non-contractual infringement </a:t>
            </a:r>
            <a:r>
              <a:rPr lang="en-US" altLang="en-US" sz="2000" dirty="0"/>
              <a:t>of IP </a:t>
            </a:r>
            <a:r>
              <a:rPr lang="en-US" altLang="en-US" sz="2000" dirty="0" smtClean="0"/>
              <a:t>rights</a:t>
            </a:r>
          </a:p>
          <a:p>
            <a:pPr marL="0" indent="0">
              <a:buFontTx/>
              <a:buNone/>
              <a:defRPr/>
            </a:pPr>
            <a:endParaRPr lang="fr-CH" altLang="en-US" sz="2000" dirty="0"/>
          </a:p>
        </p:txBody>
      </p:sp>
    </p:spTree>
    <p:extLst>
      <p:ext uri="{BB962C8B-B14F-4D97-AF65-F5344CB8AC3E}">
        <p14:creationId xmlns:p14="http://schemas.microsoft.com/office/powerpoint/2010/main" val="1010365190"/>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4D9AE72B-3F2D-43D2-8B3C-46FC6C80AE38}" type="slidenum">
              <a:rPr lang="en-US" altLang="en-US" sz="1400" smtClean="0">
                <a:solidFill>
                  <a:srgbClr val="000000"/>
                </a:solidFill>
              </a:rPr>
              <a:pPr algn="r" eaLnBrk="1" hangingPunct="1">
                <a:spcBef>
                  <a:spcPct val="0"/>
                </a:spcBef>
                <a:buFontTx/>
                <a:buNone/>
              </a:pPr>
              <a:t>152</a:t>
            </a:fld>
            <a:endParaRPr lang="en-US" altLang="en-US" sz="1400" smtClean="0">
              <a:solidFill>
                <a:srgbClr val="000000"/>
              </a:solidFill>
            </a:endParaRPr>
          </a:p>
        </p:txBody>
      </p:sp>
      <p:sp>
        <p:nvSpPr>
          <p:cNvPr id="76803" name="Title 3"/>
          <p:cNvSpPr>
            <a:spLocks noGrp="1"/>
          </p:cNvSpPr>
          <p:nvPr>
            <p:ph type="title"/>
          </p:nvPr>
        </p:nvSpPr>
        <p:spPr>
          <a:xfrm>
            <a:off x="457200" y="309563"/>
            <a:ext cx="8229600" cy="1143000"/>
          </a:xfrm>
        </p:spPr>
        <p:txBody>
          <a:bodyPr/>
          <a:lstStyle/>
          <a:p>
            <a:r>
              <a:rPr lang="fr-CH" altLang="en-US" sz="3200" b="1" smtClean="0"/>
              <a:t>WIPO Cases: Business Areas</a:t>
            </a:r>
            <a:endParaRPr lang="en-US" altLang="en-US" sz="3200" b="1" smtClean="0"/>
          </a:p>
        </p:txBody>
      </p:sp>
      <p:pic>
        <p:nvPicPr>
          <p:cNvPr id="768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685" y="2060575"/>
            <a:ext cx="5203581"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2708"/>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idx="4294967295"/>
          </p:nvPr>
        </p:nvSpPr>
        <p:spPr>
          <a:xfrm>
            <a:off x="468923" y="260350"/>
            <a:ext cx="8229600" cy="941388"/>
          </a:xfrm>
        </p:spPr>
        <p:txBody>
          <a:bodyPr/>
          <a:lstStyle/>
          <a:p>
            <a:r>
              <a:rPr lang="en-US" altLang="en-US" sz="3200" b="1" smtClean="0"/>
              <a:t>WIPO Arbitrators, Mediators, Experts</a:t>
            </a:r>
          </a:p>
        </p:txBody>
      </p:sp>
      <p:sp>
        <p:nvSpPr>
          <p:cNvPr id="77827" name="Content Placeholder 2"/>
          <p:cNvSpPr>
            <a:spLocks noGrp="1"/>
          </p:cNvSpPr>
          <p:nvPr>
            <p:ph idx="4294967295"/>
          </p:nvPr>
        </p:nvSpPr>
        <p:spPr>
          <a:xfrm>
            <a:off x="517281" y="1557339"/>
            <a:ext cx="3921369" cy="3887787"/>
          </a:xfrm>
        </p:spPr>
        <p:txBody>
          <a:bodyPr/>
          <a:lstStyle/>
          <a:p>
            <a:r>
              <a:rPr lang="en-US" altLang="en-US" sz="2000" smtClean="0"/>
              <a:t>Support to parties in identifying/appointing a neutral</a:t>
            </a:r>
          </a:p>
          <a:p>
            <a:endParaRPr lang="en-US" altLang="en-US" smtClean="0"/>
          </a:p>
          <a:p>
            <a:r>
              <a:rPr lang="en-US" altLang="en-US" sz="2000" smtClean="0"/>
              <a:t>Database with 1500 arbitrators, mediators, experts from more than 70 countries</a:t>
            </a:r>
          </a:p>
          <a:p>
            <a:pPr>
              <a:buFontTx/>
              <a:buNone/>
            </a:pPr>
            <a:endParaRPr lang="en-US" altLang="en-US" smtClean="0"/>
          </a:p>
          <a:p>
            <a:pPr>
              <a:lnSpc>
                <a:spcPct val="50000"/>
              </a:lnSpc>
              <a:buFontTx/>
              <a:buNone/>
            </a:pPr>
            <a:endParaRPr lang="en-US" altLang="en-US" smtClean="0"/>
          </a:p>
        </p:txBody>
      </p:sp>
      <p:sp>
        <p:nvSpPr>
          <p:cNvPr id="77828" name="Rectangle 5"/>
          <p:cNvSpPr>
            <a:spLocks noChangeArrowheads="1"/>
          </p:cNvSpPr>
          <p:nvPr/>
        </p:nvSpPr>
        <p:spPr bwMode="auto">
          <a:xfrm>
            <a:off x="5292970" y="4797425"/>
            <a:ext cx="719504" cy="71438"/>
          </a:xfrm>
          <a:prstGeom prst="rect">
            <a:avLst/>
          </a:prstGeom>
          <a:solidFill>
            <a:schemeClr val="tx1"/>
          </a:solidFill>
          <a:ln w="9525" algn="ctr">
            <a:solidFill>
              <a:schemeClr val="tx1"/>
            </a:solidFill>
            <a:miter lim="800000"/>
            <a:headEnd/>
            <a:tailEnd/>
          </a:ln>
          <a:effectLst>
            <a:outerShdw dist="45791" dir="2021404" algn="ctr" rotWithShape="0">
              <a:srgbClr val="FFFF00"/>
            </a:outerShdw>
          </a:effectLst>
        </p:spPr>
        <p:txBody>
          <a:bodyPr wrap="none" lIns="92463" tIns="46231" rIns="92463" bIns="46231" anchor="ct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pic>
        <p:nvPicPr>
          <p:cNvPr id="77829" name="Picture 6"/>
          <p:cNvPicPr>
            <a:picLocks noChangeAspect="1" noChangeArrowheads="1"/>
          </p:cNvPicPr>
          <p:nvPr/>
        </p:nvPicPr>
        <p:blipFill>
          <a:blip r:embed="rId4">
            <a:extLst>
              <a:ext uri="{28A0092B-C50C-407E-A947-70E740481C1C}">
                <a14:useLocalDpi xmlns:a14="http://schemas.microsoft.com/office/drawing/2010/main" val="0"/>
              </a:ext>
            </a:extLst>
          </a:blip>
          <a:srcRect l="23421" t="31293" r="27849" b="12587"/>
          <a:stretch>
            <a:fillRect/>
          </a:stretch>
        </p:blipFill>
        <p:spPr bwMode="auto">
          <a:xfrm>
            <a:off x="4506058" y="1557339"/>
            <a:ext cx="4387362" cy="41052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0" name="Rectangle 7"/>
          <p:cNvSpPr>
            <a:spLocks noChangeArrowheads="1"/>
          </p:cNvSpPr>
          <p:nvPr/>
        </p:nvSpPr>
        <p:spPr bwMode="auto">
          <a:xfrm>
            <a:off x="5609447" y="4375737"/>
            <a:ext cx="184730" cy="338554"/>
          </a:xfrm>
          <a:prstGeom prst="rect">
            <a:avLst/>
          </a:prstGeom>
          <a:gradFill rotWithShape="1">
            <a:gsLst>
              <a:gs pos="0">
                <a:srgbClr val="000000">
                  <a:alpha val="0"/>
                </a:srgbClr>
              </a:gs>
              <a:gs pos="100000">
                <a:srgbClr val="FF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Tree>
    <p:extLst>
      <p:ext uri="{BB962C8B-B14F-4D97-AF65-F5344CB8AC3E}">
        <p14:creationId xmlns:p14="http://schemas.microsoft.com/office/powerpoint/2010/main" val="914106061"/>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sz="3200" b="1" smtClean="0"/>
              <a:t>WIPO Survey:  How Are IP/Technology Disputes Resolved?</a:t>
            </a:r>
          </a:p>
        </p:txBody>
      </p:sp>
      <p:sp>
        <p:nvSpPr>
          <p:cNvPr id="78851"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788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54" y="1916114"/>
            <a:ext cx="797315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14350" y="6045201"/>
            <a:ext cx="6915150" cy="461963"/>
          </a:xfrm>
          <a:prstGeom prst="rect">
            <a:avLst/>
          </a:prstGeom>
        </p:spPr>
        <p:txBody>
          <a:bodyPr>
            <a:spAutoFit/>
          </a:bodyPr>
          <a:lstStyle/>
          <a:p>
            <a:pPr algn="l">
              <a:defRPr/>
            </a:pPr>
            <a:r>
              <a:rPr lang="en-US" sz="1200" b="1" kern="0" dirty="0">
                <a:solidFill>
                  <a:srgbClr val="000000"/>
                </a:solidFill>
                <a:latin typeface="Arial"/>
                <a:cs typeface="Arial"/>
              </a:rPr>
              <a:t>Source:  WIPO Arbitration and Mediation Center, International Survey on Dispute Resolution in Technology Transactions, 2013 </a:t>
            </a:r>
            <a:endParaRPr lang="en-US" sz="1200" b="1" dirty="0">
              <a:solidFill>
                <a:srgbClr val="000000"/>
              </a:solidFill>
            </a:endParaRPr>
          </a:p>
        </p:txBody>
      </p:sp>
    </p:spTree>
    <p:extLst>
      <p:ext uri="{BB962C8B-B14F-4D97-AF65-F5344CB8AC3E}">
        <p14:creationId xmlns:p14="http://schemas.microsoft.com/office/powerpoint/2010/main" val="3849998815"/>
      </p:ext>
    </p:extLst>
  </p:cSld>
  <p:clrMapOvr>
    <a:masterClrMapping/>
  </p:clrMapOvr>
  <p:transition spd="slow">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53E88ACF-4627-4D42-835A-C476C932F21F}" type="slidenum">
              <a:rPr lang="en-US" altLang="en-US" sz="1400" smtClean="0">
                <a:solidFill>
                  <a:srgbClr val="000000"/>
                </a:solidFill>
              </a:rPr>
              <a:pPr algn="r" eaLnBrk="1" hangingPunct="1">
                <a:spcBef>
                  <a:spcPct val="0"/>
                </a:spcBef>
                <a:buFontTx/>
                <a:buNone/>
              </a:pPr>
              <a:t>155</a:t>
            </a:fld>
            <a:endParaRPr lang="en-US" altLang="en-US" sz="1400" smtClean="0">
              <a:solidFill>
                <a:srgbClr val="000000"/>
              </a:solidFill>
            </a:endParaRPr>
          </a:p>
        </p:txBody>
      </p:sp>
      <p:sp>
        <p:nvSpPr>
          <p:cNvPr id="79875" name="Rectangle 2"/>
          <p:cNvSpPr>
            <a:spLocks noGrp="1" noChangeArrowheads="1"/>
          </p:cNvSpPr>
          <p:nvPr>
            <p:ph type="title"/>
          </p:nvPr>
        </p:nvSpPr>
        <p:spPr>
          <a:xfrm>
            <a:off x="517281" y="260351"/>
            <a:ext cx="8310196" cy="620713"/>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altLang="en-US" sz="3200" b="1" smtClean="0"/>
              <a:t>Why ADR for IP Disputes?</a:t>
            </a:r>
          </a:p>
        </p:txBody>
      </p:sp>
      <p:sp>
        <p:nvSpPr>
          <p:cNvPr id="79876" name="Rectangle 3"/>
          <p:cNvSpPr>
            <a:spLocks noGrp="1" noChangeArrowheads="1"/>
          </p:cNvSpPr>
          <p:nvPr>
            <p:ph type="body" idx="1"/>
          </p:nvPr>
        </p:nvSpPr>
        <p:spPr>
          <a:xfrm>
            <a:off x="517281" y="908050"/>
            <a:ext cx="7772400" cy="3962400"/>
          </a:xfrm>
        </p:spPr>
        <p:txBody>
          <a:bodyPr/>
          <a:lstStyle/>
          <a:p>
            <a:pPr>
              <a:lnSpc>
                <a:spcPct val="90000"/>
              </a:lnSpc>
            </a:pPr>
            <a:r>
              <a:rPr lang="en-US" altLang="en-US" sz="2000" smtClean="0"/>
              <a:t>Internationalization of creation/use of IP:  </a:t>
            </a:r>
            <a:br>
              <a:rPr lang="en-US" altLang="en-US" sz="2000" smtClean="0"/>
            </a:br>
            <a:r>
              <a:rPr lang="en-US" altLang="en-US" sz="2000" i="1" smtClean="0"/>
              <a:t>Calls for cross-border solutions</a:t>
            </a:r>
          </a:p>
          <a:p>
            <a:pPr marL="457200" lvl="1" indent="0">
              <a:lnSpc>
                <a:spcPct val="90000"/>
              </a:lnSpc>
              <a:buFontTx/>
              <a:buNone/>
            </a:pPr>
            <a:r>
              <a:rPr lang="en-US" altLang="en-US" sz="1800" i="1" smtClean="0"/>
              <a:t>	WIPO Survey on Dispute Resolution in Technology Transactions 	(2013):  91% of respondents conclude agreements with parties from 	other jurisdictions, and 75% of respondents conclude agreements 	involving patents in several countries</a:t>
            </a:r>
            <a:br>
              <a:rPr lang="en-US" altLang="en-US" sz="1800" i="1" smtClean="0"/>
            </a:br>
            <a:endParaRPr lang="en-US" altLang="en-US" sz="1800" i="1" smtClean="0"/>
          </a:p>
          <a:p>
            <a:pPr>
              <a:lnSpc>
                <a:spcPct val="90000"/>
              </a:lnSpc>
            </a:pPr>
            <a:r>
              <a:rPr lang="en-US" altLang="en-US" sz="2000" smtClean="0"/>
              <a:t>Technical and specialized nature of IP:  </a:t>
            </a:r>
            <a:br>
              <a:rPr lang="en-US" altLang="en-US" sz="2000" smtClean="0"/>
            </a:br>
            <a:r>
              <a:rPr lang="en-US" altLang="en-US" sz="2000" i="1" smtClean="0"/>
              <a:t>Calls for specific expertise of the neutral</a:t>
            </a:r>
            <a:br>
              <a:rPr lang="en-US" altLang="en-US" sz="2000" i="1" smtClean="0"/>
            </a:br>
            <a:endParaRPr lang="en-US" altLang="en-US" sz="2000" i="1" smtClean="0"/>
          </a:p>
          <a:p>
            <a:pPr>
              <a:lnSpc>
                <a:spcPct val="90000"/>
              </a:lnSpc>
            </a:pPr>
            <a:r>
              <a:rPr lang="en-US" altLang="en-US" sz="2000" smtClean="0"/>
              <a:t>Short product and market cycles:  </a:t>
            </a:r>
            <a:br>
              <a:rPr lang="en-US" altLang="en-US" sz="2000" smtClean="0"/>
            </a:br>
            <a:r>
              <a:rPr lang="en-US" altLang="en-US" sz="2000" i="1" smtClean="0"/>
              <a:t>Calls for time-efficient procedures</a:t>
            </a:r>
            <a:br>
              <a:rPr lang="en-US" altLang="en-US" sz="2000" i="1" smtClean="0"/>
            </a:br>
            <a:endParaRPr lang="en-US" altLang="en-US" sz="2800" i="1" smtClean="0"/>
          </a:p>
          <a:p>
            <a:pPr>
              <a:lnSpc>
                <a:spcPct val="90000"/>
              </a:lnSpc>
            </a:pPr>
            <a:r>
              <a:rPr lang="en-US" altLang="en-US" sz="2000" smtClean="0"/>
              <a:t>Confidential nature of IP:  </a:t>
            </a:r>
            <a:br>
              <a:rPr lang="en-US" altLang="en-US" sz="2000" smtClean="0"/>
            </a:br>
            <a:r>
              <a:rPr lang="en-US" altLang="en-US" sz="2000" i="1" smtClean="0"/>
              <a:t>Calls for private procedures</a:t>
            </a:r>
            <a:br>
              <a:rPr lang="en-US" altLang="en-US" sz="2000" i="1" smtClean="0"/>
            </a:br>
            <a:endParaRPr lang="en-US" altLang="en-US" sz="2000" i="1" smtClean="0"/>
          </a:p>
          <a:p>
            <a:pPr>
              <a:lnSpc>
                <a:spcPct val="90000"/>
              </a:lnSpc>
            </a:pPr>
            <a:r>
              <a:rPr lang="en-US" altLang="en-US" sz="2000" smtClean="0"/>
              <a:t>Collaborative nature of IP creation and commercialization:  </a:t>
            </a:r>
            <a:br>
              <a:rPr lang="en-US" altLang="en-US" sz="2000" smtClean="0"/>
            </a:br>
            <a:r>
              <a:rPr lang="en-US" altLang="en-US" sz="2000" i="1" smtClean="0"/>
              <a:t>Calls for mechanisms that preserve relations </a:t>
            </a:r>
          </a:p>
          <a:p>
            <a:pPr>
              <a:lnSpc>
                <a:spcPct val="90000"/>
              </a:lnSpc>
            </a:pPr>
            <a:endParaRPr lang="en-US" altLang="en-US" sz="2800" i="1" smtClean="0"/>
          </a:p>
          <a:p>
            <a:pPr>
              <a:lnSpc>
                <a:spcPct val="90000"/>
              </a:lnSpc>
            </a:pPr>
            <a:endParaRPr lang="en-US" altLang="en-US" smtClean="0"/>
          </a:p>
          <a:p>
            <a:pPr>
              <a:lnSpc>
                <a:spcPct val="90000"/>
              </a:lnSpc>
            </a:pPr>
            <a:endParaRPr lang="en-US" altLang="en-US" smtClean="0"/>
          </a:p>
        </p:txBody>
      </p:sp>
    </p:spTree>
    <p:extLst>
      <p:ext uri="{BB962C8B-B14F-4D97-AF65-F5344CB8AC3E}">
        <p14:creationId xmlns:p14="http://schemas.microsoft.com/office/powerpoint/2010/main" val="1847166327"/>
      </p:ext>
    </p:extLst>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583223" y="333376"/>
            <a:ext cx="7772400" cy="574675"/>
          </a:xfrm>
        </p:spPr>
        <p:txBody>
          <a:bodyPr/>
          <a:lstStyle/>
          <a:p>
            <a:r>
              <a:rPr lang="en-US" altLang="en-US" sz="3200" b="1" smtClean="0"/>
              <a:t>Limitations of IP ADR </a:t>
            </a:r>
          </a:p>
        </p:txBody>
      </p:sp>
      <p:sp>
        <p:nvSpPr>
          <p:cNvPr id="63491" name="Rectangle 3"/>
          <p:cNvSpPr>
            <a:spLocks noGrp="1" noChangeArrowheads="1"/>
          </p:cNvSpPr>
          <p:nvPr>
            <p:ph type="body" idx="4294967295"/>
          </p:nvPr>
        </p:nvSpPr>
        <p:spPr>
          <a:xfrm>
            <a:off x="650631" y="1773238"/>
            <a:ext cx="8125558" cy="4889500"/>
          </a:xfrm>
        </p:spPr>
        <p:txBody>
          <a:bodyPr/>
          <a:lstStyle/>
          <a:p>
            <a:pPr>
              <a:lnSpc>
                <a:spcPct val="80000"/>
              </a:lnSpc>
              <a:defRPr/>
            </a:pPr>
            <a:r>
              <a:rPr lang="en-US" altLang="en-US" sz="2000" dirty="0" smtClean="0"/>
              <a:t>Consensual</a:t>
            </a:r>
          </a:p>
          <a:p>
            <a:pPr lvl="1">
              <a:lnSpc>
                <a:spcPct val="80000"/>
              </a:lnSpc>
              <a:defRPr/>
            </a:pPr>
            <a:r>
              <a:rPr lang="en-US" altLang="en-US" sz="2000" dirty="0" smtClean="0"/>
              <a:t>May be d</a:t>
            </a:r>
            <a:r>
              <a:rPr lang="fr-CH" altLang="en-US" sz="2000" dirty="0" err="1" smtClean="0"/>
              <a:t>ifficult</a:t>
            </a:r>
            <a:r>
              <a:rPr lang="fr-CH" altLang="en-US" sz="2000" dirty="0" smtClean="0"/>
              <a:t> to </a:t>
            </a:r>
            <a:r>
              <a:rPr lang="fr-CH" altLang="en-US" sz="2000" dirty="0" err="1" smtClean="0"/>
              <a:t>agree</a:t>
            </a:r>
            <a:r>
              <a:rPr lang="fr-CH" altLang="en-US" sz="2000" dirty="0" smtClean="0"/>
              <a:t> once dispute has </a:t>
            </a:r>
            <a:r>
              <a:rPr lang="fr-CH" altLang="en-US" sz="2000" dirty="0" err="1" smtClean="0"/>
              <a:t>arisen</a:t>
            </a:r>
            <a:r>
              <a:rPr lang="fr-CH" altLang="en-US" sz="2000" dirty="0" smtClean="0"/>
              <a:t> and </a:t>
            </a:r>
            <a:r>
              <a:rPr lang="fr-CH" altLang="en-US" sz="2000" dirty="0" err="1" smtClean="0"/>
              <a:t>where</a:t>
            </a:r>
            <a:r>
              <a:rPr lang="fr-CH" altLang="en-US" sz="2000" dirty="0" smtClean="0"/>
              <a:t> </a:t>
            </a:r>
            <a:r>
              <a:rPr lang="fr-CH" altLang="en-US" sz="2000" dirty="0" err="1" smtClean="0"/>
              <a:t>there</a:t>
            </a:r>
            <a:r>
              <a:rPr lang="fr-CH" altLang="en-US" sz="2000" dirty="0" smtClean="0"/>
              <a:t> </a:t>
            </a:r>
            <a:r>
              <a:rPr lang="fr-CH" altLang="en-US" sz="2000" dirty="0" err="1" smtClean="0"/>
              <a:t>is</a:t>
            </a:r>
            <a:r>
              <a:rPr lang="fr-CH" altLang="en-US" sz="2000" dirty="0" smtClean="0"/>
              <a:t> no </a:t>
            </a:r>
            <a:r>
              <a:rPr lang="fr-CH" altLang="en-US" sz="2000" dirty="0" err="1" smtClean="0"/>
              <a:t>contractual</a:t>
            </a:r>
            <a:r>
              <a:rPr lang="fr-CH" altLang="en-US" sz="2000" dirty="0" smtClean="0"/>
              <a:t> </a:t>
            </a:r>
            <a:r>
              <a:rPr lang="fr-CH" altLang="en-US" sz="2000" dirty="0" err="1" smtClean="0"/>
              <a:t>relationship</a:t>
            </a:r>
            <a:r>
              <a:rPr lang="fr-CH" altLang="en-US" sz="2000" dirty="0" smtClean="0"/>
              <a:t> </a:t>
            </a:r>
            <a:r>
              <a:rPr lang="fr-CH" altLang="en-US" sz="2000" dirty="0" err="1" smtClean="0"/>
              <a:t>between</a:t>
            </a:r>
            <a:r>
              <a:rPr lang="fr-CH" altLang="en-US" sz="2000" dirty="0" smtClean="0"/>
              <a:t> the parties</a:t>
            </a:r>
            <a:br>
              <a:rPr lang="fr-CH" altLang="en-US" sz="2000" dirty="0" smtClean="0"/>
            </a:br>
            <a:endParaRPr lang="fr-CH" altLang="en-US" sz="2000" dirty="0" smtClean="0"/>
          </a:p>
          <a:p>
            <a:pPr>
              <a:lnSpc>
                <a:spcPct val="80000"/>
              </a:lnSpc>
              <a:defRPr/>
            </a:pPr>
            <a:r>
              <a:rPr lang="fr-CH" altLang="en-US" sz="2000" dirty="0" err="1" smtClean="0"/>
              <a:t>Interim</a:t>
            </a:r>
            <a:r>
              <a:rPr lang="fr-CH" altLang="en-US" sz="2000" dirty="0" smtClean="0"/>
              <a:t> relief? </a:t>
            </a:r>
            <a:endParaRPr lang="en-US" altLang="en-US" sz="2000" dirty="0" smtClean="0"/>
          </a:p>
          <a:p>
            <a:pPr lvl="1">
              <a:lnSpc>
                <a:spcPct val="80000"/>
              </a:lnSpc>
              <a:buFontTx/>
              <a:buNone/>
              <a:defRPr/>
            </a:pPr>
            <a:endParaRPr lang="en-US" altLang="en-US" sz="2000" dirty="0" smtClean="0"/>
          </a:p>
          <a:p>
            <a:pPr>
              <a:lnSpc>
                <a:spcPct val="80000"/>
              </a:lnSpc>
              <a:defRPr/>
            </a:pPr>
            <a:r>
              <a:rPr lang="en-US" altLang="en-US" sz="2000" dirty="0" smtClean="0"/>
              <a:t>Outcome normally binding between parties only (</a:t>
            </a:r>
            <a:r>
              <a:rPr lang="en-US" altLang="en-US" sz="2000" i="1" dirty="0" smtClean="0"/>
              <a:t>inter </a:t>
            </a:r>
            <a:r>
              <a:rPr lang="en-US" altLang="en-US" sz="2000" i="1" dirty="0" err="1" smtClean="0"/>
              <a:t>partes</a:t>
            </a:r>
            <a:r>
              <a:rPr lang="en-US" altLang="en-US" sz="2000" i="1" dirty="0" smtClean="0"/>
              <a:t>)</a:t>
            </a:r>
          </a:p>
          <a:p>
            <a:pPr lvl="1">
              <a:lnSpc>
                <a:spcPct val="80000"/>
              </a:lnSpc>
              <a:defRPr/>
            </a:pPr>
            <a:r>
              <a:rPr lang="en-US" altLang="en-US" sz="2000" dirty="0" smtClean="0"/>
              <a:t>No public precedent or direct office action </a:t>
            </a:r>
          </a:p>
          <a:p>
            <a:pPr marL="457200" lvl="1" indent="0">
              <a:lnSpc>
                <a:spcPct val="80000"/>
              </a:lnSpc>
              <a:buFontTx/>
              <a:buNone/>
              <a:defRPr/>
            </a:pPr>
            <a:endParaRPr lang="fr-CH" altLang="en-US" sz="2000" dirty="0" smtClean="0"/>
          </a:p>
          <a:p>
            <a:pPr lvl="1">
              <a:lnSpc>
                <a:spcPct val="80000"/>
              </a:lnSpc>
              <a:defRPr/>
            </a:pPr>
            <a:endParaRPr lang="fr-CH" altLang="en-US" sz="600" dirty="0" smtClean="0"/>
          </a:p>
          <a:p>
            <a:pPr lvl="1">
              <a:lnSpc>
                <a:spcPct val="80000"/>
              </a:lnSpc>
              <a:buFontTx/>
              <a:buNone/>
              <a:defRPr/>
            </a:pPr>
            <a:r>
              <a:rPr lang="fr-CH" altLang="en-US" sz="600" dirty="0" smtClean="0"/>
              <a:t> </a:t>
            </a:r>
            <a:r>
              <a:rPr lang="fr-CH" altLang="en-US" sz="700" dirty="0" smtClean="0"/>
              <a:t> </a:t>
            </a:r>
            <a:endParaRPr lang="en-US" altLang="en-US" sz="700" dirty="0" smtClean="0"/>
          </a:p>
        </p:txBody>
      </p:sp>
      <p:sp>
        <p:nvSpPr>
          <p:cNvPr id="8090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19D28D83-3954-43A2-AAAE-3CA9A6EBE368}" type="slidenum">
              <a:rPr lang="en-US" altLang="en-US" sz="1400" smtClean="0">
                <a:solidFill>
                  <a:srgbClr val="000000"/>
                </a:solidFill>
              </a:rPr>
              <a:pPr algn="r" eaLnBrk="1" hangingPunct="1">
                <a:spcBef>
                  <a:spcPct val="0"/>
                </a:spcBef>
                <a:buFontTx/>
                <a:buNone/>
              </a:pPr>
              <a:t>156</a:t>
            </a:fld>
            <a:endParaRPr lang="en-US" altLang="en-US" sz="1400" smtClean="0">
              <a:solidFill>
                <a:srgbClr val="000000"/>
              </a:solidFill>
            </a:endParaRPr>
          </a:p>
        </p:txBody>
      </p:sp>
    </p:spTree>
    <p:extLst>
      <p:ext uri="{BB962C8B-B14F-4D97-AF65-F5344CB8AC3E}">
        <p14:creationId xmlns:p14="http://schemas.microsoft.com/office/powerpoint/2010/main" val="3174109641"/>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383931" y="115888"/>
            <a:ext cx="8229600" cy="908050"/>
          </a:xfrm>
        </p:spPr>
        <p:txBody>
          <a:bodyPr/>
          <a:lstStyle/>
          <a:p>
            <a:r>
              <a:rPr lang="en-US" altLang="en-US" sz="3200" b="1" smtClean="0"/>
              <a:t>Arbitrability of Patents</a:t>
            </a:r>
          </a:p>
        </p:txBody>
      </p:sp>
      <p:sp>
        <p:nvSpPr>
          <p:cNvPr id="81923" name="Rectangle 3"/>
          <p:cNvSpPr>
            <a:spLocks noGrp="1" noChangeArrowheads="1"/>
          </p:cNvSpPr>
          <p:nvPr>
            <p:ph type="body" idx="4294967295"/>
          </p:nvPr>
        </p:nvSpPr>
        <p:spPr>
          <a:xfrm>
            <a:off x="252046" y="1485900"/>
            <a:ext cx="8447943" cy="5373688"/>
          </a:xfrm>
        </p:spPr>
        <p:txBody>
          <a:bodyPr/>
          <a:lstStyle/>
          <a:p>
            <a:r>
              <a:rPr lang="fr-CH" altLang="en-US" sz="2000" smtClean="0"/>
              <a:t>In most jurisdictions arbitration affects the rights of the parties to the arbitration (</a:t>
            </a:r>
            <a:r>
              <a:rPr lang="fr-CH" altLang="en-US" sz="2000" i="1" smtClean="0"/>
              <a:t>inter partes </a:t>
            </a:r>
            <a:r>
              <a:rPr lang="fr-CH" altLang="en-US" sz="2000" smtClean="0"/>
              <a:t>effect)</a:t>
            </a:r>
          </a:p>
          <a:p>
            <a:r>
              <a:rPr lang="fr-CH" altLang="en-US" sz="2000" smtClean="0"/>
              <a:t>Belgium and Switzerland:  </a:t>
            </a:r>
            <a:r>
              <a:rPr lang="fr-CH" altLang="en-US" sz="2000" i="1" smtClean="0"/>
              <a:t>erga omnes </a:t>
            </a:r>
            <a:r>
              <a:rPr lang="fr-CH" altLang="en-US" sz="2000" smtClean="0"/>
              <a:t>effect</a:t>
            </a:r>
          </a:p>
          <a:p>
            <a:r>
              <a:rPr lang="fr-CH" altLang="en-US" sz="2000" smtClean="0"/>
              <a:t>Arbitration of certain patent-related matters not permitted in South Africa</a:t>
            </a:r>
          </a:p>
          <a:p>
            <a:r>
              <a:rPr lang="fr-CH" altLang="en-US" sz="2000" smtClean="0"/>
              <a:t>Parties/arbitrators can address possible sensitivities (</a:t>
            </a:r>
            <a:r>
              <a:rPr lang="es-ES_tradnl" altLang="en-US" sz="2000" smtClean="0"/>
              <a:t>“</a:t>
            </a:r>
            <a:r>
              <a:rPr lang="fr-CH" altLang="en-US" sz="2000" smtClean="0"/>
              <a:t>patent unenforceable</a:t>
            </a:r>
            <a:r>
              <a:rPr lang="es-ES_tradnl" altLang="en-US" sz="2000" smtClean="0"/>
              <a:t>“)</a:t>
            </a:r>
            <a:endParaRPr lang="fr-CH" altLang="en-US" sz="2000" smtClean="0"/>
          </a:p>
        </p:txBody>
      </p:sp>
    </p:spTree>
    <p:extLst>
      <p:ext uri="{BB962C8B-B14F-4D97-AF65-F5344CB8AC3E}">
        <p14:creationId xmlns:p14="http://schemas.microsoft.com/office/powerpoint/2010/main" val="2317567375"/>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fr-CH" altLang="en-US" sz="3200" b="1" smtClean="0"/>
              <a:t>WIPO Survey:  Relative Time and Cost of IP/Technology Dispute Resolution</a:t>
            </a:r>
            <a:endParaRPr lang="en-US" altLang="en-US" sz="3200" b="1" smtClean="0"/>
          </a:p>
        </p:txBody>
      </p:sp>
      <p:sp>
        <p:nvSpPr>
          <p:cNvPr id="82947"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54" y="2060576"/>
            <a:ext cx="797315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14350" y="6045201"/>
            <a:ext cx="6915150" cy="461963"/>
          </a:xfrm>
          <a:prstGeom prst="rect">
            <a:avLst/>
          </a:prstGeom>
        </p:spPr>
        <p:txBody>
          <a:bodyPr>
            <a:spAutoFit/>
          </a:bodyPr>
          <a:lstStyle/>
          <a:p>
            <a:pPr algn="l">
              <a:defRPr/>
            </a:pPr>
            <a:r>
              <a:rPr lang="en-US" sz="1200" b="1" kern="0" dirty="0">
                <a:solidFill>
                  <a:srgbClr val="000000"/>
                </a:solidFill>
                <a:latin typeface="Arial"/>
                <a:cs typeface="Arial"/>
              </a:rPr>
              <a:t>Source:  WIPO Arbitration and Mediation Center, International Survey on Dispute Resolution in Technology Transactions, 2013 </a:t>
            </a:r>
            <a:endParaRPr lang="en-US" sz="1200" b="1" dirty="0">
              <a:solidFill>
                <a:srgbClr val="000000"/>
              </a:solidFill>
            </a:endParaRPr>
          </a:p>
        </p:txBody>
      </p:sp>
    </p:spTree>
    <p:extLst>
      <p:ext uri="{BB962C8B-B14F-4D97-AF65-F5344CB8AC3E}">
        <p14:creationId xmlns:p14="http://schemas.microsoft.com/office/powerpoint/2010/main" val="399003109"/>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9"/>
            <a:ext cx="8229600" cy="777875"/>
          </a:xfrm>
        </p:spPr>
        <p:txBody>
          <a:bodyPr/>
          <a:lstStyle/>
          <a:p>
            <a:r>
              <a:rPr lang="en-US" altLang="en-US" sz="3200" b="1" smtClean="0"/>
              <a:t/>
            </a:r>
            <a:br>
              <a:rPr lang="en-US" altLang="en-US" sz="3200" b="1" smtClean="0"/>
            </a:br>
            <a:r>
              <a:rPr lang="en-US" altLang="en-US" sz="3200" b="1" smtClean="0"/>
              <a:t>Average Duration of IP/Technology Mediation and Arbitration</a:t>
            </a:r>
          </a:p>
        </p:txBody>
      </p:sp>
      <p:sp>
        <p:nvSpPr>
          <p:cNvPr id="83971" name="Rectangle 3"/>
          <p:cNvSpPr>
            <a:spLocks noGrp="1" noChangeArrowheads="1"/>
          </p:cNvSpPr>
          <p:nvPr>
            <p:ph type="body" idx="1"/>
          </p:nvPr>
        </p:nvSpPr>
        <p:spPr>
          <a:xfrm>
            <a:off x="451338" y="1697039"/>
            <a:ext cx="8229600" cy="4352925"/>
          </a:xfrm>
        </p:spPr>
        <p:txBody>
          <a:bodyPr/>
          <a:lstStyle/>
          <a:p>
            <a:r>
              <a:rPr lang="fr-CH" altLang="en-US" sz="2000" smtClean="0"/>
              <a:t>Mediation</a:t>
            </a:r>
          </a:p>
          <a:p>
            <a:pPr lvl="1"/>
            <a:r>
              <a:rPr lang="fr-CH" altLang="en-US" sz="2000" smtClean="0"/>
              <a:t>WIPO Survey:  8 months</a:t>
            </a:r>
          </a:p>
          <a:p>
            <a:pPr lvl="1"/>
            <a:r>
              <a:rPr lang="fr-CH" altLang="en-US" sz="2000" smtClean="0"/>
              <a:t>WIPO cases:  5 months</a:t>
            </a:r>
          </a:p>
          <a:p>
            <a:endParaRPr lang="fr-CH" altLang="en-US" sz="2000" smtClean="0"/>
          </a:p>
          <a:p>
            <a:r>
              <a:rPr lang="fr-CH" altLang="en-US" sz="2000" smtClean="0"/>
              <a:t>Arbitration</a:t>
            </a:r>
          </a:p>
          <a:p>
            <a:pPr lvl="1"/>
            <a:r>
              <a:rPr lang="fr-CH" altLang="en-US" sz="2000" smtClean="0"/>
              <a:t>WIPO Survey:  over one year</a:t>
            </a:r>
          </a:p>
          <a:p>
            <a:pPr lvl="1"/>
            <a:r>
              <a:rPr lang="fr-CH" altLang="en-US" sz="2000" smtClean="0"/>
              <a:t>WIPO cases:  typically between one and two years</a:t>
            </a:r>
            <a:br>
              <a:rPr lang="fr-CH" altLang="en-US" sz="2000" smtClean="0"/>
            </a:br>
            <a:endParaRPr lang="fr-CH" altLang="en-US" sz="2000" smtClean="0"/>
          </a:p>
          <a:p>
            <a:r>
              <a:rPr lang="fr-CH" altLang="en-US" sz="2000" smtClean="0"/>
              <a:t>Expedited arbitration</a:t>
            </a:r>
          </a:p>
          <a:p>
            <a:pPr lvl="1"/>
            <a:r>
              <a:rPr lang="fr-CH" altLang="en-US" sz="2000" smtClean="0"/>
              <a:t>WIPO Survey:  9 months</a:t>
            </a:r>
          </a:p>
          <a:p>
            <a:pPr lvl="1"/>
            <a:r>
              <a:rPr lang="fr-CH" altLang="en-US" sz="2000" smtClean="0"/>
              <a:t>WIPO cases:  7 months</a:t>
            </a:r>
            <a:endParaRPr lang="fr-CH" altLang="en-US" smtClean="0"/>
          </a:p>
          <a:p>
            <a:endParaRPr lang="fr-CH" altLang="en-US" smtClean="0"/>
          </a:p>
          <a:p>
            <a:endParaRPr lang="fr-CH" altLang="en-US" smtClean="0"/>
          </a:p>
          <a:p>
            <a:endParaRPr lang="fr-CH" altLang="en-US" sz="2000" smtClean="0"/>
          </a:p>
          <a:p>
            <a:endParaRPr lang="en-US" altLang="en-US" sz="2000" smtClean="0"/>
          </a:p>
        </p:txBody>
      </p:sp>
      <p:sp>
        <p:nvSpPr>
          <p:cNvPr id="4" name="Rectangle 3"/>
          <p:cNvSpPr/>
          <p:nvPr/>
        </p:nvSpPr>
        <p:spPr>
          <a:xfrm>
            <a:off x="514350" y="6049963"/>
            <a:ext cx="6915150" cy="461962"/>
          </a:xfrm>
          <a:prstGeom prst="rect">
            <a:avLst/>
          </a:prstGeom>
        </p:spPr>
        <p:txBody>
          <a:bodyPr>
            <a:spAutoFit/>
          </a:bodyPr>
          <a:lstStyle/>
          <a:p>
            <a:pPr algn="l">
              <a:defRPr/>
            </a:pPr>
            <a:r>
              <a:rPr lang="en-US" sz="1200" b="1" kern="0" dirty="0">
                <a:solidFill>
                  <a:srgbClr val="000000"/>
                </a:solidFill>
                <a:latin typeface="Arial"/>
                <a:cs typeface="Arial"/>
              </a:rPr>
              <a:t>Source:  WIPO Arbitration and Mediation Center, International Survey on Dispute Resolution in Technology Transactions, 2013 </a:t>
            </a:r>
            <a:endParaRPr lang="en-US" sz="1200" b="1" dirty="0">
              <a:solidFill>
                <a:srgbClr val="000000"/>
              </a:solidFill>
            </a:endParaRPr>
          </a:p>
        </p:txBody>
      </p:sp>
      <p:sp>
        <p:nvSpPr>
          <p:cNvPr id="8397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5966D573-9B32-4B68-A508-C8583E92D530}" type="slidenum">
              <a:rPr lang="en-US" altLang="en-US" sz="1400" smtClean="0"/>
              <a:pPr algn="r" eaLnBrk="1" hangingPunct="1">
                <a:spcBef>
                  <a:spcPct val="0"/>
                </a:spcBef>
                <a:buFontTx/>
                <a:buNone/>
              </a:pPr>
              <a:t>159</a:t>
            </a:fld>
            <a:endParaRPr lang="en-US" altLang="en-US" sz="1400" smtClean="0"/>
          </a:p>
        </p:txBody>
      </p:sp>
    </p:spTree>
    <p:extLst>
      <p:ext uri="{BB962C8B-B14F-4D97-AF65-F5344CB8AC3E}">
        <p14:creationId xmlns:p14="http://schemas.microsoft.com/office/powerpoint/2010/main" val="241866189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normAutofit fontScale="90000"/>
          </a:bodyPr>
          <a:lstStyle/>
          <a:p>
            <a:r>
              <a:rPr lang="en-US" sz="2600" dirty="0" smtClean="0">
                <a:latin typeface="Arial" charset="0"/>
                <a:cs typeface="Times New Roman" charset="0"/>
              </a:rPr>
              <a:t>  </a:t>
            </a:r>
            <a:br>
              <a:rPr lang="en-US" sz="2600" dirty="0" smtClean="0">
                <a:latin typeface="Arial" charset="0"/>
                <a:cs typeface="Times New Roman" charset="0"/>
              </a:rPr>
            </a:br>
            <a:r>
              <a:rPr lang="en-US" sz="2600" dirty="0" smtClean="0">
                <a:latin typeface="Arial" charset="0"/>
                <a:cs typeface="Times New Roman" charset="0"/>
              </a:rPr>
              <a:t>      </a:t>
            </a:r>
            <a:r>
              <a:rPr lang="en-US" sz="2600" dirty="0" smtClean="0">
                <a:solidFill>
                  <a:srgbClr val="000090"/>
                </a:solidFill>
                <a:cs typeface="Times New Roman" charset="0"/>
              </a:rPr>
              <a:t> </a:t>
            </a:r>
            <a:r>
              <a:rPr lang="en-US" dirty="0" smtClean="0">
                <a:solidFill>
                  <a:srgbClr val="000090"/>
                </a:solidFill>
                <a:cs typeface="Times New Roman"/>
              </a:rPr>
              <a:t>BEIJING TREATY ON AUDIOVISUAL   	</a:t>
            </a:r>
            <a:br>
              <a:rPr lang="en-US" dirty="0" smtClean="0">
                <a:solidFill>
                  <a:srgbClr val="000090"/>
                </a:solidFill>
                <a:cs typeface="Times New Roman"/>
              </a:rPr>
            </a:br>
            <a:r>
              <a:rPr lang="en-US" dirty="0" smtClean="0">
                <a:solidFill>
                  <a:srgbClr val="000090"/>
                </a:solidFill>
                <a:cs typeface="Times New Roman"/>
              </a:rPr>
              <a:t>       PERFORMANCES, 26 JUNE 2012  </a:t>
            </a:r>
            <a:endParaRPr lang="en-US" dirty="0">
              <a:solidFill>
                <a:srgbClr val="000090"/>
              </a:solidFill>
              <a:cs typeface="Arial" charset="0"/>
            </a:endParaRPr>
          </a:p>
        </p:txBody>
      </p:sp>
      <p:pic>
        <p:nvPicPr>
          <p:cNvPr id="9" name="Espace réservé du contenu 4" descr="url.jpg"/>
          <p:cNvPicPr>
            <a:picLocks noGrp="1" noChangeAspect="1"/>
          </p:cNvPicPr>
          <p:nvPr/>
        </p:nvPicPr>
        <p:blipFill>
          <a:blip r:embed="rId2" cstate="print">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cstate="print"/>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249169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74639"/>
            <a:ext cx="8229600" cy="777875"/>
          </a:xfrm>
        </p:spPr>
        <p:txBody>
          <a:bodyPr/>
          <a:lstStyle/>
          <a:p>
            <a:r>
              <a:rPr lang="en-US" altLang="en-US" sz="3200" b="1" smtClean="0"/>
              <a:t/>
            </a:r>
            <a:br>
              <a:rPr lang="en-US" altLang="en-US" sz="3200" b="1" smtClean="0"/>
            </a:br>
            <a:r>
              <a:rPr lang="en-US" altLang="en-US" sz="3200" b="1" smtClean="0"/>
              <a:t>Average Cost of IP/Technology Mediation and Arbitration</a:t>
            </a:r>
          </a:p>
        </p:txBody>
      </p:sp>
      <p:sp>
        <p:nvSpPr>
          <p:cNvPr id="84995" name="Rectangle 3"/>
          <p:cNvSpPr>
            <a:spLocks noGrp="1" noChangeArrowheads="1"/>
          </p:cNvSpPr>
          <p:nvPr>
            <p:ph type="body" idx="1"/>
          </p:nvPr>
        </p:nvSpPr>
        <p:spPr>
          <a:xfrm>
            <a:off x="451338" y="1697039"/>
            <a:ext cx="8229600" cy="4352925"/>
          </a:xfrm>
        </p:spPr>
        <p:txBody>
          <a:bodyPr/>
          <a:lstStyle/>
          <a:p>
            <a:r>
              <a:rPr lang="fr-CH" altLang="en-US" sz="2000" smtClean="0"/>
              <a:t>Mediation</a:t>
            </a:r>
          </a:p>
          <a:p>
            <a:pPr lvl="1"/>
            <a:r>
              <a:rPr lang="fr-CH" altLang="en-US" sz="2000" smtClean="0"/>
              <a:t>WIPO Survey:  costs below USD 100,000 (91% of respondents)</a:t>
            </a:r>
          </a:p>
          <a:p>
            <a:pPr lvl="1"/>
            <a:r>
              <a:rPr lang="fr-CH" altLang="en-US" sz="2000" smtClean="0"/>
              <a:t>WIPO cases:  USD 21,000 </a:t>
            </a:r>
          </a:p>
          <a:p>
            <a:endParaRPr lang="fr-CH" altLang="en-US" sz="2000" smtClean="0"/>
          </a:p>
          <a:p>
            <a:r>
              <a:rPr lang="fr-CH" altLang="en-US" sz="2000" smtClean="0"/>
              <a:t>Arbitration</a:t>
            </a:r>
          </a:p>
          <a:p>
            <a:pPr lvl="1"/>
            <a:r>
              <a:rPr lang="fr-CH" altLang="en-US" sz="2000" smtClean="0"/>
              <a:t>WIPO Survey:  USD 400,000 – USD 425,000 </a:t>
            </a:r>
          </a:p>
          <a:p>
            <a:pPr lvl="1"/>
            <a:r>
              <a:rPr lang="fr-CH" altLang="en-US" sz="2000" smtClean="0"/>
              <a:t>WIPO cases:  USD 165,000</a:t>
            </a:r>
            <a:br>
              <a:rPr lang="fr-CH" altLang="en-US" sz="2000" smtClean="0"/>
            </a:br>
            <a:endParaRPr lang="fr-CH" altLang="en-US" sz="2000" smtClean="0"/>
          </a:p>
          <a:p>
            <a:r>
              <a:rPr lang="fr-CH" altLang="en-US" sz="2000" smtClean="0"/>
              <a:t>Expedited arbitration</a:t>
            </a:r>
          </a:p>
          <a:p>
            <a:pPr lvl="1"/>
            <a:r>
              <a:rPr lang="fr-CH" altLang="en-US" sz="2000" smtClean="0"/>
              <a:t>WIPO Survey:  typically not more than USD 50,000</a:t>
            </a:r>
          </a:p>
          <a:p>
            <a:pPr lvl="1"/>
            <a:r>
              <a:rPr lang="fr-CH" altLang="en-US" sz="2000" smtClean="0"/>
              <a:t>WIPO cases:  USD 48,000</a:t>
            </a:r>
            <a:endParaRPr lang="fr-CH" altLang="en-US" smtClean="0"/>
          </a:p>
          <a:p>
            <a:endParaRPr lang="fr-CH" altLang="en-US" smtClean="0"/>
          </a:p>
          <a:p>
            <a:endParaRPr lang="fr-CH" altLang="en-US" smtClean="0"/>
          </a:p>
          <a:p>
            <a:endParaRPr lang="fr-CH" altLang="en-US" sz="2000" smtClean="0"/>
          </a:p>
          <a:p>
            <a:endParaRPr lang="en-US" altLang="en-US" sz="2000" smtClean="0"/>
          </a:p>
        </p:txBody>
      </p:sp>
      <p:sp>
        <p:nvSpPr>
          <p:cNvPr id="4" name="Rectangle 3"/>
          <p:cNvSpPr/>
          <p:nvPr/>
        </p:nvSpPr>
        <p:spPr>
          <a:xfrm>
            <a:off x="514350" y="6049963"/>
            <a:ext cx="6915150" cy="461962"/>
          </a:xfrm>
          <a:prstGeom prst="rect">
            <a:avLst/>
          </a:prstGeom>
        </p:spPr>
        <p:txBody>
          <a:bodyPr>
            <a:spAutoFit/>
          </a:bodyPr>
          <a:lstStyle/>
          <a:p>
            <a:pPr algn="l">
              <a:defRPr/>
            </a:pPr>
            <a:r>
              <a:rPr lang="en-US" sz="1200" b="1" kern="0" dirty="0">
                <a:solidFill>
                  <a:srgbClr val="000000"/>
                </a:solidFill>
                <a:latin typeface="Arial"/>
                <a:cs typeface="Arial"/>
              </a:rPr>
              <a:t>Source:  WIPO Arbitration and Mediation Center, International Survey on Dispute Resolution in Technology Transactions, 2013 </a:t>
            </a:r>
            <a:endParaRPr lang="en-US" sz="1200" b="1" dirty="0">
              <a:solidFill>
                <a:srgbClr val="000000"/>
              </a:solidFill>
            </a:endParaRPr>
          </a:p>
        </p:txBody>
      </p:sp>
      <p:sp>
        <p:nvSpPr>
          <p:cNvPr id="8499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69CFC25D-9B59-408B-A91E-256B796ABDE1}" type="slidenum">
              <a:rPr lang="en-US" altLang="en-US" sz="1400" smtClean="0"/>
              <a:pPr algn="r" eaLnBrk="1" hangingPunct="1">
                <a:spcBef>
                  <a:spcPct val="0"/>
                </a:spcBef>
                <a:buFontTx/>
                <a:buNone/>
              </a:pPr>
              <a:t>160</a:t>
            </a:fld>
            <a:endParaRPr lang="en-US" altLang="en-US" sz="1400" smtClean="0"/>
          </a:p>
        </p:txBody>
      </p:sp>
    </p:spTree>
    <p:extLst>
      <p:ext uri="{BB962C8B-B14F-4D97-AF65-F5344CB8AC3E}">
        <p14:creationId xmlns:p14="http://schemas.microsoft.com/office/powerpoint/2010/main" val="114272565"/>
      </p:ext>
    </p:extLst>
  </p:cSld>
  <p:clrMapOvr>
    <a:masterClrMapping/>
  </p:clrMapOvr>
  <p:transition spd="slow">
    <p:wip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fr-CH" altLang="en-US" sz="3200" b="1" smtClean="0"/>
              <a:t>Fees and Costs – Reduction for Users of the PCT/Madrid/Hague Systems</a:t>
            </a:r>
            <a:endParaRPr lang="en-US" altLang="en-US" sz="3200" b="1" smtClean="0"/>
          </a:p>
        </p:txBody>
      </p:sp>
      <p:pic>
        <p:nvPicPr>
          <p:cNvPr id="86019" name="Content Placeholder 4" descr="WIPO Arbitration / Expedited Arbitration – Reduced Schedule of Fees and Costs for PCT Users, Holders After Publication Under the Hague System, the Madrid System, or WIPO Green Technology Providers or Seekers - Mozilla Firefox"/>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32389" y="1773239"/>
            <a:ext cx="6679223" cy="4352925"/>
          </a:xfrm>
        </p:spPr>
      </p:pic>
      <p:sp>
        <p:nvSpPr>
          <p:cNvPr id="86020"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D4FBDEC1-0AB8-42D9-9807-A370E32A7940}" type="slidenum">
              <a:rPr lang="en-US" altLang="en-US" sz="1400" smtClean="0">
                <a:solidFill>
                  <a:srgbClr val="000000"/>
                </a:solidFill>
              </a:rPr>
              <a:pPr algn="r" eaLnBrk="1" hangingPunct="1">
                <a:spcBef>
                  <a:spcPct val="0"/>
                </a:spcBef>
                <a:buFontTx/>
                <a:buNone/>
              </a:pPr>
              <a:t>161</a:t>
            </a:fld>
            <a:endParaRPr lang="en-US" altLang="en-US" sz="1400" smtClean="0">
              <a:solidFill>
                <a:srgbClr val="000000"/>
              </a:solidFill>
            </a:endParaRPr>
          </a:p>
        </p:txBody>
      </p:sp>
    </p:spTree>
    <p:extLst>
      <p:ext uri="{BB962C8B-B14F-4D97-AF65-F5344CB8AC3E}">
        <p14:creationId xmlns:p14="http://schemas.microsoft.com/office/powerpoint/2010/main" val="4093060593"/>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DE86BAE1-5815-41EA-9988-B96531A34933}" type="slidenum">
              <a:rPr lang="en-US" altLang="en-US" sz="1400" smtClean="0">
                <a:solidFill>
                  <a:srgbClr val="000000"/>
                </a:solidFill>
              </a:rPr>
              <a:pPr algn="r" eaLnBrk="1" hangingPunct="1">
                <a:spcBef>
                  <a:spcPct val="0"/>
                </a:spcBef>
                <a:buFontTx/>
                <a:buNone/>
              </a:pPr>
              <a:t>162</a:t>
            </a:fld>
            <a:endParaRPr lang="en-US" altLang="en-US" sz="1400" smtClean="0">
              <a:solidFill>
                <a:srgbClr val="000000"/>
              </a:solidFill>
            </a:endParaRPr>
          </a:p>
        </p:txBody>
      </p:sp>
      <p:sp>
        <p:nvSpPr>
          <p:cNvPr id="87043" name="Rectangle 2"/>
          <p:cNvSpPr>
            <a:spLocks noGrp="1" noChangeArrowheads="1"/>
          </p:cNvSpPr>
          <p:nvPr>
            <p:ph type="title" idx="4294967295"/>
          </p:nvPr>
        </p:nvSpPr>
        <p:spPr>
          <a:xfrm>
            <a:off x="382466" y="333375"/>
            <a:ext cx="8382000" cy="793750"/>
          </a:xfrm>
        </p:spPr>
        <p:txBody>
          <a:bodyPr/>
          <a:lstStyle/>
          <a:p>
            <a:pPr eaLnBrk="1" hangingPunct="1">
              <a:lnSpc>
                <a:spcPct val="90000"/>
              </a:lnSpc>
            </a:pPr>
            <a:r>
              <a:rPr lang="en-US" altLang="en-US" sz="3200" b="1" smtClean="0"/>
              <a:t>WIPO Model Clauses</a:t>
            </a:r>
          </a:p>
        </p:txBody>
      </p:sp>
      <p:sp>
        <p:nvSpPr>
          <p:cNvPr id="87044" name="Rectangle 4"/>
          <p:cNvSpPr>
            <a:spLocks noChangeArrowheads="1"/>
          </p:cNvSpPr>
          <p:nvPr/>
        </p:nvSpPr>
        <p:spPr bwMode="auto">
          <a:xfrm>
            <a:off x="649166" y="1412875"/>
            <a:ext cx="7559919" cy="1582738"/>
          </a:xfrm>
          <a:prstGeom prst="rect">
            <a:avLst/>
          </a:prstGeom>
          <a:solidFill>
            <a:srgbClr val="D4DB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600">
                <a:solidFill>
                  <a:srgbClr val="000000"/>
                </a:solidFill>
              </a:rPr>
              <a:t>"Any dispute, controversy or claim arising under, out of or relating to this contract and any subsequent amendments of this contract, including, without limitation, its formation, validity, binding effect, interpretation, performance, breach or termination, as well as non-contractual claims, shall be submitted to mediation in accordance with the </a:t>
            </a:r>
            <a:r>
              <a:rPr lang="en-US" altLang="en-US" sz="1600" b="1">
                <a:solidFill>
                  <a:srgbClr val="000000"/>
                </a:solidFill>
              </a:rPr>
              <a:t>WIPO Mediation Rules</a:t>
            </a:r>
            <a:r>
              <a:rPr lang="en-US" altLang="en-US" sz="1600">
                <a:solidFill>
                  <a:srgbClr val="000000"/>
                </a:solidFill>
              </a:rPr>
              <a:t>. The place of mediation shall be [specify place]. The language to be used in the mediation shall be [specify language]”</a:t>
            </a:r>
            <a:endParaRPr lang="en-US" altLang="en-US" sz="1600" b="1">
              <a:solidFill>
                <a:srgbClr val="000000"/>
              </a:solidFill>
            </a:endParaRPr>
          </a:p>
        </p:txBody>
      </p:sp>
      <p:sp>
        <p:nvSpPr>
          <p:cNvPr id="87045" name="Rectangle 5"/>
          <p:cNvSpPr>
            <a:spLocks noChangeArrowheads="1"/>
          </p:cNvSpPr>
          <p:nvPr/>
        </p:nvSpPr>
        <p:spPr bwMode="auto">
          <a:xfrm>
            <a:off x="649166" y="3141664"/>
            <a:ext cx="7559919" cy="2808287"/>
          </a:xfrm>
          <a:prstGeom prst="rect">
            <a:avLst/>
          </a:prstGeom>
          <a:solidFill>
            <a:srgbClr val="D4DBE3"/>
          </a:solidFill>
          <a:ln w="9525">
            <a:solidFill>
              <a:schemeClr val="tx1"/>
            </a:solidFill>
            <a:miter lim="800000"/>
            <a:headEnd/>
            <a:tailEnd/>
          </a:ln>
        </p:spPr>
        <p:txBody>
          <a:bodyPr lIns="92075" tIns="46038" rIns="92075" bIns="46038"/>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buFontTx/>
              <a:buNone/>
            </a:pPr>
            <a:r>
              <a:rPr lang="en-US" altLang="en-US" sz="1600" b="1">
                <a:solidFill>
                  <a:srgbClr val="000000"/>
                </a:solidFill>
              </a:rPr>
              <a:t>If, and to the extent that, any such dispute, controversy or claim has not been settled pursuant to the mediation within [60][90] days of the commencement of the mediation,</a:t>
            </a:r>
            <a:r>
              <a:rPr lang="en-US" altLang="en-US" sz="1600">
                <a:solidFill>
                  <a:srgbClr val="000000"/>
                </a:solidFill>
              </a:rPr>
              <a:t> it shall, upon the filing of a Request for Arbitration by either party, be referred to and finally determined by arbitration in accordance with the WIPO Expedited Arbitration Rules. Alternatively, </a:t>
            </a:r>
            <a:r>
              <a:rPr lang="en-US" altLang="en-US" sz="1600" b="1">
                <a:solidFill>
                  <a:srgbClr val="000000"/>
                </a:solidFill>
              </a:rPr>
              <a:t>if, before the expiration of the said period of [60][90] days, either party fails to participate or to continue to participate in the mediation,</a:t>
            </a:r>
            <a:r>
              <a:rPr lang="en-US" altLang="en-US" sz="1600">
                <a:solidFill>
                  <a:srgbClr val="000000"/>
                </a:solidFill>
              </a:rPr>
              <a:t> the dispute, controversy or claim shall, upon the filing of a Request for Arbitration by the other party, be referred to and finally determined by arbitration in accordance with the </a:t>
            </a:r>
            <a:r>
              <a:rPr lang="en-US" altLang="en-US" sz="1600" b="1">
                <a:solidFill>
                  <a:srgbClr val="000000"/>
                </a:solidFill>
              </a:rPr>
              <a:t>WIPO Expedited Arbitration Rules</a:t>
            </a:r>
            <a:r>
              <a:rPr lang="en-US" altLang="en-US" sz="1600">
                <a:solidFill>
                  <a:srgbClr val="000000"/>
                </a:solidFill>
              </a:rPr>
              <a:t>. The place of arbitration shall be [specify place]. The language to be used in the arbitral proceedings shall be [specify language]. The dispute, controversy or claim referred to arbitration shall be decided in accordance with [specify jurisdiction] law."</a:t>
            </a:r>
          </a:p>
        </p:txBody>
      </p:sp>
      <p:sp>
        <p:nvSpPr>
          <p:cNvPr id="87046" name="Rectangle 7"/>
          <p:cNvSpPr>
            <a:spLocks noChangeArrowheads="1"/>
          </p:cNvSpPr>
          <p:nvPr/>
        </p:nvSpPr>
        <p:spPr bwMode="auto">
          <a:xfrm>
            <a:off x="468572" y="6092825"/>
            <a:ext cx="4358757" cy="338554"/>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SG" altLang="en-US" sz="1600" i="1">
                <a:solidFill>
                  <a:srgbClr val="000000"/>
                </a:solidFill>
              </a:rPr>
              <a:t>http://www.wipo.int/amc/en/clauses/index.html</a:t>
            </a:r>
          </a:p>
        </p:txBody>
      </p:sp>
    </p:spTree>
    <p:extLst>
      <p:ext uri="{BB962C8B-B14F-4D97-AF65-F5344CB8AC3E}">
        <p14:creationId xmlns:p14="http://schemas.microsoft.com/office/powerpoint/2010/main" val="1421320978"/>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83224" y="260351"/>
            <a:ext cx="8103577" cy="1058863"/>
          </a:xfrm>
        </p:spPr>
        <p:txBody>
          <a:bodyPr/>
          <a:lstStyle/>
          <a:p>
            <a:r>
              <a:rPr lang="en-US" altLang="en-US" sz="3200" b="1" smtClean="0"/>
              <a:t>WIPO Clauses / Submission Agreements</a:t>
            </a:r>
          </a:p>
        </p:txBody>
      </p:sp>
      <p:sp>
        <p:nvSpPr>
          <p:cNvPr id="88067" name="Rectangle 3"/>
          <p:cNvSpPr>
            <a:spLocks noGrp="1" noChangeArrowheads="1"/>
          </p:cNvSpPr>
          <p:nvPr>
            <p:ph type="body" idx="1"/>
          </p:nvPr>
        </p:nvSpPr>
        <p:spPr>
          <a:xfrm>
            <a:off x="517281" y="1484314"/>
            <a:ext cx="7848600" cy="5191125"/>
          </a:xfrm>
        </p:spPr>
        <p:txBody>
          <a:bodyPr/>
          <a:lstStyle/>
          <a:p>
            <a:r>
              <a:rPr lang="fr-CH" altLang="en-US" sz="2000" smtClean="0"/>
              <a:t>Parties can shape the process</a:t>
            </a:r>
          </a:p>
          <a:p>
            <a:r>
              <a:rPr lang="fr-CH" altLang="en-US" sz="2000" smtClean="0"/>
              <a:t>Examples:</a:t>
            </a:r>
            <a:endParaRPr lang="en-US" altLang="en-US" sz="2000" smtClean="0"/>
          </a:p>
          <a:p>
            <a:pPr lvl="1"/>
            <a:r>
              <a:rPr lang="en-US" altLang="en-US" sz="2000" smtClean="0"/>
              <a:t>Arbitral Tribunal (qualifications, composition, appointment procedure)</a:t>
            </a:r>
          </a:p>
          <a:p>
            <a:pPr lvl="1"/>
            <a:r>
              <a:rPr lang="en-US" altLang="en-US" sz="2000" smtClean="0"/>
              <a:t>Remedies (validity not addressed;  method of damage calculation)</a:t>
            </a:r>
          </a:p>
          <a:p>
            <a:pPr lvl="1"/>
            <a:r>
              <a:rPr lang="en-US" altLang="en-US" sz="2000" smtClean="0"/>
              <a:t>Submissions (e.g. sequence and number of exchanges)</a:t>
            </a:r>
          </a:p>
          <a:p>
            <a:pPr lvl="1"/>
            <a:r>
              <a:rPr lang="fr-CH" altLang="en-US" sz="2000" smtClean="0"/>
              <a:t>Experiments (details, timing)</a:t>
            </a:r>
            <a:endParaRPr lang="en-US" altLang="en-US" sz="2000" smtClean="0"/>
          </a:p>
          <a:p>
            <a:pPr lvl="1"/>
            <a:r>
              <a:rPr lang="en-US" altLang="en-US" sz="2000" smtClean="0"/>
              <a:t>Hearing (dates, interventions, witness examination)</a:t>
            </a:r>
          </a:p>
          <a:p>
            <a:pPr lvl="1"/>
            <a:r>
              <a:rPr lang="en-US" altLang="en-US" sz="2000" smtClean="0"/>
              <a:t>Award (timelines, reasoning)</a:t>
            </a:r>
          </a:p>
          <a:p>
            <a:pPr lvl="1"/>
            <a:r>
              <a:rPr lang="en-US" altLang="en-US" sz="2000" smtClean="0"/>
              <a:t>Recognition and enforcement of award</a:t>
            </a:r>
          </a:p>
          <a:p>
            <a:pPr lvl="1"/>
            <a:r>
              <a:rPr lang="en-US" altLang="en-US" sz="2000" smtClean="0"/>
              <a:t>Confidentiality</a:t>
            </a:r>
          </a:p>
          <a:p>
            <a:pPr lvl="1"/>
            <a:r>
              <a:rPr lang="fr-CH" altLang="en-US" sz="2000" smtClean="0"/>
              <a:t>Appeal</a:t>
            </a:r>
            <a:endParaRPr lang="en-US" altLang="en-US" sz="2000" smtClean="0"/>
          </a:p>
          <a:p>
            <a:pPr>
              <a:lnSpc>
                <a:spcPct val="90000"/>
              </a:lnSpc>
              <a:spcBef>
                <a:spcPts val="500"/>
              </a:spcBef>
              <a:spcAft>
                <a:spcPts val="500"/>
              </a:spcAft>
            </a:pPr>
            <a:endParaRPr lang="en-US" altLang="en-US" smtClean="0"/>
          </a:p>
        </p:txBody>
      </p:sp>
    </p:spTree>
    <p:extLst>
      <p:ext uri="{BB962C8B-B14F-4D97-AF65-F5344CB8AC3E}">
        <p14:creationId xmlns:p14="http://schemas.microsoft.com/office/powerpoint/2010/main" val="1289414279"/>
      </p:ext>
    </p:extLst>
  </p:cSld>
  <p:clrMapOvr>
    <a:masterClrMapping/>
  </p:clrMapOvr>
  <p:transition spd="med"/>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A066B612-6547-47A2-91EA-9060CF757E4E}" type="slidenum">
              <a:rPr lang="en-US" altLang="en-US" sz="1400" smtClean="0">
                <a:solidFill>
                  <a:srgbClr val="000000"/>
                </a:solidFill>
              </a:rPr>
              <a:pPr algn="r" eaLnBrk="1" hangingPunct="1">
                <a:spcBef>
                  <a:spcPct val="0"/>
                </a:spcBef>
                <a:buFontTx/>
                <a:buNone/>
              </a:pPr>
              <a:t>164</a:t>
            </a:fld>
            <a:endParaRPr lang="en-US" altLang="en-US" sz="1400" smtClean="0">
              <a:solidFill>
                <a:srgbClr val="000000"/>
              </a:solidFill>
            </a:endParaRPr>
          </a:p>
        </p:txBody>
      </p:sp>
      <p:sp>
        <p:nvSpPr>
          <p:cNvPr id="91139" name="Rectangle 2"/>
          <p:cNvSpPr>
            <a:spLocks noGrp="1" noChangeArrowheads="1"/>
          </p:cNvSpPr>
          <p:nvPr>
            <p:ph type="title"/>
          </p:nvPr>
        </p:nvSpPr>
        <p:spPr>
          <a:xfrm>
            <a:off x="457200" y="115888"/>
            <a:ext cx="8229600" cy="1143000"/>
          </a:xfrm>
        </p:spPr>
        <p:txBody>
          <a:bodyPr/>
          <a:lstStyle/>
          <a:p>
            <a:pPr eaLnBrk="1" hangingPunct="1"/>
            <a:r>
              <a:rPr lang="en-US" altLang="en-US" sz="3200" b="1" smtClean="0"/>
              <a:t>Settlement in WIPO-Administered Cases</a:t>
            </a:r>
          </a:p>
        </p:txBody>
      </p:sp>
      <p:graphicFrame>
        <p:nvGraphicFramePr>
          <p:cNvPr id="115715" name="Group 3"/>
          <p:cNvGraphicFramePr>
            <a:graphicFrameLocks noGrp="1"/>
          </p:cNvGraphicFramePr>
          <p:nvPr/>
        </p:nvGraphicFramePr>
        <p:xfrm>
          <a:off x="0" y="0"/>
          <a:ext cx="387836" cy="13228638"/>
        </p:xfrm>
        <a:graphic>
          <a:graphicData uri="http://schemas.openxmlformats.org/drawingml/2006/table">
            <a:tbl>
              <a:tblPr/>
              <a:tblGrid>
                <a:gridCol w="193918"/>
                <a:gridCol w="193918"/>
              </a:tblGrid>
              <a:tr h="132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r>
                        <a:rPr kumimoji="0" lang="en-US" sz="103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a:txBody>
                  <a:tcPr marL="84259" marR="84259" marT="45721" marB="45721"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r>
                        <a:rPr kumimoji="0" lang="en-US" sz="106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a:txBody>
                  <a:tcPr marL="84259" marR="84259" marT="45721" marB="45721" anchor="ctr" horzOverflow="overflow">
                    <a:lnL>
                      <a:noFill/>
                    </a:lnL>
                    <a:lnR cap="flat">
                      <a:noFill/>
                    </a:lnR>
                    <a:lnT cap="flat">
                      <a:noFill/>
                    </a:lnT>
                    <a:lnB cap="flat">
                      <a:noFill/>
                    </a:lnB>
                    <a:lnTlToBr>
                      <a:noFill/>
                    </a:lnTlToBr>
                    <a:lnBlToTr>
                      <a:noFill/>
                    </a:lnBlToTr>
                    <a:noFill/>
                  </a:tcPr>
                </a:tc>
              </a:tr>
            </a:tbl>
          </a:graphicData>
        </a:graphic>
      </p:graphicFrame>
      <p:pic>
        <p:nvPicPr>
          <p:cNvPr id="911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74" y="1844676"/>
            <a:ext cx="3770434"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44675"/>
            <a:ext cx="3927231" cy="307340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973646"/>
      </p:ext>
    </p:extLst>
  </p:cSld>
  <p:clrMapOvr>
    <a:masterClrMapping/>
  </p:clrMapOvr>
  <p:transition spd="slow">
    <p:wip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r>
              <a:rPr lang="en-US" sz="3200" b="1" dirty="0"/>
              <a:t>WIPO ELECTRONIC CASE FACILITY (ECAF) </a:t>
            </a:r>
          </a:p>
        </p:txBody>
      </p:sp>
      <p:sp>
        <p:nvSpPr>
          <p:cNvPr id="3" name="Content Placeholder 2"/>
          <p:cNvSpPr>
            <a:spLocks noGrp="1"/>
          </p:cNvSpPr>
          <p:nvPr>
            <p:ph idx="1"/>
          </p:nvPr>
        </p:nvSpPr>
        <p:spPr/>
        <p:txBody>
          <a:bodyPr/>
          <a:lstStyle/>
          <a:p>
            <a:r>
              <a:rPr lang="en-US" sz="1600" dirty="0"/>
              <a:t>Easy; instant; centralized; location-independent; secure; available at parties’ option</a:t>
            </a:r>
          </a:p>
          <a:p>
            <a:endParaRPr lang="en-US" dirty="0"/>
          </a:p>
        </p:txBody>
      </p:sp>
      <p:pic>
        <p:nvPicPr>
          <p:cNvPr id="921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544" y="2420887"/>
            <a:ext cx="6388078" cy="386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007518"/>
      </p:ext>
    </p:extLst>
  </p:cSld>
  <p:clrMapOvr>
    <a:masterClrMapping/>
  </p:clrMapOvr>
  <p:transition spd="slow">
    <p:wip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17989" y="188914"/>
            <a:ext cx="8229600" cy="936625"/>
          </a:xfrm>
        </p:spPr>
        <p:txBody>
          <a:bodyPr/>
          <a:lstStyle/>
          <a:p>
            <a:r>
              <a:rPr lang="en-US" altLang="en-US" sz="4000" b="1" dirty="0" smtClean="0"/>
              <a:t> </a:t>
            </a:r>
            <a:r>
              <a:rPr lang="en-US" altLang="en-US" sz="3200" b="1" dirty="0" smtClean="0"/>
              <a:t>WIPO ADR Services for Specific Sectors</a:t>
            </a:r>
          </a:p>
        </p:txBody>
      </p:sp>
      <p:sp>
        <p:nvSpPr>
          <p:cNvPr id="92163" name="Rectangle 3"/>
          <p:cNvSpPr>
            <a:spLocks noGrp="1" noChangeArrowheads="1"/>
          </p:cNvSpPr>
          <p:nvPr>
            <p:ph type="body" idx="1"/>
          </p:nvPr>
        </p:nvSpPr>
        <p:spPr>
          <a:xfrm>
            <a:off x="451338" y="1412875"/>
            <a:ext cx="8229600" cy="5543550"/>
          </a:xfrm>
        </p:spPr>
        <p:txBody>
          <a:bodyPr/>
          <a:lstStyle/>
          <a:p>
            <a:r>
              <a:rPr lang="en-US" altLang="en-US" sz="2000" dirty="0" smtClean="0"/>
              <a:t>Disputes arising in a specific industry sector or for a specific subject matter may benefit from ADR procedures tailored to specific types of disputes and attendant needs</a:t>
            </a:r>
          </a:p>
          <a:p>
            <a:r>
              <a:rPr lang="en-US" altLang="en-US" sz="2000" dirty="0" smtClean="0"/>
              <a:t>Tailoring of clauses / submission agreements;  rules;  schedule of fees and costs;  specialized panel of mediators, arbitrators, experts</a:t>
            </a:r>
            <a:endParaRPr lang="fr-CH" altLang="en-US" sz="2000" dirty="0" smtClean="0"/>
          </a:p>
          <a:p>
            <a:r>
              <a:rPr lang="fr-CH" altLang="en-US" sz="2000" dirty="0" err="1" smtClean="0"/>
              <a:t>Examples</a:t>
            </a:r>
            <a:r>
              <a:rPr lang="fr-CH" altLang="en-US" sz="2000" dirty="0" smtClean="0"/>
              <a:t> (</a:t>
            </a:r>
            <a:r>
              <a:rPr lang="en-US" altLang="en-US" sz="2000" i="1" dirty="0" smtClean="0">
                <a:solidFill>
                  <a:srgbClr val="000000"/>
                </a:solidFill>
                <a:hlinkClick r:id="rId3"/>
              </a:rPr>
              <a:t>www.wipo.int/amc/en/center/specific-sectors/</a:t>
            </a:r>
            <a:r>
              <a:rPr lang="en-US" altLang="en-US" sz="2000" i="1" dirty="0" smtClean="0">
                <a:solidFill>
                  <a:srgbClr val="000000"/>
                </a:solidFill>
              </a:rPr>
              <a:t> )</a:t>
            </a:r>
            <a:r>
              <a:rPr lang="fr-CH" altLang="en-US" sz="2000" dirty="0" smtClean="0"/>
              <a:t> </a:t>
            </a:r>
          </a:p>
          <a:p>
            <a:pPr marL="0" indent="0">
              <a:buNone/>
            </a:pPr>
            <a:endParaRPr lang="fr-CH" altLang="en-US" sz="2000" dirty="0" smtClean="0"/>
          </a:p>
          <a:p>
            <a:pPr marL="763588" lvl="1" indent="-363538" eaLnBrk="1" hangingPunct="1">
              <a:buFontTx/>
              <a:buBlip>
                <a:blip r:embed="rId4"/>
              </a:buBlip>
            </a:pPr>
            <a:r>
              <a:rPr lang="en-US" altLang="en-US" sz="2000" dirty="0" smtClean="0">
                <a:solidFill>
                  <a:srgbClr val="000000"/>
                </a:solidFill>
              </a:rPr>
              <a:t>Research &amp; Development/Technology Transfer (DESCA, IPAG)</a:t>
            </a:r>
          </a:p>
          <a:p>
            <a:pPr marL="763588" lvl="1" indent="-363538" eaLnBrk="1" hangingPunct="1">
              <a:buFontTx/>
              <a:buBlip>
                <a:blip r:embed="rId4"/>
              </a:buBlip>
            </a:pPr>
            <a:r>
              <a:rPr lang="en-US" altLang="en-US" sz="2000" dirty="0" smtClean="0">
                <a:solidFill>
                  <a:srgbClr val="000000"/>
                </a:solidFill>
              </a:rPr>
              <a:t>Intellectual Property Offices:  WIPO ADR options for parties in administrative trademark/patent procedures before IP Offices in Singapore, Brazil, Colombia and the Philippines</a:t>
            </a:r>
          </a:p>
          <a:p>
            <a:pPr marL="763588" lvl="1" indent="-363538" eaLnBrk="1" hangingPunct="1">
              <a:buFontTx/>
              <a:buBlip>
                <a:blip r:embed="rId4"/>
              </a:buBlip>
            </a:pPr>
            <a:r>
              <a:rPr lang="fr-CH" altLang="en-US" sz="2000" dirty="0" smtClean="0">
                <a:solidFill>
                  <a:srgbClr val="000000"/>
                </a:solidFill>
              </a:rPr>
              <a:t>Art and Cultural </a:t>
            </a:r>
            <a:r>
              <a:rPr lang="fr-CH" altLang="en-US" sz="2000" dirty="0" err="1" smtClean="0">
                <a:solidFill>
                  <a:srgbClr val="000000"/>
                </a:solidFill>
              </a:rPr>
              <a:t>Heritage</a:t>
            </a:r>
            <a:r>
              <a:rPr lang="fr-CH" altLang="en-US" sz="2000" dirty="0" smtClean="0">
                <a:solidFill>
                  <a:srgbClr val="000000"/>
                </a:solidFill>
              </a:rPr>
              <a:t>:  ICOM-WIPO </a:t>
            </a:r>
            <a:r>
              <a:rPr lang="fr-CH" altLang="en-US" sz="2000" dirty="0" err="1" smtClean="0">
                <a:solidFill>
                  <a:srgbClr val="000000"/>
                </a:solidFill>
              </a:rPr>
              <a:t>Mediation</a:t>
            </a:r>
            <a:endParaRPr lang="en-US" altLang="en-US" sz="2000" dirty="0" smtClean="0">
              <a:solidFill>
                <a:srgbClr val="000000"/>
              </a:solidFill>
            </a:endParaRPr>
          </a:p>
          <a:p>
            <a:pPr marL="763588" lvl="1" indent="-363538" eaLnBrk="1" hangingPunct="1">
              <a:buFontTx/>
              <a:buBlip>
                <a:blip r:embed="rId4"/>
              </a:buBlip>
            </a:pPr>
            <a:r>
              <a:rPr lang="fr-CH" altLang="en-US" sz="2000" dirty="0" smtClean="0">
                <a:solidFill>
                  <a:srgbClr val="000000"/>
                </a:solidFill>
              </a:rPr>
              <a:t>Patents in Standards (FRAND disputes)</a:t>
            </a:r>
          </a:p>
          <a:p>
            <a:pPr marL="763588" lvl="1" indent="-363538" eaLnBrk="1" hangingPunct="1">
              <a:buFontTx/>
              <a:buBlip>
                <a:blip r:embed="rId4"/>
              </a:buBlip>
            </a:pPr>
            <a:r>
              <a:rPr lang="en-US" altLang="en-US" sz="2000" dirty="0">
                <a:solidFill>
                  <a:srgbClr val="000000"/>
                </a:solidFill>
              </a:rPr>
              <a:t>Domain Names (40,000+ cases since 1999)</a:t>
            </a:r>
          </a:p>
          <a:p>
            <a:pPr marL="763588" lvl="1" indent="-363538" eaLnBrk="1" hangingPunct="1">
              <a:buFontTx/>
              <a:buBlip>
                <a:blip r:embed="rId4"/>
              </a:buBlip>
            </a:pPr>
            <a:endParaRPr lang="en-US" altLang="en-US" sz="2000" dirty="0">
              <a:solidFill>
                <a:srgbClr val="000000"/>
              </a:solidFill>
            </a:endParaRPr>
          </a:p>
          <a:p>
            <a:pPr marL="763588" lvl="1" indent="-363538" eaLnBrk="1" hangingPunct="1">
              <a:buFontTx/>
              <a:buBlip>
                <a:blip r:embed="rId4"/>
              </a:buBlip>
            </a:pPr>
            <a:endParaRPr lang="fr-CH" altLang="en-US" sz="2000" dirty="0" smtClean="0">
              <a:solidFill>
                <a:srgbClr val="000000"/>
              </a:solidFill>
            </a:endParaRPr>
          </a:p>
        </p:txBody>
      </p:sp>
    </p:spTree>
    <p:extLst>
      <p:ext uri="{BB962C8B-B14F-4D97-AF65-F5344CB8AC3E}">
        <p14:creationId xmlns:p14="http://schemas.microsoft.com/office/powerpoint/2010/main" val="712501235"/>
      </p:ext>
    </p:extLst>
  </p:cSld>
  <p:clrMapOvr>
    <a:masterClrMapping/>
  </p:clrMapOvr>
  <p:transition spd="slow">
    <p:wip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fr-CH" altLang="en-US" sz="3200" b="1" smtClean="0"/>
              <a:t>WIPO Arbitration for FRAND/SEP Disputes</a:t>
            </a:r>
            <a:endParaRPr lang="en-US" altLang="en-US" sz="3200" b="1" smtClean="0"/>
          </a:p>
        </p:txBody>
      </p:sp>
      <p:sp>
        <p:nvSpPr>
          <p:cNvPr id="57347" name="Content Placeholder 2"/>
          <p:cNvSpPr>
            <a:spLocks noGrp="1"/>
          </p:cNvSpPr>
          <p:nvPr>
            <p:ph idx="1"/>
          </p:nvPr>
        </p:nvSpPr>
        <p:spPr>
          <a:xfrm>
            <a:off x="451338" y="1628776"/>
            <a:ext cx="8229600" cy="4352925"/>
          </a:xfrm>
        </p:spPr>
        <p:txBody>
          <a:bodyPr/>
          <a:lstStyle/>
          <a:p>
            <a:pPr marL="342900" lvl="1" indent="-342900">
              <a:defRPr/>
            </a:pPr>
            <a:r>
              <a:rPr lang="en-US" altLang="en-US" sz="2000" dirty="0" smtClean="0"/>
              <a:t>Special WIPO list of neutrals and experts for patents in standards</a:t>
            </a:r>
          </a:p>
          <a:p>
            <a:pPr marL="342900" lvl="1" indent="-342900">
              <a:defRPr/>
            </a:pPr>
            <a:r>
              <a:rPr lang="en-US" altLang="en-US" sz="2000" dirty="0" smtClean="0"/>
              <a:t>Model Submission Agreements to facilitate referral of FRAND/SEP disputes to WIPO arbitration, developed in consultation </a:t>
            </a:r>
            <a:r>
              <a:rPr lang="en-US" altLang="en-US" sz="2000" dirty="0"/>
              <a:t>with </a:t>
            </a:r>
            <a:r>
              <a:rPr lang="en-US" altLang="en-US" sz="2000" dirty="0" smtClean="0"/>
              <a:t>ETSI </a:t>
            </a:r>
            <a:br>
              <a:rPr lang="en-US" altLang="en-US" sz="2000" dirty="0" smtClean="0"/>
            </a:br>
            <a:r>
              <a:rPr lang="en-US" altLang="en-US" sz="2000" i="1" dirty="0" smtClean="0">
                <a:hlinkClick r:id="rId2"/>
              </a:rPr>
              <a:t>http://www.wipo.int/amc/en/center/specific-sectors/ict/frand/</a:t>
            </a:r>
            <a:r>
              <a:rPr lang="en-US" altLang="en-US" sz="2000" i="1" dirty="0" smtClean="0"/>
              <a:t>  </a:t>
            </a:r>
            <a:endParaRPr lang="en-US" altLang="en-US" sz="2000" dirty="0" smtClean="0"/>
          </a:p>
          <a:p>
            <a:pPr marL="342900" lvl="1" indent="-342900">
              <a:defRPr/>
            </a:pPr>
            <a:r>
              <a:rPr lang="en-US" altLang="en-US" sz="2000" dirty="0" smtClean="0"/>
              <a:t>Based on WIPO (Expedited) Arbitration Rules and WIPO patent case experience;  builds in FRAND dispute-specific features  </a:t>
            </a:r>
          </a:p>
          <a:p>
            <a:pPr marL="342900" lvl="1" indent="-342900">
              <a:defRPr/>
            </a:pPr>
            <a:r>
              <a:rPr lang="en-US" altLang="en-US" sz="2000" dirty="0" smtClean="0"/>
              <a:t>Flexible, can be adapted by parties</a:t>
            </a:r>
          </a:p>
          <a:p>
            <a:pPr marL="342900" lvl="1" indent="-342900">
              <a:defRPr/>
            </a:pPr>
            <a:r>
              <a:rPr lang="en-US" altLang="en-US" sz="2000" dirty="0" smtClean="0"/>
              <a:t>Two options: </a:t>
            </a:r>
          </a:p>
          <a:p>
            <a:pPr marL="742950" lvl="2" indent="-342900">
              <a:defRPr/>
            </a:pPr>
            <a:r>
              <a:rPr lang="en-US" altLang="en-US" sz="2000" dirty="0" smtClean="0"/>
              <a:t>WIPO Arbitration (3 arbitrators)</a:t>
            </a:r>
          </a:p>
          <a:p>
            <a:pPr marL="742950" lvl="2" indent="-342900">
              <a:defRPr/>
            </a:pPr>
            <a:r>
              <a:rPr lang="en-US" altLang="en-US" sz="2000" dirty="0" smtClean="0"/>
              <a:t>WIPO Expedited Arbitration (sole arbitrator) </a:t>
            </a:r>
          </a:p>
          <a:p>
            <a:pPr marL="342900" lvl="1" indent="-342900">
              <a:defRPr/>
            </a:pPr>
            <a:r>
              <a:rPr lang="en-US" altLang="en-US" sz="2000" dirty="0" smtClean="0"/>
              <a:t>Either option can be combined with WIPO Mediation </a:t>
            </a:r>
          </a:p>
          <a:p>
            <a:pPr marL="342900" lvl="1" indent="-342900">
              <a:defRPr/>
            </a:pPr>
            <a:r>
              <a:rPr lang="fr-CH" altLang="en-US" sz="2000" dirty="0" err="1" smtClean="0"/>
              <a:t>Tailored</a:t>
            </a:r>
            <a:r>
              <a:rPr lang="fr-CH" altLang="en-US" sz="2000" dirty="0" smtClean="0"/>
              <a:t> </a:t>
            </a:r>
            <a:r>
              <a:rPr lang="fr-CH" altLang="en-US" sz="2000" dirty="0" err="1" smtClean="0"/>
              <a:t>procedural</a:t>
            </a:r>
            <a:r>
              <a:rPr lang="fr-CH" altLang="en-US" sz="2000" dirty="0" smtClean="0"/>
              <a:t> </a:t>
            </a:r>
            <a:r>
              <a:rPr lang="fr-CH" altLang="en-US" sz="2000" dirty="0" err="1" smtClean="0"/>
              <a:t>schedule</a:t>
            </a:r>
            <a:endParaRPr lang="en-US" altLang="en-US" sz="2000" dirty="0" smtClean="0"/>
          </a:p>
          <a:p>
            <a:pPr marL="0" lvl="1" indent="0">
              <a:buFontTx/>
              <a:buNone/>
              <a:defRPr/>
            </a:pPr>
            <a:endParaRPr lang="en-US" altLang="en-US" sz="2000" dirty="0" smtClean="0"/>
          </a:p>
          <a:p>
            <a:pPr marL="0" indent="0">
              <a:buFontTx/>
              <a:buNone/>
              <a:defRPr/>
            </a:pPr>
            <a:endParaRPr lang="en-US" altLang="en-US" dirty="0" smtClean="0"/>
          </a:p>
        </p:txBody>
      </p:sp>
      <p:sp>
        <p:nvSpPr>
          <p:cNvPr id="93188"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7EEC614F-ABB0-4461-9B54-BB2CD63EA12B}" type="slidenum">
              <a:rPr lang="en-US" altLang="en-US" sz="1400" smtClean="0"/>
              <a:pPr algn="r" eaLnBrk="1" hangingPunct="1">
                <a:spcBef>
                  <a:spcPct val="0"/>
                </a:spcBef>
                <a:buFontTx/>
                <a:buNone/>
              </a:pPr>
              <a:t>167</a:t>
            </a:fld>
            <a:endParaRPr lang="en-US" altLang="en-US" sz="1400" smtClean="0"/>
          </a:p>
        </p:txBody>
      </p:sp>
    </p:spTree>
    <p:extLst>
      <p:ext uri="{BB962C8B-B14F-4D97-AF65-F5344CB8AC3E}">
        <p14:creationId xmlns:p14="http://schemas.microsoft.com/office/powerpoint/2010/main" val="3149105348"/>
      </p:ext>
    </p:extLst>
  </p:cSld>
  <p:clrMapOvr>
    <a:masterClrMapping/>
  </p:clrMapOvr>
  <p:transition spd="slow">
    <p:wip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CA321EAE-D5A4-4D39-B3CC-CACB77E42D77}" type="slidenum">
              <a:rPr lang="en-US" altLang="en-US" sz="1400" smtClean="0"/>
              <a:pPr algn="r" eaLnBrk="1" hangingPunct="1">
                <a:spcBef>
                  <a:spcPct val="0"/>
                </a:spcBef>
                <a:buFontTx/>
                <a:buNone/>
              </a:pPr>
              <a:t>168</a:t>
            </a:fld>
            <a:endParaRPr lang="en-US" altLang="en-US" sz="1400" smtClean="0"/>
          </a:p>
        </p:txBody>
      </p:sp>
      <p:sp>
        <p:nvSpPr>
          <p:cNvPr id="94211" name="Rectangle 2"/>
          <p:cNvSpPr>
            <a:spLocks noGrp="1" noChangeArrowheads="1"/>
          </p:cNvSpPr>
          <p:nvPr>
            <p:ph type="title" idx="4294967295"/>
          </p:nvPr>
        </p:nvSpPr>
        <p:spPr>
          <a:xfrm>
            <a:off x="383931" y="188913"/>
            <a:ext cx="8229600" cy="908050"/>
          </a:xfrm>
        </p:spPr>
        <p:txBody>
          <a:bodyPr/>
          <a:lstStyle/>
          <a:p>
            <a:pPr algn="ctr" eaLnBrk="1" hangingPunct="1"/>
            <a:r>
              <a:rPr lang="en-US" altLang="en-US" sz="3200" b="1" dirty="0" smtClean="0"/>
              <a:t>Further Information</a:t>
            </a:r>
          </a:p>
        </p:txBody>
      </p:sp>
      <p:sp>
        <p:nvSpPr>
          <p:cNvPr id="15364" name="Rectangle 3"/>
          <p:cNvSpPr>
            <a:spLocks noGrp="1" noChangeArrowheads="1"/>
          </p:cNvSpPr>
          <p:nvPr>
            <p:ph type="body" idx="4294967295"/>
          </p:nvPr>
        </p:nvSpPr>
        <p:spPr>
          <a:xfrm>
            <a:off x="252047" y="1412876"/>
            <a:ext cx="8714643" cy="5661025"/>
          </a:xfrm>
        </p:spPr>
        <p:txBody>
          <a:bodyPr/>
          <a:lstStyle/>
          <a:p>
            <a:pPr eaLnBrk="1" hangingPunct="1">
              <a:lnSpc>
                <a:spcPct val="80000"/>
              </a:lnSpc>
              <a:defRPr/>
            </a:pPr>
            <a:endParaRPr lang="en-US" sz="2200" dirty="0" smtClean="0"/>
          </a:p>
          <a:p>
            <a:pPr eaLnBrk="1" hangingPunct="1">
              <a:lnSpc>
                <a:spcPct val="80000"/>
              </a:lnSpc>
              <a:defRPr/>
            </a:pPr>
            <a:r>
              <a:rPr lang="en-US" sz="2000" dirty="0" smtClean="0"/>
              <a:t>WIPO procedures</a:t>
            </a:r>
            <a:r>
              <a:rPr lang="en-US" sz="2000" dirty="0"/>
              <a:t>, neutrals and </a:t>
            </a:r>
            <a:br>
              <a:rPr lang="en-US" sz="2000" dirty="0"/>
            </a:br>
            <a:r>
              <a:rPr lang="en-US" sz="2000" dirty="0"/>
              <a:t>case examples: </a:t>
            </a:r>
            <a:br>
              <a:rPr lang="en-US" sz="2000" dirty="0"/>
            </a:br>
            <a:r>
              <a:rPr lang="en-US" sz="2000" i="1" dirty="0">
                <a:hlinkClick r:id="rId3"/>
              </a:rPr>
              <a:t>http://www.wipo.int/amc/en</a:t>
            </a:r>
            <a:r>
              <a:rPr lang="en-US" sz="2000" i="1" dirty="0" smtClean="0">
                <a:hlinkClick r:id="rId3"/>
              </a:rPr>
              <a:t>/</a:t>
            </a:r>
            <a:r>
              <a:rPr lang="en-US" sz="2000" i="1" dirty="0" smtClean="0"/>
              <a:t/>
            </a:r>
            <a:br>
              <a:rPr lang="en-US" sz="2000" i="1" dirty="0" smtClean="0"/>
            </a:br>
            <a:endParaRPr lang="en-US" sz="2000" i="1" dirty="0" smtClean="0"/>
          </a:p>
          <a:p>
            <a:pPr eaLnBrk="1" hangingPunct="1">
              <a:lnSpc>
                <a:spcPct val="80000"/>
              </a:lnSpc>
              <a:defRPr/>
            </a:pPr>
            <a:r>
              <a:rPr lang="en-US" sz="2000" dirty="0" smtClean="0"/>
              <a:t>2014 WIPO Rules</a:t>
            </a:r>
            <a:r>
              <a:rPr lang="en-US" sz="2000" i="1" dirty="0"/>
              <a:t>: </a:t>
            </a:r>
            <a:r>
              <a:rPr lang="en-US" sz="2000" i="1" dirty="0" smtClean="0"/>
              <a:t/>
            </a:r>
            <a:br>
              <a:rPr lang="en-US" sz="2000" i="1" dirty="0" smtClean="0"/>
            </a:br>
            <a:r>
              <a:rPr lang="en-US" sz="2000" i="1" dirty="0" smtClean="0">
                <a:solidFill>
                  <a:srgbClr val="FF0000"/>
                </a:solidFill>
                <a:hlinkClick r:id="rId4"/>
              </a:rPr>
              <a:t>http</a:t>
            </a:r>
            <a:r>
              <a:rPr lang="en-US" sz="2000" i="1" dirty="0">
                <a:solidFill>
                  <a:srgbClr val="FF0000"/>
                </a:solidFill>
                <a:hlinkClick r:id="rId4"/>
              </a:rPr>
              <a:t>://</a:t>
            </a:r>
            <a:r>
              <a:rPr lang="en-US" sz="2000" i="1" dirty="0" smtClean="0">
                <a:solidFill>
                  <a:srgbClr val="FF0000"/>
                </a:solidFill>
                <a:hlinkClick r:id="rId4"/>
              </a:rPr>
              <a:t>www.wipo.int/amc/en/rules/newrules.html</a:t>
            </a:r>
            <a:r>
              <a:rPr lang="en-US" sz="2000" i="1" dirty="0" smtClean="0">
                <a:solidFill>
                  <a:srgbClr val="FF0000"/>
                </a:solidFill>
              </a:rPr>
              <a:t> </a:t>
            </a:r>
            <a:r>
              <a:rPr lang="en-US" sz="2000" i="1" dirty="0"/>
              <a:t/>
            </a:r>
            <a:br>
              <a:rPr lang="en-US" sz="2000" i="1" dirty="0"/>
            </a:br>
            <a:endParaRPr lang="en-US" sz="2000" i="1" dirty="0"/>
          </a:p>
          <a:p>
            <a:pPr eaLnBrk="1" hangingPunct="1">
              <a:lnSpc>
                <a:spcPct val="80000"/>
              </a:lnSpc>
              <a:defRPr/>
            </a:pPr>
            <a:r>
              <a:rPr lang="en-US" sz="2000" dirty="0"/>
              <a:t>Contact information, general queries </a:t>
            </a:r>
            <a:br>
              <a:rPr lang="en-US" sz="2000" dirty="0"/>
            </a:br>
            <a:r>
              <a:rPr lang="en-US" sz="2000" dirty="0"/>
              <a:t>and case filing: </a:t>
            </a:r>
            <a:br>
              <a:rPr lang="en-US" sz="2000" dirty="0"/>
            </a:br>
            <a:r>
              <a:rPr lang="en-US" sz="2000" i="1" dirty="0" smtClean="0">
                <a:hlinkClick r:id="rId5"/>
              </a:rPr>
              <a:t>arbiter.mail@wipo.int</a:t>
            </a:r>
            <a:r>
              <a:rPr lang="en-US" sz="2000" i="1" dirty="0" smtClean="0"/>
              <a:t/>
            </a:r>
            <a:br>
              <a:rPr lang="en-US" sz="2000" i="1" dirty="0" smtClean="0"/>
            </a:br>
            <a:endParaRPr lang="en-US" sz="2000" i="1" dirty="0"/>
          </a:p>
          <a:p>
            <a:pPr eaLnBrk="1" hangingPunct="1">
              <a:lnSpc>
                <a:spcPct val="80000"/>
              </a:lnSpc>
              <a:defRPr/>
            </a:pPr>
            <a:r>
              <a:rPr lang="en-US" sz="2000" dirty="0" smtClean="0"/>
              <a:t>WIPO model clauses/submission </a:t>
            </a:r>
            <a:br>
              <a:rPr lang="en-US" sz="2000" dirty="0" smtClean="0"/>
            </a:br>
            <a:r>
              <a:rPr lang="en-US" sz="2000" dirty="0" smtClean="0"/>
              <a:t>agreements: </a:t>
            </a:r>
            <a:br>
              <a:rPr lang="en-US" sz="2000" dirty="0" smtClean="0"/>
            </a:br>
            <a:r>
              <a:rPr lang="en-US" sz="2000" i="1" dirty="0" smtClean="0">
                <a:hlinkClick r:id="rId6"/>
              </a:rPr>
              <a:t>http://www.wipo.int/amc/en/clauses/</a:t>
            </a:r>
            <a:endParaRPr lang="en-US" sz="2000" i="1" dirty="0" smtClean="0"/>
          </a:p>
          <a:p>
            <a:pPr eaLnBrk="1" hangingPunct="1">
              <a:lnSpc>
                <a:spcPct val="80000"/>
              </a:lnSpc>
              <a:buFontTx/>
              <a:buNone/>
              <a:defRPr/>
            </a:pPr>
            <a:endParaRPr lang="en-US" sz="2000" dirty="0" smtClean="0"/>
          </a:p>
          <a:p>
            <a:pPr eaLnBrk="1" hangingPunct="1">
              <a:lnSpc>
                <a:spcPct val="80000"/>
              </a:lnSpc>
              <a:defRPr/>
            </a:pPr>
            <a:r>
              <a:rPr lang="fr-CH" sz="2000" dirty="0" smtClean="0"/>
              <a:t>I</a:t>
            </a:r>
            <a:r>
              <a:rPr lang="en-US" sz="2000" dirty="0" err="1" smtClean="0"/>
              <a:t>nternational</a:t>
            </a:r>
            <a:r>
              <a:rPr lang="en-US" sz="2000" dirty="0" smtClean="0"/>
              <a:t> Survey on Dispute </a:t>
            </a:r>
            <a:br>
              <a:rPr lang="en-US" sz="2000" dirty="0" smtClean="0"/>
            </a:br>
            <a:r>
              <a:rPr lang="en-US" sz="2000" dirty="0" smtClean="0"/>
              <a:t>Resolution in Technology Transactions </a:t>
            </a:r>
            <a:r>
              <a:rPr lang="en-US" sz="2000" i="1" dirty="0" smtClean="0">
                <a:hlinkClick r:id="rId7"/>
              </a:rPr>
              <a:t>http://www.wipo.int/amc/en/center/survey/results.html</a:t>
            </a:r>
            <a:r>
              <a:rPr lang="en-US" sz="2000" i="1" dirty="0" smtClean="0"/>
              <a:t> </a:t>
            </a:r>
          </a:p>
          <a:p>
            <a:pPr marL="0" indent="0" eaLnBrk="1" hangingPunct="1">
              <a:lnSpc>
                <a:spcPct val="80000"/>
              </a:lnSpc>
              <a:buFontTx/>
              <a:buNone/>
              <a:defRPr/>
            </a:pPr>
            <a:endParaRPr lang="en-US" sz="2000" dirty="0" smtClean="0"/>
          </a:p>
          <a:p>
            <a:pPr eaLnBrk="1" hangingPunct="1">
              <a:lnSpc>
                <a:spcPct val="80000"/>
              </a:lnSpc>
              <a:defRPr/>
            </a:pPr>
            <a:endParaRPr lang="en-US" sz="2000" dirty="0" smtClean="0"/>
          </a:p>
          <a:p>
            <a:pPr eaLnBrk="1" hangingPunct="1">
              <a:lnSpc>
                <a:spcPct val="80000"/>
              </a:lnSpc>
              <a:buFontTx/>
              <a:buNone/>
              <a:defRPr/>
            </a:pPr>
            <a:endParaRPr lang="en-US" sz="2000" dirty="0" smtClean="0"/>
          </a:p>
          <a:p>
            <a:pPr eaLnBrk="1" hangingPunct="1">
              <a:lnSpc>
                <a:spcPct val="80000"/>
              </a:lnSpc>
              <a:buFontTx/>
              <a:buNone/>
              <a:defRPr/>
            </a:pPr>
            <a:endParaRPr lang="en-US" u="sng" dirty="0" smtClean="0"/>
          </a:p>
          <a:p>
            <a:pPr eaLnBrk="1" hangingPunct="1">
              <a:lnSpc>
                <a:spcPct val="120000"/>
              </a:lnSpc>
              <a:buFontTx/>
              <a:buNone/>
              <a:defRPr/>
            </a:pPr>
            <a:endParaRPr lang="en-US" dirty="0" smtClean="0"/>
          </a:p>
          <a:p>
            <a:pPr lvl="1" eaLnBrk="1" hangingPunct="1">
              <a:lnSpc>
                <a:spcPct val="80000"/>
              </a:lnSpc>
              <a:buFontTx/>
              <a:buNone/>
              <a:defRPr/>
            </a:pPr>
            <a:endParaRPr lang="en-US" dirty="0" smtClean="0"/>
          </a:p>
        </p:txBody>
      </p:sp>
      <p:pic>
        <p:nvPicPr>
          <p:cNvPr id="94213" name="Picture 4" descr="REFLE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2443" y="1041400"/>
            <a:ext cx="1524000"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2443" y="3789363"/>
            <a:ext cx="2482362" cy="169545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48172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normAutofit fontScale="90000"/>
          </a:bodyPr>
          <a:lstStyle/>
          <a:p>
            <a:r>
              <a:rPr lang="en-US" b="1" dirty="0" smtClean="0">
                <a:latin typeface="Times New Roman" charset="0"/>
                <a:cs typeface="Times New Roman" charset="0"/>
              </a:rPr>
              <a:t> </a:t>
            </a:r>
            <a:r>
              <a:rPr lang="en-US" dirty="0" smtClean="0">
                <a:solidFill>
                  <a:srgbClr val="000090"/>
                </a:solidFill>
                <a:latin typeface="Arial" charset="0"/>
                <a:cs typeface="Times New Roman" charset="0"/>
              </a:rPr>
              <a:t>BEIJING TREATY  </a:t>
            </a:r>
            <a:r>
              <a:rPr lang="en-US" dirty="0" smtClean="0">
                <a:latin typeface="Arial" charset="0"/>
                <a:cs typeface="Times New Roman" charset="0"/>
              </a:rPr>
              <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276872"/>
            <a:ext cx="8753475" cy="3849291"/>
          </a:xfrm>
        </p:spPr>
        <p:txBody>
          <a:bodyPr/>
          <a:lstStyle/>
          <a:p>
            <a:pPr algn="just"/>
            <a:r>
              <a:rPr lang="en-US" sz="1800" dirty="0" smtClean="0">
                <a:latin typeface="Arial" charset="0"/>
                <a:cs typeface="Times New Roman" charset="0"/>
              </a:rPr>
              <a:t>Adopted on June 2012</a:t>
            </a:r>
          </a:p>
          <a:p>
            <a:pPr marL="0" indent="0" algn="just">
              <a:buNone/>
            </a:pPr>
            <a:endParaRPr lang="en-US" sz="1800" dirty="0" smtClean="0">
              <a:latin typeface="Arial" charset="0"/>
              <a:cs typeface="Times New Roman" charset="0"/>
            </a:endParaRPr>
          </a:p>
          <a:p>
            <a:pPr algn="just"/>
            <a:r>
              <a:rPr lang="en-US" sz="1800" dirty="0" smtClean="0">
                <a:latin typeface="Arial" charset="0"/>
                <a:cs typeface="Times New Roman" charset="0"/>
              </a:rPr>
              <a:t>Strengthen the position of performers, giving them moral and economic rights for the international use of their performances</a:t>
            </a:r>
          </a:p>
          <a:p>
            <a:pPr algn="just"/>
            <a:endParaRPr lang="en-US" sz="1800" dirty="0" smtClean="0">
              <a:latin typeface="Arial" charset="0"/>
              <a:cs typeface="Times New Roman" charset="0"/>
            </a:endParaRPr>
          </a:p>
          <a:p>
            <a:pPr algn="just">
              <a:lnSpc>
                <a:spcPct val="110000"/>
              </a:lnSpc>
            </a:pPr>
            <a:r>
              <a:rPr lang="en-US" sz="1800" dirty="0" smtClean="0">
                <a:latin typeface="Arial" charset="0"/>
                <a:cs typeface="Times New Roman" charset="0"/>
              </a:rPr>
              <a:t>Parties will pay for the use of foreign audiovisual performances. Some or all of this money will go to performers </a:t>
            </a:r>
          </a:p>
          <a:p>
            <a:pPr algn="just">
              <a:lnSpc>
                <a:spcPct val="110000"/>
              </a:lnSpc>
            </a:pPr>
            <a:endParaRPr lang="en-US" sz="1800" dirty="0" smtClean="0">
              <a:latin typeface="Arial" charset="0"/>
              <a:cs typeface="Times New Roman" charset="0"/>
            </a:endParaRPr>
          </a:p>
          <a:p>
            <a:pPr algn="just">
              <a:lnSpc>
                <a:spcPct val="110000"/>
              </a:lnSpc>
            </a:pPr>
            <a:r>
              <a:rPr lang="en-US" sz="1800" i="1" dirty="0" smtClean="0">
                <a:latin typeface="Arial" charset="0"/>
                <a:cs typeface="Times New Roman" charset="0"/>
              </a:rPr>
              <a:t>“The conclusion of the Beijing Treaty is an important milestone toward closing the gap in the international rights system for audiovisual performers”</a:t>
            </a:r>
          </a:p>
          <a:p>
            <a:pPr marL="0" indent="0" algn="r">
              <a:lnSpc>
                <a:spcPct val="110000"/>
              </a:lnSpc>
              <a:buNone/>
            </a:pPr>
            <a:r>
              <a:rPr lang="en-US" sz="1800" i="1" dirty="0" smtClean="0">
                <a:latin typeface="Arial" charset="0"/>
                <a:cs typeface="Times New Roman" charset="0"/>
              </a:rPr>
              <a:t>- WIPO Director General, Francis </a:t>
            </a:r>
            <a:r>
              <a:rPr lang="en-US" sz="1800" i="1" dirty="0" err="1" smtClean="0">
                <a:latin typeface="Arial" charset="0"/>
                <a:cs typeface="Times New Roman" charset="0"/>
              </a:rPr>
              <a:t>Gurry</a:t>
            </a:r>
            <a:endParaRPr lang="en-US" sz="1800" i="1" dirty="0" smtClean="0">
              <a:latin typeface="Arial" charset="0"/>
              <a:cs typeface="Arial" charset="0"/>
            </a:endParaRPr>
          </a:p>
          <a:p>
            <a:pPr algn="just"/>
            <a:endParaRPr lang="en-US" sz="18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endParaRPr lang="en-US" dirty="0"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395623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p:cTn id="7"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6" end="6"/>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7" end="7"/>
                                            </p:txEl>
                                          </p:spTgt>
                                        </p:tgtEl>
                                        <p:attrNameLst>
                                          <p:attrName>style.visibility</p:attrName>
                                        </p:attrNameLst>
                                      </p:cBhvr>
                                      <p:to>
                                        <p:strVal val="visible"/>
                                      </p:to>
                                    </p:set>
                                    <p:anim calcmode="lin" valueType="num">
                                      <p:cBhvr>
                                        <p:cTn id="16"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normAutofit/>
          </a:bodyPr>
          <a:lstStyle/>
          <a:p>
            <a:pPr algn="ctr">
              <a:defRPr/>
            </a:pPr>
            <a:r>
              <a:rPr lang="en-US" sz="3200" b="1" dirty="0">
                <a:solidFill>
                  <a:srgbClr val="000090"/>
                </a:solidFill>
                <a:cs typeface="Times New Roman"/>
              </a:rPr>
              <a:t>MARRAKESH TREATY TO FACILITATE ACCESS TO PUBLISHED WORKS FOR PERSONS WHO ARE </a:t>
            </a:r>
            <a:r>
              <a:rPr lang="en-US" sz="3200" b="1" dirty="0">
                <a:solidFill>
                  <a:srgbClr val="000090"/>
                </a:solidFill>
                <a:cs typeface="Times New Roman"/>
              </a:rPr>
              <a:t>BLIND</a:t>
            </a:r>
            <a:r>
              <a:rPr lang="en-US" sz="3200" b="1" dirty="0">
                <a:solidFill>
                  <a:srgbClr val="000090"/>
                </a:solidFill>
                <a:cs typeface="Times New Roman"/>
              </a:rPr>
              <a:t>, VISUALLY IMPAIRED OR OTHERWISE PRINT DISABLED </a:t>
            </a:r>
            <a:endParaRPr lang="en-US" sz="3200" b="1" dirty="0">
              <a:solidFill>
                <a:srgbClr val="000090"/>
              </a:solidFill>
              <a:cs typeface="Times New Roman"/>
            </a:endParaRPr>
          </a:p>
        </p:txBody>
      </p:sp>
      <p:pic>
        <p:nvPicPr>
          <p:cNvPr id="4" name="Espace réservé du contenu 20" descr="DSCF2517-e1372047581598.jpg"/>
          <p:cNvPicPr>
            <a:picLocks noGrp="1"/>
          </p:cNvPicPr>
          <p:nvPr/>
        </p:nvPicPr>
        <p:blipFill>
          <a:blip r:embed="rId3"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4" cstate="print">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31996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668072" cy="720080"/>
          </a:xfrm>
        </p:spPr>
        <p:txBody>
          <a:bodyPr>
            <a:normAutofit fontScale="90000"/>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dirty="0">
                <a:solidFill>
                  <a:srgbClr val="000090"/>
                </a:solidFill>
                <a:latin typeface="Arial" charset="0"/>
                <a:cs typeface="Times New Roman" charset="0"/>
              </a:rPr>
              <a:t>MARRAKESH TREATY</a:t>
            </a:r>
            <a:br>
              <a:rPr lang="en-US" dirty="0">
                <a:solidFill>
                  <a:srgbClr val="000090"/>
                </a:solidFill>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30175" y="2276872"/>
            <a:ext cx="8883650" cy="3888432"/>
          </a:xfrm>
        </p:spPr>
        <p:txBody>
          <a:bodyPr>
            <a:normAutofit fontScale="77500" lnSpcReduction="20000"/>
          </a:bodyPr>
          <a:lstStyle/>
          <a:p>
            <a:pPr algn="just"/>
            <a:r>
              <a:rPr lang="en-US" dirty="0" smtClean="0">
                <a:latin typeface="Arial" charset="0"/>
                <a:cs typeface="Times New Roman" charset="0"/>
              </a:rPr>
              <a:t>314 </a:t>
            </a:r>
            <a:r>
              <a:rPr lang="en-US" dirty="0">
                <a:latin typeface="Arial" charset="0"/>
                <a:cs typeface="Times New Roman" charset="0"/>
              </a:rPr>
              <a:t>million blind and </a:t>
            </a:r>
            <a:r>
              <a:rPr lang="en-US" dirty="0" smtClean="0">
                <a:latin typeface="Arial" charset="0"/>
                <a:cs typeface="Times New Roman" charset="0"/>
              </a:rPr>
              <a:t>visually impaired persons</a:t>
            </a:r>
          </a:p>
          <a:p>
            <a:pPr algn="just"/>
            <a:endParaRPr lang="en-US" sz="1000" dirty="0" smtClean="0">
              <a:latin typeface="Arial" charset="0"/>
              <a:cs typeface="Times New Roman" charset="0"/>
            </a:endParaRPr>
          </a:p>
          <a:p>
            <a:pPr algn="just"/>
            <a:r>
              <a:rPr lang="en-US" dirty="0" smtClean="0">
                <a:latin typeface="Arial" charset="0"/>
                <a:cs typeface="Times New Roman" charset="0"/>
              </a:rPr>
              <a:t>90% live </a:t>
            </a:r>
            <a:r>
              <a:rPr lang="en-US" dirty="0">
                <a:latin typeface="Arial" charset="0"/>
                <a:cs typeface="Times New Roman" charset="0"/>
              </a:rPr>
              <a:t>in developing </a:t>
            </a:r>
            <a:r>
              <a:rPr lang="en-US" dirty="0" smtClean="0">
                <a:latin typeface="Arial" charset="0"/>
                <a:cs typeface="Times New Roman" charset="0"/>
              </a:rPr>
              <a:t>countries</a:t>
            </a:r>
          </a:p>
          <a:p>
            <a:pPr algn="just"/>
            <a:endParaRPr lang="en-US" sz="1000" dirty="0" smtClean="0">
              <a:latin typeface="Arial" charset="0"/>
              <a:cs typeface="Times New Roman" charset="0"/>
            </a:endParaRPr>
          </a:p>
          <a:p>
            <a:pPr algn="just"/>
            <a:r>
              <a:rPr lang="en-US" dirty="0" smtClean="0">
                <a:latin typeface="Arial" charset="0"/>
                <a:cs typeface="Times New Roman" charset="0"/>
              </a:rPr>
              <a:t>Only 5% </a:t>
            </a:r>
            <a:r>
              <a:rPr lang="en-US" dirty="0">
                <a:latin typeface="Arial" charset="0"/>
                <a:cs typeface="Times New Roman" charset="0"/>
              </a:rPr>
              <a:t>of </a:t>
            </a:r>
            <a:r>
              <a:rPr lang="en-US" dirty="0" smtClean="0">
                <a:latin typeface="Arial" charset="0"/>
                <a:cs typeface="Times New Roman" charset="0"/>
              </a:rPr>
              <a:t>books </a:t>
            </a:r>
            <a:r>
              <a:rPr lang="en-US" dirty="0">
                <a:latin typeface="Arial" charset="0"/>
                <a:cs typeface="Times New Roman" charset="0"/>
              </a:rPr>
              <a:t>published are available in braille or other accessible </a:t>
            </a:r>
            <a:r>
              <a:rPr lang="en-US" dirty="0" smtClean="0">
                <a:latin typeface="Arial" charset="0"/>
                <a:cs typeface="Times New Roman" charset="0"/>
              </a:rPr>
              <a:t>formats </a:t>
            </a:r>
          </a:p>
          <a:p>
            <a:pPr marL="0" indent="0" algn="just">
              <a:buNone/>
            </a:pPr>
            <a:endParaRPr lang="en-US" sz="1000" dirty="0">
              <a:latin typeface="Arial" charset="0"/>
              <a:cs typeface="Times New Roman" charset="0"/>
            </a:endParaRPr>
          </a:p>
          <a:p>
            <a:r>
              <a:rPr lang="en-US" dirty="0" smtClean="0">
                <a:latin typeface="Arial" charset="0"/>
                <a:cs typeface="Arial" charset="0"/>
              </a:rPr>
              <a:t>Requires parties to adopt limitations</a:t>
            </a:r>
            <a:r>
              <a:rPr lang="en-US" i="1" dirty="0" smtClean="0">
                <a:latin typeface="Arial" charset="0"/>
                <a:cs typeface="Arial" charset="0"/>
              </a:rPr>
              <a:t> </a:t>
            </a:r>
            <a:r>
              <a:rPr lang="en-US" dirty="0" smtClean="0">
                <a:latin typeface="Arial" charset="0"/>
                <a:cs typeface="Arial" charset="0"/>
              </a:rPr>
              <a:t>for the benefit the people who are blind, visually impaired, and print disabled</a:t>
            </a:r>
          </a:p>
          <a:p>
            <a:pPr>
              <a:buFontTx/>
              <a:buNone/>
            </a:pPr>
            <a:endParaRPr lang="en-US" sz="1000" dirty="0" smtClean="0">
              <a:latin typeface="Arial" charset="0"/>
              <a:cs typeface="Arial" charset="0"/>
            </a:endParaRPr>
          </a:p>
          <a:p>
            <a:r>
              <a:rPr lang="en-US" dirty="0">
                <a:latin typeface="Arial" charset="0"/>
                <a:cs typeface="Arial" charset="0"/>
              </a:rPr>
              <a:t>P</a:t>
            </a:r>
            <a:r>
              <a:rPr lang="en-US" dirty="0" smtClean="0">
                <a:latin typeface="Arial" charset="0"/>
                <a:cs typeface="Arial" charset="0"/>
              </a:rPr>
              <a:t>rovides for exchange</a:t>
            </a:r>
            <a:r>
              <a:rPr lang="en-US" i="1" dirty="0" smtClean="0">
                <a:latin typeface="Arial" charset="0"/>
                <a:cs typeface="Arial" charset="0"/>
              </a:rPr>
              <a:t> </a:t>
            </a:r>
            <a:r>
              <a:rPr lang="en-US" dirty="0" smtClean="0">
                <a:latin typeface="Arial" charset="0"/>
                <a:cs typeface="Arial" charset="0"/>
              </a:rPr>
              <a:t>of accessible format works across borders</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0728"/>
            <a:ext cx="9144000" cy="1066801"/>
          </a:xfrm>
          <a:prstGeom prst="rect">
            <a:avLst/>
          </a:prstGeom>
          <a:ln>
            <a:noFill/>
          </a:ln>
          <a:effectLst>
            <a:softEdge rad="112500"/>
          </a:effectLst>
        </p:spPr>
      </p:pic>
    </p:spTree>
    <p:extLst>
      <p:ext uri="{BB962C8B-B14F-4D97-AF65-F5344CB8AC3E}">
        <p14:creationId xmlns:p14="http://schemas.microsoft.com/office/powerpoint/2010/main" val="1899796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85184"/>
            <a:ext cx="9144000" cy="1512168"/>
          </a:xfrm>
        </p:spPr>
        <p:txBody>
          <a:bodyPr/>
          <a:lstStyle/>
          <a:p>
            <a:r>
              <a:rPr lang="en-US" sz="1200" u="sng" dirty="0" smtClean="0"/>
              <a:t>Speaker</a:t>
            </a:r>
            <a:r>
              <a:rPr lang="en-US" sz="1200" dirty="0" smtClean="0"/>
              <a:t>: Mr. V</a:t>
            </a:r>
            <a:r>
              <a:rPr lang="en-US" sz="1100" dirty="0" smtClean="0"/>
              <a:t>ictor Vazquez Lopez</a:t>
            </a:r>
            <a:r>
              <a:rPr lang="en-US" sz="1200" dirty="0" smtClean="0"/>
              <a:t>, Section for Coordination of Developed Countries, Department for Transition and Developed Countries (TDC), WIPO</a:t>
            </a:r>
            <a:endParaRPr lang="en-US" sz="1200" dirty="0"/>
          </a:p>
        </p:txBody>
      </p:sp>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76672"/>
            <a:ext cx="9291169"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D:\Users\gesto\Desktop\banner-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348880"/>
            <a:ext cx="8496944" cy="1959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91954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640960" cy="1008112"/>
          </a:xfrm>
        </p:spPr>
        <p:txBody>
          <a:bodyPr>
            <a:noAutofit/>
          </a:bodyPr>
          <a:lstStyle/>
          <a:p>
            <a:r>
              <a:rPr lang="en-US" sz="2800" dirty="0">
                <a:solidFill>
                  <a:srgbClr val="000090"/>
                </a:solidFill>
                <a:latin typeface="Arial" charset="0"/>
                <a:cs typeface="Times New Roman" charset="0"/>
              </a:rPr>
              <a:t>INTELLECTUAL PROPERTY AND </a:t>
            </a:r>
            <a:r>
              <a:rPr lang="en-US" sz="2800" dirty="0" smtClean="0">
                <a:solidFill>
                  <a:srgbClr val="000090"/>
                </a:solidFill>
                <a:latin typeface="Arial" charset="0"/>
                <a:cs typeface="Times New Roman" charset="0"/>
              </a:rPr>
              <a:t>TRADITIONAL KNOWLEDGE</a:t>
            </a:r>
            <a:r>
              <a:rPr lang="en-US" sz="2800" dirty="0">
                <a:solidFill>
                  <a:srgbClr val="000090"/>
                </a:solidFill>
                <a:latin typeface="Arial" charset="0"/>
                <a:cs typeface="Times New Roman" charset="0"/>
              </a:rPr>
              <a:t>, ACCESS TO GENETIC RESOURCES AND FOLKORE  </a:t>
            </a:r>
            <a:endParaRPr lang="en-US" sz="2800" dirty="0">
              <a:solidFill>
                <a:srgbClr val="000090"/>
              </a:solidFill>
              <a:latin typeface="Arial" charset="0"/>
              <a:cs typeface="Times New Roman" charset="0"/>
            </a:endParaRPr>
          </a:p>
        </p:txBody>
      </p:sp>
      <p:sp>
        <p:nvSpPr>
          <p:cNvPr id="3" name="Espace réservé du contenu 2"/>
          <p:cNvSpPr>
            <a:spLocks noGrp="1"/>
          </p:cNvSpPr>
          <p:nvPr>
            <p:ph idx="1"/>
          </p:nvPr>
        </p:nvSpPr>
        <p:spPr>
          <a:xfrm>
            <a:off x="107504" y="1556792"/>
            <a:ext cx="8928992" cy="4680520"/>
          </a:xfrm>
        </p:spPr>
        <p:txBody>
          <a:bodyPr>
            <a:normAutofit lnSpcReduction="10000"/>
          </a:bodyPr>
          <a:lstStyle/>
          <a:p>
            <a:pPr algn="just">
              <a:lnSpc>
                <a:spcPct val="150000"/>
              </a:lnSpc>
            </a:pPr>
            <a:r>
              <a:rPr lang="en-US" sz="1600" dirty="0" smtClean="0">
                <a:cs typeface="Arial Unicode MS" charset="0"/>
              </a:rPr>
              <a:t>Objective: Agree on international legal instruments that protect traditional knowledge (TK), traditional cultural expressions (TCEs) and genetics resources (GRs). </a:t>
            </a:r>
          </a:p>
          <a:p>
            <a:pPr algn="just">
              <a:lnSpc>
                <a:spcPct val="150000"/>
              </a:lnSpc>
            </a:pPr>
            <a:r>
              <a:rPr lang="en-US" sz="1600" dirty="0" smtClean="0">
                <a:cs typeface="Arial Unicode MS" charset="0"/>
              </a:rPr>
              <a:t>Draft articles on TK and TCEs and a Consolidated Document Related to IP and GRs have been prepared. </a:t>
            </a:r>
            <a:endParaRPr lang="en-US" sz="1600" dirty="0" smtClean="0">
              <a:latin typeface="Arial Unicode MS" charset="0"/>
              <a:cs typeface="Arial Unicode MS" charset="0"/>
            </a:endParaRPr>
          </a:p>
          <a:p>
            <a:pPr marL="0" indent="0">
              <a:buNone/>
            </a:pPr>
            <a:endParaRPr lang="en-US" sz="1800" dirty="0" smtClean="0">
              <a:latin typeface="Arial Unicode MS" charset="0"/>
              <a:cs typeface="Arial Unicode MS" charset="0"/>
            </a:endParaRPr>
          </a:p>
          <a:p>
            <a:pPr lvl="1">
              <a:buFont typeface="Wingdings" charset="2"/>
              <a:buChar char="u"/>
            </a:pPr>
            <a:r>
              <a:rPr lang="en-US" sz="1500" b="1" u="sng" dirty="0" smtClean="0">
                <a:solidFill>
                  <a:srgbClr val="3366FF"/>
                </a:solidFill>
                <a:latin typeface="Arial Unicode MS" charset="0"/>
                <a:cs typeface="Arial Unicode MS" charset="0"/>
              </a:rPr>
              <a:t> </a:t>
            </a:r>
            <a:r>
              <a:rPr lang="en-US" sz="1500" b="1" u="sng" dirty="0" smtClean="0">
                <a:solidFill>
                  <a:srgbClr val="3366FF"/>
                </a:solidFill>
              </a:rPr>
              <a:t>KEY ISSUES TO BE NEGOCIATED</a:t>
            </a:r>
          </a:p>
          <a:p>
            <a:pPr marL="0" indent="0">
              <a:buNone/>
            </a:pPr>
            <a:endParaRPr lang="en-US" sz="1400" dirty="0" smtClean="0"/>
          </a:p>
          <a:p>
            <a:pPr lvl="1" algn="just">
              <a:lnSpc>
                <a:spcPct val="150000"/>
              </a:lnSpc>
              <a:buFont typeface="Wingdings" charset="2"/>
              <a:buChar char="Ø"/>
            </a:pPr>
            <a:r>
              <a:rPr lang="en-US" sz="1600" dirty="0">
                <a:cs typeface="Arial" charset="0"/>
              </a:rPr>
              <a:t>O</a:t>
            </a:r>
            <a:r>
              <a:rPr lang="en-US" sz="1600" dirty="0" smtClean="0">
                <a:cs typeface="Arial" charset="0"/>
              </a:rPr>
              <a:t>bjectives </a:t>
            </a:r>
            <a:endParaRPr lang="en-US" sz="1600" dirty="0" smtClean="0"/>
          </a:p>
          <a:p>
            <a:pPr lvl="1" algn="just">
              <a:lnSpc>
                <a:spcPct val="150000"/>
              </a:lnSpc>
              <a:buFont typeface="Wingdings" charset="2"/>
              <a:buChar char="Ø"/>
            </a:pPr>
            <a:r>
              <a:rPr lang="en-US" sz="1600" dirty="0" smtClean="0"/>
              <a:t>Definitions of TK/TCEs</a:t>
            </a:r>
          </a:p>
          <a:p>
            <a:pPr lvl="1" algn="just">
              <a:lnSpc>
                <a:spcPct val="150000"/>
              </a:lnSpc>
              <a:buFont typeface="Wingdings" charset="2"/>
              <a:buChar char="Ø"/>
            </a:pPr>
            <a:r>
              <a:rPr lang="en-US" sz="1600" dirty="0" smtClean="0">
                <a:cs typeface="Arial" charset="0"/>
              </a:rPr>
              <a:t>Options on protection</a:t>
            </a:r>
            <a:endParaRPr lang="en-US" sz="1600" dirty="0" smtClean="0"/>
          </a:p>
          <a:p>
            <a:pPr lvl="1" algn="just">
              <a:lnSpc>
                <a:spcPct val="150000"/>
              </a:lnSpc>
              <a:buFont typeface="Wingdings" charset="2"/>
              <a:buChar char="Ø"/>
            </a:pPr>
            <a:r>
              <a:rPr lang="en-US" sz="1600" dirty="0" smtClean="0"/>
              <a:t>Scope </a:t>
            </a:r>
          </a:p>
          <a:p>
            <a:pPr lvl="1" algn="just">
              <a:lnSpc>
                <a:spcPct val="150000"/>
              </a:lnSpc>
              <a:buFont typeface="Wingdings" charset="2"/>
              <a:buChar char="Ø"/>
            </a:pPr>
            <a:r>
              <a:rPr lang="en-US" sz="1600" dirty="0" smtClean="0">
                <a:cs typeface="Arial" charset="0"/>
              </a:rPr>
              <a:t>Beneficiaries </a:t>
            </a:r>
          </a:p>
          <a:p>
            <a:pPr lvl="1" algn="just">
              <a:lnSpc>
                <a:spcPct val="150000"/>
              </a:lnSpc>
              <a:buFont typeface="Wingdings" charset="2"/>
              <a:buChar char="Ø"/>
            </a:pPr>
            <a:r>
              <a:rPr lang="en-US" sz="1600" dirty="0" smtClean="0">
                <a:cs typeface="Arial" charset="0"/>
              </a:rPr>
              <a:t>Duration</a:t>
            </a:r>
          </a:p>
          <a:p>
            <a:pPr algn="just">
              <a:lnSpc>
                <a:spcPct val="110000"/>
              </a:lnSpc>
            </a:pPr>
            <a:endParaRPr lang="en-US" sz="1800" dirty="0" smtClean="0">
              <a:latin typeface="Arial Unicode MS" charset="0"/>
              <a:cs typeface="Arial Unicode MS" charset="0"/>
            </a:endParaRPr>
          </a:p>
          <a:p>
            <a:pPr marL="0" indent="0" algn="just">
              <a:lnSpc>
                <a:spcPct val="120000"/>
              </a:lnSpc>
              <a:buNone/>
            </a:pPr>
            <a:endParaRPr lang="en-US" sz="1800" dirty="0" smtClean="0">
              <a:latin typeface="Arial Unicode MS" charset="0"/>
              <a:cs typeface="Arial Unicode MS" charset="0"/>
            </a:endParaRPr>
          </a:p>
          <a:p>
            <a:pPr algn="just"/>
            <a:endParaRPr lang="en-US" sz="1800" dirty="0" smtClean="0">
              <a:cs typeface="Arial Unicode MS" charset="0"/>
            </a:endParaRPr>
          </a:p>
          <a:p>
            <a:pPr algn="just"/>
            <a:endParaRPr lang="en-US" sz="1800" dirty="0"/>
          </a:p>
        </p:txBody>
      </p:sp>
      <p:pic>
        <p:nvPicPr>
          <p:cNvPr id="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0152" y="3634576"/>
            <a:ext cx="1368425"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24328" y="3645024"/>
            <a:ext cx="1366837" cy="22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497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35496" y="260648"/>
            <a:ext cx="9099550" cy="1143000"/>
          </a:xfrm>
        </p:spPr>
        <p:txBody>
          <a:bodyPr>
            <a:normAutofit/>
          </a:bodyPr>
          <a:lstStyle/>
          <a:p>
            <a:r>
              <a:rPr lang="en-US" sz="4000" dirty="0">
                <a:solidFill>
                  <a:srgbClr val="000090"/>
                </a:solidFill>
                <a:latin typeface="Arial" charset="0"/>
                <a:cs typeface="Times New Roman" charset="0"/>
              </a:rPr>
              <a:t>MAJOR ECONOMIC STUDIES ON IP</a:t>
            </a:r>
            <a:endParaRPr lang="en-US" sz="4000" dirty="0">
              <a:solidFill>
                <a:srgbClr val="000090"/>
              </a:solidFill>
              <a:latin typeface="Arial" charset="0"/>
              <a:cs typeface="Times New Roman" charset="0"/>
            </a:endParaRPr>
          </a:p>
        </p:txBody>
      </p:sp>
      <p:pic>
        <p:nvPicPr>
          <p:cNvPr id="5" name="Espace réservé du contenu 4"/>
          <p:cNvPicPr>
            <a:picLocks noGrp="1" noChangeAspect="1"/>
          </p:cNvPicPr>
          <p:nvPr>
            <p:ph sz="half" idx="1"/>
          </p:nvPr>
        </p:nvPicPr>
        <p:blipFill rotWithShape="1">
          <a:blip r:embed="rId2" cstate="print"/>
          <a:srcRect l="-4925" r="-6975"/>
          <a:stretch/>
        </p:blipFill>
        <p:spPr>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en-US" sz="1500" dirty="0" smtClean="0">
                <a:latin typeface="Arial" charset="0"/>
                <a:cs typeface="Arial" charset="0"/>
              </a:rPr>
              <a:t>A NEW WIPO UNIT  – THE ECONOMICS AND STATISTICS DIVISION- REFLECTS THE GROWING CONSENSUS ON THE IMPORTANCE OF THE ECONOMIC DIMENSION OF IP. </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THE DIVISION APPLIES STATISTIC AND ECONOMIC ANALYSIS TO THE USE OF WIPO SERVICES.</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THIS NEW STRUCTURE ALSO IMPROVES WIPO ECONOMIC INSIGHT ON IP DEVELOPMENT. </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217579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125323"/>
            <a:ext cx="8077200" cy="1200329"/>
          </a:xfrm>
        </p:spPr>
        <p:txBody>
          <a:bodyPr>
            <a:spAutoFit/>
          </a:bodyPr>
          <a:lstStyle/>
          <a:p>
            <a:pPr algn="ctr"/>
            <a:r>
              <a:rPr lang="en-US" sz="3600" dirty="0">
                <a:solidFill>
                  <a:srgbClr val="000090"/>
                </a:solidFill>
                <a:latin typeface="Arial" charset="0"/>
                <a:cs typeface="Times New Roman" charset="0"/>
              </a:rPr>
              <a:t>STRATEGIC REALIGNMENT WITHIN WIPO</a:t>
            </a:r>
            <a:endParaRPr lang="en-US" sz="3600" dirty="0">
              <a:solidFill>
                <a:srgbClr val="000090"/>
              </a:solidFill>
              <a:latin typeface="Arial" charset="0"/>
              <a:cs typeface="Times New Roman" charset="0"/>
            </a:endParaRP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Economics and Statistics Division</a:t>
            </a:r>
          </a:p>
          <a:p>
            <a:pPr algn="ctr" eaLnBrk="0" fontAlgn="base" hangingPunct="0">
              <a:spcBef>
                <a:spcPct val="0"/>
              </a:spcBef>
              <a:spcAft>
                <a:spcPct val="0"/>
              </a:spcAft>
            </a:pPr>
            <a:r>
              <a:rPr lang="en-US" sz="2400" i="1" dirty="0">
                <a:solidFill>
                  <a:srgbClr val="000000"/>
                </a:solidFill>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IP Statistics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Economics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Data Development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Tree>
    <p:extLst>
      <p:ext uri="{BB962C8B-B14F-4D97-AF65-F5344CB8AC3E}">
        <p14:creationId xmlns:p14="http://schemas.microsoft.com/office/powerpoint/2010/main" val="45676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576" y="258158"/>
            <a:ext cx="9144000" cy="646331"/>
          </a:xfrm>
        </p:spPr>
        <p:txBody>
          <a:bodyPr wrap="square">
            <a:spAutoFit/>
          </a:bodyPr>
          <a:lstStyle/>
          <a:p>
            <a:r>
              <a:rPr lang="en-US" sz="3600" dirty="0">
                <a:solidFill>
                  <a:srgbClr val="000090"/>
                </a:solidFill>
                <a:latin typeface="Arial" charset="0"/>
                <a:cs typeface="Times New Roman" charset="0"/>
              </a:rPr>
              <a:t>DEMAND FOR IP RIGHTS HAS GROWN</a:t>
            </a:r>
            <a:endParaRPr lang="en-US" sz="3600" dirty="0">
              <a:solidFill>
                <a:srgbClr val="000090"/>
              </a:solidFill>
              <a:latin typeface="Arial" charset="0"/>
              <a:cs typeface="Times New Roman" charset="0"/>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788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normAutofit/>
          </a:bodyPr>
          <a:lstStyle/>
          <a:p>
            <a:r>
              <a:rPr lang="en-US" sz="3600" dirty="0">
                <a:solidFill>
                  <a:srgbClr val="000090"/>
                </a:solidFill>
                <a:latin typeface="Arial" charset="0"/>
                <a:cs typeface="Times New Roman" charset="0"/>
              </a:rPr>
              <a:t>STUDIES AND REPORTS </a:t>
            </a:r>
            <a:endParaRPr lang="en-US" sz="3600" dirty="0">
              <a:solidFill>
                <a:srgbClr val="000090"/>
              </a:solidFill>
              <a:latin typeface="Arial" charset="0"/>
              <a:cs typeface="Times New Roman" charset="0"/>
            </a:endParaRPr>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dirty="0" smtClean="0"/>
              <a:t>World Intellectual Property Indicators (WIPI)</a:t>
            </a:r>
            <a:r>
              <a:rPr lang="en-US" sz="1400" dirty="0" smtClean="0"/>
              <a:t>: This is our flagship IP statistics publication. It provides an overview of latest </a:t>
            </a:r>
            <a:r>
              <a:rPr lang="en-US" sz="1400" i="1" dirty="0" smtClean="0"/>
              <a:t>trend </a:t>
            </a:r>
            <a:r>
              <a:rPr lang="en-US" sz="1400" dirty="0" smtClean="0"/>
              <a:t>in IP filings and registrations covering more than 100 offices : </a:t>
            </a:r>
            <a:r>
              <a:rPr lang="en-US" sz="1400" u="sng" dirty="0" smtClean="0">
                <a:hlinkClick r:id="rId2"/>
              </a:rPr>
              <a:t>http://www.wipo.int/ipstats/en/wipi/index.html</a:t>
            </a:r>
            <a:endParaRPr lang="en-US" sz="1400" u="sng" dirty="0" smtClean="0"/>
          </a:p>
          <a:p>
            <a:pPr marL="0" lvl="0" indent="0" algn="just">
              <a:buNone/>
            </a:pPr>
            <a:endParaRPr lang="en-US" sz="1400" dirty="0" smtClean="0"/>
          </a:p>
          <a:p>
            <a:pPr algn="just"/>
            <a:r>
              <a:rPr lang="en-US" sz="1400" b="1" dirty="0" smtClean="0"/>
              <a:t>The PCT Yearly Review </a:t>
            </a:r>
            <a:r>
              <a:rPr lang="en-US" sz="1400" dirty="0" smtClean="0"/>
              <a:t>provides an overview of the performance and development of the PCT system. It includes a comprehensive set of statistics for the latest available year See: </a:t>
            </a:r>
            <a:r>
              <a:rPr lang="en-US" sz="1400" u="sng" dirty="0" smtClean="0">
                <a:hlinkClick r:id="rId3"/>
              </a:rPr>
              <a:t>http://www.wipo.int/ipstats/en/statistics/pct/</a:t>
            </a:r>
            <a:endParaRPr lang="en-US" sz="1400" u="sng" dirty="0" smtClean="0"/>
          </a:p>
          <a:p>
            <a:pPr marL="0" indent="0" algn="just">
              <a:buNone/>
            </a:pPr>
            <a:endParaRPr lang="en-US" sz="1400" dirty="0" smtClean="0"/>
          </a:p>
          <a:p>
            <a:pPr algn="just"/>
            <a:r>
              <a:rPr lang="en-US" sz="1400" dirty="0" smtClean="0"/>
              <a:t> </a:t>
            </a:r>
            <a:r>
              <a:rPr lang="en-US" sz="1400" b="1" dirty="0" smtClean="0"/>
              <a:t>Madrid Yearly Review</a:t>
            </a:r>
            <a:r>
              <a:rPr lang="en-US" sz="1400" dirty="0" smtClean="0"/>
              <a:t>: </a:t>
            </a:r>
            <a:r>
              <a:rPr lang="en-US" sz="1400" u="sng" dirty="0" smtClean="0">
                <a:hlinkClick r:id="rId4"/>
              </a:rPr>
              <a:t>http://www.wipo.int/ipstats/en/</a:t>
            </a:r>
            <a:endParaRPr lang="en-US" sz="1400" u="sng" dirty="0" smtClean="0"/>
          </a:p>
          <a:p>
            <a:pPr marL="0" indent="0" algn="just">
              <a:buNone/>
            </a:pPr>
            <a:endParaRPr lang="en-US" sz="1400" dirty="0" smtClean="0"/>
          </a:p>
          <a:p>
            <a:pPr algn="just"/>
            <a:r>
              <a:rPr lang="en-US" sz="1400" dirty="0" smtClean="0"/>
              <a:t> </a:t>
            </a:r>
            <a:r>
              <a:rPr lang="en-US" sz="1400" b="1" dirty="0" smtClean="0"/>
              <a:t>Hague Yearly Review</a:t>
            </a:r>
            <a:r>
              <a:rPr lang="en-US" sz="1400" dirty="0" smtClean="0"/>
              <a:t>: </a:t>
            </a:r>
            <a:r>
              <a:rPr lang="en-US" sz="1400" u="sng" dirty="0" smtClean="0">
                <a:hlinkClick r:id="rId4"/>
              </a:rPr>
              <a:t>http://www.wipo.int/ipstats/en/</a:t>
            </a:r>
            <a:endParaRPr lang="en-US" sz="1400" u="sng" dirty="0" smtClean="0"/>
          </a:p>
          <a:p>
            <a:pPr marL="0" indent="0" algn="just">
              <a:buNone/>
            </a:pPr>
            <a:endParaRPr lang="en-US" sz="1400" dirty="0" smtClean="0"/>
          </a:p>
          <a:p>
            <a:pPr algn="just"/>
            <a:r>
              <a:rPr lang="en-US" sz="1400" dirty="0" smtClean="0"/>
              <a:t> </a:t>
            </a:r>
            <a:r>
              <a:rPr lang="en-US" sz="1400" b="1" dirty="0" smtClean="0"/>
              <a:t>The </a:t>
            </a:r>
            <a:r>
              <a:rPr lang="en-US" sz="1400" b="1" i="1" dirty="0" smtClean="0"/>
              <a:t>WIPO IP Facts and Figures </a:t>
            </a:r>
            <a:r>
              <a:rPr lang="en-US" sz="1400" dirty="0" smtClean="0"/>
              <a:t>provides an overview of intellectual property (IP) activity based on the latest available year of statistics. It serves as a quick reference guide for statistics: </a:t>
            </a:r>
            <a:r>
              <a:rPr lang="en-US" sz="1400" u="sng" dirty="0" smtClean="0">
                <a:hlinkClick r:id="rId4"/>
              </a:rPr>
              <a:t>http://www.wipo.int/ipstats/en/</a:t>
            </a:r>
            <a:endParaRPr lang="en-US" sz="1400" u="sng" dirty="0" smtClean="0"/>
          </a:p>
          <a:p>
            <a:pPr marL="0" indent="0" algn="just">
              <a:buNone/>
            </a:pPr>
            <a:endParaRPr lang="en-US" sz="1400" u="sng" dirty="0" smtClean="0"/>
          </a:p>
          <a:p>
            <a:pPr algn="just"/>
            <a:r>
              <a:rPr lang="en-US" sz="1400" b="1" dirty="0" smtClean="0"/>
              <a:t>WIPO IP Statistics Data Center</a:t>
            </a:r>
            <a:r>
              <a:rPr lang="en-US" sz="1400" dirty="0" smtClean="0"/>
              <a:t> is an on-line service enabling access to WIPO’s statistical data. Users can select from a wide range of indicators and view or download data according to their needs: </a:t>
            </a:r>
            <a:r>
              <a:rPr lang="en-US" sz="1400" u="sng" dirty="0" smtClean="0">
                <a:hlinkClick r:id="rId5"/>
              </a:rPr>
              <a:t>http://ipstatsdb.wipo.org/ipstatv2/ipstats/patentsSearch</a:t>
            </a:r>
            <a:endParaRPr lang="en-US" sz="1400" dirty="0" smtClean="0"/>
          </a:p>
          <a:p>
            <a:endParaRPr lang="en-US" sz="1800" dirty="0" smtClean="0"/>
          </a:p>
          <a:p>
            <a:endParaRPr lang="en-US" sz="1800" dirty="0" smtClean="0"/>
          </a:p>
          <a:p>
            <a:pPr marL="0" indent="0" algn="just">
              <a:lnSpc>
                <a:spcPct val="130000"/>
              </a:lnSpc>
              <a:buNone/>
            </a:pPr>
            <a:endParaRPr lang="en-US" sz="1800" dirty="0"/>
          </a:p>
        </p:txBody>
      </p:sp>
    </p:spTree>
    <p:extLst>
      <p:ext uri="{BB962C8B-B14F-4D97-AF65-F5344CB8AC3E}">
        <p14:creationId xmlns:p14="http://schemas.microsoft.com/office/powerpoint/2010/main" val="1464900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noAutofit/>
          </a:bodyPr>
          <a:lstStyle/>
          <a:p>
            <a:pPr algn="ctr"/>
            <a:r>
              <a:rPr lang="en-US" sz="3600" dirty="0">
                <a:solidFill>
                  <a:srgbClr val="000090"/>
                </a:solidFill>
                <a:latin typeface="Arial" charset="0"/>
                <a:cs typeface="Times New Roman" charset="0"/>
              </a:rPr>
              <a:t>STUDIES AND REPORTS</a:t>
            </a:r>
            <a:br>
              <a:rPr lang="en-US" sz="3600" dirty="0">
                <a:solidFill>
                  <a:srgbClr val="000090"/>
                </a:solidFill>
                <a:latin typeface="Arial" charset="0"/>
                <a:cs typeface="Times New Roman" charset="0"/>
              </a:rPr>
            </a:br>
            <a:r>
              <a:rPr lang="en-US" sz="3600" dirty="0">
                <a:solidFill>
                  <a:srgbClr val="000090"/>
                </a:solidFill>
                <a:latin typeface="Arial" charset="0"/>
                <a:cs typeface="Times New Roman" charset="0"/>
              </a:rPr>
              <a:t>II </a:t>
            </a:r>
            <a:endParaRPr lang="en-US" sz="3600" dirty="0">
              <a:solidFill>
                <a:srgbClr val="000090"/>
              </a:solidFill>
              <a:latin typeface="Arial" charset="0"/>
              <a:cs typeface="Times New Roman" charset="0"/>
            </a:endParaRPr>
          </a:p>
        </p:txBody>
      </p:sp>
      <p:sp>
        <p:nvSpPr>
          <p:cNvPr id="3" name="Content Placeholder 2"/>
          <p:cNvSpPr>
            <a:spLocks noGrp="1"/>
          </p:cNvSpPr>
          <p:nvPr>
            <p:ph idx="1"/>
          </p:nvPr>
        </p:nvSpPr>
        <p:spPr>
          <a:xfrm>
            <a:off x="107504" y="1844824"/>
            <a:ext cx="8928992" cy="4680520"/>
          </a:xfrm>
        </p:spPr>
        <p:txBody>
          <a:bodyPr/>
          <a:lstStyle/>
          <a:p>
            <a:r>
              <a:rPr lang="en-US" sz="1800" dirty="0" smtClean="0"/>
              <a:t>New report « Brands – Reputation and Image in the Global Marketplace» </a:t>
            </a:r>
          </a:p>
          <a:p>
            <a:pPr marL="0" indent="0">
              <a:buNone/>
            </a:pPr>
            <a:endParaRPr lang="en-US" sz="1800" dirty="0" smtClean="0"/>
          </a:p>
          <a:p>
            <a:pPr marL="0" indent="0" algn="just">
              <a:lnSpc>
                <a:spcPct val="150000"/>
              </a:lnSpc>
              <a:buNone/>
            </a:pPr>
            <a:r>
              <a:rPr lang="en-US" sz="1800" dirty="0" smtClean="0"/>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361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normAutofit/>
          </a:bodyPr>
          <a:lstStyle/>
          <a:p>
            <a:pPr>
              <a:defRPr/>
            </a:pPr>
            <a:r>
              <a:rPr lang="en-US" dirty="0" smtClean="0">
                <a:latin typeface="+mn-lt"/>
                <a:ea typeface="+mj-ea"/>
                <a:cs typeface="Times New Roman"/>
              </a:rPr>
              <a:t> </a:t>
            </a:r>
            <a:r>
              <a:rPr lang="en-US" sz="3600" dirty="0">
                <a:solidFill>
                  <a:srgbClr val="000090"/>
                </a:solidFill>
                <a:latin typeface="Arial" charset="0"/>
                <a:cs typeface="Times New Roman" charset="0"/>
              </a:rPr>
              <a:t>THE GLOBAL INNOVATION INDEX 2014 </a:t>
            </a:r>
            <a:endParaRPr lang="en-US" sz="3600" dirty="0">
              <a:solidFill>
                <a:srgbClr val="000090"/>
              </a:solidFill>
              <a:latin typeface="Arial" charset="0"/>
              <a:cs typeface="Times New Roman" charset="0"/>
            </a:endParaRPr>
          </a:p>
        </p:txBody>
      </p:sp>
      <p:sp>
        <p:nvSpPr>
          <p:cNvPr id="6" name="Espace réservé du contenu 5"/>
          <p:cNvSpPr>
            <a:spLocks noGrp="1"/>
          </p:cNvSpPr>
          <p:nvPr>
            <p:ph sz="half" idx="2"/>
          </p:nvPr>
        </p:nvSpPr>
        <p:spPr>
          <a:xfrm>
            <a:off x="4645025" y="1844824"/>
            <a:ext cx="4041775" cy="4068763"/>
          </a:xfrm>
        </p:spPr>
        <p:txBody>
          <a:bodyPr/>
          <a:lstStyle/>
          <a:p>
            <a:pPr lvl="0" algn="just">
              <a:defRPr/>
            </a:pPr>
            <a:r>
              <a:rPr lang="en-US" sz="1600" dirty="0" smtClean="0"/>
              <a:t>Annual publication that provides the latest trends in innovation activities across the world. It is co-published by INSEAD, Cornell University and WIPO </a:t>
            </a:r>
            <a:r>
              <a:rPr lang="en-US" sz="1600" u="sng" dirty="0" smtClean="0">
                <a:hlinkClick r:id="rId2"/>
              </a:rPr>
              <a:t>http://www.wipo.int/econ_stat/en/economics/gii/index.html</a:t>
            </a:r>
            <a:endParaRPr lang="en-US" sz="1600" u="sng" dirty="0" smtClean="0"/>
          </a:p>
          <a:p>
            <a:pPr marL="0" lvl="0" indent="0" algn="just">
              <a:buNone/>
              <a:defRPr/>
            </a:pPr>
            <a:endParaRPr lang="en-US" sz="1600" dirty="0" smtClean="0"/>
          </a:p>
          <a:p>
            <a:pPr algn="just">
              <a:defRPr/>
            </a:pPr>
            <a:r>
              <a:rPr lang="en-US" sz="1600" dirty="0" smtClean="0">
                <a:ea typeface="+mn-ea"/>
                <a:cs typeface="Times New Roman"/>
              </a:rPr>
              <a:t>Its results are </a:t>
            </a:r>
            <a:r>
              <a:rPr lang="en-US" sz="1600" b="1" u="sng" dirty="0" smtClean="0">
                <a:solidFill>
                  <a:srgbClr val="000090"/>
                </a:solidFill>
                <a:ea typeface="+mn-ea"/>
                <a:cs typeface="Times New Roman"/>
              </a:rPr>
              <a:t>useful</a:t>
            </a:r>
            <a:r>
              <a:rPr lang="en-US" sz="1600" b="1" dirty="0" smtClean="0">
                <a:solidFill>
                  <a:srgbClr val="000090"/>
                </a:solidFill>
                <a:ea typeface="+mn-ea"/>
                <a:cs typeface="Times New Roman"/>
              </a:rPr>
              <a:t>:</a:t>
            </a:r>
            <a:r>
              <a:rPr lang="en-US" sz="1600" dirty="0" smtClean="0">
                <a:solidFill>
                  <a:srgbClr val="000090"/>
                </a:solidFill>
                <a:ea typeface="+mn-ea"/>
                <a:cs typeface="Times New Roman"/>
              </a:rPr>
              <a:t> </a:t>
            </a:r>
          </a:p>
          <a:p>
            <a:pPr lvl="1" algn="just">
              <a:defRPr/>
            </a:pPr>
            <a:r>
              <a:rPr lang="en-US" sz="1600" dirty="0" smtClean="0">
                <a:cs typeface="Times New Roman"/>
              </a:rPr>
              <a:t>To benchmark countries against their </a:t>
            </a:r>
            <a:r>
              <a:rPr lang="en-US" sz="1600" i="1" dirty="0" smtClean="0">
                <a:cs typeface="Times New Roman"/>
              </a:rPr>
              <a:t>peers</a:t>
            </a:r>
          </a:p>
          <a:p>
            <a:pPr lvl="1" algn="just">
              <a:defRPr/>
            </a:pPr>
            <a:r>
              <a:rPr lang="en-US" sz="1600" dirty="0" smtClean="0">
                <a:cs typeface="Times New Roman"/>
              </a:rPr>
              <a:t>To study countries profiles over </a:t>
            </a:r>
            <a:r>
              <a:rPr lang="en-US" sz="1600" i="1" dirty="0" smtClean="0">
                <a:cs typeface="Times New Roman"/>
              </a:rPr>
              <a:t>time </a:t>
            </a:r>
          </a:p>
          <a:p>
            <a:pPr lvl="1" algn="just">
              <a:defRPr/>
            </a:pPr>
            <a:r>
              <a:rPr lang="en-US" sz="1600" dirty="0" smtClean="0">
                <a:cs typeface="Times New Roman"/>
              </a:rPr>
              <a:t>Identify countries </a:t>
            </a:r>
            <a:r>
              <a:rPr lang="en-US" sz="1600" i="1" dirty="0" smtClean="0">
                <a:cs typeface="Times New Roman"/>
              </a:rPr>
              <a:t>strengths and weaknesses</a:t>
            </a:r>
          </a:p>
          <a:p>
            <a:pPr marL="0" indent="0">
              <a:buFontTx/>
              <a:buNone/>
              <a:defRPr/>
            </a:pPr>
            <a:endParaRPr lang="en-US" dirty="0">
              <a:ea typeface="+mn-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20280"/>
            <a:ext cx="3166293" cy="411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050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normAutofit fontScale="90000"/>
          </a:bodyPr>
          <a:lstStyle/>
          <a:p>
            <a:r>
              <a:rPr lang="en-US" dirty="0" smtClean="0">
                <a:latin typeface="Arial" charset="0"/>
                <a:cs typeface="Arial" charset="0"/>
              </a:rPr>
              <a:t> </a:t>
            </a:r>
            <a:r>
              <a:rPr lang="en-US" sz="4000" dirty="0">
                <a:solidFill>
                  <a:srgbClr val="000090"/>
                </a:solidFill>
                <a:latin typeface="Arial" charset="0"/>
                <a:cs typeface="Times New Roman" charset="0"/>
              </a:rPr>
              <a:t>THE GLOBAL INNOVATION INDEX 2014 </a:t>
            </a:r>
            <a:endParaRPr lang="en-US" sz="4000" dirty="0">
              <a:solidFill>
                <a:srgbClr val="000090"/>
              </a:solidFill>
              <a:latin typeface="Arial" charset="0"/>
              <a:cs typeface="Times New Roman" charset="0"/>
            </a:endParaRPr>
          </a:p>
        </p:txBody>
      </p:sp>
      <p:sp>
        <p:nvSpPr>
          <p:cNvPr id="3" name="Espace réservé du contenu 2"/>
          <p:cNvSpPr>
            <a:spLocks noGrp="1"/>
          </p:cNvSpPr>
          <p:nvPr>
            <p:ph idx="1"/>
          </p:nvPr>
        </p:nvSpPr>
        <p:spPr>
          <a:xfrm>
            <a:off x="304800" y="1556792"/>
            <a:ext cx="8803704"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81 indicators, 67 are identical to GII 2013, and a total of 17 indicators were modified</a:t>
            </a:r>
          </a:p>
          <a:p>
            <a:endParaRPr lang="en-US" sz="1800" dirty="0" smtClean="0"/>
          </a:p>
          <a:p>
            <a:r>
              <a:rPr lang="en-US" sz="1800" dirty="0" smtClean="0"/>
              <a:t>4 </a:t>
            </a:r>
            <a:r>
              <a:rPr lang="en-US" sz="1800" dirty="0"/>
              <a:t>indicators were </a:t>
            </a:r>
            <a:r>
              <a:rPr lang="en-US" sz="1800" dirty="0" smtClean="0"/>
              <a:t>deleted or replaced</a:t>
            </a:r>
          </a:p>
          <a:p>
            <a:endParaRPr lang="en-US" sz="1800" dirty="0" smtClean="0"/>
          </a:p>
          <a:p>
            <a:r>
              <a:rPr lang="en-US" sz="1800" dirty="0" smtClean="0"/>
              <a:t>10 </a:t>
            </a:r>
            <a:r>
              <a:rPr lang="en-US" sz="1800" dirty="0"/>
              <a:t>underwent </a:t>
            </a:r>
            <a:r>
              <a:rPr lang="en-US" sz="1800" dirty="0" smtClean="0"/>
              <a:t>methodological changes </a:t>
            </a:r>
            <a:r>
              <a:rPr lang="en-US" sz="1800" dirty="0"/>
              <a:t>(new </a:t>
            </a:r>
            <a:r>
              <a:rPr lang="en-US" sz="1800" dirty="0" smtClean="0"/>
              <a:t>computation methodology </a:t>
            </a:r>
            <a:r>
              <a:rPr lang="en-US" sz="1800" dirty="0"/>
              <a:t>at the source, </a:t>
            </a:r>
            <a:r>
              <a:rPr lang="en-US" sz="1800" dirty="0" smtClean="0"/>
              <a:t>change </a:t>
            </a:r>
            <a:r>
              <a:rPr lang="en-US" sz="1800" dirty="0"/>
              <a:t>of scaling factor, change of </a:t>
            </a:r>
            <a:r>
              <a:rPr lang="en-US" sz="1800" dirty="0" smtClean="0"/>
              <a:t>classification, etc</a:t>
            </a:r>
            <a:r>
              <a:rPr lang="en-US" sz="1800" dirty="0"/>
              <a:t>.)</a:t>
            </a:r>
            <a:endParaRPr lang="fr-CH" sz="1800" u="sng" dirty="0"/>
          </a:p>
          <a:p>
            <a:endParaRPr lang="en-US" sz="1800" dirty="0" smtClean="0"/>
          </a:p>
          <a:p>
            <a:r>
              <a:rPr lang="en-US" sz="1800" dirty="0" smtClean="0"/>
              <a:t>3 </a:t>
            </a:r>
            <a:r>
              <a:rPr lang="en-US" sz="1800" dirty="0"/>
              <a:t>changed </a:t>
            </a:r>
            <a:r>
              <a:rPr lang="en-US" sz="1800" dirty="0" smtClean="0"/>
              <a:t>indicator number </a:t>
            </a:r>
            <a:r>
              <a:rPr lang="en-US" sz="1800" dirty="0"/>
              <a:t>as a result of the </a:t>
            </a:r>
            <a:r>
              <a:rPr lang="en-US" sz="1800" dirty="0" smtClean="0"/>
              <a:t>framework adjustments</a:t>
            </a:r>
            <a:r>
              <a:rPr lang="en-US" sz="1800" dirty="0"/>
              <a:t>.</a:t>
            </a:r>
            <a:endParaRPr lang="en-US" sz="1800" u="sng" dirty="0" smtClean="0">
              <a:ea typeface="+mn-ea"/>
            </a:endParaRPr>
          </a:p>
          <a:p>
            <a:pPr algn="just">
              <a:lnSpc>
                <a:spcPct val="110000"/>
              </a:lnSpc>
              <a:defRPr/>
            </a:pPr>
            <a:endParaRPr lang="en-US" sz="1800" u="sng" dirty="0"/>
          </a:p>
          <a:p>
            <a:r>
              <a:rPr lang="en-US" sz="1800" dirty="0" smtClean="0"/>
              <a:t>Care needs </a:t>
            </a:r>
            <a:r>
              <a:rPr lang="en-US" sz="1800" dirty="0"/>
              <a:t>to be exercised when </a:t>
            </a:r>
            <a:r>
              <a:rPr lang="en-US" sz="1800" dirty="0" smtClean="0"/>
              <a:t>analyzing year-on-year </a:t>
            </a:r>
            <a:r>
              <a:rPr lang="en-US" sz="1800" dirty="0"/>
              <a:t>changes in </a:t>
            </a:r>
            <a:r>
              <a:rPr lang="en-US" sz="1800" dirty="0" smtClean="0"/>
              <a:t>GII ranks</a:t>
            </a:r>
            <a:r>
              <a:rPr lang="en-US" sz="1800" dirty="0"/>
              <a:t>.</a:t>
            </a:r>
            <a:endParaRPr lang="en-US" sz="1800" u="sng" dirty="0">
              <a:ea typeface="+mn-ea"/>
            </a:endParaRPr>
          </a:p>
        </p:txBody>
      </p:sp>
    </p:spTree>
    <p:extLst>
      <p:ext uri="{BB962C8B-B14F-4D97-AF65-F5344CB8AC3E}">
        <p14:creationId xmlns:p14="http://schemas.microsoft.com/office/powerpoint/2010/main" val="3800463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44896" y="228600"/>
            <a:ext cx="8991600" cy="1189038"/>
          </a:xfrm>
        </p:spPr>
        <p:txBody>
          <a:bodyPr>
            <a:normAutofit/>
          </a:bodyPr>
          <a:lstStyle/>
          <a:p>
            <a:pPr algn="ctr"/>
            <a:r>
              <a:rPr lang="en-US" sz="3600" dirty="0">
                <a:solidFill>
                  <a:srgbClr val="000090"/>
                </a:solidFill>
                <a:latin typeface="Arial" charset="0"/>
                <a:cs typeface="Times New Roman" charset="0"/>
              </a:rPr>
              <a:t>GLOBAL INNOVATION INDEX FRAMEWORK</a:t>
            </a:r>
            <a:endParaRPr lang="en-US" sz="3600" dirty="0">
              <a:solidFill>
                <a:srgbClr val="000090"/>
              </a:solidFill>
              <a:latin typeface="Arial" charset="0"/>
              <a:cs typeface="Times New Roman" charset="0"/>
            </a:endParaRPr>
          </a:p>
        </p:txBody>
      </p:sp>
      <p:graphicFrame>
        <p:nvGraphicFramePr>
          <p:cNvPr id="4" name="Espace réservé du contenu 5"/>
          <p:cNvGraphicFramePr>
            <a:graphicFrameLocks noGrp="1"/>
          </p:cNvGraphicFramePr>
          <p:nvPr>
            <p:extLst>
              <p:ext uri="{D42A27DB-BD31-4B8C-83A1-F6EECF244321}">
                <p14:modId xmlns:p14="http://schemas.microsoft.com/office/powerpoint/2010/main" val="3431316926"/>
              </p:ext>
            </p:extLst>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4115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179512" y="145503"/>
            <a:ext cx="8640960" cy="1008112"/>
          </a:xfrm>
        </p:spPr>
        <p:txBody>
          <a:bodyPr>
            <a:normAutofit/>
          </a:bodyPr>
          <a:lstStyle/>
          <a:p>
            <a:pPr algn="ctr"/>
            <a:r>
              <a:rPr lang="fr-FR" sz="3600" dirty="0">
                <a:solidFill>
                  <a:srgbClr val="000090"/>
                </a:solidFill>
                <a:latin typeface="Arial" charset="0"/>
                <a:cs typeface="Times New Roman" charset="0"/>
              </a:rPr>
              <a:t>UK  </a:t>
            </a:r>
            <a:r>
              <a:rPr lang="fr-FR" sz="3600" dirty="0">
                <a:solidFill>
                  <a:srgbClr val="000090"/>
                </a:solidFill>
                <a:latin typeface="Arial" charset="0"/>
                <a:cs typeface="Times New Roman" charset="0"/>
              </a:rPr>
              <a:t>PROFILE </a:t>
            </a:r>
          </a:p>
        </p:txBody>
      </p:sp>
      <p:pic>
        <p:nvPicPr>
          <p:cNvPr id="1026" name="Picture 2" descr="D:\Users\leadbetter\Desktop\LONDON - iStock_000006034031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70631"/>
            <a:ext cx="7632848" cy="4978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92280" y="5718448"/>
            <a:ext cx="2088232" cy="230832"/>
          </a:xfrm>
          <a:prstGeom prst="rect">
            <a:avLst/>
          </a:prstGeom>
          <a:noFill/>
        </p:spPr>
        <p:txBody>
          <a:bodyPr wrap="square" rtlCol="0">
            <a:spAutoFit/>
          </a:bodyPr>
          <a:lstStyle/>
          <a:p>
            <a:r>
              <a:rPr lang="en-US" sz="900" dirty="0">
                <a:solidFill>
                  <a:schemeClr val="accent4">
                    <a:lumMod val="85000"/>
                    <a:lumOff val="15000"/>
                  </a:schemeClr>
                </a:solidFill>
              </a:rPr>
              <a:t>istockphotos/Aidas85</a:t>
            </a:r>
            <a:endParaRPr lang="en-US" sz="900" i="1" dirty="0">
              <a:solidFill>
                <a:schemeClr val="accent4">
                  <a:lumMod val="85000"/>
                  <a:lumOff val="15000"/>
                </a:schemeClr>
              </a:solidFill>
            </a:endParaRPr>
          </a:p>
        </p:txBody>
      </p:sp>
      <p:sp>
        <p:nvSpPr>
          <p:cNvPr id="3" name="Rectangle 2"/>
          <p:cNvSpPr/>
          <p:nvPr/>
        </p:nvSpPr>
        <p:spPr>
          <a:xfrm>
            <a:off x="2339752" y="6156012"/>
            <a:ext cx="4464496" cy="369332"/>
          </a:xfrm>
          <a:prstGeom prst="rect">
            <a:avLst/>
          </a:prstGeom>
        </p:spPr>
        <p:txBody>
          <a:bodyPr wrap="square">
            <a:spAutoFit/>
          </a:bodyPr>
          <a:lstStyle/>
          <a:p>
            <a:r>
              <a:rPr lang="en-GB" dirty="0" smtClean="0"/>
              <a:t>Millennium </a:t>
            </a:r>
            <a:r>
              <a:rPr lang="en-GB" dirty="0"/>
              <a:t>bridge and </a:t>
            </a:r>
            <a:r>
              <a:rPr lang="en-GB" dirty="0" smtClean="0"/>
              <a:t>St Paul’s </a:t>
            </a:r>
            <a:r>
              <a:rPr lang="en-GB" dirty="0"/>
              <a:t>Cathedral </a:t>
            </a:r>
          </a:p>
        </p:txBody>
      </p:sp>
    </p:spTree>
    <p:extLst>
      <p:ext uri="{BB962C8B-B14F-4D97-AF65-F5344CB8AC3E}">
        <p14:creationId xmlns:p14="http://schemas.microsoft.com/office/powerpoint/2010/main" val="882755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60648"/>
            <a:ext cx="7488832" cy="850106"/>
          </a:xfrm>
        </p:spPr>
        <p:txBody>
          <a:bodyPr/>
          <a:lstStyle/>
          <a:p>
            <a:pPr algn="ctr"/>
            <a:r>
              <a:rPr lang="en-US" dirty="0" smtClean="0">
                <a:solidFill>
                  <a:srgbClr val="000090"/>
                </a:solidFill>
              </a:rPr>
              <a:t>FACTS ABOUT WIPO </a:t>
            </a:r>
            <a:endParaRPr lang="en-US" dirty="0">
              <a:solidFill>
                <a:srgbClr val="000090"/>
              </a:solidFill>
            </a:endParaRPr>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MISSION:</a:t>
            </a:r>
            <a:r>
              <a:rPr lang="en-US" sz="1700" dirty="0" smtClean="0">
                <a:cs typeface="Arial Unicode MS" charset="0"/>
              </a:rPr>
              <a:t> </a:t>
            </a:r>
            <a:r>
              <a:rPr lang="en-US" sz="1600" dirty="0">
                <a:cs typeface="Arial Unicode MS" charset="0"/>
              </a:rPr>
              <a:t>P</a:t>
            </a:r>
            <a:r>
              <a:rPr lang="en-US" sz="1600" dirty="0" smtClean="0">
                <a:cs typeface="Arial Unicode MS" charset="0"/>
              </a:rPr>
              <a:t>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a:t>
            </a:r>
            <a:r>
              <a:rPr lang="en-US" sz="1400" dirty="0" smtClean="0"/>
              <a:t>950 FROM 101 COUNTRIES</a:t>
            </a:r>
          </a:p>
          <a:p>
            <a:pPr marL="0" indent="0">
              <a:buNone/>
            </a:pPr>
            <a:endParaRPr lang="en-US" sz="1400" dirty="0" smtClean="0"/>
          </a:p>
          <a:p>
            <a:r>
              <a:rPr lang="en-US" sz="1700" dirty="0" smtClean="0">
                <a:solidFill>
                  <a:srgbClr val="0000FF"/>
                </a:solidFill>
              </a:rPr>
              <a:t>ADMINISTERED TREATIES</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BODIES</a:t>
            </a:r>
            <a:r>
              <a:rPr lang="en-US" sz="1600" dirty="0" smtClean="0">
                <a:solidFill>
                  <a:srgbClr val="0000FF"/>
                </a:solidFill>
              </a:rPr>
              <a:t>: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897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0" y="188640"/>
            <a:ext cx="9144000" cy="792162"/>
          </a:xfrm>
        </p:spPr>
        <p:txBody>
          <a:bodyPr>
            <a:normAutofit/>
          </a:bodyPr>
          <a:lstStyle/>
          <a:p>
            <a:r>
              <a:rPr lang="fr-FR" sz="3600" dirty="0">
                <a:solidFill>
                  <a:srgbClr val="000090"/>
                </a:solidFill>
                <a:latin typeface="Arial" charset="0"/>
                <a:cs typeface="Times New Roman" charset="0"/>
              </a:rPr>
              <a:t>THE </a:t>
            </a:r>
            <a:r>
              <a:rPr lang="fr-FR" sz="3600" dirty="0">
                <a:solidFill>
                  <a:srgbClr val="000090"/>
                </a:solidFill>
                <a:latin typeface="Arial" charset="0"/>
                <a:cs typeface="Times New Roman" charset="0"/>
              </a:rPr>
              <a:t>GLOBAL INNOVATION </a:t>
            </a:r>
            <a:r>
              <a:rPr lang="fr-FR" sz="3600" dirty="0">
                <a:solidFill>
                  <a:srgbClr val="000090"/>
                </a:solidFill>
                <a:latin typeface="Arial" charset="0"/>
                <a:cs typeface="Times New Roman" charset="0"/>
              </a:rPr>
              <a:t>INDEX</a:t>
            </a:r>
            <a:endParaRPr lang="fr-FR" sz="3600" dirty="0">
              <a:solidFill>
                <a:srgbClr val="000090"/>
              </a:solidFill>
              <a:latin typeface="Arial" charset="0"/>
              <a:cs typeface="Times New Roman" charset="0"/>
            </a:endParaRPr>
          </a:p>
        </p:txBody>
      </p:sp>
      <p:sp>
        <p:nvSpPr>
          <p:cNvPr id="32774" name="Espace réservé du texte 6"/>
          <p:cNvSpPr>
            <a:spLocks noGrp="1"/>
          </p:cNvSpPr>
          <p:nvPr>
            <p:ph type="body" idx="1"/>
          </p:nvPr>
        </p:nvSpPr>
        <p:spPr>
          <a:xfrm>
            <a:off x="827584" y="1268760"/>
            <a:ext cx="3600400"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a:t>
            </a:r>
            <a:r>
              <a:rPr lang="fr-FR" dirty="0" smtClean="0">
                <a:solidFill>
                  <a:srgbClr val="6FB7D7"/>
                </a:solidFill>
                <a:latin typeface="Arial" charset="0"/>
                <a:cs typeface="Times New Roman" charset="0"/>
              </a:rPr>
              <a:t>2013 </a:t>
            </a:r>
            <a:endParaRPr lang="fr-FR" dirty="0">
              <a:solidFill>
                <a:srgbClr val="6FB7D7"/>
              </a:solidFill>
              <a:latin typeface="Arial" charset="0"/>
              <a:cs typeface="Times New Roman" charset="0"/>
            </a:endParaRPr>
          </a:p>
        </p:txBody>
      </p:sp>
      <p:sp>
        <p:nvSpPr>
          <p:cNvPr id="32772" name="Espace réservé du texte 4"/>
          <p:cNvSpPr>
            <a:spLocks noGrp="1"/>
          </p:cNvSpPr>
          <p:nvPr>
            <p:ph type="body" sz="quarter" idx="3"/>
          </p:nvPr>
        </p:nvSpPr>
        <p:spPr>
          <a:xfrm>
            <a:off x="4716016" y="1268760"/>
            <a:ext cx="3744416"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a:t>
            </a:r>
            <a:r>
              <a:rPr lang="fr-FR" dirty="0" smtClean="0">
                <a:solidFill>
                  <a:srgbClr val="6FB7D7"/>
                </a:solidFill>
                <a:latin typeface="Arial" charset="0"/>
                <a:cs typeface="Times New Roman" charset="0"/>
              </a:rPr>
              <a:t>2014</a:t>
            </a:r>
            <a:endParaRPr lang="fr-FR" dirty="0">
              <a:solidFill>
                <a:srgbClr val="6FB7D7"/>
              </a:solidFill>
              <a:latin typeface="Arial" charset="0"/>
              <a:cs typeface="Times New Roman" charset="0"/>
            </a:endParaRPr>
          </a:p>
        </p:txBody>
      </p:sp>
      <p:sp>
        <p:nvSpPr>
          <p:cNvPr id="6" name="Espace réservé du contenu 5"/>
          <p:cNvSpPr>
            <a:spLocks noGrp="1"/>
          </p:cNvSpPr>
          <p:nvPr>
            <p:ph sz="quarter" idx="4"/>
          </p:nvPr>
        </p:nvSpPr>
        <p:spPr>
          <a:xfrm>
            <a:off x="5004048" y="1745432"/>
            <a:ext cx="3600400" cy="4896544"/>
          </a:xfrm>
        </p:spPr>
        <p:txBody>
          <a:bodyPr/>
          <a:lstStyle/>
          <a:p>
            <a:pPr marL="0" indent="0" algn="just">
              <a:lnSpc>
                <a:spcPct val="150000"/>
              </a:lnSpc>
              <a:buNone/>
              <a:defRPr/>
            </a:pPr>
            <a:r>
              <a:rPr lang="fr-FR" sz="1600" dirty="0">
                <a:ea typeface="+mn-ea"/>
                <a:cs typeface="Times New Roman"/>
              </a:rPr>
              <a:t>1. </a:t>
            </a:r>
            <a:r>
              <a:rPr lang="fr-FR" sz="1600" dirty="0" smtClean="0">
                <a:ea typeface="+mn-ea"/>
                <a:cs typeface="Times New Roman"/>
              </a:rPr>
              <a:t>SWITZERLAND</a:t>
            </a:r>
          </a:p>
          <a:p>
            <a:pPr marL="0" indent="0" algn="just">
              <a:lnSpc>
                <a:spcPct val="150000"/>
              </a:lnSpc>
              <a:buNone/>
              <a:defRPr/>
            </a:pPr>
            <a:r>
              <a:rPr lang="fr-FR" sz="1600" dirty="0" smtClean="0">
                <a:ea typeface="+mn-ea"/>
                <a:cs typeface="Times New Roman"/>
              </a:rPr>
              <a:t>2. </a:t>
            </a:r>
            <a:r>
              <a:rPr lang="fr-FR" sz="1600" b="1" dirty="0">
                <a:solidFill>
                  <a:srgbClr val="6FB7D7"/>
                </a:solidFill>
                <a:cs typeface="Times New Roman" charset="0"/>
              </a:rPr>
              <a:t>UNITED KINGDOM</a:t>
            </a:r>
            <a:endParaRPr lang="fr-FR" sz="1600" b="1" dirty="0">
              <a:cs typeface="Times New Roman"/>
            </a:endParaRPr>
          </a:p>
          <a:p>
            <a:pPr marL="0" indent="0" algn="just">
              <a:lnSpc>
                <a:spcPct val="150000"/>
              </a:lnSpc>
              <a:buNone/>
              <a:defRPr/>
            </a:pPr>
            <a:r>
              <a:rPr lang="fr-FR" sz="1600" dirty="0" smtClean="0">
                <a:ea typeface="+mn-ea"/>
                <a:cs typeface="Times New Roman"/>
              </a:rPr>
              <a:t>3</a:t>
            </a:r>
            <a:r>
              <a:rPr lang="fr-FR" sz="1600" dirty="0">
                <a:ea typeface="+mn-ea"/>
                <a:cs typeface="Times New Roman"/>
              </a:rPr>
              <a:t>. </a:t>
            </a:r>
            <a:r>
              <a:rPr lang="fr-FR" sz="1600" dirty="0">
                <a:cs typeface="Times New Roman"/>
              </a:rPr>
              <a:t>SWEDEN</a:t>
            </a:r>
          </a:p>
          <a:p>
            <a:pPr marL="0" indent="0" algn="just">
              <a:lnSpc>
                <a:spcPct val="150000"/>
              </a:lnSpc>
              <a:buNone/>
              <a:defRPr/>
            </a:pPr>
            <a:r>
              <a:rPr lang="fr-FR" sz="1600" dirty="0" smtClean="0">
                <a:ea typeface="+mn-ea"/>
                <a:cs typeface="Times New Roman"/>
              </a:rPr>
              <a:t>4</a:t>
            </a:r>
            <a:r>
              <a:rPr lang="fr-FR" sz="1600" dirty="0">
                <a:ea typeface="+mn-ea"/>
                <a:cs typeface="Times New Roman"/>
              </a:rPr>
              <a:t>. </a:t>
            </a:r>
            <a:r>
              <a:rPr lang="fr-FR" sz="1600" dirty="0">
                <a:cs typeface="Times New Roman"/>
              </a:rPr>
              <a:t>FINLAND </a:t>
            </a:r>
            <a:endParaRPr lang="fr-FR" sz="1600" dirty="0" smtClean="0">
              <a:cs typeface="Times New Roman"/>
            </a:endParaRPr>
          </a:p>
          <a:p>
            <a:pPr marL="0" indent="0" algn="just">
              <a:lnSpc>
                <a:spcPct val="150000"/>
              </a:lnSpc>
              <a:buNone/>
              <a:defRPr/>
            </a:pPr>
            <a:r>
              <a:rPr lang="fr-FR" sz="1600" dirty="0" smtClean="0">
                <a:ea typeface="+mn-ea"/>
                <a:cs typeface="Times New Roman"/>
              </a:rPr>
              <a:t>5</a:t>
            </a:r>
            <a:r>
              <a:rPr lang="fr-FR" sz="1600" dirty="0">
                <a:ea typeface="+mn-ea"/>
                <a:cs typeface="Times New Roman"/>
              </a:rPr>
              <a:t>. </a:t>
            </a:r>
            <a:r>
              <a:rPr lang="fr-FR" sz="1600" dirty="0">
                <a:cs typeface="Times New Roman"/>
              </a:rPr>
              <a:t>NETHERLANDS</a:t>
            </a:r>
          </a:p>
          <a:p>
            <a:pPr marL="0" indent="0" algn="just">
              <a:lnSpc>
                <a:spcPct val="150000"/>
              </a:lnSpc>
              <a:buNone/>
              <a:defRPr/>
            </a:pPr>
            <a:r>
              <a:rPr lang="fr-FR" sz="1600" dirty="0">
                <a:cs typeface="Times New Roman"/>
              </a:rPr>
              <a:t>6. UNITED STATES OF AMERICA</a:t>
            </a:r>
          </a:p>
          <a:p>
            <a:pPr marL="0" indent="0" algn="just">
              <a:lnSpc>
                <a:spcPct val="150000"/>
              </a:lnSpc>
              <a:buNone/>
              <a:defRPr/>
            </a:pPr>
            <a:r>
              <a:rPr lang="fr-FR" sz="1600" dirty="0" smtClean="0">
                <a:ea typeface="+mn-ea"/>
                <a:cs typeface="Times New Roman"/>
              </a:rPr>
              <a:t>7</a:t>
            </a:r>
            <a:r>
              <a:rPr lang="fr-FR" sz="1600" dirty="0">
                <a:ea typeface="+mn-ea"/>
                <a:cs typeface="Times New Roman"/>
              </a:rPr>
              <a:t>. </a:t>
            </a:r>
            <a:r>
              <a:rPr lang="fr-FR" sz="1600" dirty="0">
                <a:cs typeface="Times New Roman"/>
              </a:rPr>
              <a:t>SINGAPORE </a:t>
            </a:r>
            <a:endParaRPr lang="fr-FR" sz="1600" dirty="0" smtClean="0">
              <a:cs typeface="Times New Roman"/>
            </a:endParaRPr>
          </a:p>
          <a:p>
            <a:pPr marL="0" indent="0" algn="just">
              <a:lnSpc>
                <a:spcPct val="150000"/>
              </a:lnSpc>
              <a:buNone/>
              <a:defRPr/>
            </a:pPr>
            <a:r>
              <a:rPr lang="fr-FR" sz="1600" dirty="0" smtClean="0">
                <a:ea typeface="+mn-ea"/>
                <a:cs typeface="Times New Roman"/>
              </a:rPr>
              <a:t>8</a:t>
            </a:r>
            <a:r>
              <a:rPr lang="fr-FR" sz="1600" dirty="0">
                <a:ea typeface="+mn-ea"/>
                <a:cs typeface="Times New Roman"/>
              </a:rPr>
              <a:t>. </a:t>
            </a:r>
            <a:r>
              <a:rPr lang="fr-FR" sz="1600" dirty="0">
                <a:cs typeface="Times New Roman"/>
              </a:rPr>
              <a:t>DENMARK </a:t>
            </a:r>
          </a:p>
          <a:p>
            <a:pPr marL="0" indent="0" algn="just">
              <a:lnSpc>
                <a:spcPct val="150000"/>
              </a:lnSpc>
              <a:buNone/>
              <a:defRPr/>
            </a:pPr>
            <a:r>
              <a:rPr lang="fr-FR" sz="1600" dirty="0" smtClean="0">
                <a:ea typeface="+mn-ea"/>
                <a:cs typeface="Times New Roman"/>
              </a:rPr>
              <a:t>9</a:t>
            </a:r>
            <a:r>
              <a:rPr lang="fr-FR" sz="1600" dirty="0">
                <a:ea typeface="+mn-ea"/>
                <a:cs typeface="Times New Roman"/>
              </a:rPr>
              <a:t>. </a:t>
            </a:r>
            <a:r>
              <a:rPr lang="fr-FR" sz="1600" dirty="0" smtClean="0">
                <a:ea typeface="+mn-ea"/>
                <a:cs typeface="Times New Roman"/>
              </a:rPr>
              <a:t>LUXEMBOURG</a:t>
            </a:r>
          </a:p>
          <a:p>
            <a:pPr marL="0" indent="0" algn="just">
              <a:lnSpc>
                <a:spcPct val="150000"/>
              </a:lnSpc>
              <a:buNone/>
              <a:defRPr/>
            </a:pPr>
            <a:r>
              <a:rPr lang="fr-FR" sz="1600" dirty="0" smtClean="0">
                <a:ea typeface="+mn-ea"/>
                <a:cs typeface="Times New Roman"/>
              </a:rPr>
              <a:t>10. </a:t>
            </a:r>
            <a:r>
              <a:rPr lang="fr-FR" sz="1600" dirty="0">
                <a:cs typeface="Times New Roman"/>
              </a:rPr>
              <a:t>HONG KONG (CHINA</a:t>
            </a:r>
            <a:r>
              <a:rPr lang="fr-FR" sz="1600" dirty="0" smtClean="0">
                <a:cs typeface="Times New Roman"/>
              </a:rPr>
              <a:t>)</a:t>
            </a:r>
            <a:endParaRPr lang="fr-FR" sz="1600" dirty="0">
              <a:cs typeface="Times New Roman"/>
            </a:endParaRPr>
          </a:p>
        </p:txBody>
      </p:sp>
      <p:sp>
        <p:nvSpPr>
          <p:cNvPr id="8" name="Espace réservé du contenu 5"/>
          <p:cNvSpPr txBox="1">
            <a:spLocks/>
          </p:cNvSpPr>
          <p:nvPr/>
        </p:nvSpPr>
        <p:spPr bwMode="auto">
          <a:xfrm>
            <a:off x="1259632" y="1772816"/>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1600">
                <a:solidFill>
                  <a:schemeClr val="tx1"/>
                </a:solidFill>
                <a:latin typeface="+mn-lt"/>
                <a:cs typeface="+mn-cs"/>
              </a:defRPr>
            </a:lvl9pPr>
          </a:lstStyle>
          <a:p>
            <a:pPr marL="0" indent="0" algn="just">
              <a:lnSpc>
                <a:spcPct val="150000"/>
              </a:lnSpc>
              <a:buFontTx/>
              <a:buNone/>
              <a:defRPr/>
            </a:pPr>
            <a:r>
              <a:rPr lang="fr-FR" sz="1600" kern="0" dirty="0" smtClean="0">
                <a:cs typeface="Times New Roman"/>
              </a:rPr>
              <a:t>1. SWITZERLAND</a:t>
            </a:r>
          </a:p>
          <a:p>
            <a:pPr marL="0" indent="0" algn="just">
              <a:lnSpc>
                <a:spcPct val="150000"/>
              </a:lnSpc>
              <a:buFontTx/>
              <a:buNone/>
              <a:defRPr/>
            </a:pPr>
            <a:r>
              <a:rPr lang="fr-FR" sz="1600" kern="0" dirty="0" smtClean="0">
                <a:cs typeface="Times New Roman"/>
              </a:rPr>
              <a:t>2. SWEDEN</a:t>
            </a:r>
          </a:p>
          <a:p>
            <a:pPr marL="0" indent="0" algn="just">
              <a:lnSpc>
                <a:spcPct val="150000"/>
              </a:lnSpc>
              <a:buFontTx/>
              <a:buNone/>
              <a:defRPr/>
            </a:pPr>
            <a:r>
              <a:rPr lang="fr-FR" sz="1600" kern="0" dirty="0" smtClean="0">
                <a:cs typeface="Times New Roman"/>
              </a:rPr>
              <a:t>3. </a:t>
            </a:r>
            <a:r>
              <a:rPr lang="fr-FR" sz="1600" b="1" dirty="0" smtClean="0">
                <a:solidFill>
                  <a:srgbClr val="6FB7D7"/>
                </a:solidFill>
                <a:cs typeface="Times New Roman" charset="0"/>
              </a:rPr>
              <a:t>UNITED KINGDOM</a:t>
            </a:r>
            <a:endParaRPr lang="fr-FR" sz="1600" b="1" kern="0" dirty="0" smtClean="0">
              <a:cs typeface="Times New Roman"/>
            </a:endParaRPr>
          </a:p>
          <a:p>
            <a:pPr marL="0" indent="0" algn="just">
              <a:lnSpc>
                <a:spcPct val="150000"/>
              </a:lnSpc>
              <a:buFontTx/>
              <a:buNone/>
              <a:defRPr/>
            </a:pPr>
            <a:r>
              <a:rPr lang="fr-FR" sz="1600" kern="0" dirty="0" smtClean="0">
                <a:cs typeface="Times New Roman"/>
              </a:rPr>
              <a:t>4. NETHERLANDS</a:t>
            </a:r>
          </a:p>
          <a:p>
            <a:pPr marL="0" indent="0" algn="just">
              <a:lnSpc>
                <a:spcPct val="150000"/>
              </a:lnSpc>
              <a:buFontTx/>
              <a:buNone/>
              <a:defRPr/>
            </a:pPr>
            <a:r>
              <a:rPr lang="fr-FR" sz="1600" kern="0" dirty="0" smtClean="0">
                <a:cs typeface="Times New Roman"/>
              </a:rPr>
              <a:t>5. UNITED STATES OF AMERICA</a:t>
            </a:r>
          </a:p>
          <a:p>
            <a:pPr marL="0" indent="0" algn="just">
              <a:lnSpc>
                <a:spcPct val="150000"/>
              </a:lnSpc>
              <a:buFontTx/>
              <a:buNone/>
              <a:defRPr/>
            </a:pPr>
            <a:r>
              <a:rPr lang="fr-FR" sz="1600" kern="0" dirty="0" smtClean="0">
                <a:cs typeface="Times New Roman"/>
              </a:rPr>
              <a:t>6. FINLAND </a:t>
            </a:r>
          </a:p>
          <a:p>
            <a:pPr marL="0" indent="0" algn="just">
              <a:lnSpc>
                <a:spcPct val="150000"/>
              </a:lnSpc>
              <a:buFontTx/>
              <a:buNone/>
              <a:defRPr/>
            </a:pPr>
            <a:r>
              <a:rPr lang="fr-FR" sz="1600" kern="0" dirty="0" smtClean="0">
                <a:cs typeface="Times New Roman"/>
              </a:rPr>
              <a:t>7. HONG KONG (CHINA) </a:t>
            </a:r>
          </a:p>
          <a:p>
            <a:pPr marL="0" indent="0" algn="just">
              <a:lnSpc>
                <a:spcPct val="150000"/>
              </a:lnSpc>
              <a:buFontTx/>
              <a:buNone/>
              <a:defRPr/>
            </a:pPr>
            <a:r>
              <a:rPr lang="fr-FR" sz="1600" kern="0" dirty="0" smtClean="0">
                <a:cs typeface="Times New Roman"/>
              </a:rPr>
              <a:t>8. SINGAPORE </a:t>
            </a:r>
          </a:p>
          <a:p>
            <a:pPr marL="0" indent="0" algn="just">
              <a:lnSpc>
                <a:spcPct val="150000"/>
              </a:lnSpc>
              <a:buFontTx/>
              <a:buNone/>
              <a:defRPr/>
            </a:pPr>
            <a:r>
              <a:rPr lang="fr-FR" sz="1600" kern="0" dirty="0" smtClean="0">
                <a:cs typeface="Times New Roman"/>
              </a:rPr>
              <a:t>9. DENMARK </a:t>
            </a:r>
          </a:p>
          <a:p>
            <a:pPr marL="0" indent="0" algn="just">
              <a:lnSpc>
                <a:spcPct val="150000"/>
              </a:lnSpc>
              <a:buFontTx/>
              <a:buNone/>
              <a:defRPr/>
            </a:pPr>
            <a:r>
              <a:rPr lang="fr-FR" sz="1600" kern="0" dirty="0" smtClean="0">
                <a:cs typeface="Times New Roman"/>
              </a:rPr>
              <a:t>10. IRELAND </a:t>
            </a:r>
          </a:p>
        </p:txBody>
      </p:sp>
    </p:spTree>
    <p:extLst>
      <p:ext uri="{BB962C8B-B14F-4D97-AF65-F5344CB8AC3E}">
        <p14:creationId xmlns:p14="http://schemas.microsoft.com/office/powerpoint/2010/main" val="303402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0" y="260648"/>
            <a:ext cx="9144000" cy="868362"/>
          </a:xfrm>
        </p:spPr>
        <p:txBody>
          <a:bodyPr>
            <a:normAutofit/>
          </a:bodyPr>
          <a:lstStyle/>
          <a:p>
            <a:pPr algn="ctr"/>
            <a:r>
              <a:rPr lang="fr-FR" sz="3600" dirty="0">
                <a:solidFill>
                  <a:srgbClr val="000090"/>
                </a:solidFill>
                <a:latin typeface="Arial" charset="0"/>
                <a:cs typeface="Times New Roman" charset="0"/>
              </a:rPr>
              <a:t>UK PROFILE </a:t>
            </a:r>
            <a:endParaRPr lang="fr-FR" sz="3600" dirty="0">
              <a:solidFill>
                <a:srgbClr val="000090"/>
              </a:solidFill>
              <a:latin typeface="Arial" charset="0"/>
              <a:cs typeface="Times New Roman" charset="0"/>
            </a:endParaRPr>
          </a:p>
        </p:txBody>
      </p:sp>
      <p:sp>
        <p:nvSpPr>
          <p:cNvPr id="3" name="Espace réservé du contenu 2"/>
          <p:cNvSpPr>
            <a:spLocks noGrp="1"/>
          </p:cNvSpPr>
          <p:nvPr>
            <p:ph idx="1"/>
          </p:nvPr>
        </p:nvSpPr>
        <p:spPr>
          <a:xfrm>
            <a:off x="0" y="1268760"/>
            <a:ext cx="8995792" cy="4896544"/>
          </a:xfrm>
        </p:spPr>
        <p:txBody>
          <a:bodyPr>
            <a:normAutofit fontScale="92500" lnSpcReduction="20000"/>
          </a:bodyPr>
          <a:lstStyle/>
          <a:p>
            <a:pPr lvl="1" algn="just">
              <a:lnSpc>
                <a:spcPct val="110000"/>
              </a:lnSpc>
            </a:pPr>
            <a:r>
              <a:rPr lang="en-US" sz="1600" dirty="0" smtClean="0">
                <a:latin typeface="Arial" charset="0"/>
                <a:ea typeface="ＭＳ Ｐゴシック" charset="0"/>
                <a:cs typeface="Times New Roman" charset="0"/>
              </a:rPr>
              <a:t>UK is ranked 2</a:t>
            </a:r>
            <a:r>
              <a:rPr lang="en-US" sz="1600" baseline="30000" dirty="0" smtClean="0">
                <a:latin typeface="Arial" charset="0"/>
                <a:ea typeface="ＭＳ Ｐゴシック" charset="0"/>
                <a:cs typeface="Times New Roman" charset="0"/>
              </a:rPr>
              <a:t>nd</a:t>
            </a:r>
            <a:r>
              <a:rPr lang="en-US" sz="1600" dirty="0" smtClean="0">
                <a:latin typeface="Arial" charset="0"/>
                <a:ea typeface="ＭＳ Ｐゴシック" charset="0"/>
                <a:cs typeface="Times New Roman" charset="0"/>
              </a:rPr>
              <a:t> in the 2014 Global Innovation Index</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UK ranks higher on the input sub-index category (3</a:t>
            </a:r>
            <a:r>
              <a:rPr lang="en-US" sz="1600" baseline="30000" dirty="0" smtClean="0">
                <a:latin typeface="Arial" charset="0"/>
                <a:ea typeface="ＭＳ Ｐゴシック" charset="0"/>
                <a:cs typeface="Times New Roman" charset="0"/>
              </a:rPr>
              <a:t>rd</a:t>
            </a:r>
            <a:r>
              <a:rPr lang="en-US" sz="1600" dirty="0" smtClean="0">
                <a:latin typeface="Arial" charset="0"/>
                <a:ea typeface="ＭＳ Ｐゴシック" charset="0"/>
                <a:cs typeface="Times New Roman" charset="0"/>
              </a:rPr>
              <a:t>) than the output sub-index category (4</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a:t>
            </a:r>
            <a:r>
              <a:rPr lang="en-US" sz="1600" dirty="0">
                <a:latin typeface="Arial" charset="0"/>
                <a:ea typeface="ＭＳ Ｐゴシック" charset="0"/>
                <a:cs typeface="Times New Roman" charset="0"/>
              </a:rPr>
              <a:t>Most of UK’s strengths </a:t>
            </a:r>
            <a:r>
              <a:rPr lang="en-US" sz="1600" dirty="0" smtClean="0">
                <a:latin typeface="Arial" charset="0"/>
                <a:ea typeface="ＭＳ Ｐゴシック" charset="0"/>
                <a:cs typeface="Times New Roman" charset="0"/>
              </a:rPr>
              <a:t>at the variable level are on </a:t>
            </a:r>
            <a:r>
              <a:rPr lang="en-US" sz="1600" dirty="0">
                <a:latin typeface="Arial" charset="0"/>
                <a:ea typeface="ＭＳ Ｐゴシック" charset="0"/>
                <a:cs typeface="Times New Roman" charset="0"/>
              </a:rPr>
              <a:t>the </a:t>
            </a:r>
            <a:r>
              <a:rPr lang="en-US" sz="1600" dirty="0" smtClean="0">
                <a:latin typeface="Arial" charset="0"/>
                <a:ea typeface="ＭＳ Ｐゴシック" charset="0"/>
                <a:cs typeface="Times New Roman" charset="0"/>
              </a:rPr>
              <a:t>Innovation Input side: average </a:t>
            </a:r>
            <a:r>
              <a:rPr lang="en-US" sz="1600" dirty="0">
                <a:latin typeface="Arial" charset="0"/>
                <a:ea typeface="ＭＳ Ｐゴシック" charset="0"/>
                <a:cs typeface="Times New Roman" charset="0"/>
              </a:rPr>
              <a:t>score top 3 universities (1st), government's online service (4th), </a:t>
            </a:r>
            <a:r>
              <a:rPr lang="en-US" sz="1600" dirty="0" err="1" smtClean="0">
                <a:latin typeface="Arial" charset="0"/>
                <a:ea typeface="ＭＳ Ｐゴシック" charset="0"/>
                <a:cs typeface="Times New Roman" charset="0"/>
              </a:rPr>
              <a:t>eparticipation</a:t>
            </a:r>
            <a:r>
              <a:rPr lang="en-US" sz="1600" dirty="0" smtClean="0">
                <a:latin typeface="Arial" charset="0"/>
                <a:ea typeface="ＭＳ Ｐゴシック" charset="0"/>
                <a:cs typeface="Times New Roman" charset="0"/>
              </a:rPr>
              <a:t> (</a:t>
            </a:r>
            <a:r>
              <a:rPr lang="en-US" sz="1600" dirty="0">
                <a:latin typeface="Arial" charset="0"/>
                <a:ea typeface="ＭＳ Ｐゴシック" charset="0"/>
                <a:cs typeface="Times New Roman" charset="0"/>
              </a:rPr>
              <a:t>5th), ease of getting credit (1st), total value of stocks traded, % </a:t>
            </a:r>
            <a:r>
              <a:rPr lang="en-US" sz="1600" dirty="0" smtClean="0">
                <a:latin typeface="Arial" charset="0"/>
                <a:ea typeface="ＭＳ Ｐゴシック" charset="0"/>
                <a:cs typeface="Times New Roman" charset="0"/>
              </a:rPr>
              <a:t>GDP (</a:t>
            </a:r>
            <a:r>
              <a:rPr lang="en-US" sz="1600" dirty="0">
                <a:latin typeface="Arial" charset="0"/>
                <a:ea typeface="ＭＳ Ｐゴシック" charset="0"/>
                <a:cs typeface="Times New Roman" charset="0"/>
              </a:rPr>
              <a:t>1st), intensity of local competition (2nd) and university/industry </a:t>
            </a:r>
            <a:r>
              <a:rPr lang="en-US" sz="1600" dirty="0" smtClean="0">
                <a:latin typeface="Arial" charset="0"/>
                <a:ea typeface="ＭＳ Ｐゴシック" charset="0"/>
                <a:cs typeface="Times New Roman" charset="0"/>
              </a:rPr>
              <a:t>research collaboration </a:t>
            </a:r>
            <a:r>
              <a:rPr lang="en-US" sz="1600" dirty="0">
                <a:latin typeface="Arial" charset="0"/>
                <a:ea typeface="ＭＳ Ｐゴシック" charset="0"/>
                <a:cs typeface="Times New Roman" charset="0"/>
              </a:rPr>
              <a:t>(5th).</a:t>
            </a:r>
          </a:p>
          <a:p>
            <a:pPr lvl="1" algn="just">
              <a:lnSpc>
                <a:spcPct val="110000"/>
              </a:lnSpc>
            </a:pPr>
            <a:endParaRPr lang="en-US" sz="1600" u="sng" dirty="0">
              <a:latin typeface="Arial" charset="0"/>
              <a:ea typeface="ＭＳ Ｐゴシック" charset="0"/>
              <a:cs typeface="Times New Roman" charset="0"/>
            </a:endParaRPr>
          </a:p>
          <a:p>
            <a:pPr lvl="1" algn="just">
              <a:lnSpc>
                <a:spcPct val="110000"/>
              </a:lnSpc>
            </a:pPr>
            <a:r>
              <a:rPr lang="en-US" sz="1600" dirty="0">
                <a:latin typeface="Arial" charset="0"/>
                <a:ea typeface="ＭＳ Ｐゴシック" charset="0"/>
                <a:cs typeface="Times New Roman" charset="0"/>
              </a:rPr>
              <a:t>On the </a:t>
            </a:r>
            <a:r>
              <a:rPr lang="en-US" sz="1600" dirty="0" smtClean="0">
                <a:latin typeface="Arial" charset="0"/>
                <a:ea typeface="ＭＳ Ｐゴシック" charset="0"/>
                <a:cs typeface="Times New Roman" charset="0"/>
              </a:rPr>
              <a:t>Output </a:t>
            </a:r>
            <a:r>
              <a:rPr lang="en-US" sz="1600" dirty="0">
                <a:latin typeface="Arial" charset="0"/>
                <a:ea typeface="ＭＳ Ｐゴシック" charset="0"/>
                <a:cs typeface="Times New Roman" charset="0"/>
              </a:rPr>
              <a:t>side, </a:t>
            </a:r>
            <a:r>
              <a:rPr lang="en-US" sz="1600" dirty="0" smtClean="0">
                <a:latin typeface="Arial" charset="0"/>
                <a:ea typeface="ＭＳ Ｐゴシック" charset="0"/>
                <a:cs typeface="Times New Roman" charset="0"/>
              </a:rPr>
              <a:t>UK exhibits </a:t>
            </a:r>
            <a:r>
              <a:rPr lang="en-US" sz="1600" dirty="0">
                <a:latin typeface="Arial" charset="0"/>
                <a:ea typeface="ＭＳ Ｐゴシック" charset="0"/>
                <a:cs typeface="Times New Roman" charset="0"/>
              </a:rPr>
              <a:t>particular strengths in: citable documents H index (1st), cultural and creative services exports (% of total trade) (1st) and country-code TLDs/</a:t>
            </a:r>
            <a:r>
              <a:rPr lang="en-US" sz="1600" dirty="0" err="1">
                <a:latin typeface="Arial" charset="0"/>
                <a:ea typeface="ＭＳ Ｐゴシック" charset="0"/>
                <a:cs typeface="Times New Roman" charset="0"/>
              </a:rPr>
              <a:t>th</a:t>
            </a:r>
            <a:r>
              <a:rPr lang="en-US" sz="1600" dirty="0">
                <a:latin typeface="Arial" charset="0"/>
                <a:ea typeface="ＭＳ Ｐゴシック" charset="0"/>
                <a:cs typeface="Times New Roman" charset="0"/>
              </a:rPr>
              <a:t> pop. 15–69 (6th</a:t>
            </a:r>
            <a:r>
              <a:rPr lang="en-US" sz="1600" dirty="0" smtClean="0">
                <a:latin typeface="Arial" charset="0"/>
                <a:ea typeface="ＭＳ Ｐゴシック" charset="0"/>
                <a:cs typeface="Times New Roman" charset="0"/>
              </a:rPr>
              <a:t>).</a:t>
            </a:r>
          </a:p>
          <a:p>
            <a:pPr marL="457200" lvl="1" indent="0" algn="just">
              <a:lnSpc>
                <a:spcPct val="110000"/>
              </a:lnSpc>
              <a:buNone/>
            </a:pPr>
            <a:endParaRPr lang="en-US" sz="1600" b="1" u="sng" dirty="0" smtClean="0">
              <a:solidFill>
                <a:srgbClr val="000080"/>
              </a:solidFill>
              <a:latin typeface="Arial" charset="0"/>
              <a:ea typeface="ＭＳ Ｐゴシック" charset="0"/>
              <a:cs typeface="Times New Roman" charset="0"/>
            </a:endParaRPr>
          </a:p>
          <a:p>
            <a:pPr lvl="1" algn="just">
              <a:lnSpc>
                <a:spcPct val="110000"/>
              </a:lnSpc>
            </a:pPr>
            <a:r>
              <a:rPr lang="en-US" sz="1600" dirty="0">
                <a:latin typeface="Arial" charset="0"/>
                <a:ea typeface="ＭＳ Ｐゴシック" charset="0"/>
                <a:cs typeface="Times New Roman" charset="0"/>
              </a:rPr>
              <a:t>UK’s relative weaknesses are relatively evenly spread across the input and output pillars and </a:t>
            </a:r>
            <a:r>
              <a:rPr lang="en-US" sz="1600" dirty="0" smtClean="0">
                <a:latin typeface="Arial" charset="0"/>
                <a:ea typeface="ＭＳ Ｐゴシック" charset="0"/>
                <a:cs typeface="Times New Roman" charset="0"/>
              </a:rPr>
              <a:t>include:</a:t>
            </a:r>
          </a:p>
          <a:p>
            <a:pPr lvl="2" algn="just">
              <a:lnSpc>
                <a:spcPct val="110000"/>
              </a:lnSpc>
            </a:pPr>
            <a:r>
              <a:rPr lang="en-US" sz="1600" dirty="0" smtClean="0">
                <a:latin typeface="Arial" charset="0"/>
                <a:ea typeface="ＭＳ Ｐゴシック" charset="0"/>
                <a:cs typeface="Times New Roman" charset="0"/>
              </a:rPr>
              <a:t>On the Input side: political </a:t>
            </a:r>
            <a:r>
              <a:rPr lang="en-US" sz="1600" dirty="0">
                <a:latin typeface="Arial" charset="0"/>
                <a:ea typeface="ＭＳ Ｐゴシック" charset="0"/>
                <a:cs typeface="Times New Roman" charset="0"/>
              </a:rPr>
              <a:t>stability (50th), ease of starting a business (49th), pupil teacher ratio, secondary (50th), graduates in science &amp; engineering, % (37th), gross capital formation, % GDP (132nd), non-agricultural market access weighted tariff, % (97th) and FDI net inflows, % GDP (80th</a:t>
            </a:r>
            <a:r>
              <a:rPr lang="en-US" sz="1600" dirty="0" smtClean="0">
                <a:latin typeface="Arial" charset="0"/>
                <a:ea typeface="ＭＳ Ｐゴシック" charset="0"/>
                <a:cs typeface="Times New Roman" charset="0"/>
              </a:rPr>
              <a:t>); and</a:t>
            </a:r>
          </a:p>
          <a:p>
            <a:pPr lvl="2" algn="just">
              <a:lnSpc>
                <a:spcPct val="110000"/>
              </a:lnSpc>
            </a:pPr>
            <a:r>
              <a:rPr lang="en-US" sz="1600" dirty="0" smtClean="0">
                <a:latin typeface="Arial" charset="0"/>
                <a:ea typeface="ＭＳ Ｐゴシック" charset="0"/>
                <a:cs typeface="Times New Roman" charset="0"/>
              </a:rPr>
              <a:t>On the Output side: Growth </a:t>
            </a:r>
            <a:r>
              <a:rPr lang="en-US" sz="1600" dirty="0">
                <a:latin typeface="Arial" charset="0"/>
                <a:ea typeface="ＭＳ Ｐゴシック" charset="0"/>
                <a:cs typeface="Times New Roman" charset="0"/>
              </a:rPr>
              <a:t>rate of PPP$ GDP/worker, % (</a:t>
            </a:r>
            <a:r>
              <a:rPr lang="en-US" sz="1600" dirty="0" smtClean="0">
                <a:latin typeface="Arial" charset="0"/>
                <a:ea typeface="ＭＳ Ｐゴシック" charset="0"/>
                <a:cs typeface="Times New Roman" charset="0"/>
              </a:rPr>
              <a:t>102nd) 7.1.1 </a:t>
            </a:r>
            <a:r>
              <a:rPr lang="en-US" sz="1600" dirty="0">
                <a:latin typeface="Arial" charset="0"/>
                <a:ea typeface="ＭＳ Ｐゴシック" charset="0"/>
                <a:cs typeface="Times New Roman" charset="0"/>
              </a:rPr>
              <a:t>Domestic res trademark registrations/</a:t>
            </a:r>
            <a:r>
              <a:rPr lang="en-US" sz="1600" dirty="0" err="1">
                <a:latin typeface="Arial" charset="0"/>
                <a:ea typeface="ＭＳ Ｐゴシック" charset="0"/>
                <a:cs typeface="Times New Roman" charset="0"/>
              </a:rPr>
              <a:t>tr</a:t>
            </a:r>
            <a:r>
              <a:rPr lang="en-US" sz="1600" dirty="0">
                <a:latin typeface="Arial" charset="0"/>
                <a:ea typeface="ＭＳ Ｐゴシック" charset="0"/>
                <a:cs typeface="Times New Roman" charset="0"/>
              </a:rPr>
              <a:t> PPP$ GD (56th</a:t>
            </a:r>
            <a:r>
              <a:rPr lang="en-US" sz="1600" dirty="0" smtClean="0">
                <a:latin typeface="Arial" charset="0"/>
                <a:ea typeface="ＭＳ Ｐゴシック" charset="0"/>
                <a:cs typeface="Times New Roman" charset="0"/>
              </a:rPr>
              <a:t>) 7.1.2 </a:t>
            </a:r>
            <a:r>
              <a:rPr lang="en-US" sz="1600" dirty="0">
                <a:latin typeface="Arial" charset="0"/>
                <a:ea typeface="ＭＳ Ｐゴシック" charset="0"/>
                <a:cs typeface="Times New Roman" charset="0"/>
              </a:rPr>
              <a:t>Madrid trademark reg. holders/</a:t>
            </a:r>
            <a:r>
              <a:rPr lang="en-US" sz="1600" dirty="0" err="1">
                <a:latin typeface="Arial" charset="0"/>
                <a:ea typeface="ＭＳ Ｐゴシック" charset="0"/>
                <a:cs typeface="Times New Roman" charset="0"/>
              </a:rPr>
              <a:t>bn</a:t>
            </a:r>
            <a:r>
              <a:rPr lang="en-US" sz="1600" dirty="0">
                <a:latin typeface="Arial" charset="0"/>
                <a:ea typeface="ＭＳ Ｐゴシック" charset="0"/>
                <a:cs typeface="Times New Roman" charset="0"/>
              </a:rPr>
              <a:t> PPP$ GDP (30th).</a:t>
            </a:r>
            <a:endParaRPr lang="fr-FR" dirty="0">
              <a:latin typeface="Arial" charset="0"/>
              <a:cs typeface="Arial" charset="0"/>
            </a:endParaRPr>
          </a:p>
        </p:txBody>
      </p:sp>
    </p:spTree>
    <p:extLst>
      <p:ext uri="{BB962C8B-B14F-4D97-AF65-F5344CB8AC3E}">
        <p14:creationId xmlns:p14="http://schemas.microsoft.com/office/powerpoint/2010/main" val="3955553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20472" cy="922114"/>
          </a:xfrm>
        </p:spPr>
        <p:txBody>
          <a:bodyPr>
            <a:normAutofit fontScale="90000"/>
          </a:bodyPr>
          <a:lstStyle/>
          <a:p>
            <a:pPr algn="ctr"/>
            <a:r>
              <a:rPr lang="fr-CH" sz="2600" dirty="0" smtClean="0"/>
              <a:t>      </a:t>
            </a:r>
            <a:r>
              <a:rPr lang="fr-CH" sz="3600" dirty="0">
                <a:solidFill>
                  <a:srgbClr val="000090"/>
                </a:solidFill>
                <a:latin typeface="Arial" charset="0"/>
                <a:cs typeface="Times New Roman" charset="0"/>
              </a:rPr>
              <a:t>UK’s evolution with respect to IP </a:t>
            </a:r>
            <a:r>
              <a:rPr lang="en-US" sz="3600" dirty="0">
                <a:solidFill>
                  <a:srgbClr val="000090"/>
                </a:solidFill>
                <a:latin typeface="Arial" charset="0"/>
                <a:cs typeface="Times New Roman" charset="0"/>
              </a:rPr>
              <a:t>filings</a:t>
            </a:r>
            <a:r>
              <a:rPr lang="fr-CH" sz="3600" dirty="0">
                <a:solidFill>
                  <a:srgbClr val="000090"/>
                </a:solidFill>
                <a:latin typeface="Arial" charset="0"/>
                <a:cs typeface="Times New Roman" charset="0"/>
              </a:rPr>
              <a:t> and</a:t>
            </a:r>
            <a:br>
              <a:rPr lang="fr-CH" sz="3600" dirty="0">
                <a:solidFill>
                  <a:srgbClr val="000090"/>
                </a:solidFill>
                <a:latin typeface="Arial" charset="0"/>
                <a:cs typeface="Times New Roman" charset="0"/>
              </a:rPr>
            </a:br>
            <a:r>
              <a:rPr lang="en-US" sz="3600" dirty="0">
                <a:solidFill>
                  <a:srgbClr val="000090"/>
                </a:solidFill>
                <a:latin typeface="Arial" charset="0"/>
                <a:cs typeface="Times New Roman" charset="0"/>
              </a:rPr>
              <a:t>Economic</a:t>
            </a:r>
            <a:r>
              <a:rPr lang="fr-CH" sz="3600" dirty="0">
                <a:solidFill>
                  <a:srgbClr val="000090"/>
                </a:solidFill>
                <a:latin typeface="Arial" charset="0"/>
                <a:cs typeface="Times New Roman" charset="0"/>
              </a:rPr>
              <a:t> Growth from 1998 to 2012  </a:t>
            </a:r>
            <a:endParaRPr lang="en-US" sz="3600" dirty="0">
              <a:solidFill>
                <a:srgbClr val="000090"/>
              </a:solidFill>
              <a:latin typeface="Arial" charset="0"/>
              <a:cs typeface="Times New Roman" charset="0"/>
            </a:endParaRPr>
          </a:p>
        </p:txBody>
      </p:sp>
      <p:sp>
        <p:nvSpPr>
          <p:cNvPr id="5" name="TextBox 4"/>
          <p:cNvSpPr txBox="1"/>
          <p:nvPr/>
        </p:nvSpPr>
        <p:spPr>
          <a:xfrm>
            <a:off x="774540" y="2564904"/>
            <a:ext cx="2376264" cy="3323987"/>
          </a:xfrm>
          <a:prstGeom prst="rect">
            <a:avLst/>
          </a:prstGeom>
          <a:noFill/>
        </p:spPr>
        <p:txBody>
          <a:bodyPr wrap="square" rtlCol="0" anchor="t">
            <a:spAutoFit/>
          </a:bodyPr>
          <a:lstStyle/>
          <a:p>
            <a:pPr marL="171450" indent="-171450" algn="just">
              <a:buFont typeface="Wingdings" pitchFamily="2" charset="2"/>
              <a:buChar char="Ø"/>
            </a:pPr>
            <a:r>
              <a:rPr lang="en-US" sz="1000" dirty="0" smtClean="0"/>
              <a:t>Filings </a:t>
            </a:r>
            <a:r>
              <a:rPr lang="en-US" sz="1000" dirty="0"/>
              <a:t>for </a:t>
            </a:r>
            <a:r>
              <a:rPr lang="en-US" sz="1000" dirty="0" smtClean="0"/>
              <a:t>industrial designs and trademarks have increased strongly since 2002 despite slow-downs in the </a:t>
            </a:r>
            <a:r>
              <a:rPr lang="en-US" sz="1000" dirty="0"/>
              <a:t>periods </a:t>
            </a:r>
            <a:r>
              <a:rPr lang="en-US" sz="1000" dirty="0" smtClean="0"/>
              <a:t>around 2004 </a:t>
            </a:r>
            <a:r>
              <a:rPr lang="en-US" sz="1000" dirty="0"/>
              <a:t>and </a:t>
            </a:r>
            <a:r>
              <a:rPr lang="en-US" sz="1000" dirty="0" smtClean="0"/>
              <a:t>2009. This growth has greatly outpaced corresponding growth in GDP. In 2012 there were </a:t>
            </a:r>
            <a:r>
              <a:rPr lang="en-US" sz="1000" dirty="0"/>
              <a:t>56,038 industrial designs </a:t>
            </a:r>
            <a:r>
              <a:rPr lang="en-US" sz="1000" dirty="0" smtClean="0"/>
              <a:t>filings </a:t>
            </a:r>
            <a:r>
              <a:rPr lang="en-US" sz="1000" dirty="0"/>
              <a:t>and 354,152</a:t>
            </a:r>
            <a:r>
              <a:rPr lang="en-US" sz="1000" dirty="0" smtClean="0"/>
              <a:t> trademark filings (including resident, abroad and regional filings)</a:t>
            </a:r>
          </a:p>
          <a:p>
            <a:pPr marL="171450" indent="-171450" algn="just">
              <a:buFont typeface="Wingdings" pitchFamily="2" charset="2"/>
              <a:buChar char="Ø"/>
            </a:pPr>
            <a:endParaRPr lang="en-US" sz="1000" dirty="0" smtClean="0"/>
          </a:p>
          <a:p>
            <a:pPr marL="171450" indent="-171450" algn="just">
              <a:buFont typeface="Wingdings" pitchFamily="2" charset="2"/>
              <a:buChar char="Ø"/>
            </a:pPr>
            <a:r>
              <a:rPr lang="en-US" sz="1000" dirty="0" smtClean="0"/>
              <a:t>Filings for patent have grown more steadily </a:t>
            </a:r>
            <a:r>
              <a:rPr lang="en-US" sz="1000" dirty="0"/>
              <a:t>since </a:t>
            </a:r>
            <a:r>
              <a:rPr lang="en-US" sz="1000" dirty="0" smtClean="0"/>
              <a:t>2002, growing approximately in line with the growth in GDP. </a:t>
            </a:r>
            <a:r>
              <a:rPr lang="en-US" sz="1000" dirty="0"/>
              <a:t>In 2012 there were 51,238</a:t>
            </a:r>
            <a:r>
              <a:rPr lang="en-US" sz="1000" dirty="0" smtClean="0"/>
              <a:t> patent filings (</a:t>
            </a:r>
            <a:r>
              <a:rPr lang="en-US" sz="1000" dirty="0"/>
              <a:t>including resident, abroad and regional filings</a:t>
            </a:r>
            <a:r>
              <a:rPr lang="en-US" sz="1000" dirty="0" smtClean="0"/>
              <a:t>)</a:t>
            </a:r>
          </a:p>
          <a:p>
            <a:pPr marL="171450" indent="-171450" algn="just">
              <a:buFont typeface="Wingdings" pitchFamily="2" charset="2"/>
              <a:buChar char="Ø"/>
            </a:pPr>
            <a:endParaRPr lang="en-US" sz="1000" dirty="0" smtClean="0"/>
          </a:p>
          <a:p>
            <a:pPr marL="171450" indent="-171450" algn="just">
              <a:buFont typeface="Wingdings" pitchFamily="2" charset="2"/>
              <a:buChar char="Ø"/>
            </a:pPr>
            <a:endParaRPr lang="en-US" sz="1000" dirty="0"/>
          </a:p>
        </p:txBody>
      </p:sp>
      <p:pic>
        <p:nvPicPr>
          <p:cNvPr id="3074" name="Picture 2" descr="http://www.wipo.int/ipstats/en/statistics/country_profile/countries/graphs/gb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700808"/>
            <a:ext cx="5275312" cy="410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92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35496" y="332656"/>
            <a:ext cx="9145016" cy="1296143"/>
          </a:xfrm>
        </p:spPr>
        <p:txBody>
          <a:bodyPr>
            <a:normAutofit fontScale="90000"/>
          </a:bodyPr>
          <a:lstStyle/>
          <a:p>
            <a:pPr algn="ctr"/>
            <a:r>
              <a:rPr lang="en-US" b="1" dirty="0" smtClean="0">
                <a:latin typeface="Arial" charset="0"/>
                <a:cs typeface="Arial" charset="0"/>
              </a:rPr>
              <a:t>          </a:t>
            </a:r>
            <a:br>
              <a:rPr lang="en-US" b="1" dirty="0" smtClean="0">
                <a:latin typeface="Arial" charset="0"/>
                <a:cs typeface="Arial" charset="0"/>
              </a:rPr>
            </a:br>
            <a:r>
              <a:rPr lang="en-US" sz="3600" dirty="0">
                <a:solidFill>
                  <a:srgbClr val="000090"/>
                </a:solidFill>
                <a:latin typeface="Arial" charset="0"/>
                <a:cs typeface="Times New Roman" charset="0"/>
              </a:rPr>
              <a:t>INTERNATIONAL APPLICATIONS</a:t>
            </a:r>
            <a:br>
              <a:rPr lang="en-US" sz="3600" dirty="0">
                <a:solidFill>
                  <a:srgbClr val="000090"/>
                </a:solidFill>
                <a:latin typeface="Arial" charset="0"/>
                <a:cs typeface="Times New Roman" charset="0"/>
              </a:rPr>
            </a:br>
            <a:r>
              <a:rPr lang="en-US" sz="3600" dirty="0">
                <a:solidFill>
                  <a:srgbClr val="000090"/>
                </a:solidFill>
                <a:latin typeface="Arial" charset="0"/>
                <a:cs typeface="Times New Roman" charset="0"/>
              </a:rPr>
              <a:t>VIA WIPO ADMINISTERED TREATIES </a:t>
            </a:r>
            <a:r>
              <a:rPr lang="en-US" sz="2600" b="1" dirty="0" smtClean="0">
                <a:latin typeface="Arial" charset="0"/>
                <a:cs typeface="Arial" charset="0"/>
              </a:rPr>
              <a:t/>
            </a:r>
            <a:br>
              <a:rPr lang="en-US" sz="2600" b="1" dirty="0" smtClean="0">
                <a:latin typeface="Arial" charset="0"/>
                <a:cs typeface="Arial" charset="0"/>
              </a:rPr>
            </a:br>
            <a:r>
              <a:rPr lang="en-US" sz="2600" b="1" dirty="0" smtClean="0">
                <a:latin typeface="Arial" charset="0"/>
                <a:cs typeface="Arial" charset="0"/>
              </a:rPr>
              <a:t>			</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t>
            </a:r>
            <a:endParaRPr lang="en-US" dirty="0">
              <a:latin typeface="Arial" charset="0"/>
              <a:cs typeface="Arial" charset="0"/>
            </a:endParaRPr>
          </a:p>
        </p:txBody>
      </p:sp>
      <p:pic>
        <p:nvPicPr>
          <p:cNvPr id="2" name="Picture 2" descr="http://www.wipo.int/ipstats/en/statistics/country_profile/countries/graphs/gb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68760"/>
            <a:ext cx="6336704" cy="475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549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normAutofit/>
          </a:bodyPr>
          <a:lstStyle/>
          <a:p>
            <a:pPr algn="ctr"/>
            <a:r>
              <a:rPr lang="en-US" sz="3200" dirty="0">
                <a:solidFill>
                  <a:srgbClr val="000090"/>
                </a:solidFill>
                <a:latin typeface="Arial" charset="0"/>
                <a:cs typeface="Times New Roman" charset="0"/>
              </a:rPr>
              <a:t>PATENT APPLICATIONS (1998-2012)</a:t>
            </a:r>
            <a:endParaRPr lang="en-US" sz="3200" dirty="0">
              <a:solidFill>
                <a:srgbClr val="000090"/>
              </a:solidFill>
              <a:latin typeface="Arial" charset="0"/>
              <a:cs typeface="Times New Roman" charset="0"/>
            </a:endParaRPr>
          </a:p>
        </p:txBody>
      </p:sp>
      <p:pic>
        <p:nvPicPr>
          <p:cNvPr id="5122" name="Picture 2" descr="http://www.wipo.int/ipstats/en/statistics/country_profile/countries/graphs/gb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635" y="1196752"/>
            <a:ext cx="6278725" cy="470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9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2800" dirty="0" smtClean="0">
                <a:solidFill>
                  <a:schemeClr val="accent2"/>
                </a:solidFill>
                <a:latin typeface="Arial Unicode MS" charset="0"/>
                <a:cs typeface="Arial Unicode MS" charset="0"/>
              </a:rPr>
              <a:t>THANK YOU!</a:t>
            </a:r>
            <a:r>
              <a:rPr lang="en-US" sz="2600" dirty="0" smtClean="0">
                <a:solidFill>
                  <a:schemeClr val="accent2"/>
                </a:solidFill>
                <a:latin typeface="Arial Unicode MS" charset="0"/>
                <a:cs typeface="Arial Unicode MS" charset="0"/>
              </a:rPr>
              <a:t/>
            </a:r>
            <a:br>
              <a:rPr lang="en-US" sz="2600"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400" dirty="0" smtClean="0">
                <a:ea typeface="MS PGothic" pitchFamily="34" charset="-128"/>
              </a:rPr>
              <a:t>Mr. </a:t>
            </a:r>
            <a:r>
              <a:rPr lang="en-US" sz="1400" dirty="0" err="1" smtClean="0">
                <a:ea typeface="MS PGothic" pitchFamily="34" charset="-128"/>
              </a:rPr>
              <a:t>Víctor</a:t>
            </a:r>
            <a:r>
              <a:rPr lang="en-US" sz="1400" dirty="0" smtClean="0">
                <a:ea typeface="MS PGothic" pitchFamily="34" charset="-128"/>
              </a:rPr>
              <a:t> </a:t>
            </a:r>
            <a:r>
              <a:rPr lang="en-US" sz="1400" dirty="0" err="1" smtClean="0">
                <a:ea typeface="MS PGothic" pitchFamily="34" charset="-128"/>
              </a:rPr>
              <a:t>Vázquez</a:t>
            </a:r>
            <a:r>
              <a:rPr lang="en-US" sz="1400" dirty="0" smtClean="0">
                <a:ea typeface="MS PGothic" pitchFamily="34" charset="-128"/>
              </a:rPr>
              <a:t>  </a:t>
            </a:r>
            <a:br>
              <a:rPr lang="en-US" sz="1400" dirty="0" smtClean="0">
                <a:ea typeface="MS PGothic" pitchFamily="34" charset="-128"/>
              </a:rPr>
            </a:br>
            <a:r>
              <a:rPr lang="en-US" sz="1400" dirty="0" smtClean="0">
                <a:ea typeface="MS PGothic" pitchFamily="34" charset="-128"/>
              </a:rPr>
              <a:t>Head, Section for the Coordination of Developed Countries</a:t>
            </a:r>
            <a:r>
              <a:rPr lang="en-US" altLang="ja-JP" sz="1400" dirty="0" smtClean="0">
                <a:ea typeface="MS PGothic" pitchFamily="34" charset="-128"/>
              </a:rPr>
              <a:t/>
            </a:r>
            <a:br>
              <a:rPr lang="en-US" altLang="ja-JP" sz="1400" dirty="0" smtClean="0">
                <a:ea typeface="MS PGothic" pitchFamily="34" charset="-128"/>
              </a:rPr>
            </a:br>
            <a:r>
              <a:rPr lang="en-US" altLang="ja-JP" sz="1400" dirty="0" smtClean="0">
                <a:ea typeface="MS PGothic" pitchFamily="34" charset="-128"/>
              </a:rPr>
              <a:t>World Intellectual Property Organization (WIPO)</a:t>
            </a:r>
            <a:br>
              <a:rPr lang="en-US" altLang="ja-JP" sz="1400" dirty="0" smtClean="0">
                <a:ea typeface="MS PGothic" pitchFamily="34" charset="-128"/>
              </a:rPr>
            </a:br>
            <a:r>
              <a:rPr lang="en-US" altLang="ja-JP" sz="1400" dirty="0" smtClean="0">
                <a:ea typeface="MS PGothic" pitchFamily="34" charset="-128"/>
              </a:rPr>
              <a:t>34 chemin des Colombettes, 1211 Geneva 20, Switzerland</a:t>
            </a:r>
            <a:br>
              <a:rPr lang="en-US" altLang="ja-JP" sz="1400" dirty="0" smtClean="0">
                <a:ea typeface="MS PGothic" pitchFamily="34" charset="-128"/>
              </a:rPr>
            </a:br>
            <a:r>
              <a:rPr lang="en-US" altLang="ja-JP" sz="1400" dirty="0" smtClean="0">
                <a:ea typeface="MS PGothic" pitchFamily="34" charset="-128"/>
              </a:rPr>
              <a:t>victor.vazquez-lopez@wipo.int</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3225950110"/>
      </p:ext>
    </p:extLst>
  </p:cSld>
  <p:clrMapOvr>
    <a:masterClrMapping/>
  </p:clrMapOvr>
  <p:transition spd="slow" advClick="0">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p:nvPr>
        </p:nvSpPr>
        <p:spPr>
          <a:xfrm>
            <a:off x="1219200" y="3429000"/>
            <a:ext cx="6737176" cy="1512888"/>
          </a:xfrm>
          <a:noFill/>
        </p:spPr>
        <p:txBody>
          <a:bodyPr/>
          <a:lstStyle/>
          <a:p>
            <a:pPr eaLnBrk="1" hangingPunct="1"/>
            <a:r>
              <a:rPr lang="en-US" altLang="en-US" sz="3000" b="1" dirty="0" smtClean="0"/>
              <a:t>Patent Cooperation Treaty (PCT) </a:t>
            </a:r>
            <a:br>
              <a:rPr lang="en-US" altLang="en-US" sz="3000" b="1" dirty="0" smtClean="0"/>
            </a:br>
            <a:r>
              <a:rPr lang="en-US" altLang="en-US" sz="2600" dirty="0" smtClean="0"/>
              <a:t>Introduction and Future Developments</a:t>
            </a:r>
          </a:p>
        </p:txBody>
      </p:sp>
      <p:sp>
        <p:nvSpPr>
          <p:cNvPr id="3075" name="Rectangle 9"/>
          <p:cNvSpPr>
            <a:spLocks noGrp="1" noChangeArrowheads="1"/>
          </p:cNvSpPr>
          <p:nvPr>
            <p:ph type="subTitle" idx="1"/>
          </p:nvPr>
        </p:nvSpPr>
        <p:spPr>
          <a:xfrm>
            <a:off x="6315646" y="5229200"/>
            <a:ext cx="1712738" cy="792163"/>
          </a:xfrm>
          <a:noFill/>
        </p:spPr>
        <p:txBody>
          <a:bodyPr/>
          <a:lstStyle/>
          <a:p>
            <a:pPr eaLnBrk="1" hangingPunct="1"/>
            <a:r>
              <a:rPr lang="en-US" altLang="en-US" sz="1300" dirty="0" smtClean="0">
                <a:solidFill>
                  <a:srgbClr val="990033"/>
                </a:solidFill>
                <a:latin typeface="Arial Black" pitchFamily="34" charset="0"/>
              </a:rPr>
              <a:t>October 2014</a:t>
            </a:r>
          </a:p>
        </p:txBody>
      </p:sp>
      <p:pic>
        <p:nvPicPr>
          <p:cNvPr id="3076" name="Picture 10" descr="Puce-3_p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810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1"/>
          <p:cNvSpPr txBox="1">
            <a:spLocks noChangeArrowheads="1"/>
          </p:cNvSpPr>
          <p:nvPr/>
        </p:nvSpPr>
        <p:spPr bwMode="auto">
          <a:xfrm>
            <a:off x="1230312" y="5811838"/>
            <a:ext cx="62220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chemeClr val="tx1"/>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chemeClr val="tx1"/>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chemeClr val="tx1"/>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chemeClr val="tx1"/>
                </a:solidFill>
                <a:latin typeface="Arial" pitchFamily="34" charset="0"/>
                <a:cs typeface="Arial" pitchFamily="34" charset="0"/>
              </a:defRPr>
            </a:lvl9pPr>
          </a:lstStyle>
          <a:p>
            <a:pPr algn="l" eaLnBrk="1" hangingPunct="1"/>
            <a:r>
              <a:rPr lang="en-US" altLang="en-US" sz="1800" dirty="0" smtClean="0">
                <a:solidFill>
                  <a:srgbClr val="70899B"/>
                </a:solidFill>
              </a:rPr>
              <a:t>Michael Richardson</a:t>
            </a:r>
            <a:br>
              <a:rPr lang="en-US" altLang="en-US" sz="1800" dirty="0" smtClean="0">
                <a:solidFill>
                  <a:srgbClr val="70899B"/>
                </a:solidFill>
              </a:rPr>
            </a:br>
            <a:r>
              <a:rPr lang="en-US" altLang="en-US" sz="1800" dirty="0" smtClean="0">
                <a:solidFill>
                  <a:srgbClr val="70899B"/>
                </a:solidFill>
              </a:rPr>
              <a:t>Deputy Director, PCT Business Development Division</a:t>
            </a:r>
          </a:p>
        </p:txBody>
      </p:sp>
    </p:spTree>
    <p:extLst>
      <p:ext uri="{BB962C8B-B14F-4D97-AF65-F5344CB8AC3E}">
        <p14:creationId xmlns:p14="http://schemas.microsoft.com/office/powerpoint/2010/main" val="271519781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 Protection</a:t>
            </a:r>
            <a:endParaRPr lang="en-US" dirty="0"/>
          </a:p>
        </p:txBody>
      </p:sp>
    </p:spTree>
    <p:extLst>
      <p:ext uri="{BB962C8B-B14F-4D97-AF65-F5344CB8AC3E}">
        <p14:creationId xmlns:p14="http://schemas.microsoft.com/office/powerpoint/2010/main" val="144773214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dirty="0" smtClean="0"/>
              <a:t>Do you need a patent?</a:t>
            </a:r>
          </a:p>
        </p:txBody>
      </p:sp>
      <p:sp>
        <p:nvSpPr>
          <p:cNvPr id="4099" name="Rectangle 3"/>
          <p:cNvSpPr>
            <a:spLocks noGrp="1" noChangeArrowheads="1"/>
          </p:cNvSpPr>
          <p:nvPr>
            <p:ph type="body" idx="1"/>
          </p:nvPr>
        </p:nvSpPr>
        <p:spPr/>
        <p:txBody>
          <a:bodyPr/>
          <a:lstStyle/>
          <a:p>
            <a:pPr eaLnBrk="1" hangingPunct="1">
              <a:buFontTx/>
              <a:buNone/>
            </a:pPr>
            <a:r>
              <a:rPr lang="en-US" altLang="en-US" dirty="0" smtClean="0"/>
              <a:t>Have you made an invention?</a:t>
            </a:r>
          </a:p>
          <a:p>
            <a:pPr eaLnBrk="1" hangingPunct="1">
              <a:buFontTx/>
              <a:buNone/>
            </a:pPr>
            <a:endParaRPr lang="en-US" altLang="en-US" dirty="0" smtClean="0"/>
          </a:p>
          <a:p>
            <a:pPr eaLnBrk="1" hangingPunct="1">
              <a:buFontTx/>
              <a:buNone/>
            </a:pPr>
            <a:r>
              <a:rPr lang="en-US" altLang="en-US" dirty="0" smtClean="0"/>
              <a:t>Is it commercially significant?</a:t>
            </a:r>
          </a:p>
          <a:p>
            <a:pPr eaLnBrk="1" hangingPunct="1">
              <a:buFontTx/>
              <a:buNone/>
            </a:pPr>
            <a:endParaRPr lang="en-US" altLang="en-US" dirty="0" smtClean="0"/>
          </a:p>
          <a:p>
            <a:pPr eaLnBrk="1" hangingPunct="1">
              <a:buFontTx/>
              <a:buNone/>
            </a:pPr>
            <a:r>
              <a:rPr lang="en-US" altLang="en-US" dirty="0" smtClean="0"/>
              <a:t>Is the best way to exploit it to seek exclusive rights?</a:t>
            </a:r>
          </a:p>
        </p:txBody>
      </p:sp>
    </p:spTree>
    <p:extLst>
      <p:ext uri="{BB962C8B-B14F-4D97-AF65-F5344CB8AC3E}">
        <p14:creationId xmlns:p14="http://schemas.microsoft.com/office/powerpoint/2010/main" val="99207042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for GB protection</a:t>
            </a:r>
            <a:endParaRPr lang="en-US" dirty="0"/>
          </a:p>
        </p:txBody>
      </p:sp>
      <p:sp>
        <p:nvSpPr>
          <p:cNvPr id="3" name="Content Placeholder 2"/>
          <p:cNvSpPr>
            <a:spLocks noGrp="1"/>
          </p:cNvSpPr>
          <p:nvPr>
            <p:ph idx="1"/>
          </p:nvPr>
        </p:nvSpPr>
        <p:spPr/>
        <p:txBody>
          <a:bodyPr/>
          <a:lstStyle/>
          <a:p>
            <a:r>
              <a:rPr lang="en-US" dirty="0" smtClean="0"/>
              <a:t>Prepare application (use a patent attorney)</a:t>
            </a:r>
          </a:p>
          <a:p>
            <a:r>
              <a:rPr lang="en-US" dirty="0" smtClean="0"/>
              <a:t>File application at UKIPO (or EPO) – pay Office fees</a:t>
            </a:r>
          </a:p>
          <a:p>
            <a:r>
              <a:rPr lang="en-US" dirty="0" smtClean="0"/>
              <a:t>GB (or EP) Office</a:t>
            </a:r>
          </a:p>
          <a:p>
            <a:pPr lvl="1"/>
            <a:r>
              <a:rPr lang="en-US" dirty="0" smtClean="0"/>
              <a:t>checks formalities</a:t>
            </a:r>
          </a:p>
          <a:p>
            <a:pPr lvl="1"/>
            <a:r>
              <a:rPr lang="en-US" dirty="0" smtClean="0"/>
              <a:t>searches to determine whether invention is new and inventive</a:t>
            </a:r>
          </a:p>
          <a:p>
            <a:pPr lvl="1"/>
            <a:r>
              <a:rPr lang="en-US" dirty="0" smtClean="0"/>
              <a:t>examines other requirements</a:t>
            </a:r>
          </a:p>
          <a:p>
            <a:pPr lvl="1"/>
            <a:r>
              <a:rPr lang="en-US" dirty="0" smtClean="0"/>
              <a:t>decides whether or not to grant a patent</a:t>
            </a:r>
          </a:p>
        </p:txBody>
      </p:sp>
    </p:spTree>
    <p:extLst>
      <p:ext uri="{BB962C8B-B14F-4D97-AF65-F5344CB8AC3E}">
        <p14:creationId xmlns:p14="http://schemas.microsoft.com/office/powerpoint/2010/main" val="190982596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normAutofit fontScale="90000"/>
          </a:bodyPr>
          <a:lstStyle/>
          <a:p>
            <a:r>
              <a:rPr lang="en-US" dirty="0" smtClean="0">
                <a:latin typeface="Arial" charset="0"/>
                <a:cs typeface="Arial" charset="0"/>
              </a:rPr>
              <a:t>	     	   </a:t>
            </a:r>
            <a:r>
              <a:rPr lang="en-US" dirty="0" smtClean="0">
                <a:solidFill>
                  <a:srgbClr val="000090"/>
                </a:solidFill>
              </a:rPr>
              <a:t>MILESTONES: 1883 - 2013 </a:t>
            </a:r>
            <a:endParaRPr lang="en-US" dirty="0">
              <a:solidFill>
                <a:srgbClr val="00009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1700" dirty="0">
              <a:solidFill>
                <a:srgbClr val="000000"/>
              </a:solidFill>
              <a:ea typeface="ＭＳ Ｐゴシック" charset="0"/>
            </a:endParaRPr>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a typeface="ＭＳ Ｐゴシック" charset="0"/>
            </a:endParaRP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a typeface="ＭＳ Ｐゴシック" charset="0"/>
            </a:endParaRP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smtClean="0">
                <a:solidFill>
                  <a:srgbClr val="000000"/>
                </a:solidFill>
              </a:rPr>
              <a:t>2000</a:t>
            </a:r>
            <a:endParaRPr lang="fr-FR" sz="1700" b="1" dirty="0">
              <a:solidFill>
                <a:srgbClr val="000000"/>
              </a:solidFill>
            </a:endParaRP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a:t>
            </a:r>
            <a:r>
              <a:rPr lang="fr-FR" sz="1700" dirty="0">
                <a:solidFill>
                  <a:srgbClr val="000000"/>
                </a:solidFill>
              </a:rPr>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HAGUE AGREEMENT</a:t>
            </a:r>
          </a:p>
          <a:p>
            <a:pPr eaLnBrk="1" fontAlgn="base" hangingPunct="1">
              <a:spcBef>
                <a:spcPct val="50000"/>
              </a:spcBef>
              <a:spcAft>
                <a:spcPct val="0"/>
              </a:spcAft>
            </a:pPr>
            <a:endParaRPr lang="fr-FR" sz="1700" dirty="0">
              <a:solidFill>
                <a:srgbClr val="000000"/>
              </a:solidFill>
            </a:endParaRPr>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smtClean="0">
                <a:solidFill>
                  <a:srgbClr val="000000"/>
                </a:solidFill>
              </a:rPr>
              <a:t>STLT</a:t>
            </a:r>
            <a:endParaRPr lang="fr-FR" sz="1400" dirty="0">
              <a:solidFill>
                <a:srgbClr val="000000"/>
              </a:solidFill>
            </a:endParaRPr>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dirty="0">
                <a:solidFill>
                  <a:srgbClr val="000000"/>
                </a:solidFill>
              </a:rPr>
              <a:t>  </a:t>
            </a:r>
            <a:r>
              <a:rPr lang="fr-FR" sz="1400" dirty="0">
                <a:solidFill>
                  <a:srgbClr val="000000"/>
                </a:solidFill>
              </a:rPr>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pPr fontAlgn="base">
              <a:spcBef>
                <a:spcPct val="50000"/>
              </a:spcBef>
              <a:spcAft>
                <a:spcPct val="0"/>
              </a:spcAft>
            </a:pPr>
            <a:r>
              <a:rPr lang="en-US" sz="1400" dirty="0">
                <a:solidFill>
                  <a:srgbClr val="000000"/>
                </a:solidFill>
                <a:ea typeface="ＭＳ Ｐゴシック" charset="0"/>
              </a:rPr>
              <a:t>PATENT LAW TREATY</a:t>
            </a:r>
          </a:p>
        </p:txBody>
      </p:sp>
      <p:sp>
        <p:nvSpPr>
          <p:cNvPr id="3" name="Rectangle 2"/>
          <p:cNvSpPr/>
          <p:nvPr/>
        </p:nvSpPr>
        <p:spPr>
          <a:xfrm>
            <a:off x="5277678" y="2247269"/>
            <a:ext cx="671979" cy="353943"/>
          </a:xfrm>
          <a:prstGeom prst="rect">
            <a:avLst/>
          </a:prstGeom>
        </p:spPr>
        <p:txBody>
          <a:bodyPr wrap="none">
            <a:spAutoFit/>
          </a:bodyPr>
          <a:lstStyle/>
          <a:p>
            <a:pPr fontAlgn="base">
              <a:spcBef>
                <a:spcPct val="50000"/>
              </a:spcBef>
              <a:spcAft>
                <a:spcPct val="0"/>
              </a:spcAft>
            </a:pPr>
            <a:r>
              <a:rPr lang="en-US" sz="1700" b="1" dirty="0">
                <a:solidFill>
                  <a:srgbClr val="000000"/>
                </a:solidFill>
                <a:ea typeface="ＭＳ Ｐゴシック" charset="0"/>
              </a:rPr>
              <a:t>2006</a:t>
            </a:r>
          </a:p>
        </p:txBody>
      </p:sp>
    </p:spTree>
    <p:extLst>
      <p:ext uri="{BB962C8B-B14F-4D97-AF65-F5344CB8AC3E}">
        <p14:creationId xmlns:p14="http://schemas.microsoft.com/office/powerpoint/2010/main" val="6363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Protection</a:t>
            </a:r>
            <a:endParaRPr lang="en-US" dirty="0"/>
          </a:p>
        </p:txBody>
      </p:sp>
    </p:spTree>
    <p:extLst>
      <p:ext uri="{BB962C8B-B14F-4D97-AF65-F5344CB8AC3E}">
        <p14:creationId xmlns:p14="http://schemas.microsoft.com/office/powerpoint/2010/main" val="129575284"/>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 need a patent?</a:t>
            </a:r>
            <a:endParaRPr lang="en-US" dirty="0"/>
          </a:p>
        </p:txBody>
      </p:sp>
      <p:sp>
        <p:nvSpPr>
          <p:cNvPr id="3" name="Content Placeholder 2"/>
          <p:cNvSpPr>
            <a:spLocks noGrp="1"/>
          </p:cNvSpPr>
          <p:nvPr>
            <p:ph idx="1"/>
          </p:nvPr>
        </p:nvSpPr>
        <p:spPr/>
        <p:txBody>
          <a:bodyPr/>
          <a:lstStyle/>
          <a:p>
            <a:r>
              <a:rPr lang="en-US" dirty="0" smtClean="0"/>
              <a:t>UK?</a:t>
            </a:r>
          </a:p>
          <a:p>
            <a:r>
              <a:rPr lang="en-US" dirty="0" smtClean="0"/>
              <a:t>Europe?</a:t>
            </a:r>
          </a:p>
          <a:p>
            <a:r>
              <a:rPr lang="en-US" dirty="0" smtClean="0"/>
              <a:t>A few other countries?</a:t>
            </a:r>
          </a:p>
          <a:p>
            <a:r>
              <a:rPr lang="en-US" dirty="0" smtClean="0"/>
              <a:t>The whole world?</a:t>
            </a:r>
          </a:p>
          <a:p>
            <a:r>
              <a:rPr lang="en-US" dirty="0" smtClean="0"/>
              <a:t>No idea yet?</a:t>
            </a:r>
          </a:p>
          <a:p>
            <a:endParaRPr lang="en-US" dirty="0"/>
          </a:p>
          <a:p>
            <a:pPr marL="0" indent="0">
              <a:buNone/>
            </a:pPr>
            <a:r>
              <a:rPr lang="en-US" dirty="0" smtClean="0"/>
              <a:t>Patents are territorial.</a:t>
            </a:r>
          </a:p>
          <a:p>
            <a:pPr marL="0" indent="0">
              <a:buNone/>
            </a:pPr>
            <a:r>
              <a:rPr lang="en-US" dirty="0" smtClean="0"/>
              <a:t>Inventions must be “new” when you apply – you can’t (usually) change your mind and apply for protection once it’s known</a:t>
            </a:r>
            <a:endParaRPr lang="en-US" dirty="0"/>
          </a:p>
        </p:txBody>
      </p:sp>
    </p:spTree>
    <p:extLst>
      <p:ext uri="{BB962C8B-B14F-4D97-AF65-F5344CB8AC3E}">
        <p14:creationId xmlns:p14="http://schemas.microsoft.com/office/powerpoint/2010/main" val="214076991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bwMode="auto">
          <a:xfrm>
            <a:off x="7601146" y="5532874"/>
            <a:ext cx="891591" cy="307777"/>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400" dirty="0" smtClean="0"/>
              <a:t>AU</a:t>
            </a:r>
            <a:r>
              <a:rPr kumimoji="0" lang="en-US" sz="1400" b="0" i="0" u="none" strike="noStrike" cap="none" normalizeH="0" baseline="0" dirty="0" smtClean="0">
                <a:ln>
                  <a:noFill/>
                </a:ln>
                <a:solidFill>
                  <a:schemeClr val="tx1"/>
                </a:solidFill>
                <a:effectLst/>
              </a:rPr>
              <a:t> grant</a:t>
            </a:r>
          </a:p>
        </p:txBody>
      </p:sp>
      <p:sp>
        <p:nvSpPr>
          <p:cNvPr id="2" name="Title 1"/>
          <p:cNvSpPr>
            <a:spLocks noGrp="1"/>
          </p:cNvSpPr>
          <p:nvPr>
            <p:ph type="title"/>
          </p:nvPr>
        </p:nvSpPr>
        <p:spPr/>
        <p:txBody>
          <a:bodyPr/>
          <a:lstStyle/>
          <a:p>
            <a:r>
              <a:rPr lang="en-US" dirty="0" smtClean="0"/>
              <a:t>Traditional international procedure</a:t>
            </a:r>
            <a:endParaRPr lang="en-US" dirty="0"/>
          </a:p>
        </p:txBody>
      </p:sp>
      <p:sp>
        <p:nvSpPr>
          <p:cNvPr id="3" name="Content Placeholder 2"/>
          <p:cNvSpPr>
            <a:spLocks noGrp="1"/>
          </p:cNvSpPr>
          <p:nvPr>
            <p:ph idx="1"/>
          </p:nvPr>
        </p:nvSpPr>
        <p:spPr/>
        <p:txBody>
          <a:bodyPr/>
          <a:lstStyle/>
          <a:p>
            <a:r>
              <a:rPr lang="en-US" dirty="0" smtClean="0"/>
              <a:t>Paris Convention gives 12 month “period of priority” from filing first application.  Within that time (before GB outcome is usually known):</a:t>
            </a:r>
          </a:p>
          <a:p>
            <a:pPr lvl="1"/>
            <a:r>
              <a:rPr lang="en-US" sz="2000" dirty="0" smtClean="0"/>
              <a:t>appoint local representatives in other countries</a:t>
            </a:r>
          </a:p>
          <a:p>
            <a:pPr lvl="1"/>
            <a:r>
              <a:rPr lang="en-US" sz="2000" dirty="0" smtClean="0"/>
              <a:t>prepare translations</a:t>
            </a:r>
          </a:p>
          <a:p>
            <a:pPr lvl="1"/>
            <a:r>
              <a:rPr lang="en-US" sz="2000" dirty="0" smtClean="0"/>
              <a:t>pay fees</a:t>
            </a:r>
          </a:p>
          <a:p>
            <a:pPr lvl="1"/>
            <a:r>
              <a:rPr lang="en-US" sz="2000" dirty="0" smtClean="0"/>
              <a:t>begin equivalent procedures, all carried out independently</a:t>
            </a:r>
            <a:endParaRPr lang="en-US" sz="2000" dirty="0"/>
          </a:p>
        </p:txBody>
      </p:sp>
      <p:pic>
        <p:nvPicPr>
          <p:cNvPr id="16386" name="Picture 2" descr="Flag of the United Kingd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298" y="4926752"/>
            <a:ext cx="395562" cy="197781"/>
          </a:xfrm>
          <a:prstGeom prst="rect">
            <a:avLst/>
          </a:prstGeom>
          <a:noFill/>
          <a:ln w="3175" cmpd="sng">
            <a:solidFill>
              <a:schemeClr val="tx1"/>
            </a:solidFill>
          </a:ln>
          <a:extLst>
            <a:ext uri="{909E8E84-426E-40DD-AFC4-6F175D3DCCD1}">
              <a14:hiddenFill xmlns:a14="http://schemas.microsoft.com/office/drawing/2010/main">
                <a:solidFill>
                  <a:srgbClr val="FFFFFF"/>
                </a:solidFill>
              </a14:hiddenFill>
            </a:ext>
          </a:extLst>
        </p:spPr>
      </p:pic>
      <p:pic>
        <p:nvPicPr>
          <p:cNvPr id="16388" name="Picture 4" descr="Flag of the United Sta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76" y="5153754"/>
            <a:ext cx="375784" cy="197781"/>
          </a:xfrm>
          <a:prstGeom prst="rect">
            <a:avLst/>
          </a:prstGeom>
          <a:noFill/>
          <a:ln w="3175" cmpd="sng">
            <a:solidFill>
              <a:schemeClr val="tx1"/>
            </a:solidFill>
          </a:ln>
          <a:extLst>
            <a:ext uri="{909E8E84-426E-40DD-AFC4-6F175D3DCCD1}">
              <a14:hiddenFill xmlns:a14="http://schemas.microsoft.com/office/drawing/2010/main">
                <a:solidFill>
                  <a:srgbClr val="FFFFFF"/>
                </a:solidFill>
              </a14:hiddenFill>
            </a:ext>
          </a:extLst>
        </p:spPr>
      </p:pic>
      <p:pic>
        <p:nvPicPr>
          <p:cNvPr id="16390" name="Picture 6" descr="Flag of  Chi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533" y="5607758"/>
            <a:ext cx="282327" cy="188218"/>
          </a:xfrm>
          <a:prstGeom prst="rect">
            <a:avLst/>
          </a:prstGeom>
          <a:noFill/>
          <a:ln w="3175" cmpd="sng">
            <a:solidFill>
              <a:schemeClr val="tx1"/>
            </a:solidFill>
          </a:ln>
          <a:extLst>
            <a:ext uri="{909E8E84-426E-40DD-AFC4-6F175D3DCCD1}">
              <a14:hiddenFill xmlns:a14="http://schemas.microsoft.com/office/drawing/2010/main">
                <a:solidFill>
                  <a:srgbClr val="FFFFFF"/>
                </a:solidFill>
              </a14:hiddenFill>
            </a:ext>
          </a:extLst>
        </p:spPr>
      </p:pic>
      <p:pic>
        <p:nvPicPr>
          <p:cNvPr id="16392" name="Picture 8" descr="Flag of  Jap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88" y="5825197"/>
            <a:ext cx="296672" cy="197781"/>
          </a:xfrm>
          <a:prstGeom prst="rect">
            <a:avLst/>
          </a:prstGeom>
          <a:noFill/>
          <a:ln w="3175" cmpd="sng">
            <a:solidFill>
              <a:schemeClr val="tx1"/>
            </a:solidFill>
          </a:ln>
          <a:extLst>
            <a:ext uri="{909E8E84-426E-40DD-AFC4-6F175D3DCCD1}">
              <a14:hiddenFill xmlns:a14="http://schemas.microsoft.com/office/drawing/2010/main">
                <a:solidFill>
                  <a:srgbClr val="FFFFFF"/>
                </a:solidFill>
              </a14:hiddenFill>
            </a:ext>
          </a:extLst>
        </p:spPr>
      </p:pic>
      <p:pic>
        <p:nvPicPr>
          <p:cNvPr id="16394" name="Picture 10" descr="Flag of  Austral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298" y="5380756"/>
            <a:ext cx="395562" cy="197781"/>
          </a:xfrm>
          <a:prstGeom prst="rect">
            <a:avLst/>
          </a:prstGeom>
          <a:noFill/>
          <a:ln w="3175" cmpd="sng">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1115616" y="4926752"/>
            <a:ext cx="1008112" cy="197781"/>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Prepare</a:t>
            </a:r>
          </a:p>
        </p:txBody>
      </p:sp>
      <p:cxnSp>
        <p:nvCxnSpPr>
          <p:cNvPr id="7" name="Straight Connector 6"/>
          <p:cNvCxnSpPr/>
          <p:nvPr/>
        </p:nvCxnSpPr>
        <p:spPr bwMode="auto">
          <a:xfrm>
            <a:off x="2123728" y="4884802"/>
            <a:ext cx="0" cy="1440160"/>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3644675" y="4884802"/>
            <a:ext cx="0" cy="1440160"/>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5165622" y="4884802"/>
            <a:ext cx="0" cy="1440160"/>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6686569" y="4884802"/>
            <a:ext cx="0" cy="1440160"/>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p:cNvSpPr/>
          <p:nvPr/>
        </p:nvSpPr>
        <p:spPr bwMode="auto">
          <a:xfrm>
            <a:off x="2134396" y="4926752"/>
            <a:ext cx="5173908" cy="197781"/>
          </a:xfrm>
          <a:prstGeom prst="rect">
            <a:avLst/>
          </a:prstGeom>
          <a:gradFill>
            <a:gsLst>
              <a:gs pos="100000">
                <a:srgbClr val="FFFF00"/>
              </a:gs>
              <a:gs pos="0">
                <a:srgbClr val="FFC000"/>
              </a:gs>
            </a:gsLst>
            <a:lin ang="5400000" scaled="0"/>
          </a:gra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National search and examination</a:t>
            </a:r>
          </a:p>
        </p:txBody>
      </p:sp>
      <p:sp>
        <p:nvSpPr>
          <p:cNvPr id="22" name="Rectangle 21"/>
          <p:cNvSpPr/>
          <p:nvPr/>
        </p:nvSpPr>
        <p:spPr bwMode="auto">
          <a:xfrm>
            <a:off x="3203848" y="5154270"/>
            <a:ext cx="432048" cy="197781"/>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Prep</a:t>
            </a:r>
          </a:p>
        </p:txBody>
      </p:sp>
      <p:sp>
        <p:nvSpPr>
          <p:cNvPr id="23" name="Rectangle 22"/>
          <p:cNvSpPr/>
          <p:nvPr/>
        </p:nvSpPr>
        <p:spPr bwMode="auto">
          <a:xfrm>
            <a:off x="3635896" y="5154270"/>
            <a:ext cx="3672408" cy="197265"/>
          </a:xfrm>
          <a:prstGeom prst="rect">
            <a:avLst/>
          </a:prstGeom>
          <a:gradFill>
            <a:gsLst>
              <a:gs pos="100000">
                <a:srgbClr val="FFFF00"/>
              </a:gs>
              <a:gs pos="0">
                <a:srgbClr val="FFC000"/>
              </a:gs>
            </a:gsLst>
            <a:lin ang="5400000" scaled="0"/>
          </a:gra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National search and examination</a:t>
            </a:r>
          </a:p>
        </p:txBody>
      </p:sp>
      <p:sp>
        <p:nvSpPr>
          <p:cNvPr id="24" name="Rectangle 23"/>
          <p:cNvSpPr/>
          <p:nvPr/>
        </p:nvSpPr>
        <p:spPr bwMode="auto">
          <a:xfrm>
            <a:off x="3203848" y="5381788"/>
            <a:ext cx="432048" cy="197781"/>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Prep</a:t>
            </a:r>
          </a:p>
        </p:txBody>
      </p:sp>
      <p:sp>
        <p:nvSpPr>
          <p:cNvPr id="25" name="Rectangle 24"/>
          <p:cNvSpPr/>
          <p:nvPr/>
        </p:nvSpPr>
        <p:spPr bwMode="auto">
          <a:xfrm>
            <a:off x="3203848" y="5609306"/>
            <a:ext cx="432048" cy="197781"/>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Prep</a:t>
            </a:r>
          </a:p>
        </p:txBody>
      </p:sp>
      <p:sp>
        <p:nvSpPr>
          <p:cNvPr id="26" name="Rectangle 25"/>
          <p:cNvSpPr/>
          <p:nvPr/>
        </p:nvSpPr>
        <p:spPr bwMode="auto">
          <a:xfrm>
            <a:off x="3212627" y="5825196"/>
            <a:ext cx="432048" cy="197781"/>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Prep</a:t>
            </a:r>
          </a:p>
        </p:txBody>
      </p:sp>
      <p:sp>
        <p:nvSpPr>
          <p:cNvPr id="27" name="Rectangle 26"/>
          <p:cNvSpPr/>
          <p:nvPr/>
        </p:nvSpPr>
        <p:spPr bwMode="auto">
          <a:xfrm>
            <a:off x="2782468" y="5609306"/>
            <a:ext cx="432048" cy="197781"/>
          </a:xfrm>
          <a:prstGeom prst="rect">
            <a:avLst/>
          </a:prstGeom>
          <a:gradFill flip="none" rotWithShape="1">
            <a:gsLst>
              <a:gs pos="0">
                <a:srgbClr val="FF0000"/>
              </a:gs>
              <a:gs pos="100000">
                <a:schemeClr val="accent5">
                  <a:lumMod val="90000"/>
                </a:schemeClr>
              </a:gs>
            </a:gsLst>
            <a:lin ang="5400000" scaled="0"/>
            <a:tileRect r="-100000" b="-100000"/>
          </a:gra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Trans</a:t>
            </a:r>
          </a:p>
        </p:txBody>
      </p:sp>
      <p:sp>
        <p:nvSpPr>
          <p:cNvPr id="28" name="Rectangle 27"/>
          <p:cNvSpPr/>
          <p:nvPr/>
        </p:nvSpPr>
        <p:spPr bwMode="auto">
          <a:xfrm>
            <a:off x="2782468" y="5825195"/>
            <a:ext cx="432048" cy="197781"/>
          </a:xfrm>
          <a:prstGeom prst="rect">
            <a:avLst/>
          </a:prstGeom>
          <a:gradFill flip="none" rotWithShape="1">
            <a:gsLst>
              <a:gs pos="0">
                <a:srgbClr val="FF0000"/>
              </a:gs>
              <a:gs pos="100000">
                <a:schemeClr val="accent5">
                  <a:lumMod val="90000"/>
                </a:schemeClr>
              </a:gs>
            </a:gsLst>
            <a:lin ang="5400000" scaled="0"/>
            <a:tileRect r="-100000" b="-100000"/>
          </a:gra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Trans</a:t>
            </a:r>
          </a:p>
        </p:txBody>
      </p:sp>
      <p:sp>
        <p:nvSpPr>
          <p:cNvPr id="29" name="Rectangle 28"/>
          <p:cNvSpPr/>
          <p:nvPr/>
        </p:nvSpPr>
        <p:spPr bwMode="auto">
          <a:xfrm>
            <a:off x="3635896" y="5381788"/>
            <a:ext cx="3672408" cy="193561"/>
          </a:xfrm>
          <a:prstGeom prst="rect">
            <a:avLst/>
          </a:prstGeom>
          <a:gradFill>
            <a:gsLst>
              <a:gs pos="100000">
                <a:srgbClr val="FFFF00"/>
              </a:gs>
              <a:gs pos="0">
                <a:srgbClr val="FFC000"/>
              </a:gs>
            </a:gsLst>
            <a:lin ang="5400000" scaled="0"/>
          </a:gra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National search and examination</a:t>
            </a:r>
          </a:p>
        </p:txBody>
      </p:sp>
      <p:sp>
        <p:nvSpPr>
          <p:cNvPr id="30" name="Rectangle 29"/>
          <p:cNvSpPr/>
          <p:nvPr/>
        </p:nvSpPr>
        <p:spPr bwMode="auto">
          <a:xfrm>
            <a:off x="3635896" y="5607758"/>
            <a:ext cx="3672408" cy="191405"/>
          </a:xfrm>
          <a:prstGeom prst="rect">
            <a:avLst/>
          </a:prstGeom>
          <a:gradFill>
            <a:gsLst>
              <a:gs pos="0">
                <a:srgbClr val="FFC000"/>
              </a:gs>
              <a:gs pos="100000">
                <a:srgbClr val="FFFF00"/>
              </a:gs>
            </a:gsLst>
            <a:lin ang="5400000" scaled="0"/>
          </a:gra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National search and examination</a:t>
            </a:r>
          </a:p>
        </p:txBody>
      </p:sp>
      <p:sp>
        <p:nvSpPr>
          <p:cNvPr id="31" name="Rectangle 30"/>
          <p:cNvSpPr/>
          <p:nvPr/>
        </p:nvSpPr>
        <p:spPr bwMode="auto">
          <a:xfrm>
            <a:off x="3635896" y="5825197"/>
            <a:ext cx="3672408" cy="197781"/>
          </a:xfrm>
          <a:prstGeom prst="rect">
            <a:avLst/>
          </a:prstGeom>
          <a:gradFill>
            <a:gsLst>
              <a:gs pos="100000">
                <a:srgbClr val="FFFF00"/>
              </a:gs>
              <a:gs pos="0">
                <a:srgbClr val="FFC000"/>
              </a:gs>
            </a:gsLst>
            <a:lin ang="5400000" scaled="0"/>
          </a:gra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National search and examination</a:t>
            </a:r>
          </a:p>
        </p:txBody>
      </p:sp>
      <p:sp>
        <p:nvSpPr>
          <p:cNvPr id="9" name="Rectangle 8"/>
          <p:cNvSpPr/>
          <p:nvPr/>
        </p:nvSpPr>
        <p:spPr bwMode="auto">
          <a:xfrm>
            <a:off x="1674174" y="6175628"/>
            <a:ext cx="920444" cy="523220"/>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rPr>
              <a:t>0 months</a:t>
            </a:r>
            <a:r>
              <a:rPr lang="en-US" sz="1400" dirty="0"/>
              <a:t/>
            </a:r>
            <a:br>
              <a:rPr lang="en-US" sz="1400" dirty="0"/>
            </a:br>
            <a:r>
              <a:rPr lang="en-US" sz="1400" dirty="0" smtClean="0"/>
              <a:t>GB filing</a:t>
            </a:r>
            <a:endParaRPr kumimoji="0" lang="en-US" sz="1400" b="0" i="0" u="none" strike="noStrike" cap="none" normalizeH="0" baseline="0" dirty="0" smtClean="0">
              <a:ln>
                <a:noFill/>
              </a:ln>
              <a:solidFill>
                <a:schemeClr val="tx1"/>
              </a:solidFill>
              <a:effectLst/>
            </a:endParaRPr>
          </a:p>
        </p:txBody>
      </p:sp>
      <p:sp>
        <p:nvSpPr>
          <p:cNvPr id="15" name="Rectangle 14"/>
          <p:cNvSpPr/>
          <p:nvPr/>
        </p:nvSpPr>
        <p:spPr bwMode="auto">
          <a:xfrm>
            <a:off x="2875234" y="6175628"/>
            <a:ext cx="1577676" cy="523220"/>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rPr>
              <a:t>12 months</a:t>
            </a:r>
            <a:r>
              <a:rPr lang="en-US" sz="1400" dirty="0"/>
              <a:t/>
            </a:r>
            <a:br>
              <a:rPr lang="en-US" sz="1400" dirty="0"/>
            </a:br>
            <a:r>
              <a:rPr lang="en-US" sz="1400" dirty="0" smtClean="0"/>
              <a:t>rest of world filing</a:t>
            </a:r>
            <a:endParaRPr kumimoji="0" lang="en-US" sz="1400" b="0" i="0" u="none" strike="noStrike" cap="none" normalizeH="0" baseline="0" dirty="0" smtClean="0">
              <a:ln>
                <a:noFill/>
              </a:ln>
              <a:solidFill>
                <a:schemeClr val="tx1"/>
              </a:solidFill>
              <a:effectLst/>
            </a:endParaRPr>
          </a:p>
        </p:txBody>
      </p:sp>
      <p:sp>
        <p:nvSpPr>
          <p:cNvPr id="33" name="Rectangle 32"/>
          <p:cNvSpPr/>
          <p:nvPr/>
        </p:nvSpPr>
        <p:spPr bwMode="auto">
          <a:xfrm>
            <a:off x="4655706" y="6175628"/>
            <a:ext cx="1019831" cy="307777"/>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rPr>
              <a:t>24 months</a:t>
            </a:r>
          </a:p>
        </p:txBody>
      </p:sp>
      <p:sp>
        <p:nvSpPr>
          <p:cNvPr id="34" name="Rectangle 33"/>
          <p:cNvSpPr/>
          <p:nvPr/>
        </p:nvSpPr>
        <p:spPr bwMode="auto">
          <a:xfrm>
            <a:off x="6176653" y="6175628"/>
            <a:ext cx="1019831" cy="307777"/>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400" dirty="0" smtClean="0"/>
              <a:t>36</a:t>
            </a:r>
            <a:r>
              <a:rPr kumimoji="0" lang="en-US" sz="1400" b="0" i="0" u="none" strike="noStrike" cap="none" normalizeH="0" baseline="0" dirty="0" smtClean="0">
                <a:ln>
                  <a:noFill/>
                </a:ln>
                <a:solidFill>
                  <a:schemeClr val="tx1"/>
                </a:solidFill>
                <a:effectLst/>
              </a:rPr>
              <a:t> months</a:t>
            </a:r>
          </a:p>
        </p:txBody>
      </p:sp>
      <p:cxnSp>
        <p:nvCxnSpPr>
          <p:cNvPr id="35" name="Straight Connector 34"/>
          <p:cNvCxnSpPr/>
          <p:nvPr/>
        </p:nvCxnSpPr>
        <p:spPr bwMode="auto">
          <a:xfrm>
            <a:off x="7293400" y="4884802"/>
            <a:ext cx="0" cy="255189"/>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36"/>
          <p:cNvSpPr/>
          <p:nvPr/>
        </p:nvSpPr>
        <p:spPr bwMode="auto">
          <a:xfrm>
            <a:off x="6842795" y="4581128"/>
            <a:ext cx="901209" cy="307777"/>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rPr>
              <a:t>GB grant</a:t>
            </a:r>
          </a:p>
        </p:txBody>
      </p:sp>
      <p:sp>
        <p:nvSpPr>
          <p:cNvPr id="38" name="Rectangle 37"/>
          <p:cNvSpPr/>
          <p:nvPr/>
        </p:nvSpPr>
        <p:spPr bwMode="auto">
          <a:xfrm>
            <a:off x="7293399" y="5153754"/>
            <a:ext cx="1544630" cy="198297"/>
          </a:xfrm>
          <a:prstGeom prst="rect">
            <a:avLst/>
          </a:prstGeom>
          <a:gradFill>
            <a:gsLst>
              <a:gs pos="100000">
                <a:srgbClr val="FFFF00"/>
              </a:gs>
              <a:gs pos="0">
                <a:srgbClr val="FFC000"/>
              </a:gs>
            </a:gsLst>
            <a:lin ang="5400000" scaled="0"/>
          </a:gra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Rectangle 38"/>
          <p:cNvSpPr/>
          <p:nvPr/>
        </p:nvSpPr>
        <p:spPr bwMode="auto">
          <a:xfrm>
            <a:off x="7268045" y="5381787"/>
            <a:ext cx="797669" cy="197782"/>
          </a:xfrm>
          <a:prstGeom prst="rect">
            <a:avLst/>
          </a:prstGeom>
          <a:gradFill>
            <a:gsLst>
              <a:gs pos="100000">
                <a:srgbClr val="FFFF00"/>
              </a:gs>
              <a:gs pos="0">
                <a:srgbClr val="FFC000"/>
              </a:gs>
            </a:gsLst>
            <a:lin ang="5400000" scaled="0"/>
          </a:gra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Isosceles Triangle 42"/>
          <p:cNvSpPr/>
          <p:nvPr/>
        </p:nvSpPr>
        <p:spPr bwMode="auto">
          <a:xfrm rot="5400000">
            <a:off x="7301536" y="5831965"/>
            <a:ext cx="197781" cy="184245"/>
          </a:xfrm>
          <a:prstGeom prst="triangle">
            <a:avLst/>
          </a:prstGeom>
          <a:gradFill>
            <a:gsLst>
              <a:gs pos="0">
                <a:srgbClr val="FFC000"/>
              </a:gs>
              <a:gs pos="100000">
                <a:srgbClr val="FFFF00"/>
              </a:gs>
            </a:gsLst>
            <a:lin ang="0" scaled="0"/>
          </a:gra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44" name="Isosceles Triangle 43"/>
          <p:cNvSpPr/>
          <p:nvPr/>
        </p:nvSpPr>
        <p:spPr bwMode="auto">
          <a:xfrm rot="5400000">
            <a:off x="7301536" y="5611337"/>
            <a:ext cx="197781" cy="184245"/>
          </a:xfrm>
          <a:prstGeom prst="triangle">
            <a:avLst/>
          </a:prstGeom>
          <a:gradFill>
            <a:gsLst>
              <a:gs pos="0">
                <a:srgbClr val="FFC000"/>
              </a:gs>
              <a:gs pos="100000">
                <a:srgbClr val="FFFF00"/>
              </a:gs>
            </a:gsLst>
            <a:lin ang="0" scaled="0"/>
          </a:gra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46" name="Isosceles Triangle 45"/>
          <p:cNvSpPr/>
          <p:nvPr/>
        </p:nvSpPr>
        <p:spPr bwMode="auto">
          <a:xfrm rot="5400000">
            <a:off x="8831261" y="5160521"/>
            <a:ext cx="197781" cy="184245"/>
          </a:xfrm>
          <a:prstGeom prst="triangle">
            <a:avLst/>
          </a:prstGeom>
          <a:gradFill>
            <a:gsLst>
              <a:gs pos="0">
                <a:srgbClr val="FFC000"/>
              </a:gs>
              <a:gs pos="100000">
                <a:srgbClr val="FFFF00"/>
              </a:gs>
            </a:gsLst>
            <a:lin ang="0" scaled="0"/>
          </a:gra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cxnSp>
        <p:nvCxnSpPr>
          <p:cNvPr id="47" name="Straight Connector 46"/>
          <p:cNvCxnSpPr/>
          <p:nvPr/>
        </p:nvCxnSpPr>
        <p:spPr bwMode="auto">
          <a:xfrm>
            <a:off x="8065714" y="5354117"/>
            <a:ext cx="0" cy="255189"/>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73448036"/>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Patent Cooperation Treaty</a:t>
            </a:r>
            <a:endParaRPr lang="en-US" dirty="0"/>
          </a:p>
        </p:txBody>
      </p:sp>
    </p:spTree>
    <p:extLst>
      <p:ext uri="{BB962C8B-B14F-4D97-AF65-F5344CB8AC3E}">
        <p14:creationId xmlns:p14="http://schemas.microsoft.com/office/powerpoint/2010/main" val="371213981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 Cooperation Treaty</a:t>
            </a:r>
            <a:endParaRPr lang="en-US" dirty="0"/>
          </a:p>
        </p:txBody>
      </p:sp>
      <p:sp>
        <p:nvSpPr>
          <p:cNvPr id="3" name="Content Placeholder 2"/>
          <p:cNvSpPr>
            <a:spLocks noGrp="1"/>
          </p:cNvSpPr>
          <p:nvPr>
            <p:ph idx="1"/>
          </p:nvPr>
        </p:nvSpPr>
        <p:spPr/>
        <p:txBody>
          <a:bodyPr/>
          <a:lstStyle/>
          <a:p>
            <a:r>
              <a:rPr lang="en-US" dirty="0" smtClean="0"/>
              <a:t>148 Contracting States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33720729"/>
              </p:ext>
            </p:extLst>
          </p:nvPr>
        </p:nvGraphicFramePr>
        <p:xfrm>
          <a:off x="467544" y="2385665"/>
          <a:ext cx="8139808" cy="3491607"/>
        </p:xfrm>
        <a:graphic>
          <a:graphicData uri="http://schemas.openxmlformats.org/presentationml/2006/ole">
            <mc:AlternateContent xmlns:mc="http://schemas.openxmlformats.org/markup-compatibility/2006">
              <mc:Choice xmlns:v="urn:schemas-microsoft-com:vml" Requires="v">
                <p:oleObj spid="_x0000_s4103"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2385665"/>
                        <a:ext cx="8139808" cy="349160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87693734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application</a:t>
            </a:r>
            <a:endParaRPr lang="en-US" dirty="0"/>
          </a:p>
        </p:txBody>
      </p:sp>
      <p:sp>
        <p:nvSpPr>
          <p:cNvPr id="3" name="Content Placeholder 2"/>
          <p:cNvSpPr>
            <a:spLocks noGrp="1"/>
          </p:cNvSpPr>
          <p:nvPr>
            <p:ph idx="1"/>
          </p:nvPr>
        </p:nvSpPr>
        <p:spPr/>
        <p:txBody>
          <a:bodyPr>
            <a:noAutofit/>
          </a:bodyPr>
          <a:lstStyle/>
          <a:p>
            <a:r>
              <a:rPr lang="en-US" dirty="0" smtClean="0"/>
              <a:t>One application</a:t>
            </a:r>
          </a:p>
          <a:p>
            <a:pPr lvl="1"/>
            <a:r>
              <a:rPr lang="en-US" dirty="0" smtClean="0"/>
              <a:t>filed with one Office</a:t>
            </a:r>
          </a:p>
          <a:p>
            <a:pPr lvl="1"/>
            <a:r>
              <a:rPr lang="en-US" dirty="0" smtClean="0"/>
              <a:t>in one language (usually – always OK if in English)</a:t>
            </a:r>
          </a:p>
          <a:p>
            <a:pPr lvl="1"/>
            <a:r>
              <a:rPr lang="en-US" dirty="0" smtClean="0"/>
              <a:t>one set of formalities requirements</a:t>
            </a:r>
            <a:endParaRPr lang="en-US" dirty="0"/>
          </a:p>
          <a:p>
            <a:r>
              <a:rPr lang="en-US" dirty="0" smtClean="0"/>
              <a:t>By default designates all 148 States</a:t>
            </a:r>
          </a:p>
          <a:p>
            <a:r>
              <a:rPr lang="en-US" dirty="0" smtClean="0"/>
              <a:t>Has the effect of a regular national filing in each designated State – national filing date is international filing date; establishes “priority” date</a:t>
            </a:r>
          </a:p>
        </p:txBody>
      </p:sp>
    </p:spTree>
    <p:extLst>
      <p:ext uri="{BB962C8B-B14F-4D97-AF65-F5344CB8AC3E}">
        <p14:creationId xmlns:p14="http://schemas.microsoft.com/office/powerpoint/2010/main" val="105961783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PCT system</a:t>
            </a:r>
            <a:endParaRPr lang="en-US" dirty="0"/>
          </a:p>
        </p:txBody>
      </p:sp>
      <p:pic>
        <p:nvPicPr>
          <p:cNvPr id="19458" name="Picture 2" descr="Overview of the PCT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7992888" cy="475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60025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international patent</a:t>
            </a:r>
            <a:endParaRPr lang="en-US" dirty="0"/>
          </a:p>
        </p:txBody>
      </p:sp>
      <p:sp>
        <p:nvSpPr>
          <p:cNvPr id="3" name="Content Placeholder 2"/>
          <p:cNvSpPr>
            <a:spLocks noGrp="1"/>
          </p:cNvSpPr>
          <p:nvPr>
            <p:ph idx="1"/>
          </p:nvPr>
        </p:nvSpPr>
        <p:spPr/>
        <p:txBody>
          <a:bodyPr/>
          <a:lstStyle/>
          <a:p>
            <a:r>
              <a:rPr lang="en-US" dirty="0" smtClean="0"/>
              <a:t>Still need local agents, translations, independent national processes to decide grants</a:t>
            </a:r>
            <a:endParaRPr lang="en-US" dirty="0"/>
          </a:p>
          <a:p>
            <a:endParaRPr lang="en-US" dirty="0" smtClean="0"/>
          </a:p>
          <a:p>
            <a:pPr marL="0" indent="0">
              <a:buNone/>
            </a:pPr>
            <a:r>
              <a:rPr lang="en-US" dirty="0" smtClean="0"/>
              <a:t>BUT</a:t>
            </a:r>
          </a:p>
          <a:p>
            <a:endParaRPr lang="en-US" dirty="0"/>
          </a:p>
          <a:p>
            <a:r>
              <a:rPr lang="en-US" dirty="0" smtClean="0"/>
              <a:t>Delays national processing until 30 months from priority</a:t>
            </a:r>
          </a:p>
          <a:p>
            <a:r>
              <a:rPr lang="en-US" dirty="0" smtClean="0"/>
              <a:t>International reports provide improved basis for decision making</a:t>
            </a:r>
          </a:p>
          <a:p>
            <a:r>
              <a:rPr lang="en-US" dirty="0" smtClean="0"/>
              <a:t>Opportunity for centralized correction of defects</a:t>
            </a:r>
          </a:p>
        </p:txBody>
      </p:sp>
    </p:spTree>
    <p:extLst>
      <p:ext uri="{BB962C8B-B14F-4D97-AF65-F5344CB8AC3E}">
        <p14:creationId xmlns:p14="http://schemas.microsoft.com/office/powerpoint/2010/main" val="108997926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search report</a:t>
            </a:r>
            <a:endParaRPr lang="en-US" dirty="0"/>
          </a:p>
        </p:txBody>
      </p:sp>
      <p:sp>
        <p:nvSpPr>
          <p:cNvPr id="14" name="Slide Number Placeholder 3"/>
          <p:cNvSpPr>
            <a:spLocks noGrp="1"/>
          </p:cNvSpPr>
          <p:nvPr>
            <p:ph type="sldNum" sz="quarter" idx="10"/>
          </p:nvPr>
        </p:nvSpPr>
        <p:spPr>
          <a:xfrm>
            <a:off x="7010400" y="0"/>
            <a:ext cx="2133600" cy="476250"/>
          </a:xfrm>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F8F6ED4-CE66-4B6A-A0DC-B14A30751966}" type="slidenum">
              <a:rPr lang="en-US" altLang="en-US" sz="1400" smtClean="0"/>
              <a:pPr eaLnBrk="1" hangingPunct="1">
                <a:spcBef>
                  <a:spcPct val="0"/>
                </a:spcBef>
                <a:buFontTx/>
                <a:buNone/>
              </a:pPr>
              <a:t>48</a:t>
            </a:fld>
            <a:endParaRPr lang="en-US" altLang="en-US" sz="1400" smtClean="0"/>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178470"/>
            <a:ext cx="7204075" cy="415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3"/>
          <p:cNvSpPr>
            <a:spLocks noChangeArrowheads="1"/>
          </p:cNvSpPr>
          <p:nvPr/>
        </p:nvSpPr>
        <p:spPr bwMode="auto">
          <a:xfrm>
            <a:off x="2051720" y="1178471"/>
            <a:ext cx="3856955" cy="4151906"/>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7" name="Oval 4"/>
          <p:cNvSpPr>
            <a:spLocks noChangeArrowheads="1"/>
          </p:cNvSpPr>
          <p:nvPr/>
        </p:nvSpPr>
        <p:spPr bwMode="auto">
          <a:xfrm>
            <a:off x="6300192" y="1178470"/>
            <a:ext cx="1552575" cy="4151906"/>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8" name="Oval 5"/>
          <p:cNvSpPr>
            <a:spLocks noChangeArrowheads="1"/>
          </p:cNvSpPr>
          <p:nvPr/>
        </p:nvSpPr>
        <p:spPr bwMode="auto">
          <a:xfrm>
            <a:off x="971600" y="1178470"/>
            <a:ext cx="1014362" cy="4151906"/>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9" name="Oval 6"/>
          <p:cNvSpPr>
            <a:spLocks noChangeArrowheads="1"/>
          </p:cNvSpPr>
          <p:nvPr/>
        </p:nvSpPr>
        <p:spPr bwMode="auto">
          <a:xfrm>
            <a:off x="2971800" y="5465763"/>
            <a:ext cx="2579688" cy="10572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Documents relevant to whether or not your invention may be patentable</a:t>
            </a:r>
          </a:p>
        </p:txBody>
      </p:sp>
      <p:sp>
        <p:nvSpPr>
          <p:cNvPr id="20" name="Oval 7"/>
          <p:cNvSpPr>
            <a:spLocks noChangeArrowheads="1"/>
          </p:cNvSpPr>
          <p:nvPr/>
        </p:nvSpPr>
        <p:spPr bwMode="auto">
          <a:xfrm>
            <a:off x="137343" y="5443538"/>
            <a:ext cx="2682875" cy="12954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Symbols indicating</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which aspect of patentability </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the document cited is</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 relevant to (for example, novelty, inventive step, etc.)</a:t>
            </a:r>
            <a:endParaRPr lang="en-US" altLang="en-US" sz="1200" b="1">
              <a:solidFill>
                <a:schemeClr val="bg1"/>
              </a:solidFill>
              <a:ea typeface="ヒラギノ角ゴ Pro W3"/>
              <a:cs typeface="ヒラギノ角ゴ Pro W3"/>
            </a:endParaRPr>
          </a:p>
        </p:txBody>
      </p:sp>
      <p:sp>
        <p:nvSpPr>
          <p:cNvPr id="21" name="Oval 8"/>
          <p:cNvSpPr>
            <a:spLocks noChangeArrowheads="1"/>
          </p:cNvSpPr>
          <p:nvPr/>
        </p:nvSpPr>
        <p:spPr bwMode="auto">
          <a:xfrm>
            <a:off x="6156176" y="5465764"/>
            <a:ext cx="2146300" cy="10572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dirty="0">
                <a:solidFill>
                  <a:srgbClr val="00279F"/>
                </a:solidFill>
                <a:ea typeface="ヒラギノ角ゴ Pro W3"/>
                <a:cs typeface="ヒラギノ角ゴ Pro W3"/>
              </a:rPr>
              <a:t>The claim numbers</a:t>
            </a:r>
            <a:br>
              <a:rPr lang="en-US" altLang="en-US" sz="1100" b="1" dirty="0">
                <a:solidFill>
                  <a:srgbClr val="00279F"/>
                </a:solidFill>
                <a:ea typeface="ヒラギノ角ゴ Pro W3"/>
                <a:cs typeface="ヒラギノ角ゴ Pro W3"/>
              </a:rPr>
            </a:br>
            <a:r>
              <a:rPr lang="en-US" altLang="en-US" sz="1100" b="1" dirty="0">
                <a:solidFill>
                  <a:srgbClr val="00279F"/>
                </a:solidFill>
                <a:ea typeface="ヒラギノ角ゴ Pro W3"/>
                <a:cs typeface="ヒラギノ角ゴ Pro W3"/>
              </a:rPr>
              <a:t>in your application to</a:t>
            </a:r>
            <a:br>
              <a:rPr lang="en-US" altLang="en-US" sz="1100" b="1" dirty="0">
                <a:solidFill>
                  <a:srgbClr val="00279F"/>
                </a:solidFill>
                <a:ea typeface="ヒラギノ角ゴ Pro W3"/>
                <a:cs typeface="ヒラギノ角ゴ Pro W3"/>
              </a:rPr>
            </a:br>
            <a:r>
              <a:rPr lang="en-US" altLang="en-US" sz="1100" b="1" dirty="0">
                <a:solidFill>
                  <a:srgbClr val="00279F"/>
                </a:solidFill>
                <a:ea typeface="ヒラギノ角ゴ Pro W3"/>
                <a:cs typeface="ヒラギノ角ゴ Pro W3"/>
              </a:rPr>
              <a:t>which the document is</a:t>
            </a:r>
            <a:br>
              <a:rPr lang="en-US" altLang="en-US" sz="1100" b="1" dirty="0">
                <a:solidFill>
                  <a:srgbClr val="00279F"/>
                </a:solidFill>
                <a:ea typeface="ヒラギノ角ゴ Pro W3"/>
                <a:cs typeface="ヒラギノ角ゴ Pro W3"/>
              </a:rPr>
            </a:br>
            <a:r>
              <a:rPr lang="en-US" altLang="en-US" sz="1100" b="1" dirty="0">
                <a:solidFill>
                  <a:srgbClr val="00279F"/>
                </a:solidFill>
                <a:ea typeface="ヒラギノ角ゴ Pro W3"/>
                <a:cs typeface="ヒラギノ角ゴ Pro W3"/>
              </a:rPr>
              <a:t>relevant</a:t>
            </a:r>
            <a:endParaRPr lang="en-US" altLang="en-US" sz="1100" b="1" dirty="0">
              <a:solidFill>
                <a:schemeClr val="bg1"/>
              </a:solidFill>
              <a:ea typeface="ヒラギノ角ゴ Pro W3"/>
              <a:cs typeface="ヒラギノ角ゴ Pro W3"/>
            </a:endParaRPr>
          </a:p>
        </p:txBody>
      </p:sp>
    </p:spTree>
    <p:extLst>
      <p:ext uri="{BB962C8B-B14F-4D97-AF65-F5344CB8AC3E}">
        <p14:creationId xmlns:p14="http://schemas.microsoft.com/office/powerpoint/2010/main" val="423178549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opinion</a:t>
            </a:r>
            <a:endParaRPr lang="en-US" dirty="0"/>
          </a:p>
        </p:txBody>
      </p:sp>
      <p:sp>
        <p:nvSpPr>
          <p:cNvPr id="4" name="Slide Number Placeholder 3"/>
          <p:cNvSpPr>
            <a:spLocks noGrp="1"/>
          </p:cNvSpPr>
          <p:nvPr>
            <p:ph type="sldNum" sz="quarter" idx="10"/>
          </p:nvPr>
        </p:nvSpPr>
        <p:spPr>
          <a:xfrm>
            <a:off x="7010400" y="0"/>
            <a:ext cx="2133600" cy="476250"/>
          </a:xfrm>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6A8D442-21A2-474B-8968-BCFFA8570DC4}" type="slidenum">
              <a:rPr lang="en-US" altLang="en-US" sz="1400" smtClean="0"/>
              <a:pPr eaLnBrk="1" hangingPunct="1">
                <a:spcBef>
                  <a:spcPct val="0"/>
                </a:spcBef>
                <a:buFontTx/>
                <a:buNone/>
              </a:pPr>
              <a:t>49</a:t>
            </a:fld>
            <a:endParaRPr lang="en-US" altLang="en-US" sz="1400" smtClean="0"/>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4871" y="1124406"/>
            <a:ext cx="7109537" cy="4361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4"/>
          <p:cNvSpPr>
            <a:spLocks noChangeArrowheads="1"/>
          </p:cNvSpPr>
          <p:nvPr/>
        </p:nvSpPr>
        <p:spPr bwMode="auto">
          <a:xfrm>
            <a:off x="3473772" y="2276872"/>
            <a:ext cx="2196455" cy="1744216"/>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 name="Oval 5"/>
          <p:cNvSpPr>
            <a:spLocks noChangeArrowheads="1"/>
          </p:cNvSpPr>
          <p:nvPr/>
        </p:nvSpPr>
        <p:spPr bwMode="auto">
          <a:xfrm>
            <a:off x="1475656" y="4248150"/>
            <a:ext cx="6336704" cy="1557114"/>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 name="Oval 6"/>
          <p:cNvSpPr>
            <a:spLocks noChangeArrowheads="1"/>
          </p:cNvSpPr>
          <p:nvPr/>
        </p:nvSpPr>
        <p:spPr bwMode="auto">
          <a:xfrm>
            <a:off x="5060776" y="2060848"/>
            <a:ext cx="2032000" cy="8191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Patentability assessment</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 of claims</a:t>
            </a:r>
            <a:endParaRPr lang="en-US" altLang="en-US" sz="1100" b="1">
              <a:solidFill>
                <a:schemeClr val="bg1"/>
              </a:solidFill>
              <a:ea typeface="ヒラギノ角ゴ Pro W3"/>
              <a:cs typeface="ヒラギノ角ゴ Pro W3"/>
            </a:endParaRPr>
          </a:p>
        </p:txBody>
      </p:sp>
      <p:sp>
        <p:nvSpPr>
          <p:cNvPr id="10" name="Oval 7"/>
          <p:cNvSpPr>
            <a:spLocks noChangeArrowheads="1"/>
          </p:cNvSpPr>
          <p:nvPr/>
        </p:nvSpPr>
        <p:spPr bwMode="auto">
          <a:xfrm>
            <a:off x="899592" y="5588000"/>
            <a:ext cx="2033588" cy="8191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Reasoning supporting the assessment</a:t>
            </a:r>
            <a:endParaRPr lang="en-US" altLang="en-US" sz="1100" b="1">
              <a:solidFill>
                <a:schemeClr val="bg1"/>
              </a:solidFill>
              <a:ea typeface="ヒラギノ角ゴ Pro W3"/>
              <a:cs typeface="ヒラギノ角ゴ Pro W3"/>
            </a:endParaRPr>
          </a:p>
        </p:txBody>
      </p:sp>
    </p:spTree>
    <p:extLst>
      <p:ext uri="{BB962C8B-B14F-4D97-AF65-F5344CB8AC3E}">
        <p14:creationId xmlns:p14="http://schemas.microsoft.com/office/powerpoint/2010/main" val="18681647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946740" cy="1008112"/>
          </a:xfrm>
        </p:spPr>
        <p:txBody>
          <a:bodyPr/>
          <a:lstStyle/>
          <a:p>
            <a:pPr algn="ctr"/>
            <a:r>
              <a:rPr lang="en-US" dirty="0" smtClean="0">
                <a:solidFill>
                  <a:srgbClr val="000090"/>
                </a:solidFill>
              </a:rPr>
              <a:t>INTELLECTUAL PROPERTY OUTREACH </a:t>
            </a:r>
            <a:endParaRPr lang="en-US" dirty="0">
              <a:solidFill>
                <a:srgbClr val="000090"/>
              </a:solidFill>
            </a:endParaRPr>
          </a:p>
        </p:txBody>
      </p:sp>
      <p:graphicFrame>
        <p:nvGraphicFramePr>
          <p:cNvPr id="4" name="Objet 3"/>
          <p:cNvGraphicFramePr>
            <a:graphicFrameLocks noChangeAspect="1"/>
          </p:cNvGraphicFramePr>
          <p:nvPr>
            <p:extLst>
              <p:ext uri="{D42A27DB-BD31-4B8C-83A1-F6EECF244321}">
                <p14:modId xmlns:p14="http://schemas.microsoft.com/office/powerpoint/2010/main" val="259531599"/>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3120" r:id="rId3" imgW="6756480" imgH="4114080" progId="">
                  <p:embed/>
                </p:oleObj>
              </mc:Choice>
              <mc:Fallback>
                <p:oleObj r:id="rId3" imgW="6756480" imgH="4114080" progId="">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492896"/>
                        <a:ext cx="5976664" cy="32158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pPr fontAlgn="base">
              <a:spcBef>
                <a:spcPct val="50000"/>
              </a:spcBef>
              <a:spcAft>
                <a:spcPct val="0"/>
              </a:spcAft>
            </a:pPr>
            <a:r>
              <a:rPr lang="fr-FR" sz="2000" b="1" dirty="0">
                <a:solidFill>
                  <a:srgbClr val="000080"/>
                </a:solidFill>
                <a:ea typeface="ＭＳ Ｐゴシック" charset="0"/>
              </a:rPr>
              <a:t>PUBLIC SECTOR &amp; POLICY MAKERS </a:t>
            </a:r>
          </a:p>
        </p:txBody>
      </p:sp>
      <p:sp>
        <p:nvSpPr>
          <p:cNvPr id="6" name="ZoneTexte 5"/>
          <p:cNvSpPr txBox="1"/>
          <p:nvPr/>
        </p:nvSpPr>
        <p:spPr>
          <a:xfrm>
            <a:off x="6300192" y="3789040"/>
            <a:ext cx="2952328" cy="707886"/>
          </a:xfrm>
          <a:prstGeom prst="rect">
            <a:avLst/>
          </a:prstGeom>
          <a:noFill/>
        </p:spPr>
        <p:txBody>
          <a:bodyPr wrap="square" rtlCol="0">
            <a:spAutoFit/>
          </a:bodyPr>
          <a:lstStyle/>
          <a:p>
            <a:pPr fontAlgn="base">
              <a:spcBef>
                <a:spcPct val="50000"/>
              </a:spcBef>
              <a:spcAft>
                <a:spcPct val="0"/>
              </a:spcAft>
            </a:pPr>
            <a:r>
              <a:rPr lang="fr-FR" sz="2000" b="1" dirty="0">
                <a:solidFill>
                  <a:srgbClr val="000080"/>
                </a:solidFill>
                <a:ea typeface="ＭＳ Ｐゴシック" charset="0"/>
              </a:rPr>
              <a:t>INTELLECTUAL PROPERTY OFFICES</a:t>
            </a:r>
          </a:p>
        </p:txBody>
      </p:sp>
      <p:sp>
        <p:nvSpPr>
          <p:cNvPr id="7" name="ZoneTexte 6"/>
          <p:cNvSpPr txBox="1"/>
          <p:nvPr/>
        </p:nvSpPr>
        <p:spPr>
          <a:xfrm>
            <a:off x="1043608" y="3861048"/>
            <a:ext cx="4032448" cy="461665"/>
          </a:xfrm>
          <a:prstGeom prst="rect">
            <a:avLst/>
          </a:prstGeom>
          <a:noFill/>
        </p:spPr>
        <p:txBody>
          <a:bodyPr wrap="square" rtlCol="0">
            <a:spAutoFit/>
          </a:bodyPr>
          <a:lstStyle/>
          <a:p>
            <a:pPr fontAlgn="base">
              <a:spcBef>
                <a:spcPct val="50000"/>
              </a:spcBef>
              <a:spcAft>
                <a:spcPct val="0"/>
              </a:spcAft>
            </a:pPr>
            <a:r>
              <a:rPr lang="fr-FR" sz="2400" b="1" dirty="0">
                <a:solidFill>
                  <a:srgbClr val="000080"/>
                </a:solidFill>
                <a:ea typeface="ＭＳ Ｐゴシック" charset="0"/>
              </a:rPr>
              <a:t>BUILDING AWARENESS</a:t>
            </a:r>
          </a:p>
        </p:txBody>
      </p:sp>
      <p:sp>
        <p:nvSpPr>
          <p:cNvPr id="9" name="ZoneTexte 8"/>
          <p:cNvSpPr txBox="1"/>
          <p:nvPr/>
        </p:nvSpPr>
        <p:spPr>
          <a:xfrm>
            <a:off x="2123728" y="5877272"/>
            <a:ext cx="4824536" cy="400110"/>
          </a:xfrm>
          <a:prstGeom prst="rect">
            <a:avLst/>
          </a:prstGeom>
          <a:noFill/>
        </p:spPr>
        <p:txBody>
          <a:bodyPr wrap="square" rtlCol="0">
            <a:spAutoFit/>
          </a:bodyPr>
          <a:lstStyle/>
          <a:p>
            <a:pPr fontAlgn="base">
              <a:spcBef>
                <a:spcPct val="50000"/>
              </a:spcBef>
              <a:spcAft>
                <a:spcPct val="0"/>
              </a:spcAft>
            </a:pPr>
            <a:r>
              <a:rPr lang="fr-FR" sz="2000" b="1" dirty="0">
                <a:solidFill>
                  <a:srgbClr val="000080"/>
                </a:solidFill>
                <a:ea typeface="ＭＳ Ｐゴシック" charset="0"/>
              </a:rPr>
              <a:t>GENERAL PUBLIC &amp; CIVIL SOCIETY </a:t>
            </a:r>
          </a:p>
        </p:txBody>
      </p:sp>
    </p:spTree>
    <p:extLst>
      <p:ext uri="{BB962C8B-B14F-4D97-AF65-F5344CB8AC3E}">
        <p14:creationId xmlns:p14="http://schemas.microsoft.com/office/powerpoint/2010/main" val="607837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PCT Key Advantages</a:t>
            </a:r>
            <a:endParaRPr lang="en-US" dirty="0"/>
          </a:p>
        </p:txBody>
      </p:sp>
      <p:sp>
        <p:nvSpPr>
          <p:cNvPr id="3" name="Content Placeholder 2"/>
          <p:cNvSpPr>
            <a:spLocks noGrp="1"/>
          </p:cNvSpPr>
          <p:nvPr>
            <p:ph idx="1"/>
          </p:nvPr>
        </p:nvSpPr>
        <p:spPr/>
        <p:txBody>
          <a:bodyPr/>
          <a:lstStyle/>
          <a:p>
            <a:pPr>
              <a:spcBef>
                <a:spcPct val="0"/>
              </a:spcBef>
            </a:pPr>
            <a:r>
              <a:rPr lang="en-GB" altLang="en-US" dirty="0"/>
              <a:t>postpones</a:t>
            </a:r>
            <a:r>
              <a:rPr lang="en-US" altLang="en-US" dirty="0">
                <a:ea typeface="ヒラギノ角ゴ Pro W3"/>
                <a:cs typeface="ヒラギノ角ゴ Pro W3"/>
              </a:rPr>
              <a:t> major costs of internationalizing a patent application</a:t>
            </a:r>
          </a:p>
          <a:p>
            <a:pPr>
              <a:spcBef>
                <a:spcPct val="0"/>
              </a:spcBef>
            </a:pPr>
            <a:endParaRPr lang="fr-CH" altLang="en-US" dirty="0" smtClean="0"/>
          </a:p>
          <a:p>
            <a:pPr>
              <a:spcBef>
                <a:spcPct val="0"/>
              </a:spcBef>
            </a:pPr>
            <a:r>
              <a:rPr lang="en-US" altLang="en-US" dirty="0" smtClean="0">
                <a:ea typeface="ヒラギノ角ゴ Pro W3"/>
                <a:cs typeface="ヒラギノ角ゴ Pro W3"/>
              </a:rPr>
              <a:t>provides </a:t>
            </a:r>
            <a:r>
              <a:rPr lang="en-US" altLang="en-US" dirty="0">
                <a:ea typeface="ヒラギノ角ゴ Pro W3"/>
                <a:cs typeface="ヒラギノ角ゴ Pro W3"/>
              </a:rPr>
              <a:t>a strong basis for patenting decisions</a:t>
            </a:r>
          </a:p>
          <a:p>
            <a:pPr>
              <a:spcBef>
                <a:spcPct val="0"/>
              </a:spcBef>
            </a:pPr>
            <a:endParaRPr lang="fr-CH" altLang="en-US" dirty="0" smtClean="0">
              <a:ea typeface="ヒラギノ角ゴ Pro W3"/>
              <a:cs typeface="ヒラギノ角ゴ Pro W3"/>
            </a:endParaRPr>
          </a:p>
          <a:p>
            <a:pPr>
              <a:spcBef>
                <a:spcPct val="0"/>
              </a:spcBef>
            </a:pPr>
            <a:r>
              <a:rPr lang="en-US" altLang="en-US" dirty="0" smtClean="0">
                <a:ea typeface="ヒラギノ角ゴ Pro W3"/>
                <a:cs typeface="ヒラギノ角ゴ Pro W3"/>
              </a:rPr>
              <a:t>harmonizes </a:t>
            </a:r>
            <a:r>
              <a:rPr lang="en-US" altLang="en-US" dirty="0">
                <a:ea typeface="ヒラギノ角ゴ Pro W3"/>
                <a:cs typeface="ヒラギノ角ゴ Pro W3"/>
              </a:rPr>
              <a:t>formal requirements</a:t>
            </a:r>
          </a:p>
          <a:p>
            <a:pPr>
              <a:spcBef>
                <a:spcPct val="0"/>
              </a:spcBef>
            </a:pPr>
            <a:endParaRPr lang="fr-CH" altLang="en-US" dirty="0" smtClean="0">
              <a:ea typeface="ヒラギノ角ゴ Pro W3"/>
              <a:cs typeface="ヒラギノ角ゴ Pro W3"/>
            </a:endParaRPr>
          </a:p>
          <a:p>
            <a:pPr>
              <a:spcBef>
                <a:spcPct val="0"/>
              </a:spcBef>
            </a:pPr>
            <a:r>
              <a:rPr lang="en-GB" altLang="en-US" dirty="0" smtClean="0">
                <a:ea typeface="ヒラギノ角ゴ Pro W3"/>
                <a:cs typeface="ヒラギノ角ゴ Pro W3"/>
              </a:rPr>
              <a:t>protects </a:t>
            </a:r>
            <a:r>
              <a:rPr lang="en-GB" altLang="en-US" dirty="0">
                <a:ea typeface="ヒラギノ角ゴ Pro W3"/>
                <a:cs typeface="ヒラギノ角ゴ Pro W3"/>
              </a:rPr>
              <a:t>applicant from certain inadvertent errors</a:t>
            </a:r>
          </a:p>
          <a:p>
            <a:pPr>
              <a:spcBef>
                <a:spcPct val="0"/>
              </a:spcBef>
            </a:pPr>
            <a:endParaRPr lang="en-GB" altLang="en-US" dirty="0">
              <a:ea typeface="ヒラギノ角ゴ Pro W3"/>
              <a:cs typeface="ヒラギノ角ゴ Pro W3"/>
            </a:endParaRPr>
          </a:p>
          <a:p>
            <a:pPr>
              <a:spcBef>
                <a:spcPct val="0"/>
              </a:spcBef>
            </a:pPr>
            <a:r>
              <a:rPr lang="en-GB" altLang="en-US" dirty="0">
                <a:ea typeface="ヒラギノ角ゴ Pro W3"/>
                <a:cs typeface="ヒラギノ角ゴ Pro W3"/>
              </a:rPr>
              <a:t>evolves to meet user </a:t>
            </a:r>
            <a:r>
              <a:rPr lang="en-GB" altLang="en-US" dirty="0" smtClean="0">
                <a:ea typeface="ヒラギノ角ゴ Pro W3"/>
                <a:cs typeface="ヒラギノ角ゴ Pro W3"/>
              </a:rPr>
              <a:t>needs</a:t>
            </a:r>
            <a:endParaRPr lang="en-GB" altLang="en-US" dirty="0">
              <a:ea typeface="ヒラギノ角ゴ Pro W3"/>
              <a:cs typeface="ヒラギノ角ゴ Pro W3"/>
            </a:endParaRPr>
          </a:p>
        </p:txBody>
      </p:sp>
    </p:spTree>
    <p:extLst>
      <p:ext uri="{BB962C8B-B14F-4D97-AF65-F5344CB8AC3E}">
        <p14:creationId xmlns:p14="http://schemas.microsoft.com/office/powerpoint/2010/main" val="150802591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PCT Market Share</a:t>
            </a:r>
            <a:endParaRPr lang="en-US"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2035175"/>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916530"/>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a:t>
            </a:r>
            <a:endParaRPr lang="en-US" dirty="0"/>
          </a:p>
        </p:txBody>
      </p:sp>
    </p:spTree>
    <p:extLst>
      <p:ext uri="{BB962C8B-B14F-4D97-AF65-F5344CB8AC3E}">
        <p14:creationId xmlns:p14="http://schemas.microsoft.com/office/powerpoint/2010/main" val="1258211350"/>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ePCT</a:t>
            </a:r>
            <a:endParaRPr lang="en-US" dirty="0"/>
          </a:p>
        </p:txBody>
      </p:sp>
      <p:sp>
        <p:nvSpPr>
          <p:cNvPr id="3" name="Content Placeholder 2"/>
          <p:cNvSpPr>
            <a:spLocks noGrp="1"/>
          </p:cNvSpPr>
          <p:nvPr>
            <p:ph idx="1"/>
          </p:nvPr>
        </p:nvSpPr>
        <p:spPr/>
        <p:txBody>
          <a:bodyPr/>
          <a:lstStyle/>
          <a:p>
            <a:pPr>
              <a:spcBef>
                <a:spcPct val="0"/>
              </a:spcBef>
            </a:pPr>
            <a:r>
              <a:rPr lang="en-GB" altLang="en-US" dirty="0" smtClean="0">
                <a:ea typeface="ヒラギノ角ゴ Pro W3"/>
                <a:cs typeface="ヒラギノ角ゴ Pro W3"/>
              </a:rPr>
              <a:t>International application process handled by several different Offices</a:t>
            </a:r>
          </a:p>
          <a:p>
            <a:pPr lvl="1">
              <a:spcBef>
                <a:spcPct val="0"/>
              </a:spcBef>
            </a:pPr>
            <a:r>
              <a:rPr lang="en-GB" altLang="en-US" sz="2000" dirty="0" smtClean="0">
                <a:ea typeface="ヒラギノ角ゴ Pro W3"/>
                <a:cs typeface="ヒラギノ角ゴ Pro W3"/>
              </a:rPr>
              <a:t>receiving Office (GB, EP or IB) – initial receipt and review</a:t>
            </a:r>
          </a:p>
          <a:p>
            <a:pPr lvl="1">
              <a:spcBef>
                <a:spcPct val="0"/>
              </a:spcBef>
            </a:pPr>
            <a:r>
              <a:rPr lang="en-GB" altLang="en-US" sz="2000" dirty="0" smtClean="0">
                <a:ea typeface="ヒラギノ角ゴ Pro W3"/>
                <a:cs typeface="ヒラギノ角ゴ Pro W3"/>
              </a:rPr>
              <a:t>International Searching Authority (EP) – determine whether new</a:t>
            </a:r>
          </a:p>
          <a:p>
            <a:pPr lvl="1">
              <a:spcBef>
                <a:spcPct val="0"/>
              </a:spcBef>
            </a:pPr>
            <a:r>
              <a:rPr lang="en-GB" altLang="en-US" sz="2000" dirty="0" smtClean="0">
                <a:ea typeface="ヒラギノ角ゴ Pro W3"/>
                <a:cs typeface="ヒラギノ角ゴ Pro W3"/>
              </a:rPr>
              <a:t>International Bureau (WIPO in Geneva) – publication etc.</a:t>
            </a:r>
          </a:p>
          <a:p>
            <a:pPr>
              <a:spcBef>
                <a:spcPct val="0"/>
              </a:spcBef>
            </a:pPr>
            <a:endParaRPr lang="en-GB" altLang="en-US" dirty="0" smtClean="0">
              <a:ea typeface="ヒラギノ角ゴ Pro W3"/>
              <a:cs typeface="ヒラギノ角ゴ Pro W3"/>
            </a:endParaRPr>
          </a:p>
          <a:p>
            <a:pPr>
              <a:spcBef>
                <a:spcPct val="0"/>
              </a:spcBef>
            </a:pPr>
            <a:r>
              <a:rPr lang="en-GB" altLang="en-US" dirty="0" smtClean="0">
                <a:ea typeface="ヒラギノ角ゴ Pro W3"/>
                <a:cs typeface="ヒラギノ角ゴ Pro W3"/>
              </a:rPr>
              <a:t>Traditionally, for any process need to write or use separate online system to deal with each</a:t>
            </a:r>
          </a:p>
          <a:p>
            <a:pPr>
              <a:spcBef>
                <a:spcPct val="0"/>
              </a:spcBef>
            </a:pPr>
            <a:endParaRPr lang="en-GB" altLang="en-US" dirty="0">
              <a:ea typeface="ヒラギノ角ゴ Pro W3"/>
              <a:cs typeface="ヒラギノ角ゴ Pro W3"/>
            </a:endParaRPr>
          </a:p>
          <a:p>
            <a:pPr>
              <a:spcBef>
                <a:spcPct val="0"/>
              </a:spcBef>
            </a:pPr>
            <a:r>
              <a:rPr lang="en-GB" altLang="en-US" dirty="0" smtClean="0">
                <a:ea typeface="ヒラギノ角ゴ Pro W3"/>
                <a:cs typeface="ヒラギノ角ゴ Pro W3"/>
              </a:rPr>
              <a:t>ePCT offers possibility of using one system for entire international phase</a:t>
            </a:r>
          </a:p>
          <a:p>
            <a:pPr lvl="1">
              <a:spcBef>
                <a:spcPct val="0"/>
              </a:spcBef>
            </a:pPr>
            <a:r>
              <a:rPr lang="en-GB" altLang="en-US" sz="2000" dirty="0" smtClean="0">
                <a:ea typeface="ヒラギノ角ゴ Pro W3"/>
                <a:cs typeface="ヒラギノ角ゴ Pro W3"/>
              </a:rPr>
              <a:t>EP filing component expected to be activated in November</a:t>
            </a:r>
            <a:endParaRPr lang="en-GB" altLang="en-US" sz="2000" dirty="0">
              <a:ea typeface="ヒラギノ角ゴ Pro W3"/>
              <a:cs typeface="ヒラギノ角ゴ Pro W3"/>
            </a:endParaRPr>
          </a:p>
        </p:txBody>
      </p:sp>
    </p:spTree>
    <p:extLst>
      <p:ext uri="{BB962C8B-B14F-4D97-AF65-F5344CB8AC3E}">
        <p14:creationId xmlns:p14="http://schemas.microsoft.com/office/powerpoint/2010/main" val="3754509400"/>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ePCT (2)</a:t>
            </a:r>
            <a:endParaRPr lang="en-US" dirty="0"/>
          </a:p>
        </p:txBody>
      </p:sp>
      <p:sp>
        <p:nvSpPr>
          <p:cNvPr id="3" name="Content Placeholder 2"/>
          <p:cNvSpPr>
            <a:spLocks noGrp="1"/>
          </p:cNvSpPr>
          <p:nvPr>
            <p:ph idx="1"/>
          </p:nvPr>
        </p:nvSpPr>
        <p:spPr/>
        <p:txBody>
          <a:bodyPr/>
          <a:lstStyle/>
          <a:p>
            <a:r>
              <a:rPr lang="en-US" dirty="0" smtClean="0"/>
              <a:t>Also much improved functionality over earlier systems</a:t>
            </a:r>
          </a:p>
          <a:p>
            <a:pPr lvl="1"/>
            <a:r>
              <a:rPr lang="en-US" dirty="0" smtClean="0"/>
              <a:t>Better data checks – eliminate many errors before they are submitted</a:t>
            </a:r>
          </a:p>
          <a:p>
            <a:pPr lvl="1"/>
            <a:r>
              <a:rPr lang="en-US" dirty="0" smtClean="0"/>
              <a:t>Real time checks of current status</a:t>
            </a:r>
          </a:p>
          <a:p>
            <a:pPr lvl="1"/>
            <a:r>
              <a:rPr lang="en-US" dirty="0" smtClean="0"/>
              <a:t>Optional notifications to warn of new documents, changes of status, approaching deadlines</a:t>
            </a:r>
          </a:p>
          <a:p>
            <a:pPr lvl="1"/>
            <a:r>
              <a:rPr lang="en-US" dirty="0" smtClean="0"/>
              <a:t>Securely share views of draft and submitted information with other relevant people (agent, applicant, associate for national phase in other country, etc.)</a:t>
            </a:r>
          </a:p>
        </p:txBody>
      </p:sp>
    </p:spTree>
    <p:extLst>
      <p:ext uri="{BB962C8B-B14F-4D97-AF65-F5344CB8AC3E}">
        <p14:creationId xmlns:p14="http://schemas.microsoft.com/office/powerpoint/2010/main" val="3525039922"/>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quality and consistency</a:t>
            </a:r>
            <a:endParaRPr lang="en-US" dirty="0"/>
          </a:p>
        </p:txBody>
      </p:sp>
      <p:sp>
        <p:nvSpPr>
          <p:cNvPr id="3" name="Content Placeholder 2"/>
          <p:cNvSpPr>
            <a:spLocks noGrp="1"/>
          </p:cNvSpPr>
          <p:nvPr>
            <p:ph idx="1"/>
          </p:nvPr>
        </p:nvSpPr>
        <p:spPr/>
        <p:txBody>
          <a:bodyPr/>
          <a:lstStyle/>
          <a:p>
            <a:r>
              <a:rPr lang="en-US" dirty="0" smtClean="0"/>
              <a:t>Searching is difficult</a:t>
            </a:r>
          </a:p>
          <a:p>
            <a:r>
              <a:rPr lang="en-US" dirty="0" smtClean="0"/>
              <a:t>“Prior art” is published in many languages</a:t>
            </a:r>
          </a:p>
          <a:p>
            <a:r>
              <a:rPr lang="en-US" dirty="0" smtClean="0"/>
              <a:t>Instinctive lack of trust for work “not done here”</a:t>
            </a:r>
          </a:p>
          <a:p>
            <a:endParaRPr lang="en-US" dirty="0"/>
          </a:p>
          <a:p>
            <a:r>
              <a:rPr lang="en-US" dirty="0" smtClean="0"/>
              <a:t>International Authorities working together to</a:t>
            </a:r>
          </a:p>
          <a:p>
            <a:pPr lvl="1"/>
            <a:r>
              <a:rPr lang="en-US" dirty="0" smtClean="0"/>
              <a:t>improve quality of search tools and databases</a:t>
            </a:r>
          </a:p>
          <a:p>
            <a:pPr lvl="1"/>
            <a:r>
              <a:rPr lang="en-US" dirty="0" smtClean="0"/>
              <a:t>improve quality of information to applicants and Offices</a:t>
            </a:r>
          </a:p>
          <a:p>
            <a:pPr lvl="1"/>
            <a:endParaRPr lang="en-US" dirty="0"/>
          </a:p>
          <a:p>
            <a:r>
              <a:rPr lang="en-US" dirty="0" smtClean="0"/>
              <a:t>Aim – more reliable information for applicants and Offices to base decisions – lower costs</a:t>
            </a:r>
            <a:endParaRPr lang="en-US" dirty="0"/>
          </a:p>
        </p:txBody>
      </p:sp>
    </p:spTree>
    <p:extLst>
      <p:ext uri="{BB962C8B-B14F-4D97-AF65-F5344CB8AC3E}">
        <p14:creationId xmlns:p14="http://schemas.microsoft.com/office/powerpoint/2010/main" val="902858206"/>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Tree>
    <p:extLst>
      <p:ext uri="{BB962C8B-B14F-4D97-AF65-F5344CB8AC3E}">
        <p14:creationId xmlns:p14="http://schemas.microsoft.com/office/powerpoint/2010/main" val="3325656236"/>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3" name="Content Placeholder 2"/>
          <p:cNvSpPr>
            <a:spLocks noGrp="1"/>
          </p:cNvSpPr>
          <p:nvPr>
            <p:ph idx="1"/>
          </p:nvPr>
        </p:nvSpPr>
        <p:spPr/>
        <p:txBody>
          <a:bodyPr/>
          <a:lstStyle/>
          <a:p>
            <a:r>
              <a:rPr lang="en-US" dirty="0" smtClean="0"/>
              <a:t>29 segment video introduction to different PCT issues</a:t>
            </a:r>
          </a:p>
          <a:p>
            <a:pPr marL="457200" lvl="1" indent="0">
              <a:buNone/>
            </a:pPr>
            <a:r>
              <a:rPr lang="en-US" sz="2000" i="1" dirty="0">
                <a:hlinkClick r:id="rId2"/>
              </a:rPr>
              <a:t>http://</a:t>
            </a:r>
            <a:r>
              <a:rPr lang="en-US" sz="2000" i="1" dirty="0" smtClean="0">
                <a:hlinkClick r:id="rId2"/>
              </a:rPr>
              <a:t>www.wipo.int/pct/en/training/index.html</a:t>
            </a:r>
            <a:endParaRPr lang="en-US" sz="2000" i="1" dirty="0" smtClean="0"/>
          </a:p>
          <a:p>
            <a:pPr marL="457200" lvl="1" indent="0">
              <a:buNone/>
            </a:pPr>
            <a:endParaRPr lang="en-US" sz="2000" i="1" dirty="0" smtClean="0"/>
          </a:p>
          <a:p>
            <a:r>
              <a:rPr lang="en-US" dirty="0" smtClean="0"/>
              <a:t>Distance learning course</a:t>
            </a:r>
          </a:p>
          <a:p>
            <a:pPr marL="400050" lvl="2" indent="0">
              <a:buNone/>
            </a:pPr>
            <a:r>
              <a:rPr lang="en-US" sz="2000" i="1" dirty="0">
                <a:hlinkClick r:id="rId3"/>
              </a:rPr>
              <a:t>http://</a:t>
            </a:r>
            <a:r>
              <a:rPr lang="en-US" sz="2000" i="1" dirty="0" smtClean="0">
                <a:hlinkClick r:id="rId3"/>
              </a:rPr>
              <a:t>www.wipo.int/pct/en/distance_learning/index.html</a:t>
            </a:r>
            <a:endParaRPr lang="en-US" sz="2000" i="1" dirty="0" smtClean="0"/>
          </a:p>
          <a:p>
            <a:pPr marL="400050" lvl="2" indent="0">
              <a:buNone/>
            </a:pPr>
            <a:endParaRPr lang="en-US" sz="2000" i="1" dirty="0"/>
          </a:p>
          <a:p>
            <a:r>
              <a:rPr lang="en-US" dirty="0" smtClean="0"/>
              <a:t>Webinars</a:t>
            </a:r>
          </a:p>
          <a:p>
            <a:pPr marL="457200" lvl="1" indent="0">
              <a:buNone/>
            </a:pPr>
            <a:r>
              <a:rPr lang="en-US" sz="2000" i="1" dirty="0">
                <a:hlinkClick r:id="rId4"/>
              </a:rPr>
              <a:t>http://</a:t>
            </a:r>
            <a:r>
              <a:rPr lang="en-US" sz="2000" i="1" dirty="0" smtClean="0">
                <a:hlinkClick r:id="rId4"/>
              </a:rPr>
              <a:t>www.wipo.int/pct/en/seminar/webinars/index.html</a:t>
            </a:r>
            <a:endParaRPr lang="en-US" sz="2000" i="1" dirty="0" smtClean="0"/>
          </a:p>
          <a:p>
            <a:pPr marL="457200" lvl="1" indent="0">
              <a:buNone/>
            </a:pPr>
            <a:endParaRPr lang="en-US" sz="2000" i="1" dirty="0" smtClean="0"/>
          </a:p>
          <a:p>
            <a:r>
              <a:rPr lang="en-US" dirty="0" smtClean="0"/>
              <a:t>Seminars and training sessions</a:t>
            </a:r>
          </a:p>
          <a:p>
            <a:pPr marL="457200" lvl="1" indent="0">
              <a:buNone/>
            </a:pPr>
            <a:r>
              <a:rPr lang="en-US" sz="2000" i="1" dirty="0" smtClean="0">
                <a:hlinkClick r:id="rId5"/>
              </a:rPr>
              <a:t>http</a:t>
            </a:r>
            <a:r>
              <a:rPr lang="en-US" sz="2000" i="1" dirty="0">
                <a:hlinkClick r:id="rId5"/>
              </a:rPr>
              <a:t>://</a:t>
            </a:r>
            <a:r>
              <a:rPr lang="en-US" sz="2000" i="1" dirty="0" smtClean="0">
                <a:hlinkClick r:id="rId5"/>
              </a:rPr>
              <a:t>www.wipo.int/pct/en/seminar/seminar.pdf</a:t>
            </a:r>
            <a:r>
              <a:rPr lang="en-US" sz="2000" i="1" dirty="0" smtClean="0"/>
              <a:t> </a:t>
            </a:r>
            <a:endParaRPr lang="en-US" sz="2000" i="1" dirty="0"/>
          </a:p>
        </p:txBody>
      </p:sp>
    </p:spTree>
    <p:extLst>
      <p:ext uri="{BB962C8B-B14F-4D97-AF65-F5344CB8AC3E}">
        <p14:creationId xmlns:p14="http://schemas.microsoft.com/office/powerpoint/2010/main" val="484713508"/>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a patent attorney</a:t>
            </a:r>
            <a:endParaRPr lang="en-US" dirty="0"/>
          </a:p>
        </p:txBody>
      </p:sp>
      <p:sp>
        <p:nvSpPr>
          <p:cNvPr id="3" name="Content Placeholder 2"/>
          <p:cNvSpPr>
            <a:spLocks noGrp="1"/>
          </p:cNvSpPr>
          <p:nvPr>
            <p:ph idx="1"/>
          </p:nvPr>
        </p:nvSpPr>
        <p:spPr/>
        <p:txBody>
          <a:bodyPr/>
          <a:lstStyle/>
          <a:p>
            <a:r>
              <a:rPr lang="en-US" dirty="0" smtClean="0"/>
              <a:t>The Chartered Institute of Patent Attorneys</a:t>
            </a:r>
          </a:p>
          <a:p>
            <a:pPr marL="400050" lvl="1" indent="0">
              <a:buNone/>
            </a:pPr>
            <a:r>
              <a:rPr lang="en-US" i="1" dirty="0" smtClean="0">
                <a:hlinkClick r:id="rId2"/>
              </a:rPr>
              <a:t>www.cipa.org.uk</a:t>
            </a:r>
            <a:r>
              <a:rPr lang="en-US" i="1" dirty="0" smtClean="0"/>
              <a:t> </a:t>
            </a:r>
            <a:endParaRPr lang="en-US" i="1" dirty="0"/>
          </a:p>
        </p:txBody>
      </p:sp>
    </p:spTree>
    <p:extLst>
      <p:ext uri="{BB962C8B-B14F-4D97-AF65-F5344CB8AC3E}">
        <p14:creationId xmlns:p14="http://schemas.microsoft.com/office/powerpoint/2010/main" val="433477296"/>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PCT Information Service</a:t>
            </a:r>
            <a:endParaRPr lang="en-US" dirty="0"/>
          </a:p>
        </p:txBody>
      </p:sp>
      <p:sp>
        <p:nvSpPr>
          <p:cNvPr id="3" name="Content Placeholder 2"/>
          <p:cNvSpPr>
            <a:spLocks noGrp="1"/>
          </p:cNvSpPr>
          <p:nvPr>
            <p:ph idx="1"/>
          </p:nvPr>
        </p:nvSpPr>
        <p:spPr/>
        <p:txBody>
          <a:bodyPr/>
          <a:lstStyle/>
          <a:p>
            <a:pPr marL="800100" lvl="2" indent="0">
              <a:buNone/>
              <a:tabLst>
                <a:tab pos="2425700" algn="l"/>
              </a:tabLst>
            </a:pPr>
            <a:r>
              <a:rPr lang="pt-BR" dirty="0"/>
              <a:t>Tel</a:t>
            </a:r>
            <a:r>
              <a:rPr lang="pt-BR" dirty="0" smtClean="0"/>
              <a:t>:	+</a:t>
            </a:r>
            <a:r>
              <a:rPr lang="pt-BR" dirty="0"/>
              <a:t>41 22 338 8338</a:t>
            </a:r>
          </a:p>
          <a:p>
            <a:pPr marL="800100" lvl="2" indent="0">
              <a:buNone/>
              <a:tabLst>
                <a:tab pos="2425700" algn="l"/>
              </a:tabLst>
            </a:pPr>
            <a:r>
              <a:rPr lang="pt-BR" dirty="0"/>
              <a:t>Fax</a:t>
            </a:r>
            <a:r>
              <a:rPr lang="pt-BR" dirty="0" smtClean="0"/>
              <a:t>:	+</a:t>
            </a:r>
            <a:r>
              <a:rPr lang="pt-BR" dirty="0"/>
              <a:t>41 22 338 8339</a:t>
            </a:r>
          </a:p>
          <a:p>
            <a:pPr marL="800100" lvl="2" indent="0">
              <a:buNone/>
              <a:tabLst>
                <a:tab pos="2425700" algn="l"/>
              </a:tabLst>
            </a:pPr>
            <a:r>
              <a:rPr lang="pt-BR" dirty="0" smtClean="0"/>
              <a:t>E-mail:	</a:t>
            </a:r>
            <a:r>
              <a:rPr lang="pt-BR" dirty="0" smtClean="0">
                <a:hlinkClick r:id="rId2"/>
              </a:rPr>
              <a:t>pct.infoline@wipo.int</a:t>
            </a:r>
            <a:endParaRPr lang="pt-BR" dirty="0" smtClean="0"/>
          </a:p>
          <a:p>
            <a:pPr marL="800100" lvl="2" indent="0">
              <a:buNone/>
              <a:tabLst>
                <a:tab pos="2425700" algn="l"/>
              </a:tabLst>
            </a:pPr>
            <a:endParaRPr lang="pt-BR" dirty="0"/>
          </a:p>
          <a:p>
            <a:pPr marL="800100" lvl="2" indent="0">
              <a:buNone/>
              <a:tabLst>
                <a:tab pos="2425700" algn="l"/>
              </a:tabLst>
            </a:pPr>
            <a:endParaRPr lang="pt-BR" dirty="0" smtClean="0"/>
          </a:p>
          <a:p>
            <a:pPr marL="0" indent="0" algn="ctr">
              <a:buNone/>
              <a:tabLst>
                <a:tab pos="2425700" algn="l"/>
              </a:tabLst>
            </a:pPr>
            <a:r>
              <a:rPr lang="en-US" sz="3600" dirty="0" smtClean="0">
                <a:hlinkClick r:id="rId3"/>
              </a:rPr>
              <a:t>www.wipo.int/pct</a:t>
            </a:r>
            <a:r>
              <a:rPr lang="en-US" dirty="0" smtClean="0"/>
              <a:t> </a:t>
            </a:r>
            <a:endParaRPr lang="en-US" dirty="0"/>
          </a:p>
        </p:txBody>
      </p:sp>
    </p:spTree>
    <p:extLst>
      <p:ext uri="{BB962C8B-B14F-4D97-AF65-F5344CB8AC3E}">
        <p14:creationId xmlns:p14="http://schemas.microsoft.com/office/powerpoint/2010/main" val="295032607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AutoShape 4"/>
          <p:cNvSpPr>
            <a:spLocks noChangeArrowheads="1"/>
          </p:cNvSpPr>
          <p:nvPr/>
        </p:nvSpPr>
        <p:spPr bwMode="auto">
          <a:xfrm rot="19215880">
            <a:off x="5330819" y="19135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7172" name="Text Box 5"/>
          <p:cNvSpPr txBox="1">
            <a:spLocks noChangeArrowheads="1"/>
          </p:cNvSpPr>
          <p:nvPr/>
        </p:nvSpPr>
        <p:spPr bwMode="auto">
          <a:xfrm>
            <a:off x="5984171" y="1031772"/>
            <a:ext cx="25922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sz="2800" b="1" dirty="0" smtClean="0">
                <a:solidFill>
                  <a:srgbClr val="333399"/>
                </a:solidFill>
                <a:latin typeface="Arial"/>
                <a:cs typeface="Arial"/>
              </a:rPr>
              <a:t>Norm Setting</a:t>
            </a:r>
            <a:r>
              <a:rPr lang="en-US" sz="2800" dirty="0">
                <a:solidFill>
                  <a:srgbClr val="333399"/>
                </a:solidFill>
                <a:latin typeface="Tahoma" charset="0"/>
              </a:rPr>
              <a:t/>
            </a:r>
            <a:br>
              <a:rPr lang="en-US" sz="2800" dirty="0">
                <a:solidFill>
                  <a:srgbClr val="333399"/>
                </a:solidFill>
                <a:latin typeface="Tahoma" charset="0"/>
              </a:rPr>
            </a:br>
            <a:endParaRPr lang="en-US" sz="1200" dirty="0">
              <a:solidFill>
                <a:srgbClr val="333399"/>
              </a:solidFill>
              <a:latin typeface="Comic Sans MS" charset="0"/>
            </a:endParaRPr>
          </a:p>
        </p:txBody>
      </p:sp>
      <p:sp>
        <p:nvSpPr>
          <p:cNvPr id="7173" name="AutoShape 6"/>
          <p:cNvSpPr>
            <a:spLocks noChangeArrowheads="1"/>
          </p:cNvSpPr>
          <p:nvPr/>
        </p:nvSpPr>
        <p:spPr bwMode="auto">
          <a:xfrm rot="18400663">
            <a:off x="5413921" y="4374161"/>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23559" name="Text Box 7"/>
          <p:cNvSpPr txBox="1">
            <a:spLocks noChangeArrowheads="1"/>
          </p:cNvSpPr>
          <p:nvPr/>
        </p:nvSpPr>
        <p:spPr bwMode="auto">
          <a:xfrm>
            <a:off x="251520" y="692696"/>
            <a:ext cx="28250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800" b="1" dirty="0">
                <a:solidFill>
                  <a:srgbClr val="000090"/>
                </a:solidFill>
                <a:ea typeface="ＭＳ Ｐゴシック" charset="0"/>
              </a:rPr>
              <a:t>Economic Development</a:t>
            </a:r>
          </a:p>
        </p:txBody>
      </p:sp>
      <p:sp>
        <p:nvSpPr>
          <p:cNvPr id="7175" name="AutoShape 8"/>
          <p:cNvSpPr>
            <a:spLocks noChangeArrowheads="1"/>
          </p:cNvSpPr>
          <p:nvPr/>
        </p:nvSpPr>
        <p:spPr bwMode="auto">
          <a:xfrm rot="2616379">
            <a:off x="2771800" y="1886807"/>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6" name="Text Box 9"/>
          <p:cNvSpPr txBox="1">
            <a:spLocks noChangeArrowheads="1"/>
          </p:cNvSpPr>
          <p:nvPr/>
        </p:nvSpPr>
        <p:spPr bwMode="auto">
          <a:xfrm>
            <a:off x="5232519" y="5301208"/>
            <a:ext cx="3851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sz="2800" b="1" dirty="0" smtClean="0">
                <a:solidFill>
                  <a:srgbClr val="000090"/>
                </a:solidFill>
                <a:latin typeface="Arial"/>
                <a:ea typeface="Arial Unicode MS" pitchFamily="34" charset="-128"/>
                <a:cs typeface="Arial"/>
              </a:rPr>
              <a:t>Global Infrastructure</a:t>
            </a:r>
            <a:endParaRPr lang="en-US" sz="2800" b="1"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4617" y="2491155"/>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2781833">
            <a:off x="2875597" y="430387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9" name="Text Box 13"/>
          <p:cNvSpPr txBox="1">
            <a:spLocks noChangeArrowheads="1"/>
          </p:cNvSpPr>
          <p:nvPr/>
        </p:nvSpPr>
        <p:spPr bwMode="auto">
          <a:xfrm>
            <a:off x="179512" y="5301208"/>
            <a:ext cx="3888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sz="2800" b="1"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1071193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idx="4294967295"/>
          </p:nvPr>
        </p:nvSpPr>
        <p:spPr>
          <a:xfrm>
            <a:off x="323850" y="3284538"/>
            <a:ext cx="8243888" cy="2133600"/>
          </a:xfrm>
          <a:noFill/>
        </p:spPr>
        <p:txBody>
          <a:bodyPr/>
          <a:lstStyle/>
          <a:p>
            <a:pPr eaLnBrk="1" hangingPunct="1"/>
            <a:r>
              <a:rPr lang="en-US" altLang="en-US" sz="3200" b="1" smtClean="0">
                <a:ea typeface="ヒラギノ角ゴ Pro W3" pitchFamily="1" charset="-128"/>
              </a:rPr>
              <a:t>Seminar on WIPO Services and Initiatives</a:t>
            </a:r>
            <a:br>
              <a:rPr lang="en-US" altLang="en-US" sz="3200" b="1" smtClean="0">
                <a:ea typeface="ヒラギノ角ゴ Pro W3" pitchFamily="1" charset="-128"/>
              </a:rPr>
            </a:br>
            <a:r>
              <a:rPr lang="en-US" altLang="en-US" sz="2400" b="1" smtClean="0">
                <a:ea typeface="ヒラギノ角ゴ Pro W3" pitchFamily="1" charset="-128"/>
              </a:rPr>
              <a:t/>
            </a:r>
            <a:br>
              <a:rPr lang="en-US" altLang="en-US" sz="2400" b="1" smtClean="0">
                <a:ea typeface="ヒラギノ角ゴ Pro W3" pitchFamily="1" charset="-128"/>
              </a:rPr>
            </a:br>
            <a:r>
              <a:rPr lang="en-US" altLang="en-US" sz="2000" b="1" smtClean="0">
                <a:solidFill>
                  <a:srgbClr val="990033"/>
                </a:solidFill>
                <a:latin typeface="Arial Black" pitchFamily="34" charset="0"/>
                <a:ea typeface="ＭＳ Ｐゴシック" pitchFamily="34" charset="-128"/>
              </a:rPr>
              <a:t>The Madrid System </a:t>
            </a:r>
            <a:br>
              <a:rPr lang="en-US" altLang="en-US" sz="2000" b="1" smtClean="0">
                <a:solidFill>
                  <a:srgbClr val="990033"/>
                </a:solidFill>
                <a:latin typeface="Arial Black" pitchFamily="34" charset="0"/>
                <a:ea typeface="ＭＳ Ｐゴシック" pitchFamily="34" charset="-128"/>
              </a:rPr>
            </a:br>
            <a:r>
              <a:rPr lang="en-US" altLang="en-US" sz="2000" b="1" smtClean="0">
                <a:solidFill>
                  <a:srgbClr val="990033"/>
                </a:solidFill>
                <a:latin typeface="Arial Black" pitchFamily="34" charset="0"/>
                <a:ea typeface="ＭＳ Ｐゴシック" pitchFamily="34" charset="-128"/>
              </a:rPr>
              <a:t>The Hague System</a:t>
            </a:r>
            <a:br>
              <a:rPr lang="en-US" altLang="en-US" sz="2000" b="1" smtClean="0">
                <a:solidFill>
                  <a:srgbClr val="990033"/>
                </a:solidFill>
                <a:latin typeface="Arial Black" pitchFamily="34" charset="0"/>
                <a:ea typeface="ＭＳ Ｐゴシック" pitchFamily="34" charset="-128"/>
              </a:rPr>
            </a:br>
            <a:endParaRPr lang="en-US" altLang="en-US" sz="2000" b="1" smtClean="0">
              <a:ea typeface="ヒラギノ角ゴ Pro W3" pitchFamily="1" charset="-128"/>
            </a:endParaRPr>
          </a:p>
        </p:txBody>
      </p:sp>
      <p:sp>
        <p:nvSpPr>
          <p:cNvPr id="3075" name="Rectangle 9"/>
          <p:cNvSpPr>
            <a:spLocks noGrp="1" noChangeArrowheads="1"/>
          </p:cNvSpPr>
          <p:nvPr>
            <p:ph type="subTitle" idx="4294967295"/>
          </p:nvPr>
        </p:nvSpPr>
        <p:spPr>
          <a:xfrm>
            <a:off x="4284663" y="5329238"/>
            <a:ext cx="4859337" cy="792162"/>
          </a:xfrm>
          <a:noFill/>
        </p:spPr>
        <p:txBody>
          <a:bodyPr/>
          <a:lstStyle/>
          <a:p>
            <a:pPr marL="0" indent="0" eaLnBrk="1" hangingPunct="1">
              <a:lnSpc>
                <a:spcPct val="80000"/>
              </a:lnSpc>
              <a:buFontTx/>
              <a:buNone/>
            </a:pPr>
            <a:r>
              <a:rPr lang="en-US" altLang="en-US" sz="900" smtClean="0">
                <a:solidFill>
                  <a:srgbClr val="990033"/>
                </a:solidFill>
                <a:latin typeface="Arial Black" pitchFamily="34" charset="0"/>
                <a:ea typeface="ＭＳ Ｐゴシック" pitchFamily="34" charset="-128"/>
              </a:rPr>
              <a:t/>
            </a:r>
            <a:br>
              <a:rPr lang="en-US" altLang="en-US" sz="900" smtClean="0">
                <a:solidFill>
                  <a:srgbClr val="990033"/>
                </a:solidFill>
                <a:latin typeface="Arial Black" pitchFamily="34" charset="0"/>
                <a:ea typeface="ＭＳ Ｐゴシック" pitchFamily="34" charset="-128"/>
              </a:rPr>
            </a:br>
            <a:r>
              <a:rPr lang="en-US" altLang="en-US" sz="1400" smtClean="0">
                <a:solidFill>
                  <a:srgbClr val="70899B"/>
                </a:solidFill>
                <a:latin typeface="Arial Black" pitchFamily="34" charset="0"/>
                <a:ea typeface="ＭＳ Ｐゴシック" pitchFamily="34" charset="-128"/>
              </a:rPr>
              <a:t>Asta Valdimarsdottir</a:t>
            </a:r>
          </a:p>
          <a:p>
            <a:pPr marL="0" indent="0" eaLnBrk="1" hangingPunct="1">
              <a:lnSpc>
                <a:spcPct val="80000"/>
              </a:lnSpc>
              <a:buFontTx/>
              <a:buNone/>
            </a:pPr>
            <a:r>
              <a:rPr lang="en-US" altLang="en-US" sz="1400" smtClean="0">
                <a:solidFill>
                  <a:srgbClr val="70899B"/>
                </a:solidFill>
                <a:latin typeface="Arial Black" pitchFamily="34" charset="0"/>
                <a:ea typeface="ＭＳ Ｐゴシック" pitchFamily="34" charset="-128"/>
              </a:rPr>
              <a:t>September, 2014</a:t>
            </a:r>
          </a:p>
        </p:txBody>
      </p:sp>
      <p:sp>
        <p:nvSpPr>
          <p:cNvPr id="3076" name="Text Box 11"/>
          <p:cNvSpPr txBox="1">
            <a:spLocks noChangeArrowheads="1"/>
          </p:cNvSpPr>
          <p:nvPr/>
        </p:nvSpPr>
        <p:spPr bwMode="auto">
          <a:xfrm>
            <a:off x="323850" y="5229225"/>
            <a:ext cx="27352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b="0">
              <a:solidFill>
                <a:srgbClr val="70899B"/>
              </a:solidFill>
            </a:endParaRPr>
          </a:p>
          <a:p>
            <a:pPr eaLnBrk="1" hangingPunct="1">
              <a:spcBef>
                <a:spcPct val="50000"/>
              </a:spcBef>
              <a:buFontTx/>
              <a:buNone/>
            </a:pPr>
            <a:endParaRPr lang="en-US" altLang="en-US" b="0">
              <a:solidFill>
                <a:srgbClr val="70899B"/>
              </a:solidFill>
            </a:endParaRPr>
          </a:p>
        </p:txBody>
      </p:sp>
    </p:spTree>
    <p:extLst>
      <p:ext uri="{BB962C8B-B14F-4D97-AF65-F5344CB8AC3E}">
        <p14:creationId xmlns:p14="http://schemas.microsoft.com/office/powerpoint/2010/main" val="920627305"/>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68313" y="4346575"/>
            <a:ext cx="8218487" cy="1512888"/>
          </a:xfrm>
        </p:spPr>
        <p:txBody>
          <a:bodyPr/>
          <a:lstStyle/>
          <a:p>
            <a:r>
              <a:rPr lang="en-US" altLang="en-US" dirty="0" smtClean="0">
                <a:ea typeface="ＭＳ Ｐゴシック" pitchFamily="34" charset="-128"/>
              </a:rPr>
              <a:t>Designs</a:t>
            </a:r>
          </a:p>
        </p:txBody>
      </p:sp>
      <p:sp>
        <p:nvSpPr>
          <p:cNvPr id="4" name="Content Placeholder 2"/>
          <p:cNvSpPr txBox="1">
            <a:spLocks/>
          </p:cNvSpPr>
          <p:nvPr/>
        </p:nvSpPr>
        <p:spPr bwMode="auto">
          <a:xfrm>
            <a:off x="468313" y="381000"/>
            <a:ext cx="82200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2"/>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a:defRPr/>
            </a:pPr>
            <a:r>
              <a:rPr lang="en-US" b="0" kern="0" dirty="0" smtClean="0"/>
              <a:t>Trademarks</a:t>
            </a:r>
            <a:endParaRPr lang="en-US" b="0" kern="0" dirty="0"/>
          </a:p>
        </p:txBody>
      </p:sp>
      <p:pic>
        <p:nvPicPr>
          <p:cNvPr id="410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81000"/>
            <a:ext cx="2682875" cy="71913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538" y="4491038"/>
            <a:ext cx="2709862" cy="7270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2" name="TextBox 8"/>
          <p:cNvSpPr txBox="1">
            <a:spLocks noChangeArrowheads="1"/>
          </p:cNvSpPr>
          <p:nvPr/>
        </p:nvSpPr>
        <p:spPr bwMode="auto">
          <a:xfrm>
            <a:off x="2743200" y="1020763"/>
            <a:ext cx="1123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900" b="0"/>
              <a:t>IRN 866596 </a:t>
            </a:r>
          </a:p>
        </p:txBody>
      </p:sp>
      <p:sp>
        <p:nvSpPr>
          <p:cNvPr id="4103" name="TextBox 16"/>
          <p:cNvSpPr txBox="1">
            <a:spLocks noChangeArrowheads="1"/>
          </p:cNvSpPr>
          <p:nvPr/>
        </p:nvSpPr>
        <p:spPr bwMode="auto">
          <a:xfrm>
            <a:off x="2363788" y="5734050"/>
            <a:ext cx="1865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800" b="0"/>
              <a:t>IPO UK number 4009939</a:t>
            </a:r>
          </a:p>
        </p:txBody>
      </p:sp>
      <p:pic>
        <p:nvPicPr>
          <p:cNvPr id="410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538" y="3748088"/>
            <a:ext cx="3175000" cy="1900237"/>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4638" y="1366838"/>
            <a:ext cx="2374900" cy="1630362"/>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6" name="TextBox 8"/>
          <p:cNvSpPr txBox="1">
            <a:spLocks noChangeArrowheads="1"/>
          </p:cNvSpPr>
          <p:nvPr/>
        </p:nvSpPr>
        <p:spPr bwMode="auto">
          <a:xfrm>
            <a:off x="2579688" y="3011488"/>
            <a:ext cx="1123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900" b="0"/>
              <a:t>IRN </a:t>
            </a:r>
            <a:r>
              <a:rPr lang="en-US" altLang="en-US" sz="900"/>
              <a:t>781638 </a:t>
            </a:r>
            <a:endParaRPr lang="en-US" altLang="en-US" sz="900" b="0"/>
          </a:p>
        </p:txBody>
      </p:sp>
      <p:pic>
        <p:nvPicPr>
          <p:cNvPr id="410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4638" y="295275"/>
            <a:ext cx="2044700" cy="76993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778517722"/>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41325" y="0"/>
            <a:ext cx="8229600" cy="1143000"/>
          </a:xfrm>
        </p:spPr>
        <p:txBody>
          <a:bodyPr/>
          <a:lstStyle/>
          <a:p>
            <a:pPr eaLnBrk="1" hangingPunct="1"/>
            <a:r>
              <a:rPr lang="fr-CH" altLang="en-US" smtClean="0">
                <a:ea typeface="ＭＳ Ｐゴシック" pitchFamily="34" charset="-128"/>
              </a:rPr>
              <a:t>Trademark and design protection</a:t>
            </a:r>
            <a:br>
              <a:rPr lang="fr-CH" altLang="en-US" smtClean="0">
                <a:ea typeface="ＭＳ Ｐゴシック" pitchFamily="34" charset="-128"/>
              </a:rPr>
            </a:br>
            <a:r>
              <a:rPr lang="fr-CH" altLang="en-US" smtClean="0">
                <a:ea typeface="ＭＳ Ｐゴシック" pitchFamily="34" charset="-128"/>
              </a:rPr>
              <a:t>National route</a:t>
            </a:r>
            <a:endParaRPr lang="en-US" altLang="en-US" smtClean="0">
              <a:ea typeface="ＭＳ Ｐゴシック" pitchFamily="34" charset="-128"/>
            </a:endParaRPr>
          </a:p>
        </p:txBody>
      </p:sp>
      <p:sp>
        <p:nvSpPr>
          <p:cNvPr id="5123" name="Rectangle 3"/>
          <p:cNvSpPr>
            <a:spLocks noGrp="1" noChangeArrowheads="1"/>
          </p:cNvSpPr>
          <p:nvPr>
            <p:ph type="body" idx="1"/>
          </p:nvPr>
        </p:nvSpPr>
        <p:spPr>
          <a:xfrm>
            <a:off x="539750" y="1273175"/>
            <a:ext cx="8229600" cy="4895850"/>
          </a:xfrm>
        </p:spPr>
        <p:txBody>
          <a:bodyPr/>
          <a:lstStyle/>
          <a:p>
            <a:pPr marL="0" indent="0" eaLnBrk="1" hangingPunct="1">
              <a:buFontTx/>
              <a:buNone/>
            </a:pPr>
            <a:endParaRPr lang="en-US" altLang="en-US" smtClean="0">
              <a:ea typeface="ＭＳ Ｐゴシック" pitchFamily="34" charset="-128"/>
            </a:endParaRPr>
          </a:p>
          <a:p>
            <a:pPr lvl="1" eaLnBrk="1" hangingPunct="1">
              <a:buFontTx/>
              <a:buNone/>
            </a:pPr>
            <a:endParaRPr lang="en-US" altLang="en-US" sz="3200" smtClean="0">
              <a:ea typeface="Arial" pitchFamily="34" charset="0"/>
            </a:endParaRPr>
          </a:p>
          <a:p>
            <a:pPr lvl="1" eaLnBrk="1" hangingPunct="1">
              <a:buFontTx/>
              <a:buNone/>
            </a:pPr>
            <a:endParaRPr lang="en-US" altLang="en-US" sz="3200" smtClean="0">
              <a:ea typeface="Arial" pitchFamily="34" charset="0"/>
            </a:endParaRPr>
          </a:p>
        </p:txBody>
      </p:sp>
      <p:sp>
        <p:nvSpPr>
          <p:cNvPr id="2" name="TextBox 1"/>
          <p:cNvSpPr txBox="1">
            <a:spLocks noChangeArrowheads="1"/>
          </p:cNvSpPr>
          <p:nvPr/>
        </p:nvSpPr>
        <p:spPr bwMode="auto">
          <a:xfrm>
            <a:off x="30163" y="3890963"/>
            <a:ext cx="2247900" cy="5238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2800">
                <a:solidFill>
                  <a:srgbClr val="2E4E66"/>
                </a:solidFill>
              </a:rPr>
              <a:t>APPLICANT</a:t>
            </a:r>
          </a:p>
        </p:txBody>
      </p:sp>
      <p:cxnSp>
        <p:nvCxnSpPr>
          <p:cNvPr id="5125"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5126"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5127"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8" name="Straight Arrow Connector 7"/>
          <p:cNvCxnSpPr>
            <a:cxnSpLocks noChangeShapeType="1"/>
          </p:cNvCxnSpPr>
          <p:nvPr/>
        </p:nvCxnSpPr>
        <p:spPr bwMode="auto">
          <a:xfrm>
            <a:off x="2247900" y="3979863"/>
            <a:ext cx="2443163" cy="14160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2247900" y="3113088"/>
            <a:ext cx="2767013" cy="87630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2247900" y="3998913"/>
            <a:ext cx="2767013" cy="77470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flipV="1">
            <a:off x="2247900" y="2406650"/>
            <a:ext cx="2443163" cy="15827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2247900" y="3994150"/>
            <a:ext cx="3163888" cy="4763"/>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TextBox 23"/>
          <p:cNvSpPr txBox="1">
            <a:spLocks noChangeArrowheads="1"/>
          </p:cNvSpPr>
          <p:nvPr/>
        </p:nvSpPr>
        <p:spPr bwMode="auto">
          <a:xfrm>
            <a:off x="6069013" y="1273175"/>
            <a:ext cx="2360612" cy="368300"/>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2800">
                <a:solidFill>
                  <a:srgbClr val="2E4E66"/>
                </a:solidFill>
              </a:rPr>
              <a:t>NATIONAL OFFICES</a:t>
            </a:r>
          </a:p>
        </p:txBody>
      </p:sp>
      <p:pic>
        <p:nvPicPr>
          <p:cNvPr id="25" name="Picture 24" descr="au.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52800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c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0088" y="2684463"/>
            <a:ext cx="8572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h.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53363" y="4475163"/>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45425" y="3578225"/>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18313" y="3998913"/>
            <a:ext cx="865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 name="Picture 19455" descr="jp.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18313" y="2254250"/>
            <a:ext cx="85883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72150" y="4406900"/>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9459" descr="u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867650" y="1825625"/>
            <a:ext cx="8334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9460" descr="ru.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18313" y="3113088"/>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2125" y="4887913"/>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462" descr="pt.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837488" y="2659063"/>
            <a:ext cx="8620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9463" descr="eu.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772150" y="35401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241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nodeType="afterGroup">
                            <p:stCondLst>
                              <p:cond delay="1000"/>
                            </p:stCondLst>
                            <p:childTnLst>
                              <p:par>
                                <p:cTn id="20" presetID="5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par>
                          <p:cTn id="25" fill="hold" nodeType="afterGroup">
                            <p:stCondLst>
                              <p:cond delay="2000"/>
                            </p:stCondLst>
                            <p:childTnLst>
                              <p:par>
                                <p:cTn id="26" presetID="55"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nodeType="afterGroup">
                            <p:stCondLst>
                              <p:cond delay="3000"/>
                            </p:stCondLst>
                            <p:childTnLst>
                              <p:par>
                                <p:cTn id="32" presetID="55"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childTnLst>
                          </p:cTn>
                        </p:par>
                        <p:par>
                          <p:cTn id="37" fill="hold" nodeType="afterGroup">
                            <p:stCondLst>
                              <p:cond delay="4000"/>
                            </p:stCondLst>
                            <p:childTnLst>
                              <p:par>
                                <p:cTn id="38" presetID="55"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strVal val="#ppt_w*0.70"/>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Effect transition="in" filter="fade">
                                      <p:cBhvr>
                                        <p:cTn id="42" dur="10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par>
                          <p:cTn id="47" fill="hold" nodeType="afterGroup">
                            <p:stCondLst>
                              <p:cond delay="0"/>
                            </p:stCondLst>
                            <p:childTnLst>
                              <p:par>
                                <p:cTn id="48" presetID="9" presetClass="entr" presetSubtype="0" fill="hold" nodeType="afterEffect">
                                  <p:stCondLst>
                                    <p:cond delay="1000"/>
                                  </p:stCondLst>
                                  <p:childTnLst>
                                    <p:set>
                                      <p:cBhvr>
                                        <p:cTn id="49" dur="1" fill="hold">
                                          <p:stCondLst>
                                            <p:cond delay="0"/>
                                          </p:stCondLst>
                                        </p:cTn>
                                        <p:tgtEl>
                                          <p:spTgt spid="19460"/>
                                        </p:tgtEl>
                                        <p:attrNameLst>
                                          <p:attrName>style.visibility</p:attrName>
                                        </p:attrNameLst>
                                      </p:cBhvr>
                                      <p:to>
                                        <p:strVal val="visible"/>
                                      </p:to>
                                    </p:set>
                                    <p:animEffect transition="in" filter="dissolve">
                                      <p:cBhvr>
                                        <p:cTn id="50" dur="500"/>
                                        <p:tgtEl>
                                          <p:spTgt spid="19460"/>
                                        </p:tgtEl>
                                      </p:cBhvr>
                                    </p:animEffect>
                                  </p:childTnLst>
                                </p:cTn>
                              </p:par>
                            </p:childTnLst>
                          </p:cTn>
                        </p:par>
                        <p:par>
                          <p:cTn id="51" fill="hold" nodeType="afterGroup">
                            <p:stCondLst>
                              <p:cond delay="1500"/>
                            </p:stCondLst>
                            <p:childTnLst>
                              <p:par>
                                <p:cTn id="52" presetID="9" presetClass="entr" presetSubtype="0"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childTnLst>
                          </p:cTn>
                        </p:par>
                        <p:par>
                          <p:cTn id="55" fill="hold" nodeType="afterGroup">
                            <p:stCondLst>
                              <p:cond delay="2000"/>
                            </p:stCondLst>
                            <p:childTnLst>
                              <p:par>
                                <p:cTn id="56" presetID="9" presetClass="entr" presetSubtype="0" fill="hold" nodeType="afterEffect">
                                  <p:stCondLst>
                                    <p:cond delay="0"/>
                                  </p:stCondLst>
                                  <p:childTnLst>
                                    <p:set>
                                      <p:cBhvr>
                                        <p:cTn id="57" dur="1" fill="hold">
                                          <p:stCondLst>
                                            <p:cond delay="0"/>
                                          </p:stCondLst>
                                        </p:cTn>
                                        <p:tgtEl>
                                          <p:spTgt spid="19464"/>
                                        </p:tgtEl>
                                        <p:attrNameLst>
                                          <p:attrName>style.visibility</p:attrName>
                                        </p:attrNameLst>
                                      </p:cBhvr>
                                      <p:to>
                                        <p:strVal val="visible"/>
                                      </p:to>
                                    </p:set>
                                    <p:animEffect transition="in" filter="dissolve">
                                      <p:cBhvr>
                                        <p:cTn id="58" dur="500"/>
                                        <p:tgtEl>
                                          <p:spTgt spid="19464"/>
                                        </p:tgtEl>
                                      </p:cBhvr>
                                    </p:animEffect>
                                  </p:childTnLst>
                                </p:cTn>
                              </p:par>
                            </p:childTnLst>
                          </p:cTn>
                        </p:par>
                        <p:par>
                          <p:cTn id="59" fill="hold" nodeType="afterGroup">
                            <p:stCondLst>
                              <p:cond delay="2500"/>
                            </p:stCondLst>
                            <p:childTnLst>
                              <p:par>
                                <p:cTn id="60" presetID="9" presetClass="entr" presetSubtype="0" fill="hold" nodeType="afterEffect">
                                  <p:stCondLst>
                                    <p:cond delay="0"/>
                                  </p:stCondLst>
                                  <p:childTnLst>
                                    <p:set>
                                      <p:cBhvr>
                                        <p:cTn id="61" dur="1" fill="hold">
                                          <p:stCondLst>
                                            <p:cond delay="0"/>
                                          </p:stCondLst>
                                        </p:cTn>
                                        <p:tgtEl>
                                          <p:spTgt spid="19459"/>
                                        </p:tgtEl>
                                        <p:attrNameLst>
                                          <p:attrName>style.visibility</p:attrName>
                                        </p:attrNameLst>
                                      </p:cBhvr>
                                      <p:to>
                                        <p:strVal val="visible"/>
                                      </p:to>
                                    </p:set>
                                    <p:animEffect transition="in" filter="dissolve">
                                      <p:cBhvr>
                                        <p:cTn id="62" dur="500"/>
                                        <p:tgtEl>
                                          <p:spTgt spid="19459"/>
                                        </p:tgtEl>
                                      </p:cBhvr>
                                    </p:animEffect>
                                  </p:childTnLst>
                                </p:cTn>
                              </p:par>
                            </p:childTnLst>
                          </p:cTn>
                        </p:par>
                        <p:par>
                          <p:cTn id="63" fill="hold" nodeType="afterGroup">
                            <p:stCondLst>
                              <p:cond delay="3000"/>
                            </p:stCondLst>
                            <p:childTnLst>
                              <p:par>
                                <p:cTn id="64" presetID="9"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par>
                          <p:cTn id="67" fill="hold" nodeType="afterGroup">
                            <p:stCondLst>
                              <p:cond delay="3500"/>
                            </p:stCondLst>
                            <p:childTnLst>
                              <p:par>
                                <p:cTn id="68" presetID="9" presetClass="entr" presetSubtype="0" fill="hold" nodeType="afterEffect">
                                  <p:stCondLst>
                                    <p:cond delay="0"/>
                                  </p:stCondLst>
                                  <p:childTnLst>
                                    <p:set>
                                      <p:cBhvr>
                                        <p:cTn id="69" dur="1" fill="hold">
                                          <p:stCondLst>
                                            <p:cond delay="0"/>
                                          </p:stCondLst>
                                        </p:cTn>
                                        <p:tgtEl>
                                          <p:spTgt spid="19456"/>
                                        </p:tgtEl>
                                        <p:attrNameLst>
                                          <p:attrName>style.visibility</p:attrName>
                                        </p:attrNameLst>
                                      </p:cBhvr>
                                      <p:to>
                                        <p:strVal val="visible"/>
                                      </p:to>
                                    </p:set>
                                    <p:animEffect transition="in" filter="dissolve">
                                      <p:cBhvr>
                                        <p:cTn id="70" dur="500"/>
                                        <p:tgtEl>
                                          <p:spTgt spid="19456"/>
                                        </p:tgtEl>
                                      </p:cBhvr>
                                    </p:animEffect>
                                  </p:childTnLst>
                                </p:cTn>
                              </p:par>
                            </p:childTnLst>
                          </p:cTn>
                        </p:par>
                        <p:par>
                          <p:cTn id="71" fill="hold" nodeType="afterGroup">
                            <p:stCondLst>
                              <p:cond delay="4000"/>
                            </p:stCondLst>
                            <p:childTnLst>
                              <p:par>
                                <p:cTn id="72" presetID="9" presetClass="entr" presetSubtype="0" fill="hold" nodeType="afterEffect">
                                  <p:stCondLst>
                                    <p:cond delay="0"/>
                                  </p:stCondLst>
                                  <p:childTnLst>
                                    <p:set>
                                      <p:cBhvr>
                                        <p:cTn id="73" dur="1" fill="hold">
                                          <p:stCondLst>
                                            <p:cond delay="0"/>
                                          </p:stCondLst>
                                        </p:cTn>
                                        <p:tgtEl>
                                          <p:spTgt spid="19461"/>
                                        </p:tgtEl>
                                        <p:attrNameLst>
                                          <p:attrName>style.visibility</p:attrName>
                                        </p:attrNameLst>
                                      </p:cBhvr>
                                      <p:to>
                                        <p:strVal val="visible"/>
                                      </p:to>
                                    </p:set>
                                    <p:animEffect transition="in" filter="dissolve">
                                      <p:cBhvr>
                                        <p:cTn id="74" dur="500"/>
                                        <p:tgtEl>
                                          <p:spTgt spid="19461"/>
                                        </p:tgtEl>
                                      </p:cBhvr>
                                    </p:animEffect>
                                  </p:childTnLst>
                                </p:cTn>
                              </p:par>
                            </p:childTnLst>
                          </p:cTn>
                        </p:par>
                        <p:par>
                          <p:cTn id="75" fill="hold" nodeType="afterGroup">
                            <p:stCondLst>
                              <p:cond delay="4500"/>
                            </p:stCondLst>
                            <p:childTnLst>
                              <p:par>
                                <p:cTn id="76" presetID="9"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dissolve">
                                      <p:cBhvr>
                                        <p:cTn id="78" dur="500"/>
                                        <p:tgtEl>
                                          <p:spTgt spid="31"/>
                                        </p:tgtEl>
                                      </p:cBhvr>
                                    </p:animEffect>
                                  </p:childTnLst>
                                </p:cTn>
                              </p:par>
                            </p:childTnLst>
                          </p:cTn>
                        </p:par>
                        <p:par>
                          <p:cTn id="79" fill="hold" nodeType="afterGroup">
                            <p:stCondLst>
                              <p:cond delay="5000"/>
                            </p:stCondLst>
                            <p:childTnLst>
                              <p:par>
                                <p:cTn id="80" presetID="9" presetClass="entr" presetSubtype="0" fill="hold" nodeType="afterEffect">
                                  <p:stCondLst>
                                    <p:cond delay="0"/>
                                  </p:stCondLst>
                                  <p:childTnLst>
                                    <p:set>
                                      <p:cBhvr>
                                        <p:cTn id="81" dur="1" fill="hold">
                                          <p:stCondLst>
                                            <p:cond delay="0"/>
                                          </p:stCondLst>
                                        </p:cTn>
                                        <p:tgtEl>
                                          <p:spTgt spid="19462"/>
                                        </p:tgtEl>
                                        <p:attrNameLst>
                                          <p:attrName>style.visibility</p:attrName>
                                        </p:attrNameLst>
                                      </p:cBhvr>
                                      <p:to>
                                        <p:strVal val="visible"/>
                                      </p:to>
                                    </p:set>
                                    <p:animEffect transition="in" filter="dissolve">
                                      <p:cBhvr>
                                        <p:cTn id="82" dur="500"/>
                                        <p:tgtEl>
                                          <p:spTgt spid="19462"/>
                                        </p:tgtEl>
                                      </p:cBhvr>
                                    </p:animEffect>
                                  </p:childTnLst>
                                </p:cTn>
                              </p:par>
                            </p:childTnLst>
                          </p:cTn>
                        </p:par>
                        <p:par>
                          <p:cTn id="83" fill="hold" nodeType="afterGroup">
                            <p:stCondLst>
                              <p:cond delay="5500"/>
                            </p:stCondLst>
                            <p:childTnLst>
                              <p:par>
                                <p:cTn id="84" presetID="9" presetClass="entr" presetSubtype="0" fill="hold" nodeType="afterEffect">
                                  <p:stCondLst>
                                    <p:cond delay="0"/>
                                  </p:stCondLst>
                                  <p:childTnLst>
                                    <p:set>
                                      <p:cBhvr>
                                        <p:cTn id="85" dur="1" fill="hold">
                                          <p:stCondLst>
                                            <p:cond delay="0"/>
                                          </p:stCondLst>
                                        </p:cTn>
                                        <p:tgtEl>
                                          <p:spTgt spid="19463"/>
                                        </p:tgtEl>
                                        <p:attrNameLst>
                                          <p:attrName>style.visibility</p:attrName>
                                        </p:attrNameLst>
                                      </p:cBhvr>
                                      <p:to>
                                        <p:strVal val="visible"/>
                                      </p:to>
                                    </p:set>
                                    <p:animEffect transition="in" filter="dissolve">
                                      <p:cBhvr>
                                        <p:cTn id="86" dur="500"/>
                                        <p:tgtEl>
                                          <p:spTgt spid="19463"/>
                                        </p:tgtEl>
                                      </p:cBhvr>
                                    </p:animEffect>
                                  </p:childTnLst>
                                </p:cTn>
                              </p:par>
                            </p:childTnLst>
                          </p:cTn>
                        </p:par>
                        <p:par>
                          <p:cTn id="87" fill="hold" nodeType="afterGroup">
                            <p:stCondLst>
                              <p:cond delay="6000"/>
                            </p:stCondLst>
                            <p:childTnLst>
                              <p:par>
                                <p:cTn id="88" presetID="9" presetClass="entr" presetSubtype="0" fill="hold"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dissolve">
                                      <p:cBhvr>
                                        <p:cTn id="90" dur="500"/>
                                        <p:tgtEl>
                                          <p:spTgt spid="29"/>
                                        </p:tgtEl>
                                      </p:cBhvr>
                                    </p:animEffect>
                                  </p:childTnLst>
                                </p:cTn>
                              </p:par>
                            </p:childTnLst>
                          </p:cTn>
                        </p:par>
                        <p:par>
                          <p:cTn id="91" fill="hold" nodeType="afterGroup">
                            <p:stCondLst>
                              <p:cond delay="6500"/>
                            </p:stCondLst>
                            <p:childTnLst>
                              <p:par>
                                <p:cTn id="92" presetID="9" presetClass="entr" presetSubtype="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dissolve">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46088" y="0"/>
            <a:ext cx="8224837" cy="1143000"/>
          </a:xfrm>
        </p:spPr>
        <p:txBody>
          <a:bodyPr/>
          <a:lstStyle/>
          <a:p>
            <a:pPr eaLnBrk="1" hangingPunct="1"/>
            <a:r>
              <a:rPr lang="fr-CH" altLang="en-US" smtClean="0">
                <a:ea typeface="ＭＳ Ｐゴシック" pitchFamily="34" charset="-128"/>
              </a:rPr>
              <a:t>Trademark and design protection</a:t>
            </a:r>
            <a:br>
              <a:rPr lang="fr-CH" altLang="en-US" smtClean="0">
                <a:ea typeface="ＭＳ Ｐゴシック" pitchFamily="34" charset="-128"/>
              </a:rPr>
            </a:br>
            <a:r>
              <a:rPr lang="fr-CH" altLang="en-US" smtClean="0">
                <a:ea typeface="ＭＳ Ｐゴシック" pitchFamily="34" charset="-128"/>
              </a:rPr>
              <a:t>International route</a:t>
            </a:r>
            <a:endParaRPr lang="en-US" altLang="en-US" smtClean="0">
              <a:ea typeface="ＭＳ Ｐゴシック" pitchFamily="34" charset="-128"/>
            </a:endParaRPr>
          </a:p>
        </p:txBody>
      </p:sp>
      <p:sp>
        <p:nvSpPr>
          <p:cNvPr id="6147" name="Rectangle 3"/>
          <p:cNvSpPr>
            <a:spLocks noGrp="1" noChangeArrowheads="1"/>
          </p:cNvSpPr>
          <p:nvPr>
            <p:ph type="body" idx="1"/>
          </p:nvPr>
        </p:nvSpPr>
        <p:spPr>
          <a:xfrm>
            <a:off x="468313" y="2133600"/>
            <a:ext cx="8205787" cy="4238625"/>
          </a:xfrm>
          <a:ln>
            <a:solidFill>
              <a:srgbClr val="FFFFFF"/>
            </a:solidFill>
            <a:miter lim="800000"/>
            <a:headEnd/>
            <a:tailEnd/>
          </a:ln>
        </p:spPr>
        <p:txBody>
          <a:bodyPr/>
          <a:lstStyle/>
          <a:p>
            <a:pPr marL="0" indent="0" eaLnBrk="1" hangingPunct="1">
              <a:buFontTx/>
              <a:buNone/>
            </a:pPr>
            <a:endParaRPr lang="en-US" altLang="en-US" smtClean="0">
              <a:ea typeface="ＭＳ Ｐゴシック" pitchFamily="34" charset="-128"/>
            </a:endParaRPr>
          </a:p>
          <a:p>
            <a:pPr lvl="1" eaLnBrk="1" hangingPunct="1">
              <a:buFontTx/>
              <a:buNone/>
            </a:pPr>
            <a:endParaRPr lang="en-US" altLang="en-US" sz="3200" smtClean="0">
              <a:ea typeface="Arial" pitchFamily="34" charset="0"/>
            </a:endParaRPr>
          </a:p>
          <a:p>
            <a:pPr lvl="1" eaLnBrk="1" hangingPunct="1">
              <a:buFontTx/>
              <a:buNone/>
            </a:pPr>
            <a:endParaRPr lang="en-US" altLang="en-US" sz="3200" smtClean="0">
              <a:ea typeface="Arial" pitchFamily="34" charset="0"/>
            </a:endParaRPr>
          </a:p>
        </p:txBody>
      </p:sp>
      <p:sp>
        <p:nvSpPr>
          <p:cNvPr id="2" name="TextBox 1"/>
          <p:cNvSpPr txBox="1">
            <a:spLocks noChangeArrowheads="1"/>
          </p:cNvSpPr>
          <p:nvPr/>
        </p:nvSpPr>
        <p:spPr bwMode="auto">
          <a:xfrm>
            <a:off x="201613" y="1955800"/>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NATIONAL OFFICE</a:t>
            </a:r>
          </a:p>
        </p:txBody>
      </p:sp>
      <p:cxnSp>
        <p:nvCxnSpPr>
          <p:cNvPr id="6149"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6150"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6151"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lg" len="med"/>
              </a14:hiddenLine>
            </a:ext>
          </a:extLst>
        </p:spPr>
      </p:cxnSp>
      <p:cxnSp>
        <p:nvCxnSpPr>
          <p:cNvPr id="13" name="Straight Arrow Connector 12"/>
          <p:cNvCxnSpPr>
            <a:cxnSpLocks noChangeShapeType="1"/>
          </p:cNvCxnSpPr>
          <p:nvPr/>
        </p:nvCxnSpPr>
        <p:spPr bwMode="auto">
          <a:xfrm flipV="1">
            <a:off x="3632200" y="3779838"/>
            <a:ext cx="728663" cy="3238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2022475" y="4489450"/>
            <a:ext cx="88900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2022475" y="2109788"/>
            <a:ext cx="889000" cy="158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2022475" y="3738563"/>
            <a:ext cx="88900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7" name="Picture 26" descr="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2713" y="4129088"/>
            <a:ext cx="3175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44815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5888" y="3381375"/>
            <a:ext cx="314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30713" y="3754438"/>
            <a:ext cx="309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32300"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2238" y="3763963"/>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01613" y="1309688"/>
            <a:ext cx="146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a:solidFill>
                  <a:srgbClr val="67091B"/>
                </a:solidFill>
              </a:rPr>
              <a:t>MADRID</a:t>
            </a:r>
          </a:p>
        </p:txBody>
      </p:sp>
      <p:sp>
        <p:nvSpPr>
          <p:cNvPr id="6" name="TextBox 5"/>
          <p:cNvSpPr txBox="1">
            <a:spLocks noChangeArrowheads="1"/>
          </p:cNvSpPr>
          <p:nvPr/>
        </p:nvSpPr>
        <p:spPr bwMode="auto">
          <a:xfrm>
            <a:off x="703263" y="3863975"/>
            <a:ext cx="560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200">
                <a:solidFill>
                  <a:srgbClr val="67091B"/>
                </a:solidFill>
              </a:rPr>
              <a:t>Basic</a:t>
            </a:r>
          </a:p>
        </p:txBody>
      </p:sp>
      <p:sp>
        <p:nvSpPr>
          <p:cNvPr id="32" name="TextBox 31"/>
          <p:cNvSpPr txBox="1">
            <a:spLocks noChangeArrowheads="1"/>
          </p:cNvSpPr>
          <p:nvPr/>
        </p:nvSpPr>
        <p:spPr bwMode="auto">
          <a:xfrm>
            <a:off x="201613" y="3025775"/>
            <a:ext cx="1465262"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a:solidFill>
                  <a:srgbClr val="67091B"/>
                </a:solidFill>
              </a:rPr>
              <a:t>HAGUE</a:t>
            </a:r>
          </a:p>
        </p:txBody>
      </p:sp>
      <p:sp>
        <p:nvSpPr>
          <p:cNvPr id="34" name="TextBox 33"/>
          <p:cNvSpPr txBox="1">
            <a:spLocks noChangeArrowheads="1"/>
          </p:cNvSpPr>
          <p:nvPr/>
        </p:nvSpPr>
        <p:spPr bwMode="auto">
          <a:xfrm>
            <a:off x="2911475" y="1952625"/>
            <a:ext cx="72072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35" name="Straight Arrow Connector 34"/>
          <p:cNvCxnSpPr>
            <a:cxnSpLocks noChangeShapeType="1"/>
          </p:cNvCxnSpPr>
          <p:nvPr/>
        </p:nvCxnSpPr>
        <p:spPr bwMode="auto">
          <a:xfrm flipV="1">
            <a:off x="3632200" y="4095750"/>
            <a:ext cx="728663" cy="79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Arrow Connector 35"/>
          <p:cNvCxnSpPr>
            <a:cxnSpLocks noChangeShapeType="1"/>
          </p:cNvCxnSpPr>
          <p:nvPr/>
        </p:nvCxnSpPr>
        <p:spPr bwMode="auto">
          <a:xfrm flipV="1">
            <a:off x="3632200" y="3487738"/>
            <a:ext cx="728663" cy="6159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Arrow Connector 36"/>
          <p:cNvCxnSpPr>
            <a:cxnSpLocks noChangeShapeType="1"/>
          </p:cNvCxnSpPr>
          <p:nvPr/>
        </p:nvCxnSpPr>
        <p:spPr bwMode="auto">
          <a:xfrm>
            <a:off x="3632200" y="4103688"/>
            <a:ext cx="728663" cy="341312"/>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Arrow Connector 37"/>
          <p:cNvCxnSpPr>
            <a:cxnSpLocks noChangeShapeType="1"/>
          </p:cNvCxnSpPr>
          <p:nvPr/>
        </p:nvCxnSpPr>
        <p:spPr bwMode="auto">
          <a:xfrm>
            <a:off x="3638550" y="4095750"/>
            <a:ext cx="722313" cy="617538"/>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2" name="Straight Connector 71"/>
          <p:cNvCxnSpPr>
            <a:cxnSpLocks noChangeShapeType="1"/>
          </p:cNvCxnSpPr>
          <p:nvPr/>
        </p:nvCxnSpPr>
        <p:spPr bwMode="auto">
          <a:xfrm>
            <a:off x="5626100" y="3498850"/>
            <a:ext cx="623888" cy="595313"/>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6171" name="Straight Connector 19464"/>
          <p:cNvCxnSpPr>
            <a:cxnSpLocks noChangeShapeType="1"/>
          </p:cNvCxnSpPr>
          <p:nvPr/>
        </p:nvCxnSpPr>
        <p:spPr bwMode="auto">
          <a:xfrm>
            <a:off x="6850063" y="219075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76" name="Straight Connector 75"/>
          <p:cNvCxnSpPr>
            <a:cxnSpLocks noChangeShapeType="1"/>
          </p:cNvCxnSpPr>
          <p:nvPr/>
        </p:nvCxnSpPr>
        <p:spPr bwMode="auto">
          <a:xfrm>
            <a:off x="5626100" y="3778250"/>
            <a:ext cx="623888" cy="315913"/>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77" name="Straight Connector 76"/>
          <p:cNvCxnSpPr>
            <a:cxnSpLocks noChangeShapeType="1"/>
          </p:cNvCxnSpPr>
          <p:nvPr/>
        </p:nvCxnSpPr>
        <p:spPr bwMode="auto">
          <a:xfrm flipV="1">
            <a:off x="5626100" y="4094163"/>
            <a:ext cx="623888" cy="344487"/>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78" name="Straight Connector 77"/>
          <p:cNvCxnSpPr>
            <a:cxnSpLocks noChangeShapeType="1"/>
          </p:cNvCxnSpPr>
          <p:nvPr/>
        </p:nvCxnSpPr>
        <p:spPr bwMode="auto">
          <a:xfrm flipV="1">
            <a:off x="5626100" y="4094163"/>
            <a:ext cx="623888" cy="619125"/>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V="1">
            <a:off x="5626100" y="4094163"/>
            <a:ext cx="623888" cy="7937"/>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sp>
        <p:nvSpPr>
          <p:cNvPr id="88" name="TextBox 87"/>
          <p:cNvSpPr txBox="1">
            <a:spLocks noChangeArrowheads="1"/>
          </p:cNvSpPr>
          <p:nvPr/>
        </p:nvSpPr>
        <p:spPr bwMode="auto">
          <a:xfrm>
            <a:off x="6249988" y="3940175"/>
            <a:ext cx="719137"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89" name="Straight Arrow Connector 88"/>
          <p:cNvCxnSpPr>
            <a:cxnSpLocks noChangeShapeType="1"/>
          </p:cNvCxnSpPr>
          <p:nvPr/>
        </p:nvCxnSpPr>
        <p:spPr bwMode="auto">
          <a:xfrm flipV="1">
            <a:off x="6969125" y="4094163"/>
            <a:ext cx="590550"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3" name="TextBox 92"/>
          <p:cNvSpPr txBox="1">
            <a:spLocks noChangeArrowheads="1"/>
          </p:cNvSpPr>
          <p:nvPr/>
        </p:nvSpPr>
        <p:spPr bwMode="auto">
          <a:xfrm>
            <a:off x="7559675" y="3940175"/>
            <a:ext cx="151447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MAINTENANCE</a:t>
            </a:r>
          </a:p>
        </p:txBody>
      </p:sp>
      <p:sp>
        <p:nvSpPr>
          <p:cNvPr id="99" name="TextBox 98"/>
          <p:cNvSpPr txBox="1">
            <a:spLocks noChangeArrowheads="1"/>
          </p:cNvSpPr>
          <p:nvPr/>
        </p:nvSpPr>
        <p:spPr bwMode="auto">
          <a:xfrm>
            <a:off x="703263" y="2206625"/>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n-US" altLang="en-US" sz="1200">
                <a:solidFill>
                  <a:srgbClr val="67091B"/>
                </a:solidFill>
              </a:rPr>
              <a:t>Basic</a:t>
            </a:r>
          </a:p>
        </p:txBody>
      </p:sp>
      <p:sp>
        <p:nvSpPr>
          <p:cNvPr id="100" name="TextBox 99"/>
          <p:cNvSpPr txBox="1">
            <a:spLocks noChangeArrowheads="1"/>
          </p:cNvSpPr>
          <p:nvPr/>
        </p:nvSpPr>
        <p:spPr bwMode="auto">
          <a:xfrm>
            <a:off x="201613" y="3584575"/>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NATIONAL OFFICE</a:t>
            </a:r>
          </a:p>
        </p:txBody>
      </p:sp>
      <p:sp>
        <p:nvSpPr>
          <p:cNvPr id="101" name="TextBox 100"/>
          <p:cNvSpPr txBox="1">
            <a:spLocks noChangeArrowheads="1"/>
          </p:cNvSpPr>
          <p:nvPr/>
        </p:nvSpPr>
        <p:spPr bwMode="auto">
          <a:xfrm>
            <a:off x="201613" y="4335463"/>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USER</a:t>
            </a:r>
          </a:p>
        </p:txBody>
      </p:sp>
      <p:sp>
        <p:nvSpPr>
          <p:cNvPr id="109" name="TextBox 108"/>
          <p:cNvSpPr txBox="1">
            <a:spLocks noChangeArrowheads="1"/>
          </p:cNvSpPr>
          <p:nvPr/>
        </p:nvSpPr>
        <p:spPr bwMode="auto">
          <a:xfrm>
            <a:off x="2911475" y="3535363"/>
            <a:ext cx="720725" cy="11699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1400">
              <a:solidFill>
                <a:srgbClr val="2E4E66"/>
              </a:solidFill>
            </a:endParaRPr>
          </a:p>
          <a:p>
            <a:pPr algn="ctr" eaLnBrk="1" hangingPunct="1">
              <a:spcBef>
                <a:spcPct val="50000"/>
              </a:spcBef>
              <a:buFontTx/>
              <a:buNone/>
            </a:pPr>
            <a:endParaRPr lang="en-US" altLang="en-US" sz="1400">
              <a:solidFill>
                <a:srgbClr val="2E4E66"/>
              </a:solidFill>
            </a:endParaRPr>
          </a:p>
          <a:p>
            <a:pPr algn="ctr" eaLnBrk="1" hangingPunct="1">
              <a:spcBef>
                <a:spcPct val="50000"/>
              </a:spcBef>
              <a:buFontTx/>
              <a:buNone/>
            </a:pPr>
            <a:r>
              <a:rPr lang="en-US" altLang="en-US" sz="1400">
                <a:solidFill>
                  <a:srgbClr val="2E4E66"/>
                </a:solidFill>
              </a:rPr>
              <a:t>WIPO</a:t>
            </a:r>
          </a:p>
          <a:p>
            <a:pPr algn="ctr" eaLnBrk="1" hangingPunct="1">
              <a:spcBef>
                <a:spcPct val="50000"/>
              </a:spcBef>
              <a:buFontTx/>
              <a:buNone/>
            </a:pPr>
            <a:endParaRPr lang="en-US" altLang="en-US" sz="1400">
              <a:solidFill>
                <a:srgbClr val="2E4E66"/>
              </a:solidFill>
            </a:endParaRPr>
          </a:p>
          <a:p>
            <a:pPr algn="ctr" eaLnBrk="1" hangingPunct="1">
              <a:spcBef>
                <a:spcPct val="50000"/>
              </a:spcBef>
              <a:buFontTx/>
              <a:buNone/>
            </a:pPr>
            <a:endParaRPr lang="en-US" altLang="en-US" sz="1400">
              <a:solidFill>
                <a:srgbClr val="2E4E66"/>
              </a:solidFill>
            </a:endParaRPr>
          </a:p>
        </p:txBody>
      </p:sp>
      <p:sp>
        <p:nvSpPr>
          <p:cNvPr id="6183" name="Rectangle 2"/>
          <p:cNvSpPr txBox="1">
            <a:spLocks noChangeArrowheads="1"/>
          </p:cNvSpPr>
          <p:nvPr/>
        </p:nvSpPr>
        <p:spPr bwMode="auto">
          <a:xfrm>
            <a:off x="446088" y="-19923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fr-CH" altLang="en-US" sz="3600">
                <a:solidFill>
                  <a:srgbClr val="70899B"/>
                </a:solidFill>
              </a:rPr>
              <a:t>INTERNATIONAL PROCEDURE</a:t>
            </a:r>
            <a:endParaRPr lang="en-US" altLang="en-US" sz="3600">
              <a:solidFill>
                <a:srgbClr val="70899B"/>
              </a:solidFill>
            </a:endParaRPr>
          </a:p>
        </p:txBody>
      </p:sp>
      <p:cxnSp>
        <p:nvCxnSpPr>
          <p:cNvPr id="120" name="Straight Arrow Connector 119"/>
          <p:cNvCxnSpPr>
            <a:cxnSpLocks noChangeShapeType="1"/>
          </p:cNvCxnSpPr>
          <p:nvPr/>
        </p:nvCxnSpPr>
        <p:spPr bwMode="auto">
          <a:xfrm flipV="1">
            <a:off x="3638550" y="1787525"/>
            <a:ext cx="728663" cy="3238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21" name="Picture 120" descr="au.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29175" y="1373188"/>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descr="cn.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27538" y="1373188"/>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22" descr="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8588" y="2122488"/>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23" descr="co.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08588" y="24828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124" descr="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2489200"/>
            <a:ext cx="3206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5" descr="d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8588" y="137318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f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46588" y="175260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28" descr="kr.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37063" y="2493963"/>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descr="ru.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829175" y="2122488"/>
            <a:ext cx="3159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is.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02238" y="174783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 name="Straight Arrow Connector 132"/>
          <p:cNvCxnSpPr>
            <a:cxnSpLocks noChangeShapeType="1"/>
          </p:cNvCxnSpPr>
          <p:nvPr/>
        </p:nvCxnSpPr>
        <p:spPr bwMode="auto">
          <a:xfrm flipV="1">
            <a:off x="3638550" y="2103438"/>
            <a:ext cx="728663" cy="793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4" name="Straight Arrow Connector 133"/>
          <p:cNvCxnSpPr>
            <a:cxnSpLocks noChangeShapeType="1"/>
          </p:cNvCxnSpPr>
          <p:nvPr/>
        </p:nvCxnSpPr>
        <p:spPr bwMode="auto">
          <a:xfrm flipV="1">
            <a:off x="3638550" y="1495425"/>
            <a:ext cx="728663" cy="61595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5" name="Straight Arrow Connector 134"/>
          <p:cNvCxnSpPr>
            <a:cxnSpLocks noChangeShapeType="1"/>
          </p:cNvCxnSpPr>
          <p:nvPr/>
        </p:nvCxnSpPr>
        <p:spPr bwMode="auto">
          <a:xfrm>
            <a:off x="3638550" y="2111375"/>
            <a:ext cx="728663" cy="341313"/>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6" name="Straight Arrow Connector 135"/>
          <p:cNvCxnSpPr>
            <a:cxnSpLocks noChangeShapeType="1"/>
          </p:cNvCxnSpPr>
          <p:nvPr/>
        </p:nvCxnSpPr>
        <p:spPr bwMode="auto">
          <a:xfrm>
            <a:off x="3643313" y="2103438"/>
            <a:ext cx="723900" cy="617537"/>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7" name="Straight Connector 136"/>
          <p:cNvCxnSpPr>
            <a:cxnSpLocks noChangeShapeType="1"/>
          </p:cNvCxnSpPr>
          <p:nvPr/>
        </p:nvCxnSpPr>
        <p:spPr bwMode="auto">
          <a:xfrm>
            <a:off x="5630863" y="1506538"/>
            <a:ext cx="623887" cy="595312"/>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38" name="Straight Connector 137"/>
          <p:cNvCxnSpPr>
            <a:cxnSpLocks noChangeShapeType="1"/>
          </p:cNvCxnSpPr>
          <p:nvPr/>
        </p:nvCxnSpPr>
        <p:spPr bwMode="auto">
          <a:xfrm>
            <a:off x="5630863" y="1785938"/>
            <a:ext cx="623887" cy="315912"/>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39" name="Straight Connector 138"/>
          <p:cNvCxnSpPr>
            <a:cxnSpLocks noChangeShapeType="1"/>
          </p:cNvCxnSpPr>
          <p:nvPr/>
        </p:nvCxnSpPr>
        <p:spPr bwMode="auto">
          <a:xfrm flipV="1">
            <a:off x="5630863" y="2101850"/>
            <a:ext cx="623887" cy="34448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40" name="Straight Connector 139"/>
          <p:cNvCxnSpPr>
            <a:cxnSpLocks noChangeShapeType="1"/>
          </p:cNvCxnSpPr>
          <p:nvPr/>
        </p:nvCxnSpPr>
        <p:spPr bwMode="auto">
          <a:xfrm flipV="1">
            <a:off x="5630863" y="2101850"/>
            <a:ext cx="623887" cy="61753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cxnSp>
        <p:nvCxnSpPr>
          <p:cNvPr id="141" name="Straight Connector 140"/>
          <p:cNvCxnSpPr>
            <a:cxnSpLocks noChangeShapeType="1"/>
          </p:cNvCxnSpPr>
          <p:nvPr/>
        </p:nvCxnSpPr>
        <p:spPr bwMode="auto">
          <a:xfrm flipV="1">
            <a:off x="5630863" y="2101850"/>
            <a:ext cx="623887" cy="7938"/>
          </a:xfrm>
          <a:prstGeom prst="line">
            <a:avLst/>
          </a:prstGeom>
          <a:noFill/>
          <a:ln w="28575">
            <a:solidFill>
              <a:srgbClr val="67091B"/>
            </a:solidFill>
            <a:round/>
            <a:headEnd/>
            <a:tailEnd/>
          </a:ln>
          <a:extLst>
            <a:ext uri="{909E8E84-426E-40DD-AFC4-6F175D3DCCD1}">
              <a14:hiddenFill xmlns:a14="http://schemas.microsoft.com/office/drawing/2010/main">
                <a:noFill/>
              </a14:hiddenFill>
            </a:ext>
          </a:extLst>
        </p:spPr>
      </p:cxnSp>
      <p:sp>
        <p:nvSpPr>
          <p:cNvPr id="142" name="TextBox 141"/>
          <p:cNvSpPr txBox="1">
            <a:spLocks noChangeArrowheads="1"/>
          </p:cNvSpPr>
          <p:nvPr/>
        </p:nvSpPr>
        <p:spPr bwMode="auto">
          <a:xfrm>
            <a:off x="6254750" y="1947863"/>
            <a:ext cx="720725"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143" name="Straight Arrow Connector 142"/>
          <p:cNvCxnSpPr>
            <a:cxnSpLocks noChangeShapeType="1"/>
          </p:cNvCxnSpPr>
          <p:nvPr/>
        </p:nvCxnSpPr>
        <p:spPr bwMode="auto">
          <a:xfrm flipV="1">
            <a:off x="6975475" y="2101850"/>
            <a:ext cx="588963" cy="0"/>
          </a:xfrm>
          <a:prstGeom prst="straightConnector1">
            <a:avLst/>
          </a:prstGeom>
          <a:noFill/>
          <a:ln w="25400">
            <a:solidFill>
              <a:srgbClr val="67091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 name="TextBox 143"/>
          <p:cNvSpPr txBox="1">
            <a:spLocks noChangeArrowheads="1"/>
          </p:cNvSpPr>
          <p:nvPr/>
        </p:nvSpPr>
        <p:spPr bwMode="auto">
          <a:xfrm>
            <a:off x="7564438" y="1947863"/>
            <a:ext cx="1516062"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MAINTENANCE</a:t>
            </a:r>
          </a:p>
        </p:txBody>
      </p:sp>
      <p:pic>
        <p:nvPicPr>
          <p:cNvPr id="81" name="Picture 80" descr="eu.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32300" y="4129088"/>
            <a:ext cx="307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52" descr="eu.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38650" y="2120900"/>
            <a:ext cx="31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us.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829175" y="1749425"/>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es.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18063" y="3379788"/>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ua.png"/>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22775" y="3378200"/>
            <a:ext cx="3238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be.pn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18063" y="3756025"/>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hr.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02188" y="4129088"/>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189538"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3573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dissolve">
                                      <p:cBhvr>
                                        <p:cTn id="20" dur="1000"/>
                                        <p:tgtEl>
                                          <p:spTgt spid="9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nodeType="afterGroup">
                            <p:stCondLst>
                              <p:cond delay="0"/>
                            </p:stCondLst>
                            <p:childTnLst>
                              <p:par>
                                <p:cTn id="26" presetID="9" presetClass="entr" presetSubtype="0" fill="hold" grpId="0"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10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p:cTn id="33" dur="500" fill="hold"/>
                                        <p:tgtEl>
                                          <p:spTgt spid="134"/>
                                        </p:tgtEl>
                                        <p:attrNameLst>
                                          <p:attrName>ppt_w</p:attrName>
                                        </p:attrNameLst>
                                      </p:cBhvr>
                                      <p:tavLst>
                                        <p:tav tm="0">
                                          <p:val>
                                            <p:strVal val="#ppt_w*0.70"/>
                                          </p:val>
                                        </p:tav>
                                        <p:tav tm="100000">
                                          <p:val>
                                            <p:strVal val="#ppt_w"/>
                                          </p:val>
                                        </p:tav>
                                      </p:tavLst>
                                    </p:anim>
                                    <p:anim calcmode="lin" valueType="num">
                                      <p:cBhvr>
                                        <p:cTn id="34" dur="500" fill="hold"/>
                                        <p:tgtEl>
                                          <p:spTgt spid="134"/>
                                        </p:tgtEl>
                                        <p:attrNameLst>
                                          <p:attrName>ppt_h</p:attrName>
                                        </p:attrNameLst>
                                      </p:cBhvr>
                                      <p:tavLst>
                                        <p:tav tm="0">
                                          <p:val>
                                            <p:strVal val="#ppt_h"/>
                                          </p:val>
                                        </p:tav>
                                        <p:tav tm="100000">
                                          <p:val>
                                            <p:strVal val="#ppt_h"/>
                                          </p:val>
                                        </p:tav>
                                      </p:tavLst>
                                    </p:anim>
                                    <p:animEffect transition="in" filter="fade">
                                      <p:cBhvr>
                                        <p:cTn id="35" dur="500"/>
                                        <p:tgtEl>
                                          <p:spTgt spid="134"/>
                                        </p:tgtEl>
                                      </p:cBhvr>
                                    </p:animEffect>
                                  </p:childTnLst>
                                </p:cTn>
                              </p:par>
                            </p:childTnLst>
                          </p:cTn>
                        </p:par>
                        <p:par>
                          <p:cTn id="36" fill="hold" nodeType="afterGroup">
                            <p:stCondLst>
                              <p:cond delay="500"/>
                            </p:stCondLst>
                            <p:childTnLst>
                              <p:par>
                                <p:cTn id="37" presetID="55" presetClass="entr" presetSubtype="0"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 calcmode="lin" valueType="num">
                                      <p:cBhvr>
                                        <p:cTn id="39" dur="500" fill="hold"/>
                                        <p:tgtEl>
                                          <p:spTgt spid="120"/>
                                        </p:tgtEl>
                                        <p:attrNameLst>
                                          <p:attrName>ppt_w</p:attrName>
                                        </p:attrNameLst>
                                      </p:cBhvr>
                                      <p:tavLst>
                                        <p:tav tm="0">
                                          <p:val>
                                            <p:strVal val="#ppt_w*0.70"/>
                                          </p:val>
                                        </p:tav>
                                        <p:tav tm="100000">
                                          <p:val>
                                            <p:strVal val="#ppt_w"/>
                                          </p:val>
                                        </p:tav>
                                      </p:tavLst>
                                    </p:anim>
                                    <p:anim calcmode="lin" valueType="num">
                                      <p:cBhvr>
                                        <p:cTn id="40" dur="500" fill="hold"/>
                                        <p:tgtEl>
                                          <p:spTgt spid="120"/>
                                        </p:tgtEl>
                                        <p:attrNameLst>
                                          <p:attrName>ppt_h</p:attrName>
                                        </p:attrNameLst>
                                      </p:cBhvr>
                                      <p:tavLst>
                                        <p:tav tm="0">
                                          <p:val>
                                            <p:strVal val="#ppt_h"/>
                                          </p:val>
                                        </p:tav>
                                        <p:tav tm="100000">
                                          <p:val>
                                            <p:strVal val="#ppt_h"/>
                                          </p:val>
                                        </p:tav>
                                      </p:tavLst>
                                    </p:anim>
                                    <p:animEffect transition="in" filter="fade">
                                      <p:cBhvr>
                                        <p:cTn id="41" dur="500"/>
                                        <p:tgtEl>
                                          <p:spTgt spid="120"/>
                                        </p:tgtEl>
                                      </p:cBhvr>
                                    </p:animEffect>
                                  </p:childTnLst>
                                </p:cTn>
                              </p:par>
                            </p:childTnLst>
                          </p:cTn>
                        </p:par>
                        <p:par>
                          <p:cTn id="42" fill="hold" nodeType="afterGroup">
                            <p:stCondLst>
                              <p:cond delay="1000"/>
                            </p:stCondLst>
                            <p:childTnLst>
                              <p:par>
                                <p:cTn id="43" presetID="55" presetClass="entr" presetSubtype="0" fill="hold" nodeType="afterEffect">
                                  <p:stCondLst>
                                    <p:cond delay="0"/>
                                  </p:stCondLst>
                                  <p:childTnLst>
                                    <p:set>
                                      <p:cBhvr>
                                        <p:cTn id="44" dur="1" fill="hold">
                                          <p:stCondLst>
                                            <p:cond delay="0"/>
                                          </p:stCondLst>
                                        </p:cTn>
                                        <p:tgtEl>
                                          <p:spTgt spid="133"/>
                                        </p:tgtEl>
                                        <p:attrNameLst>
                                          <p:attrName>style.visibility</p:attrName>
                                        </p:attrNameLst>
                                      </p:cBhvr>
                                      <p:to>
                                        <p:strVal val="visible"/>
                                      </p:to>
                                    </p:set>
                                    <p:anim calcmode="lin" valueType="num">
                                      <p:cBhvr>
                                        <p:cTn id="45" dur="500" fill="hold"/>
                                        <p:tgtEl>
                                          <p:spTgt spid="133"/>
                                        </p:tgtEl>
                                        <p:attrNameLst>
                                          <p:attrName>ppt_w</p:attrName>
                                        </p:attrNameLst>
                                      </p:cBhvr>
                                      <p:tavLst>
                                        <p:tav tm="0">
                                          <p:val>
                                            <p:strVal val="#ppt_w*0.70"/>
                                          </p:val>
                                        </p:tav>
                                        <p:tav tm="100000">
                                          <p:val>
                                            <p:strVal val="#ppt_w"/>
                                          </p:val>
                                        </p:tav>
                                      </p:tavLst>
                                    </p:anim>
                                    <p:anim calcmode="lin" valueType="num">
                                      <p:cBhvr>
                                        <p:cTn id="46" dur="500" fill="hold"/>
                                        <p:tgtEl>
                                          <p:spTgt spid="133"/>
                                        </p:tgtEl>
                                        <p:attrNameLst>
                                          <p:attrName>ppt_h</p:attrName>
                                        </p:attrNameLst>
                                      </p:cBhvr>
                                      <p:tavLst>
                                        <p:tav tm="0">
                                          <p:val>
                                            <p:strVal val="#ppt_h"/>
                                          </p:val>
                                        </p:tav>
                                        <p:tav tm="100000">
                                          <p:val>
                                            <p:strVal val="#ppt_h"/>
                                          </p:val>
                                        </p:tav>
                                      </p:tavLst>
                                    </p:anim>
                                    <p:animEffect transition="in" filter="fade">
                                      <p:cBhvr>
                                        <p:cTn id="47" dur="500"/>
                                        <p:tgtEl>
                                          <p:spTgt spid="133"/>
                                        </p:tgtEl>
                                      </p:cBhvr>
                                    </p:animEffect>
                                  </p:childTnLst>
                                </p:cTn>
                              </p:par>
                            </p:childTnLst>
                          </p:cTn>
                        </p:par>
                        <p:par>
                          <p:cTn id="48" fill="hold" nodeType="afterGroup">
                            <p:stCondLst>
                              <p:cond delay="1500"/>
                            </p:stCondLst>
                            <p:childTnLst>
                              <p:par>
                                <p:cTn id="49" presetID="55" presetClass="entr" presetSubtype="0" fill="hold" nodeType="afterEffect">
                                  <p:stCondLst>
                                    <p:cond delay="0"/>
                                  </p:stCondLst>
                                  <p:childTnLst>
                                    <p:set>
                                      <p:cBhvr>
                                        <p:cTn id="50" dur="1" fill="hold">
                                          <p:stCondLst>
                                            <p:cond delay="0"/>
                                          </p:stCondLst>
                                        </p:cTn>
                                        <p:tgtEl>
                                          <p:spTgt spid="135"/>
                                        </p:tgtEl>
                                        <p:attrNameLst>
                                          <p:attrName>style.visibility</p:attrName>
                                        </p:attrNameLst>
                                      </p:cBhvr>
                                      <p:to>
                                        <p:strVal val="visible"/>
                                      </p:to>
                                    </p:set>
                                    <p:anim calcmode="lin" valueType="num">
                                      <p:cBhvr>
                                        <p:cTn id="51" dur="500" fill="hold"/>
                                        <p:tgtEl>
                                          <p:spTgt spid="135"/>
                                        </p:tgtEl>
                                        <p:attrNameLst>
                                          <p:attrName>ppt_w</p:attrName>
                                        </p:attrNameLst>
                                      </p:cBhvr>
                                      <p:tavLst>
                                        <p:tav tm="0">
                                          <p:val>
                                            <p:strVal val="#ppt_w*0.70"/>
                                          </p:val>
                                        </p:tav>
                                        <p:tav tm="100000">
                                          <p:val>
                                            <p:strVal val="#ppt_w"/>
                                          </p:val>
                                        </p:tav>
                                      </p:tavLst>
                                    </p:anim>
                                    <p:anim calcmode="lin" valueType="num">
                                      <p:cBhvr>
                                        <p:cTn id="52" dur="500" fill="hold"/>
                                        <p:tgtEl>
                                          <p:spTgt spid="135"/>
                                        </p:tgtEl>
                                        <p:attrNameLst>
                                          <p:attrName>ppt_h</p:attrName>
                                        </p:attrNameLst>
                                      </p:cBhvr>
                                      <p:tavLst>
                                        <p:tav tm="0">
                                          <p:val>
                                            <p:strVal val="#ppt_h"/>
                                          </p:val>
                                        </p:tav>
                                        <p:tav tm="100000">
                                          <p:val>
                                            <p:strVal val="#ppt_h"/>
                                          </p:val>
                                        </p:tav>
                                      </p:tavLst>
                                    </p:anim>
                                    <p:animEffect transition="in" filter="fade">
                                      <p:cBhvr>
                                        <p:cTn id="53" dur="500"/>
                                        <p:tgtEl>
                                          <p:spTgt spid="135"/>
                                        </p:tgtEl>
                                      </p:cBhvr>
                                    </p:animEffect>
                                  </p:childTnLst>
                                </p:cTn>
                              </p:par>
                            </p:childTnLst>
                          </p:cTn>
                        </p:par>
                        <p:par>
                          <p:cTn id="54" fill="hold" nodeType="afterGroup">
                            <p:stCondLst>
                              <p:cond delay="2000"/>
                            </p:stCondLst>
                            <p:childTnLst>
                              <p:par>
                                <p:cTn id="55" presetID="55" presetClass="entr" presetSubtype="0" fill="hold" nodeType="afterEffect">
                                  <p:stCondLst>
                                    <p:cond delay="0"/>
                                  </p:stCondLst>
                                  <p:childTnLst>
                                    <p:set>
                                      <p:cBhvr>
                                        <p:cTn id="56" dur="1" fill="hold">
                                          <p:stCondLst>
                                            <p:cond delay="0"/>
                                          </p:stCondLst>
                                        </p:cTn>
                                        <p:tgtEl>
                                          <p:spTgt spid="136"/>
                                        </p:tgtEl>
                                        <p:attrNameLst>
                                          <p:attrName>style.visibility</p:attrName>
                                        </p:attrNameLst>
                                      </p:cBhvr>
                                      <p:to>
                                        <p:strVal val="visible"/>
                                      </p:to>
                                    </p:set>
                                    <p:anim calcmode="lin" valueType="num">
                                      <p:cBhvr>
                                        <p:cTn id="57" dur="500" fill="hold"/>
                                        <p:tgtEl>
                                          <p:spTgt spid="136"/>
                                        </p:tgtEl>
                                        <p:attrNameLst>
                                          <p:attrName>ppt_w</p:attrName>
                                        </p:attrNameLst>
                                      </p:cBhvr>
                                      <p:tavLst>
                                        <p:tav tm="0">
                                          <p:val>
                                            <p:strVal val="#ppt_w*0.70"/>
                                          </p:val>
                                        </p:tav>
                                        <p:tav tm="100000">
                                          <p:val>
                                            <p:strVal val="#ppt_w"/>
                                          </p:val>
                                        </p:tav>
                                      </p:tavLst>
                                    </p:anim>
                                    <p:anim calcmode="lin" valueType="num">
                                      <p:cBhvr>
                                        <p:cTn id="58" dur="500" fill="hold"/>
                                        <p:tgtEl>
                                          <p:spTgt spid="136"/>
                                        </p:tgtEl>
                                        <p:attrNameLst>
                                          <p:attrName>ppt_h</p:attrName>
                                        </p:attrNameLst>
                                      </p:cBhvr>
                                      <p:tavLst>
                                        <p:tav tm="0">
                                          <p:val>
                                            <p:strVal val="#ppt_h"/>
                                          </p:val>
                                        </p:tav>
                                        <p:tav tm="100000">
                                          <p:val>
                                            <p:strVal val="#ppt_h"/>
                                          </p:val>
                                        </p:tav>
                                      </p:tavLst>
                                    </p:anim>
                                    <p:animEffect transition="in" filter="fade">
                                      <p:cBhvr>
                                        <p:cTn id="59" dur="500"/>
                                        <p:tgtEl>
                                          <p:spTgt spid="136"/>
                                        </p:tgtEl>
                                      </p:cBhvr>
                                    </p:animEffect>
                                  </p:childTnLst>
                                </p:cTn>
                              </p:par>
                            </p:childTnLst>
                          </p:cTn>
                        </p:par>
                        <p:par>
                          <p:cTn id="60" fill="hold" nodeType="afterGroup">
                            <p:stCondLst>
                              <p:cond delay="2500"/>
                            </p:stCondLst>
                            <p:childTnLst>
                              <p:par>
                                <p:cTn id="61" presetID="9" presetClass="entr" presetSubtype="0" fill="hold" nodeType="afterEffect">
                                  <p:stCondLst>
                                    <p:cond delay="1000"/>
                                  </p:stCondLst>
                                  <p:childTnLst>
                                    <p:set>
                                      <p:cBhvr>
                                        <p:cTn id="62" dur="1" fill="hold">
                                          <p:stCondLst>
                                            <p:cond delay="0"/>
                                          </p:stCondLst>
                                        </p:cTn>
                                        <p:tgtEl>
                                          <p:spTgt spid="122"/>
                                        </p:tgtEl>
                                        <p:attrNameLst>
                                          <p:attrName>style.visibility</p:attrName>
                                        </p:attrNameLst>
                                      </p:cBhvr>
                                      <p:to>
                                        <p:strVal val="visible"/>
                                      </p:to>
                                    </p:set>
                                    <p:animEffect transition="in" filter="dissolve">
                                      <p:cBhvr>
                                        <p:cTn id="63" dur="500"/>
                                        <p:tgtEl>
                                          <p:spTgt spid="122"/>
                                        </p:tgtEl>
                                      </p:cBhvr>
                                    </p:animEffect>
                                  </p:childTnLst>
                                </p:cTn>
                              </p:par>
                            </p:childTnLst>
                          </p:cTn>
                        </p:par>
                        <p:par>
                          <p:cTn id="64" fill="hold" nodeType="afterGroup">
                            <p:stCondLst>
                              <p:cond delay="4000"/>
                            </p:stCondLst>
                            <p:childTnLst>
                              <p:par>
                                <p:cTn id="65" presetID="9" presetClass="entr" presetSubtype="0" fill="hold" nodeType="after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dissolve">
                                      <p:cBhvr>
                                        <p:cTn id="67" dur="500"/>
                                        <p:tgtEl>
                                          <p:spTgt spid="127"/>
                                        </p:tgtEl>
                                      </p:cBhvr>
                                    </p:animEffect>
                                  </p:childTnLst>
                                </p:cTn>
                              </p:par>
                            </p:childTnLst>
                          </p:cTn>
                        </p:par>
                        <p:par>
                          <p:cTn id="68" fill="hold" nodeType="afterGroup">
                            <p:stCondLst>
                              <p:cond delay="4500"/>
                            </p:stCondLst>
                            <p:childTnLst>
                              <p:par>
                                <p:cTn id="69" presetID="9" presetClass="entr" presetSubtype="0" fill="hold" nodeType="afterEffect">
                                  <p:stCondLst>
                                    <p:cond delay="0"/>
                                  </p:stCondLst>
                                  <p:childTnLst>
                                    <p:set>
                                      <p:cBhvr>
                                        <p:cTn id="70" dur="1" fill="hold">
                                          <p:stCondLst>
                                            <p:cond delay="0"/>
                                          </p:stCondLst>
                                        </p:cTn>
                                        <p:tgtEl>
                                          <p:spTgt spid="153"/>
                                        </p:tgtEl>
                                        <p:attrNameLst>
                                          <p:attrName>style.visibility</p:attrName>
                                        </p:attrNameLst>
                                      </p:cBhvr>
                                      <p:to>
                                        <p:strVal val="visible"/>
                                      </p:to>
                                    </p:set>
                                    <p:animEffect transition="in" filter="dissolve">
                                      <p:cBhvr>
                                        <p:cTn id="71" dur="500"/>
                                        <p:tgtEl>
                                          <p:spTgt spid="153"/>
                                        </p:tgtEl>
                                      </p:cBhvr>
                                    </p:animEffec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dissolve">
                                      <p:cBhvr>
                                        <p:cTn id="75" dur="500"/>
                                        <p:tgtEl>
                                          <p:spTgt spid="129"/>
                                        </p:tgtEl>
                                      </p:cBhvr>
                                    </p:animEffec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121"/>
                                        </p:tgtEl>
                                        <p:attrNameLst>
                                          <p:attrName>style.visibility</p:attrName>
                                        </p:attrNameLst>
                                      </p:cBhvr>
                                      <p:to>
                                        <p:strVal val="visible"/>
                                      </p:to>
                                    </p:set>
                                    <p:animEffect transition="in" filter="dissolve">
                                      <p:cBhvr>
                                        <p:cTn id="79" dur="500"/>
                                        <p:tgtEl>
                                          <p:spTgt spid="121"/>
                                        </p:tgtEl>
                                      </p:cBhvr>
                                    </p:animEffect>
                                  </p:childTnLst>
                                </p:cTn>
                              </p:par>
                            </p:childTnLst>
                          </p:cTn>
                        </p:par>
                        <p:par>
                          <p:cTn id="80" fill="hold" nodeType="afterGroup">
                            <p:stCondLst>
                              <p:cond delay="6000"/>
                            </p:stCondLst>
                            <p:childTnLst>
                              <p:par>
                                <p:cTn id="81" presetID="9" presetClass="entr" presetSubtype="0" fill="hold" nodeType="after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dissolve">
                                      <p:cBhvr>
                                        <p:cTn id="83" dur="500"/>
                                        <p:tgtEl>
                                          <p:spTgt spid="82"/>
                                        </p:tgtEl>
                                      </p:cBhvr>
                                    </p:animEffect>
                                  </p:childTnLst>
                                </p:cTn>
                              </p:par>
                            </p:childTnLst>
                          </p:cTn>
                        </p:par>
                        <p:par>
                          <p:cTn id="84" fill="hold" nodeType="afterGroup">
                            <p:stCondLst>
                              <p:cond delay="6500"/>
                            </p:stCondLst>
                            <p:childTnLst>
                              <p:par>
                                <p:cTn id="85" presetID="9" presetClass="entr" presetSubtype="0" fill="hold" nodeType="afterEffect">
                                  <p:stCondLst>
                                    <p:cond delay="0"/>
                                  </p:stCondLst>
                                  <p:childTnLst>
                                    <p:set>
                                      <p:cBhvr>
                                        <p:cTn id="86" dur="1" fill="hold">
                                          <p:stCondLst>
                                            <p:cond delay="0"/>
                                          </p:stCondLst>
                                        </p:cTn>
                                        <p:tgtEl>
                                          <p:spTgt spid="131"/>
                                        </p:tgtEl>
                                        <p:attrNameLst>
                                          <p:attrName>style.visibility</p:attrName>
                                        </p:attrNameLst>
                                      </p:cBhvr>
                                      <p:to>
                                        <p:strVal val="visible"/>
                                      </p:to>
                                    </p:set>
                                    <p:animEffect transition="in" filter="dissolve">
                                      <p:cBhvr>
                                        <p:cTn id="87" dur="500"/>
                                        <p:tgtEl>
                                          <p:spTgt spid="131"/>
                                        </p:tgtEl>
                                      </p:cBhvr>
                                    </p:animEffect>
                                  </p:childTnLst>
                                </p:cTn>
                              </p:par>
                            </p:childTnLst>
                          </p:cTn>
                        </p:par>
                        <p:par>
                          <p:cTn id="88" fill="hold" nodeType="afterGroup">
                            <p:stCondLst>
                              <p:cond delay="7000"/>
                            </p:stCondLst>
                            <p:childTnLst>
                              <p:par>
                                <p:cTn id="89" presetID="9" presetClass="entr" presetSubtype="0" fill="hold" nodeType="after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dissolve">
                                      <p:cBhvr>
                                        <p:cTn id="91" dur="500"/>
                                        <p:tgtEl>
                                          <p:spTgt spid="125"/>
                                        </p:tgtEl>
                                      </p:cBhvr>
                                    </p:animEffect>
                                  </p:childTnLst>
                                </p:cTn>
                              </p:par>
                            </p:childTnLst>
                          </p:cTn>
                        </p:par>
                        <p:par>
                          <p:cTn id="92" fill="hold" nodeType="afterGroup">
                            <p:stCondLst>
                              <p:cond delay="7500"/>
                            </p:stCondLst>
                            <p:childTnLst>
                              <p:par>
                                <p:cTn id="93" presetID="9" presetClass="entr" presetSubtype="0" fill="hold" nodeType="after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dissolve">
                                      <p:cBhvr>
                                        <p:cTn id="95" dur="500"/>
                                        <p:tgtEl>
                                          <p:spTgt spid="126"/>
                                        </p:tgtEl>
                                      </p:cBhvr>
                                    </p:animEffect>
                                  </p:childTnLst>
                                </p:cTn>
                              </p:par>
                            </p:childTnLst>
                          </p:cTn>
                        </p:par>
                        <p:par>
                          <p:cTn id="96" fill="hold" nodeType="afterGroup">
                            <p:stCondLst>
                              <p:cond delay="8000"/>
                            </p:stCondLst>
                            <p:childTnLst>
                              <p:par>
                                <p:cTn id="97" presetID="9" presetClass="entr" presetSubtype="0" fill="hold" nodeType="afterEffect">
                                  <p:stCondLst>
                                    <p:cond delay="0"/>
                                  </p:stCondLst>
                                  <p:childTnLst>
                                    <p:set>
                                      <p:cBhvr>
                                        <p:cTn id="98" dur="1" fill="hold">
                                          <p:stCondLst>
                                            <p:cond delay="0"/>
                                          </p:stCondLst>
                                        </p:cTn>
                                        <p:tgtEl>
                                          <p:spTgt spid="132"/>
                                        </p:tgtEl>
                                        <p:attrNameLst>
                                          <p:attrName>style.visibility</p:attrName>
                                        </p:attrNameLst>
                                      </p:cBhvr>
                                      <p:to>
                                        <p:strVal val="visible"/>
                                      </p:to>
                                    </p:set>
                                    <p:animEffect transition="in" filter="dissolve">
                                      <p:cBhvr>
                                        <p:cTn id="99" dur="500"/>
                                        <p:tgtEl>
                                          <p:spTgt spid="132"/>
                                        </p:tgtEl>
                                      </p:cBhvr>
                                    </p:animEffect>
                                  </p:childTnLst>
                                </p:cTn>
                              </p:par>
                            </p:childTnLst>
                          </p:cTn>
                        </p:par>
                        <p:par>
                          <p:cTn id="100" fill="hold" nodeType="afterGroup">
                            <p:stCondLst>
                              <p:cond delay="8500"/>
                            </p:stCondLst>
                            <p:childTnLst>
                              <p:par>
                                <p:cTn id="101" presetID="9" presetClass="entr" presetSubtype="0" fill="hold" nodeType="afterEffect">
                                  <p:stCondLst>
                                    <p:cond delay="0"/>
                                  </p:stCondLst>
                                  <p:childTnLst>
                                    <p:set>
                                      <p:cBhvr>
                                        <p:cTn id="102" dur="1" fill="hold">
                                          <p:stCondLst>
                                            <p:cond delay="0"/>
                                          </p:stCondLst>
                                        </p:cTn>
                                        <p:tgtEl>
                                          <p:spTgt spid="123"/>
                                        </p:tgtEl>
                                        <p:attrNameLst>
                                          <p:attrName>style.visibility</p:attrName>
                                        </p:attrNameLst>
                                      </p:cBhvr>
                                      <p:to>
                                        <p:strVal val="visible"/>
                                      </p:to>
                                    </p:set>
                                    <p:animEffect transition="in" filter="dissolve">
                                      <p:cBhvr>
                                        <p:cTn id="103" dur="500"/>
                                        <p:tgtEl>
                                          <p:spTgt spid="123"/>
                                        </p:tgtEl>
                                      </p:cBhvr>
                                    </p:animEffect>
                                  </p:childTnLst>
                                </p:cTn>
                              </p:par>
                            </p:childTnLst>
                          </p:cTn>
                        </p:par>
                        <p:par>
                          <p:cTn id="104" fill="hold" nodeType="afterGroup">
                            <p:stCondLst>
                              <p:cond delay="9000"/>
                            </p:stCondLst>
                            <p:childTnLst>
                              <p:par>
                                <p:cTn id="105" presetID="9" presetClass="entr" presetSubtype="0" fill="hold" nodeType="afterEffect">
                                  <p:stCondLst>
                                    <p:cond delay="0"/>
                                  </p:stCondLst>
                                  <p:childTnLst>
                                    <p:set>
                                      <p:cBhvr>
                                        <p:cTn id="106" dur="1" fill="hold">
                                          <p:stCondLst>
                                            <p:cond delay="0"/>
                                          </p:stCondLst>
                                        </p:cTn>
                                        <p:tgtEl>
                                          <p:spTgt spid="124"/>
                                        </p:tgtEl>
                                        <p:attrNameLst>
                                          <p:attrName>style.visibility</p:attrName>
                                        </p:attrNameLst>
                                      </p:cBhvr>
                                      <p:to>
                                        <p:strVal val="visible"/>
                                      </p:to>
                                    </p:set>
                                    <p:animEffect transition="in" filter="dissolve">
                                      <p:cBhvr>
                                        <p:cTn id="107" dur="500"/>
                                        <p:tgtEl>
                                          <p:spTgt spid="12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5" presetClass="entr" presetSubtype="0" fill="hold" nodeType="clickEffect">
                                  <p:stCondLst>
                                    <p:cond delay="0"/>
                                  </p:stCondLst>
                                  <p:childTnLst>
                                    <p:set>
                                      <p:cBhvr>
                                        <p:cTn id="111" dur="1" fill="hold">
                                          <p:stCondLst>
                                            <p:cond delay="0"/>
                                          </p:stCondLst>
                                        </p:cTn>
                                        <p:tgtEl>
                                          <p:spTgt spid="137"/>
                                        </p:tgtEl>
                                        <p:attrNameLst>
                                          <p:attrName>style.visibility</p:attrName>
                                        </p:attrNameLst>
                                      </p:cBhvr>
                                      <p:to>
                                        <p:strVal val="visible"/>
                                      </p:to>
                                    </p:set>
                                    <p:anim calcmode="lin" valueType="num">
                                      <p:cBhvr>
                                        <p:cTn id="112" dur="500" fill="hold"/>
                                        <p:tgtEl>
                                          <p:spTgt spid="137"/>
                                        </p:tgtEl>
                                        <p:attrNameLst>
                                          <p:attrName>ppt_w</p:attrName>
                                        </p:attrNameLst>
                                      </p:cBhvr>
                                      <p:tavLst>
                                        <p:tav tm="0">
                                          <p:val>
                                            <p:strVal val="#ppt_w*0.70"/>
                                          </p:val>
                                        </p:tav>
                                        <p:tav tm="100000">
                                          <p:val>
                                            <p:strVal val="#ppt_w"/>
                                          </p:val>
                                        </p:tav>
                                      </p:tavLst>
                                    </p:anim>
                                    <p:anim calcmode="lin" valueType="num">
                                      <p:cBhvr>
                                        <p:cTn id="113" dur="500" fill="hold"/>
                                        <p:tgtEl>
                                          <p:spTgt spid="137"/>
                                        </p:tgtEl>
                                        <p:attrNameLst>
                                          <p:attrName>ppt_h</p:attrName>
                                        </p:attrNameLst>
                                      </p:cBhvr>
                                      <p:tavLst>
                                        <p:tav tm="0">
                                          <p:val>
                                            <p:strVal val="#ppt_h"/>
                                          </p:val>
                                        </p:tav>
                                        <p:tav tm="100000">
                                          <p:val>
                                            <p:strVal val="#ppt_h"/>
                                          </p:val>
                                        </p:tav>
                                      </p:tavLst>
                                    </p:anim>
                                    <p:animEffect transition="in" filter="fade">
                                      <p:cBhvr>
                                        <p:cTn id="114" dur="500"/>
                                        <p:tgtEl>
                                          <p:spTgt spid="137"/>
                                        </p:tgtEl>
                                      </p:cBhvr>
                                    </p:animEffect>
                                  </p:childTnLst>
                                </p:cTn>
                              </p:par>
                            </p:childTnLst>
                          </p:cTn>
                        </p:par>
                        <p:par>
                          <p:cTn id="115" fill="hold" nodeType="afterGroup">
                            <p:stCondLst>
                              <p:cond delay="500"/>
                            </p:stCondLst>
                            <p:childTnLst>
                              <p:par>
                                <p:cTn id="116" presetID="55" presetClass="entr" presetSubtype="0" fill="hold" nodeType="afterEffect">
                                  <p:stCondLst>
                                    <p:cond delay="0"/>
                                  </p:stCondLst>
                                  <p:childTnLst>
                                    <p:set>
                                      <p:cBhvr>
                                        <p:cTn id="117" dur="1" fill="hold">
                                          <p:stCondLst>
                                            <p:cond delay="0"/>
                                          </p:stCondLst>
                                        </p:cTn>
                                        <p:tgtEl>
                                          <p:spTgt spid="138"/>
                                        </p:tgtEl>
                                        <p:attrNameLst>
                                          <p:attrName>style.visibility</p:attrName>
                                        </p:attrNameLst>
                                      </p:cBhvr>
                                      <p:to>
                                        <p:strVal val="visible"/>
                                      </p:to>
                                    </p:set>
                                    <p:anim calcmode="lin" valueType="num">
                                      <p:cBhvr>
                                        <p:cTn id="118" dur="500" fill="hold"/>
                                        <p:tgtEl>
                                          <p:spTgt spid="138"/>
                                        </p:tgtEl>
                                        <p:attrNameLst>
                                          <p:attrName>ppt_w</p:attrName>
                                        </p:attrNameLst>
                                      </p:cBhvr>
                                      <p:tavLst>
                                        <p:tav tm="0">
                                          <p:val>
                                            <p:strVal val="#ppt_w*0.70"/>
                                          </p:val>
                                        </p:tav>
                                        <p:tav tm="100000">
                                          <p:val>
                                            <p:strVal val="#ppt_w"/>
                                          </p:val>
                                        </p:tav>
                                      </p:tavLst>
                                    </p:anim>
                                    <p:anim calcmode="lin" valueType="num">
                                      <p:cBhvr>
                                        <p:cTn id="119" dur="500" fill="hold"/>
                                        <p:tgtEl>
                                          <p:spTgt spid="138"/>
                                        </p:tgtEl>
                                        <p:attrNameLst>
                                          <p:attrName>ppt_h</p:attrName>
                                        </p:attrNameLst>
                                      </p:cBhvr>
                                      <p:tavLst>
                                        <p:tav tm="0">
                                          <p:val>
                                            <p:strVal val="#ppt_h"/>
                                          </p:val>
                                        </p:tav>
                                        <p:tav tm="100000">
                                          <p:val>
                                            <p:strVal val="#ppt_h"/>
                                          </p:val>
                                        </p:tav>
                                      </p:tavLst>
                                    </p:anim>
                                    <p:animEffect transition="in" filter="fade">
                                      <p:cBhvr>
                                        <p:cTn id="120" dur="500"/>
                                        <p:tgtEl>
                                          <p:spTgt spid="138"/>
                                        </p:tgtEl>
                                      </p:cBhvr>
                                    </p:animEffect>
                                  </p:childTnLst>
                                </p:cTn>
                              </p:par>
                            </p:childTnLst>
                          </p:cTn>
                        </p:par>
                        <p:par>
                          <p:cTn id="121" fill="hold" nodeType="afterGroup">
                            <p:stCondLst>
                              <p:cond delay="1000"/>
                            </p:stCondLst>
                            <p:childTnLst>
                              <p:par>
                                <p:cTn id="122" presetID="55" presetClass="entr" presetSubtype="0" fill="hold" nodeType="afterEffect">
                                  <p:stCondLst>
                                    <p:cond delay="0"/>
                                  </p:stCondLst>
                                  <p:childTnLst>
                                    <p:set>
                                      <p:cBhvr>
                                        <p:cTn id="123" dur="1" fill="hold">
                                          <p:stCondLst>
                                            <p:cond delay="0"/>
                                          </p:stCondLst>
                                        </p:cTn>
                                        <p:tgtEl>
                                          <p:spTgt spid="141"/>
                                        </p:tgtEl>
                                        <p:attrNameLst>
                                          <p:attrName>style.visibility</p:attrName>
                                        </p:attrNameLst>
                                      </p:cBhvr>
                                      <p:to>
                                        <p:strVal val="visible"/>
                                      </p:to>
                                    </p:set>
                                    <p:anim calcmode="lin" valueType="num">
                                      <p:cBhvr>
                                        <p:cTn id="124" dur="500" fill="hold"/>
                                        <p:tgtEl>
                                          <p:spTgt spid="141"/>
                                        </p:tgtEl>
                                        <p:attrNameLst>
                                          <p:attrName>ppt_w</p:attrName>
                                        </p:attrNameLst>
                                      </p:cBhvr>
                                      <p:tavLst>
                                        <p:tav tm="0">
                                          <p:val>
                                            <p:strVal val="#ppt_w*0.70"/>
                                          </p:val>
                                        </p:tav>
                                        <p:tav tm="100000">
                                          <p:val>
                                            <p:strVal val="#ppt_w"/>
                                          </p:val>
                                        </p:tav>
                                      </p:tavLst>
                                    </p:anim>
                                    <p:anim calcmode="lin" valueType="num">
                                      <p:cBhvr>
                                        <p:cTn id="125" dur="500" fill="hold"/>
                                        <p:tgtEl>
                                          <p:spTgt spid="141"/>
                                        </p:tgtEl>
                                        <p:attrNameLst>
                                          <p:attrName>ppt_h</p:attrName>
                                        </p:attrNameLst>
                                      </p:cBhvr>
                                      <p:tavLst>
                                        <p:tav tm="0">
                                          <p:val>
                                            <p:strVal val="#ppt_h"/>
                                          </p:val>
                                        </p:tav>
                                        <p:tav tm="100000">
                                          <p:val>
                                            <p:strVal val="#ppt_h"/>
                                          </p:val>
                                        </p:tav>
                                      </p:tavLst>
                                    </p:anim>
                                    <p:animEffect transition="in" filter="fade">
                                      <p:cBhvr>
                                        <p:cTn id="126" dur="500"/>
                                        <p:tgtEl>
                                          <p:spTgt spid="141"/>
                                        </p:tgtEl>
                                      </p:cBhvr>
                                    </p:animEffect>
                                  </p:childTnLst>
                                </p:cTn>
                              </p:par>
                            </p:childTnLst>
                          </p:cTn>
                        </p:par>
                        <p:par>
                          <p:cTn id="127" fill="hold" nodeType="afterGroup">
                            <p:stCondLst>
                              <p:cond delay="1500"/>
                            </p:stCondLst>
                            <p:childTnLst>
                              <p:par>
                                <p:cTn id="128" presetID="55" presetClass="entr" presetSubtype="0" fill="hold" nodeType="afterEffect">
                                  <p:stCondLst>
                                    <p:cond delay="0"/>
                                  </p:stCondLst>
                                  <p:childTnLst>
                                    <p:set>
                                      <p:cBhvr>
                                        <p:cTn id="129" dur="1" fill="hold">
                                          <p:stCondLst>
                                            <p:cond delay="0"/>
                                          </p:stCondLst>
                                        </p:cTn>
                                        <p:tgtEl>
                                          <p:spTgt spid="139"/>
                                        </p:tgtEl>
                                        <p:attrNameLst>
                                          <p:attrName>style.visibility</p:attrName>
                                        </p:attrNameLst>
                                      </p:cBhvr>
                                      <p:to>
                                        <p:strVal val="visible"/>
                                      </p:to>
                                    </p:set>
                                    <p:anim calcmode="lin" valueType="num">
                                      <p:cBhvr>
                                        <p:cTn id="130" dur="500" fill="hold"/>
                                        <p:tgtEl>
                                          <p:spTgt spid="139"/>
                                        </p:tgtEl>
                                        <p:attrNameLst>
                                          <p:attrName>ppt_w</p:attrName>
                                        </p:attrNameLst>
                                      </p:cBhvr>
                                      <p:tavLst>
                                        <p:tav tm="0">
                                          <p:val>
                                            <p:strVal val="#ppt_w*0.70"/>
                                          </p:val>
                                        </p:tav>
                                        <p:tav tm="100000">
                                          <p:val>
                                            <p:strVal val="#ppt_w"/>
                                          </p:val>
                                        </p:tav>
                                      </p:tavLst>
                                    </p:anim>
                                    <p:anim calcmode="lin" valueType="num">
                                      <p:cBhvr>
                                        <p:cTn id="131" dur="500" fill="hold"/>
                                        <p:tgtEl>
                                          <p:spTgt spid="139"/>
                                        </p:tgtEl>
                                        <p:attrNameLst>
                                          <p:attrName>ppt_h</p:attrName>
                                        </p:attrNameLst>
                                      </p:cBhvr>
                                      <p:tavLst>
                                        <p:tav tm="0">
                                          <p:val>
                                            <p:strVal val="#ppt_h"/>
                                          </p:val>
                                        </p:tav>
                                        <p:tav tm="100000">
                                          <p:val>
                                            <p:strVal val="#ppt_h"/>
                                          </p:val>
                                        </p:tav>
                                      </p:tavLst>
                                    </p:anim>
                                    <p:animEffect transition="in" filter="fade">
                                      <p:cBhvr>
                                        <p:cTn id="132" dur="500"/>
                                        <p:tgtEl>
                                          <p:spTgt spid="139"/>
                                        </p:tgtEl>
                                      </p:cBhvr>
                                    </p:animEffect>
                                  </p:childTnLst>
                                </p:cTn>
                              </p:par>
                            </p:childTnLst>
                          </p:cTn>
                        </p:par>
                        <p:par>
                          <p:cTn id="133" fill="hold" nodeType="afterGroup">
                            <p:stCondLst>
                              <p:cond delay="2000"/>
                            </p:stCondLst>
                            <p:childTnLst>
                              <p:par>
                                <p:cTn id="134" presetID="55" presetClass="entr" presetSubtype="0" fill="hold" nodeType="afterEffect">
                                  <p:stCondLst>
                                    <p:cond delay="0"/>
                                  </p:stCondLst>
                                  <p:childTnLst>
                                    <p:set>
                                      <p:cBhvr>
                                        <p:cTn id="135" dur="1" fill="hold">
                                          <p:stCondLst>
                                            <p:cond delay="0"/>
                                          </p:stCondLst>
                                        </p:cTn>
                                        <p:tgtEl>
                                          <p:spTgt spid="140"/>
                                        </p:tgtEl>
                                        <p:attrNameLst>
                                          <p:attrName>style.visibility</p:attrName>
                                        </p:attrNameLst>
                                      </p:cBhvr>
                                      <p:to>
                                        <p:strVal val="visible"/>
                                      </p:to>
                                    </p:set>
                                    <p:anim calcmode="lin" valueType="num">
                                      <p:cBhvr>
                                        <p:cTn id="136" dur="500" fill="hold"/>
                                        <p:tgtEl>
                                          <p:spTgt spid="140"/>
                                        </p:tgtEl>
                                        <p:attrNameLst>
                                          <p:attrName>ppt_w</p:attrName>
                                        </p:attrNameLst>
                                      </p:cBhvr>
                                      <p:tavLst>
                                        <p:tav tm="0">
                                          <p:val>
                                            <p:strVal val="#ppt_w*0.70"/>
                                          </p:val>
                                        </p:tav>
                                        <p:tav tm="100000">
                                          <p:val>
                                            <p:strVal val="#ppt_w"/>
                                          </p:val>
                                        </p:tav>
                                      </p:tavLst>
                                    </p:anim>
                                    <p:anim calcmode="lin" valueType="num">
                                      <p:cBhvr>
                                        <p:cTn id="137" dur="500" fill="hold"/>
                                        <p:tgtEl>
                                          <p:spTgt spid="140"/>
                                        </p:tgtEl>
                                        <p:attrNameLst>
                                          <p:attrName>ppt_h</p:attrName>
                                        </p:attrNameLst>
                                      </p:cBhvr>
                                      <p:tavLst>
                                        <p:tav tm="0">
                                          <p:val>
                                            <p:strVal val="#ppt_h"/>
                                          </p:val>
                                        </p:tav>
                                        <p:tav tm="100000">
                                          <p:val>
                                            <p:strVal val="#ppt_h"/>
                                          </p:val>
                                        </p:tav>
                                      </p:tavLst>
                                    </p:anim>
                                    <p:animEffect transition="in" filter="fade">
                                      <p:cBhvr>
                                        <p:cTn id="138" dur="500"/>
                                        <p:tgtEl>
                                          <p:spTgt spid="140"/>
                                        </p:tgtEl>
                                      </p:cBhvr>
                                    </p:animEffect>
                                  </p:childTnLst>
                                </p:cTn>
                              </p:par>
                            </p:childTnLst>
                          </p:cTn>
                        </p:par>
                        <p:par>
                          <p:cTn id="139" fill="hold" nodeType="afterGroup">
                            <p:stCondLst>
                              <p:cond delay="2500"/>
                            </p:stCondLst>
                            <p:childTnLst>
                              <p:par>
                                <p:cTn id="140" presetID="1" presetClass="entr" presetSubtype="0" fill="hold" grpId="0" nodeType="afterEffect">
                                  <p:stCondLst>
                                    <p:cond delay="1000"/>
                                  </p:stCondLst>
                                  <p:childTnLst>
                                    <p:set>
                                      <p:cBhvr>
                                        <p:cTn id="141" dur="1" fill="hold">
                                          <p:stCondLst>
                                            <p:cond delay="0"/>
                                          </p:stCondLst>
                                        </p:cTn>
                                        <p:tgtEl>
                                          <p:spTgt spid="142"/>
                                        </p:tgtEl>
                                        <p:attrNameLst>
                                          <p:attrName>style.visibility</p:attrName>
                                        </p:attrNameLst>
                                      </p:cBhvr>
                                      <p:to>
                                        <p:strVal val="visible"/>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9" presetClass="entr" presetSubtype="0" fill="hold" nodeType="clickEffect">
                                  <p:stCondLst>
                                    <p:cond delay="0"/>
                                  </p:stCondLst>
                                  <p:childTnLst>
                                    <p:set>
                                      <p:cBhvr>
                                        <p:cTn id="145" dur="1" fill="hold">
                                          <p:stCondLst>
                                            <p:cond delay="0"/>
                                          </p:stCondLst>
                                        </p:cTn>
                                        <p:tgtEl>
                                          <p:spTgt spid="143"/>
                                        </p:tgtEl>
                                        <p:attrNameLst>
                                          <p:attrName>style.visibility</p:attrName>
                                        </p:attrNameLst>
                                      </p:cBhvr>
                                      <p:to>
                                        <p:strVal val="visible"/>
                                      </p:to>
                                    </p:set>
                                    <p:animEffect transition="in" filter="dissolve">
                                      <p:cBhvr>
                                        <p:cTn id="146" dur="1000"/>
                                        <p:tgtEl>
                                          <p:spTgt spid="143"/>
                                        </p:tgtEl>
                                      </p:cBhvr>
                                    </p:animEffect>
                                  </p:childTnLst>
                                </p:cTn>
                              </p:par>
                            </p:childTnLst>
                          </p:cTn>
                        </p:par>
                        <p:par>
                          <p:cTn id="147" fill="hold" nodeType="afterGroup">
                            <p:stCondLst>
                              <p:cond delay="1000"/>
                            </p:stCondLst>
                            <p:childTnLst>
                              <p:par>
                                <p:cTn id="148" presetID="1" presetClass="entr" presetSubtype="0" fill="hold" grpId="0" nodeType="afterEffect">
                                  <p:stCondLst>
                                    <p:cond delay="1000"/>
                                  </p:stCondLst>
                                  <p:childTnLst>
                                    <p:set>
                                      <p:cBhvr>
                                        <p:cTn id="149" dur="1" fill="hold">
                                          <p:stCondLst>
                                            <p:cond delay="0"/>
                                          </p:stCondLst>
                                        </p:cTn>
                                        <p:tgtEl>
                                          <p:spTgt spid="144"/>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dissolve">
                                      <p:cBhvr>
                                        <p:cTn id="154" dur="1000"/>
                                        <p:tgtEl>
                                          <p:spTgt spid="32"/>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0"/>
                                        </p:tgtEl>
                                        <p:attrNameLst>
                                          <p:attrName>style.visibility</p:attrName>
                                        </p:attrNameLst>
                                      </p:cBhvr>
                                      <p:to>
                                        <p:strVal val="visible"/>
                                      </p:to>
                                    </p:set>
                                  </p:childTnLst>
                                </p:cTn>
                              </p:par>
                              <p:par>
                                <p:cTn id="159" presetID="9" presetClass="entr" presetSubtype="0" fill="hold" grpId="0" nodeType="with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dissolve">
                                      <p:cBhvr>
                                        <p:cTn id="161" dur="1000"/>
                                        <p:tgtEl>
                                          <p:spTgt spid="6"/>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01"/>
                                        </p:tgtEl>
                                        <p:attrNameLst>
                                          <p:attrName>style.visibility</p:attrName>
                                        </p:attrNameLst>
                                      </p:cBhvr>
                                      <p:to>
                                        <p:strVal val="visible"/>
                                      </p:to>
                                    </p:se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 presetClass="entr" presetSubtype="0" fill="hold" nodeType="clickEffect">
                                  <p:stCondLst>
                                    <p:cond delay="1000"/>
                                  </p:stCondLst>
                                  <p:childTnLst>
                                    <p:set>
                                      <p:cBhvr>
                                        <p:cTn id="169" dur="1" fill="hold">
                                          <p:stCondLst>
                                            <p:cond delay="0"/>
                                          </p:stCondLst>
                                        </p:cTn>
                                        <p:tgtEl>
                                          <p:spTgt spid="16"/>
                                        </p:tgtEl>
                                        <p:attrNameLst>
                                          <p:attrName>style.visibility</p:attrName>
                                        </p:attrNameLst>
                                      </p:cBhvr>
                                      <p:to>
                                        <p:strVal val="visible"/>
                                      </p:to>
                                    </p:set>
                                  </p:childTnLst>
                                </p:cTn>
                              </p:par>
                            </p:childTnLst>
                          </p:cTn>
                        </p:par>
                        <p:par>
                          <p:cTn id="170" fill="hold" nodeType="afterGroup">
                            <p:stCondLst>
                              <p:cond delay="1000"/>
                            </p:stCondLst>
                            <p:childTnLst>
                              <p:par>
                                <p:cTn id="171" presetID="1" presetClass="entr" presetSubtype="0" fill="hold" nodeType="afterEffect">
                                  <p:stCondLst>
                                    <p:cond delay="1000"/>
                                  </p:stCondLst>
                                  <p:childTnLst>
                                    <p:set>
                                      <p:cBhvr>
                                        <p:cTn id="172" dur="1" fill="hold">
                                          <p:stCondLst>
                                            <p:cond delay="0"/>
                                          </p:stCondLst>
                                        </p:cTn>
                                        <p:tgtEl>
                                          <p:spTgt spid="14"/>
                                        </p:tgtEl>
                                        <p:attrNameLst>
                                          <p:attrName>style.visibility</p:attrName>
                                        </p:attrNameLst>
                                      </p:cBhvr>
                                      <p:to>
                                        <p:strVal val="visible"/>
                                      </p:to>
                                    </p:set>
                                  </p:childTnLst>
                                </p:cTn>
                              </p:par>
                            </p:childTnLst>
                          </p:cTn>
                        </p:par>
                        <p:par>
                          <p:cTn id="173" fill="hold" nodeType="afterGroup">
                            <p:stCondLst>
                              <p:cond delay="2000"/>
                            </p:stCondLst>
                            <p:childTnLst>
                              <p:par>
                                <p:cTn id="174" presetID="1" presetClass="entr" presetSubtype="0" fill="hold" grpId="0" nodeType="afterEffect">
                                  <p:stCondLst>
                                    <p:cond delay="1000"/>
                                  </p:stCondLst>
                                  <p:childTnLst>
                                    <p:set>
                                      <p:cBhvr>
                                        <p:cTn id="175" dur="1" fill="hold">
                                          <p:stCondLst>
                                            <p:cond delay="0"/>
                                          </p:stCondLst>
                                        </p:cTn>
                                        <p:tgtEl>
                                          <p:spTgt spid="109"/>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5" presetClass="entr" presetSubtype="0" fill="hold" nodeType="clickEffect">
                                  <p:stCondLst>
                                    <p:cond delay="0"/>
                                  </p:stCondLst>
                                  <p:childTnLst>
                                    <p:set>
                                      <p:cBhvr>
                                        <p:cTn id="179" dur="1" fill="hold">
                                          <p:stCondLst>
                                            <p:cond delay="0"/>
                                          </p:stCondLst>
                                        </p:cTn>
                                        <p:tgtEl>
                                          <p:spTgt spid="36"/>
                                        </p:tgtEl>
                                        <p:attrNameLst>
                                          <p:attrName>style.visibility</p:attrName>
                                        </p:attrNameLst>
                                      </p:cBhvr>
                                      <p:to>
                                        <p:strVal val="visible"/>
                                      </p:to>
                                    </p:set>
                                    <p:anim calcmode="lin" valueType="num">
                                      <p:cBhvr>
                                        <p:cTn id="180" dur="500" fill="hold"/>
                                        <p:tgtEl>
                                          <p:spTgt spid="36"/>
                                        </p:tgtEl>
                                        <p:attrNameLst>
                                          <p:attrName>ppt_w</p:attrName>
                                        </p:attrNameLst>
                                      </p:cBhvr>
                                      <p:tavLst>
                                        <p:tav tm="0">
                                          <p:val>
                                            <p:strVal val="#ppt_w*0.70"/>
                                          </p:val>
                                        </p:tav>
                                        <p:tav tm="100000">
                                          <p:val>
                                            <p:strVal val="#ppt_w"/>
                                          </p:val>
                                        </p:tav>
                                      </p:tavLst>
                                    </p:anim>
                                    <p:anim calcmode="lin" valueType="num">
                                      <p:cBhvr>
                                        <p:cTn id="181" dur="500" fill="hold"/>
                                        <p:tgtEl>
                                          <p:spTgt spid="36"/>
                                        </p:tgtEl>
                                        <p:attrNameLst>
                                          <p:attrName>ppt_h</p:attrName>
                                        </p:attrNameLst>
                                      </p:cBhvr>
                                      <p:tavLst>
                                        <p:tav tm="0">
                                          <p:val>
                                            <p:strVal val="#ppt_h"/>
                                          </p:val>
                                        </p:tav>
                                        <p:tav tm="100000">
                                          <p:val>
                                            <p:strVal val="#ppt_h"/>
                                          </p:val>
                                        </p:tav>
                                      </p:tavLst>
                                    </p:anim>
                                    <p:animEffect transition="in" filter="fade">
                                      <p:cBhvr>
                                        <p:cTn id="182" dur="500"/>
                                        <p:tgtEl>
                                          <p:spTgt spid="36"/>
                                        </p:tgtEl>
                                      </p:cBhvr>
                                    </p:animEffect>
                                  </p:childTnLst>
                                </p:cTn>
                              </p:par>
                            </p:childTnLst>
                          </p:cTn>
                        </p:par>
                        <p:par>
                          <p:cTn id="183" fill="hold" nodeType="afterGroup">
                            <p:stCondLst>
                              <p:cond delay="500"/>
                            </p:stCondLst>
                            <p:childTnLst>
                              <p:par>
                                <p:cTn id="184" presetID="55" presetClass="entr" presetSubtype="0" fill="hold" nodeType="afterEffect">
                                  <p:stCondLst>
                                    <p:cond delay="0"/>
                                  </p:stCondLst>
                                  <p:childTnLst>
                                    <p:set>
                                      <p:cBhvr>
                                        <p:cTn id="185" dur="1" fill="hold">
                                          <p:stCondLst>
                                            <p:cond delay="0"/>
                                          </p:stCondLst>
                                        </p:cTn>
                                        <p:tgtEl>
                                          <p:spTgt spid="13"/>
                                        </p:tgtEl>
                                        <p:attrNameLst>
                                          <p:attrName>style.visibility</p:attrName>
                                        </p:attrNameLst>
                                      </p:cBhvr>
                                      <p:to>
                                        <p:strVal val="visible"/>
                                      </p:to>
                                    </p:set>
                                    <p:anim calcmode="lin" valueType="num">
                                      <p:cBhvr>
                                        <p:cTn id="186" dur="500" fill="hold"/>
                                        <p:tgtEl>
                                          <p:spTgt spid="13"/>
                                        </p:tgtEl>
                                        <p:attrNameLst>
                                          <p:attrName>ppt_w</p:attrName>
                                        </p:attrNameLst>
                                      </p:cBhvr>
                                      <p:tavLst>
                                        <p:tav tm="0">
                                          <p:val>
                                            <p:strVal val="#ppt_w*0.70"/>
                                          </p:val>
                                        </p:tav>
                                        <p:tav tm="100000">
                                          <p:val>
                                            <p:strVal val="#ppt_w"/>
                                          </p:val>
                                        </p:tav>
                                      </p:tavLst>
                                    </p:anim>
                                    <p:anim calcmode="lin" valueType="num">
                                      <p:cBhvr>
                                        <p:cTn id="187" dur="500" fill="hold"/>
                                        <p:tgtEl>
                                          <p:spTgt spid="13"/>
                                        </p:tgtEl>
                                        <p:attrNameLst>
                                          <p:attrName>ppt_h</p:attrName>
                                        </p:attrNameLst>
                                      </p:cBhvr>
                                      <p:tavLst>
                                        <p:tav tm="0">
                                          <p:val>
                                            <p:strVal val="#ppt_h"/>
                                          </p:val>
                                        </p:tav>
                                        <p:tav tm="100000">
                                          <p:val>
                                            <p:strVal val="#ppt_h"/>
                                          </p:val>
                                        </p:tav>
                                      </p:tavLst>
                                    </p:anim>
                                    <p:animEffect transition="in" filter="fade">
                                      <p:cBhvr>
                                        <p:cTn id="188" dur="500"/>
                                        <p:tgtEl>
                                          <p:spTgt spid="13"/>
                                        </p:tgtEl>
                                      </p:cBhvr>
                                    </p:animEffect>
                                  </p:childTnLst>
                                </p:cTn>
                              </p:par>
                            </p:childTnLst>
                          </p:cTn>
                        </p:par>
                        <p:par>
                          <p:cTn id="189" fill="hold" nodeType="afterGroup">
                            <p:stCondLst>
                              <p:cond delay="1000"/>
                            </p:stCondLst>
                            <p:childTnLst>
                              <p:par>
                                <p:cTn id="190" presetID="55" presetClass="entr" presetSubtype="0" fill="hold" nodeType="afterEffect">
                                  <p:stCondLst>
                                    <p:cond delay="0"/>
                                  </p:stCondLst>
                                  <p:childTnLst>
                                    <p:set>
                                      <p:cBhvr>
                                        <p:cTn id="191" dur="1" fill="hold">
                                          <p:stCondLst>
                                            <p:cond delay="0"/>
                                          </p:stCondLst>
                                        </p:cTn>
                                        <p:tgtEl>
                                          <p:spTgt spid="35"/>
                                        </p:tgtEl>
                                        <p:attrNameLst>
                                          <p:attrName>style.visibility</p:attrName>
                                        </p:attrNameLst>
                                      </p:cBhvr>
                                      <p:to>
                                        <p:strVal val="visible"/>
                                      </p:to>
                                    </p:set>
                                    <p:anim calcmode="lin" valueType="num">
                                      <p:cBhvr>
                                        <p:cTn id="192" dur="500" fill="hold"/>
                                        <p:tgtEl>
                                          <p:spTgt spid="35"/>
                                        </p:tgtEl>
                                        <p:attrNameLst>
                                          <p:attrName>ppt_w</p:attrName>
                                        </p:attrNameLst>
                                      </p:cBhvr>
                                      <p:tavLst>
                                        <p:tav tm="0">
                                          <p:val>
                                            <p:strVal val="#ppt_w*0.70"/>
                                          </p:val>
                                        </p:tav>
                                        <p:tav tm="100000">
                                          <p:val>
                                            <p:strVal val="#ppt_w"/>
                                          </p:val>
                                        </p:tav>
                                      </p:tavLst>
                                    </p:anim>
                                    <p:anim calcmode="lin" valueType="num">
                                      <p:cBhvr>
                                        <p:cTn id="193" dur="500" fill="hold"/>
                                        <p:tgtEl>
                                          <p:spTgt spid="35"/>
                                        </p:tgtEl>
                                        <p:attrNameLst>
                                          <p:attrName>ppt_h</p:attrName>
                                        </p:attrNameLst>
                                      </p:cBhvr>
                                      <p:tavLst>
                                        <p:tav tm="0">
                                          <p:val>
                                            <p:strVal val="#ppt_h"/>
                                          </p:val>
                                        </p:tav>
                                        <p:tav tm="100000">
                                          <p:val>
                                            <p:strVal val="#ppt_h"/>
                                          </p:val>
                                        </p:tav>
                                      </p:tavLst>
                                    </p:anim>
                                    <p:animEffect transition="in" filter="fade">
                                      <p:cBhvr>
                                        <p:cTn id="194" dur="500"/>
                                        <p:tgtEl>
                                          <p:spTgt spid="35"/>
                                        </p:tgtEl>
                                      </p:cBhvr>
                                    </p:animEffect>
                                  </p:childTnLst>
                                </p:cTn>
                              </p:par>
                            </p:childTnLst>
                          </p:cTn>
                        </p:par>
                        <p:par>
                          <p:cTn id="195" fill="hold" nodeType="afterGroup">
                            <p:stCondLst>
                              <p:cond delay="1500"/>
                            </p:stCondLst>
                            <p:childTnLst>
                              <p:par>
                                <p:cTn id="196" presetID="55" presetClass="entr" presetSubtype="0" fill="hold" nodeType="afterEffect">
                                  <p:stCondLst>
                                    <p:cond delay="0"/>
                                  </p:stCondLst>
                                  <p:childTnLst>
                                    <p:set>
                                      <p:cBhvr>
                                        <p:cTn id="197" dur="1" fill="hold">
                                          <p:stCondLst>
                                            <p:cond delay="0"/>
                                          </p:stCondLst>
                                        </p:cTn>
                                        <p:tgtEl>
                                          <p:spTgt spid="37"/>
                                        </p:tgtEl>
                                        <p:attrNameLst>
                                          <p:attrName>style.visibility</p:attrName>
                                        </p:attrNameLst>
                                      </p:cBhvr>
                                      <p:to>
                                        <p:strVal val="visible"/>
                                      </p:to>
                                    </p:set>
                                    <p:anim calcmode="lin" valueType="num">
                                      <p:cBhvr>
                                        <p:cTn id="198" dur="500" fill="hold"/>
                                        <p:tgtEl>
                                          <p:spTgt spid="37"/>
                                        </p:tgtEl>
                                        <p:attrNameLst>
                                          <p:attrName>ppt_w</p:attrName>
                                        </p:attrNameLst>
                                      </p:cBhvr>
                                      <p:tavLst>
                                        <p:tav tm="0">
                                          <p:val>
                                            <p:strVal val="#ppt_w*0.70"/>
                                          </p:val>
                                        </p:tav>
                                        <p:tav tm="100000">
                                          <p:val>
                                            <p:strVal val="#ppt_w"/>
                                          </p:val>
                                        </p:tav>
                                      </p:tavLst>
                                    </p:anim>
                                    <p:anim calcmode="lin" valueType="num">
                                      <p:cBhvr>
                                        <p:cTn id="199" dur="500" fill="hold"/>
                                        <p:tgtEl>
                                          <p:spTgt spid="37"/>
                                        </p:tgtEl>
                                        <p:attrNameLst>
                                          <p:attrName>ppt_h</p:attrName>
                                        </p:attrNameLst>
                                      </p:cBhvr>
                                      <p:tavLst>
                                        <p:tav tm="0">
                                          <p:val>
                                            <p:strVal val="#ppt_h"/>
                                          </p:val>
                                        </p:tav>
                                        <p:tav tm="100000">
                                          <p:val>
                                            <p:strVal val="#ppt_h"/>
                                          </p:val>
                                        </p:tav>
                                      </p:tavLst>
                                    </p:anim>
                                    <p:animEffect transition="in" filter="fade">
                                      <p:cBhvr>
                                        <p:cTn id="200" dur="500"/>
                                        <p:tgtEl>
                                          <p:spTgt spid="37"/>
                                        </p:tgtEl>
                                      </p:cBhvr>
                                    </p:animEffect>
                                  </p:childTnLst>
                                </p:cTn>
                              </p:par>
                            </p:childTnLst>
                          </p:cTn>
                        </p:par>
                        <p:par>
                          <p:cTn id="201" fill="hold" nodeType="afterGroup">
                            <p:stCondLst>
                              <p:cond delay="2000"/>
                            </p:stCondLst>
                            <p:childTnLst>
                              <p:par>
                                <p:cTn id="202" presetID="55" presetClass="entr" presetSubtype="0" fill="hold" nodeType="afterEffect">
                                  <p:stCondLst>
                                    <p:cond delay="0"/>
                                  </p:stCondLst>
                                  <p:childTnLst>
                                    <p:set>
                                      <p:cBhvr>
                                        <p:cTn id="203" dur="1" fill="hold">
                                          <p:stCondLst>
                                            <p:cond delay="0"/>
                                          </p:stCondLst>
                                        </p:cTn>
                                        <p:tgtEl>
                                          <p:spTgt spid="38"/>
                                        </p:tgtEl>
                                        <p:attrNameLst>
                                          <p:attrName>style.visibility</p:attrName>
                                        </p:attrNameLst>
                                      </p:cBhvr>
                                      <p:to>
                                        <p:strVal val="visible"/>
                                      </p:to>
                                    </p:set>
                                    <p:anim calcmode="lin" valueType="num">
                                      <p:cBhvr>
                                        <p:cTn id="204" dur="500" fill="hold"/>
                                        <p:tgtEl>
                                          <p:spTgt spid="38"/>
                                        </p:tgtEl>
                                        <p:attrNameLst>
                                          <p:attrName>ppt_w</p:attrName>
                                        </p:attrNameLst>
                                      </p:cBhvr>
                                      <p:tavLst>
                                        <p:tav tm="0">
                                          <p:val>
                                            <p:strVal val="#ppt_w*0.70"/>
                                          </p:val>
                                        </p:tav>
                                        <p:tav tm="100000">
                                          <p:val>
                                            <p:strVal val="#ppt_w"/>
                                          </p:val>
                                        </p:tav>
                                      </p:tavLst>
                                    </p:anim>
                                    <p:anim calcmode="lin" valueType="num">
                                      <p:cBhvr>
                                        <p:cTn id="205" dur="500" fill="hold"/>
                                        <p:tgtEl>
                                          <p:spTgt spid="38"/>
                                        </p:tgtEl>
                                        <p:attrNameLst>
                                          <p:attrName>ppt_h</p:attrName>
                                        </p:attrNameLst>
                                      </p:cBhvr>
                                      <p:tavLst>
                                        <p:tav tm="0">
                                          <p:val>
                                            <p:strVal val="#ppt_h"/>
                                          </p:val>
                                        </p:tav>
                                        <p:tav tm="100000">
                                          <p:val>
                                            <p:strVal val="#ppt_h"/>
                                          </p:val>
                                        </p:tav>
                                      </p:tavLst>
                                    </p:anim>
                                    <p:animEffect transition="in" filter="fade">
                                      <p:cBhvr>
                                        <p:cTn id="206" dur="500"/>
                                        <p:tgtEl>
                                          <p:spTgt spid="38"/>
                                        </p:tgtEl>
                                      </p:cBhvr>
                                    </p:animEffect>
                                  </p:childTnLst>
                                </p:cTn>
                              </p:par>
                            </p:childTnLst>
                          </p:cTn>
                        </p:par>
                        <p:par>
                          <p:cTn id="207" fill="hold" nodeType="afterGroup">
                            <p:stCondLst>
                              <p:cond delay="2500"/>
                            </p:stCondLst>
                            <p:childTnLst>
                              <p:par>
                                <p:cTn id="208" presetID="9" presetClass="entr" presetSubtype="0" fill="hold" nodeType="afterEffect">
                                  <p:stCondLst>
                                    <p:cond delay="1000"/>
                                  </p:stCondLst>
                                  <p:childTnLst>
                                    <p:set>
                                      <p:cBhvr>
                                        <p:cTn id="209" dur="1" fill="hold">
                                          <p:stCondLst>
                                            <p:cond delay="0"/>
                                          </p:stCondLst>
                                        </p:cTn>
                                        <p:tgtEl>
                                          <p:spTgt spid="84"/>
                                        </p:tgtEl>
                                        <p:attrNameLst>
                                          <p:attrName>style.visibility</p:attrName>
                                        </p:attrNameLst>
                                      </p:cBhvr>
                                      <p:to>
                                        <p:strVal val="visible"/>
                                      </p:to>
                                    </p:set>
                                    <p:animEffect transition="in" filter="dissolve">
                                      <p:cBhvr>
                                        <p:cTn id="210" dur="500"/>
                                        <p:tgtEl>
                                          <p:spTgt spid="84"/>
                                        </p:tgtEl>
                                      </p:cBhvr>
                                    </p:animEffect>
                                  </p:childTnLst>
                                </p:cTn>
                              </p:par>
                            </p:childTnLst>
                          </p:cTn>
                        </p:par>
                        <p:par>
                          <p:cTn id="211" fill="hold" nodeType="afterGroup">
                            <p:stCondLst>
                              <p:cond delay="4000"/>
                            </p:stCondLst>
                            <p:childTnLst>
                              <p:par>
                                <p:cTn id="212" presetID="9" presetClass="entr" presetSubtype="0" fill="hold" nodeType="after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dissolve">
                                      <p:cBhvr>
                                        <p:cTn id="214" dur="500"/>
                                        <p:tgtEl>
                                          <p:spTgt spid="31"/>
                                        </p:tgtEl>
                                      </p:cBhvr>
                                    </p:animEffect>
                                  </p:childTnLst>
                                </p:cTn>
                              </p:par>
                            </p:childTnLst>
                          </p:cTn>
                        </p:par>
                        <p:par>
                          <p:cTn id="215" fill="hold" nodeType="afterGroup">
                            <p:stCondLst>
                              <p:cond delay="4500"/>
                            </p:stCondLst>
                            <p:childTnLst>
                              <p:par>
                                <p:cTn id="216" presetID="9" presetClass="entr" presetSubtype="0" fill="hold" nodeType="afterEffect">
                                  <p:stCondLst>
                                    <p:cond delay="0"/>
                                  </p:stCondLst>
                                  <p:childTnLst>
                                    <p:set>
                                      <p:cBhvr>
                                        <p:cTn id="217" dur="1" fill="hold">
                                          <p:stCondLst>
                                            <p:cond delay="0"/>
                                          </p:stCondLst>
                                        </p:cTn>
                                        <p:tgtEl>
                                          <p:spTgt spid="81"/>
                                        </p:tgtEl>
                                        <p:attrNameLst>
                                          <p:attrName>style.visibility</p:attrName>
                                        </p:attrNameLst>
                                      </p:cBhvr>
                                      <p:to>
                                        <p:strVal val="visible"/>
                                      </p:to>
                                    </p:set>
                                    <p:animEffect transition="in" filter="dissolve">
                                      <p:cBhvr>
                                        <p:cTn id="218" dur="500"/>
                                        <p:tgtEl>
                                          <p:spTgt spid="81"/>
                                        </p:tgtEl>
                                      </p:cBhvr>
                                    </p:animEffect>
                                  </p:childTnLst>
                                </p:cTn>
                              </p:par>
                            </p:childTnLst>
                          </p:cTn>
                        </p:par>
                        <p:par>
                          <p:cTn id="219" fill="hold" nodeType="afterGroup">
                            <p:stCondLst>
                              <p:cond delay="5000"/>
                            </p:stCondLst>
                            <p:childTnLst>
                              <p:par>
                                <p:cTn id="220" presetID="9" presetClass="entr" presetSubtype="0" fill="hold" nodeType="afterEffect">
                                  <p:stCondLst>
                                    <p:cond delay="0"/>
                                  </p:stCondLst>
                                  <p:childTnLst>
                                    <p:set>
                                      <p:cBhvr>
                                        <p:cTn id="221" dur="1" fill="hold">
                                          <p:stCondLst>
                                            <p:cond delay="0"/>
                                          </p:stCondLst>
                                        </p:cTn>
                                        <p:tgtEl>
                                          <p:spTgt spid="19459"/>
                                        </p:tgtEl>
                                        <p:attrNameLst>
                                          <p:attrName>style.visibility</p:attrName>
                                        </p:attrNameLst>
                                      </p:cBhvr>
                                      <p:to>
                                        <p:strVal val="visible"/>
                                      </p:to>
                                    </p:set>
                                    <p:animEffect transition="in" filter="dissolve">
                                      <p:cBhvr>
                                        <p:cTn id="222" dur="500"/>
                                        <p:tgtEl>
                                          <p:spTgt spid="19459"/>
                                        </p:tgtEl>
                                      </p:cBhvr>
                                    </p:animEffect>
                                  </p:childTnLst>
                                </p:cTn>
                              </p:par>
                            </p:childTnLst>
                          </p:cTn>
                        </p:par>
                        <p:par>
                          <p:cTn id="223" fill="hold" nodeType="afterGroup">
                            <p:stCondLst>
                              <p:cond delay="5500"/>
                            </p:stCondLst>
                            <p:childTnLst>
                              <p:par>
                                <p:cTn id="224" presetID="9" presetClass="entr" presetSubtype="0" fill="hold" nodeType="afterEffect">
                                  <p:stCondLst>
                                    <p:cond delay="0"/>
                                  </p:stCondLst>
                                  <p:childTnLst>
                                    <p:set>
                                      <p:cBhvr>
                                        <p:cTn id="225" dur="1" fill="hold">
                                          <p:stCondLst>
                                            <p:cond delay="0"/>
                                          </p:stCondLst>
                                        </p:cTn>
                                        <p:tgtEl>
                                          <p:spTgt spid="83"/>
                                        </p:tgtEl>
                                        <p:attrNameLst>
                                          <p:attrName>style.visibility</p:attrName>
                                        </p:attrNameLst>
                                      </p:cBhvr>
                                      <p:to>
                                        <p:strVal val="visible"/>
                                      </p:to>
                                    </p:set>
                                    <p:animEffect transition="in" filter="dissolve">
                                      <p:cBhvr>
                                        <p:cTn id="226" dur="500"/>
                                        <p:tgtEl>
                                          <p:spTgt spid="83"/>
                                        </p:tgtEl>
                                      </p:cBhvr>
                                    </p:animEffect>
                                  </p:childTnLst>
                                </p:cTn>
                              </p:par>
                            </p:childTnLst>
                          </p:cTn>
                        </p:par>
                        <p:par>
                          <p:cTn id="227" fill="hold" nodeType="afterGroup">
                            <p:stCondLst>
                              <p:cond delay="6000"/>
                            </p:stCondLst>
                            <p:childTnLst>
                              <p:par>
                                <p:cTn id="228" presetID="9" presetClass="entr" presetSubtype="0" fill="hold" nodeType="afterEffect">
                                  <p:stCondLst>
                                    <p:cond delay="0"/>
                                  </p:stCondLst>
                                  <p:childTnLst>
                                    <p:set>
                                      <p:cBhvr>
                                        <p:cTn id="229" dur="1" fill="hold">
                                          <p:stCondLst>
                                            <p:cond delay="0"/>
                                          </p:stCondLst>
                                        </p:cTn>
                                        <p:tgtEl>
                                          <p:spTgt spid="87"/>
                                        </p:tgtEl>
                                        <p:attrNameLst>
                                          <p:attrName>style.visibility</p:attrName>
                                        </p:attrNameLst>
                                      </p:cBhvr>
                                      <p:to>
                                        <p:strVal val="visible"/>
                                      </p:to>
                                    </p:set>
                                    <p:animEffect transition="in" filter="dissolve">
                                      <p:cBhvr>
                                        <p:cTn id="230" dur="500"/>
                                        <p:tgtEl>
                                          <p:spTgt spid="87"/>
                                        </p:tgtEl>
                                      </p:cBhvr>
                                    </p:animEffect>
                                  </p:childTnLst>
                                </p:cTn>
                              </p:par>
                            </p:childTnLst>
                          </p:cTn>
                        </p:par>
                        <p:par>
                          <p:cTn id="231" fill="hold" nodeType="afterGroup">
                            <p:stCondLst>
                              <p:cond delay="6500"/>
                            </p:stCondLst>
                            <p:childTnLst>
                              <p:par>
                                <p:cTn id="232" presetID="9" presetClass="entr" presetSubtype="0" fill="hold" nodeType="afterEffect">
                                  <p:stCondLst>
                                    <p:cond delay="0"/>
                                  </p:stCondLst>
                                  <p:childTnLst>
                                    <p:set>
                                      <p:cBhvr>
                                        <p:cTn id="233" dur="1" fill="hold">
                                          <p:stCondLst>
                                            <p:cond delay="0"/>
                                          </p:stCondLst>
                                        </p:cTn>
                                        <p:tgtEl>
                                          <p:spTgt spid="90"/>
                                        </p:tgtEl>
                                        <p:attrNameLst>
                                          <p:attrName>style.visibility</p:attrName>
                                        </p:attrNameLst>
                                      </p:cBhvr>
                                      <p:to>
                                        <p:strVal val="visible"/>
                                      </p:to>
                                    </p:set>
                                    <p:animEffect transition="in" filter="dissolve">
                                      <p:cBhvr>
                                        <p:cTn id="234" dur="500"/>
                                        <p:tgtEl>
                                          <p:spTgt spid="90"/>
                                        </p:tgtEl>
                                      </p:cBhvr>
                                    </p:animEffect>
                                  </p:childTnLst>
                                </p:cTn>
                              </p:par>
                            </p:childTnLst>
                          </p:cTn>
                        </p:par>
                        <p:par>
                          <p:cTn id="235" fill="hold" nodeType="afterGroup">
                            <p:stCondLst>
                              <p:cond delay="7000"/>
                            </p:stCondLst>
                            <p:childTnLst>
                              <p:par>
                                <p:cTn id="236" presetID="9" presetClass="entr" presetSubtype="0" fill="hold" nodeType="afterEffect">
                                  <p:stCondLst>
                                    <p:cond delay="0"/>
                                  </p:stCondLst>
                                  <p:childTnLst>
                                    <p:set>
                                      <p:cBhvr>
                                        <p:cTn id="237" dur="1" fill="hold">
                                          <p:stCondLst>
                                            <p:cond delay="0"/>
                                          </p:stCondLst>
                                        </p:cTn>
                                        <p:tgtEl>
                                          <p:spTgt spid="29"/>
                                        </p:tgtEl>
                                        <p:attrNameLst>
                                          <p:attrName>style.visibility</p:attrName>
                                        </p:attrNameLst>
                                      </p:cBhvr>
                                      <p:to>
                                        <p:strVal val="visible"/>
                                      </p:to>
                                    </p:set>
                                    <p:animEffect transition="in" filter="dissolve">
                                      <p:cBhvr>
                                        <p:cTn id="238" dur="500"/>
                                        <p:tgtEl>
                                          <p:spTgt spid="29"/>
                                        </p:tgtEl>
                                      </p:cBhvr>
                                    </p:animEffect>
                                  </p:childTnLst>
                                </p:cTn>
                              </p:par>
                            </p:childTnLst>
                          </p:cTn>
                        </p:par>
                        <p:par>
                          <p:cTn id="239" fill="hold" nodeType="afterGroup">
                            <p:stCondLst>
                              <p:cond delay="7500"/>
                            </p:stCondLst>
                            <p:childTnLst>
                              <p:par>
                                <p:cTn id="240" presetID="9" presetClass="entr" presetSubtype="0" fill="hold" nodeType="afterEffect">
                                  <p:stCondLst>
                                    <p:cond delay="0"/>
                                  </p:stCondLst>
                                  <p:childTnLst>
                                    <p:set>
                                      <p:cBhvr>
                                        <p:cTn id="241" dur="1" fill="hold">
                                          <p:stCondLst>
                                            <p:cond delay="0"/>
                                          </p:stCondLst>
                                        </p:cTn>
                                        <p:tgtEl>
                                          <p:spTgt spid="30"/>
                                        </p:tgtEl>
                                        <p:attrNameLst>
                                          <p:attrName>style.visibility</p:attrName>
                                        </p:attrNameLst>
                                      </p:cBhvr>
                                      <p:to>
                                        <p:strVal val="visible"/>
                                      </p:to>
                                    </p:set>
                                    <p:animEffect transition="in" filter="dissolve">
                                      <p:cBhvr>
                                        <p:cTn id="242" dur="500"/>
                                        <p:tgtEl>
                                          <p:spTgt spid="30"/>
                                        </p:tgtEl>
                                      </p:cBhvr>
                                    </p:animEffect>
                                  </p:childTnLst>
                                </p:cTn>
                              </p:par>
                            </p:childTnLst>
                          </p:cTn>
                        </p:par>
                        <p:par>
                          <p:cTn id="243" fill="hold" nodeType="afterGroup">
                            <p:stCondLst>
                              <p:cond delay="8000"/>
                            </p:stCondLst>
                            <p:childTnLst>
                              <p:par>
                                <p:cTn id="244" presetID="9" presetClass="entr" presetSubtype="0" fill="hold" nodeType="afterEffect">
                                  <p:stCondLst>
                                    <p:cond delay="0"/>
                                  </p:stCondLst>
                                  <p:childTnLst>
                                    <p:set>
                                      <p:cBhvr>
                                        <p:cTn id="245" dur="1" fill="hold">
                                          <p:stCondLst>
                                            <p:cond delay="0"/>
                                          </p:stCondLst>
                                        </p:cTn>
                                        <p:tgtEl>
                                          <p:spTgt spid="19462"/>
                                        </p:tgtEl>
                                        <p:attrNameLst>
                                          <p:attrName>style.visibility</p:attrName>
                                        </p:attrNameLst>
                                      </p:cBhvr>
                                      <p:to>
                                        <p:strVal val="visible"/>
                                      </p:to>
                                    </p:set>
                                    <p:animEffect transition="in" filter="dissolve">
                                      <p:cBhvr>
                                        <p:cTn id="246" dur="500"/>
                                        <p:tgtEl>
                                          <p:spTgt spid="19462"/>
                                        </p:tgtEl>
                                      </p:cBhvr>
                                    </p:animEffect>
                                  </p:childTnLst>
                                </p:cTn>
                              </p:par>
                            </p:childTnLst>
                          </p:cTn>
                        </p:par>
                        <p:par>
                          <p:cTn id="247" fill="hold" nodeType="afterGroup">
                            <p:stCondLst>
                              <p:cond delay="8500"/>
                            </p:stCondLst>
                            <p:childTnLst>
                              <p:par>
                                <p:cTn id="248" presetID="9" presetClass="entr" presetSubtype="0" fill="hold" nodeType="afterEffect">
                                  <p:stCondLst>
                                    <p:cond delay="0"/>
                                  </p:stCondLst>
                                  <p:childTnLst>
                                    <p:set>
                                      <p:cBhvr>
                                        <p:cTn id="249" dur="1" fill="hold">
                                          <p:stCondLst>
                                            <p:cond delay="0"/>
                                          </p:stCondLst>
                                        </p:cTn>
                                        <p:tgtEl>
                                          <p:spTgt spid="27"/>
                                        </p:tgtEl>
                                        <p:attrNameLst>
                                          <p:attrName>style.visibility</p:attrName>
                                        </p:attrNameLst>
                                      </p:cBhvr>
                                      <p:to>
                                        <p:strVal val="visible"/>
                                      </p:to>
                                    </p:set>
                                    <p:animEffect transition="in" filter="dissolve">
                                      <p:cBhvr>
                                        <p:cTn id="250" dur="500"/>
                                        <p:tgtEl>
                                          <p:spTgt spid="27"/>
                                        </p:tgtEl>
                                      </p:cBhvr>
                                    </p:animEffect>
                                  </p:childTnLst>
                                </p:cTn>
                              </p:par>
                            </p:childTnLst>
                          </p:cTn>
                        </p:par>
                        <p:par>
                          <p:cTn id="251" fill="hold" nodeType="afterGroup">
                            <p:stCondLst>
                              <p:cond delay="9000"/>
                            </p:stCondLst>
                            <p:childTnLst>
                              <p:par>
                                <p:cTn id="252" presetID="9" presetClass="entr" presetSubtype="0" fill="hold" nodeType="afterEffect">
                                  <p:stCondLst>
                                    <p:cond delay="0"/>
                                  </p:stCondLst>
                                  <p:childTnLst>
                                    <p:set>
                                      <p:cBhvr>
                                        <p:cTn id="253" dur="1" fill="hold">
                                          <p:stCondLst>
                                            <p:cond delay="0"/>
                                          </p:stCondLst>
                                        </p:cTn>
                                        <p:tgtEl>
                                          <p:spTgt spid="7"/>
                                        </p:tgtEl>
                                        <p:attrNameLst>
                                          <p:attrName>style.visibility</p:attrName>
                                        </p:attrNameLst>
                                      </p:cBhvr>
                                      <p:to>
                                        <p:strVal val="visible"/>
                                      </p:to>
                                    </p:set>
                                    <p:animEffect transition="in" filter="dissolve">
                                      <p:cBhvr>
                                        <p:cTn id="254" dur="500"/>
                                        <p:tgtEl>
                                          <p:spTgt spid="7"/>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55" presetClass="entr" presetSubtype="0" fill="hold" nodeType="clickEffect">
                                  <p:stCondLst>
                                    <p:cond delay="0"/>
                                  </p:stCondLst>
                                  <p:childTnLst>
                                    <p:set>
                                      <p:cBhvr>
                                        <p:cTn id="258" dur="1" fill="hold">
                                          <p:stCondLst>
                                            <p:cond delay="0"/>
                                          </p:stCondLst>
                                        </p:cTn>
                                        <p:tgtEl>
                                          <p:spTgt spid="72"/>
                                        </p:tgtEl>
                                        <p:attrNameLst>
                                          <p:attrName>style.visibility</p:attrName>
                                        </p:attrNameLst>
                                      </p:cBhvr>
                                      <p:to>
                                        <p:strVal val="visible"/>
                                      </p:to>
                                    </p:set>
                                    <p:anim calcmode="lin" valueType="num">
                                      <p:cBhvr>
                                        <p:cTn id="259" dur="500" fill="hold"/>
                                        <p:tgtEl>
                                          <p:spTgt spid="72"/>
                                        </p:tgtEl>
                                        <p:attrNameLst>
                                          <p:attrName>ppt_w</p:attrName>
                                        </p:attrNameLst>
                                      </p:cBhvr>
                                      <p:tavLst>
                                        <p:tav tm="0">
                                          <p:val>
                                            <p:strVal val="#ppt_w*0.70"/>
                                          </p:val>
                                        </p:tav>
                                        <p:tav tm="100000">
                                          <p:val>
                                            <p:strVal val="#ppt_w"/>
                                          </p:val>
                                        </p:tav>
                                      </p:tavLst>
                                    </p:anim>
                                    <p:anim calcmode="lin" valueType="num">
                                      <p:cBhvr>
                                        <p:cTn id="260" dur="500" fill="hold"/>
                                        <p:tgtEl>
                                          <p:spTgt spid="72"/>
                                        </p:tgtEl>
                                        <p:attrNameLst>
                                          <p:attrName>ppt_h</p:attrName>
                                        </p:attrNameLst>
                                      </p:cBhvr>
                                      <p:tavLst>
                                        <p:tav tm="0">
                                          <p:val>
                                            <p:strVal val="#ppt_h"/>
                                          </p:val>
                                        </p:tav>
                                        <p:tav tm="100000">
                                          <p:val>
                                            <p:strVal val="#ppt_h"/>
                                          </p:val>
                                        </p:tav>
                                      </p:tavLst>
                                    </p:anim>
                                    <p:animEffect transition="in" filter="fade">
                                      <p:cBhvr>
                                        <p:cTn id="261" dur="500"/>
                                        <p:tgtEl>
                                          <p:spTgt spid="72"/>
                                        </p:tgtEl>
                                      </p:cBhvr>
                                    </p:animEffect>
                                  </p:childTnLst>
                                </p:cTn>
                              </p:par>
                            </p:childTnLst>
                          </p:cTn>
                        </p:par>
                        <p:par>
                          <p:cTn id="262" fill="hold" nodeType="afterGroup">
                            <p:stCondLst>
                              <p:cond delay="500"/>
                            </p:stCondLst>
                            <p:childTnLst>
                              <p:par>
                                <p:cTn id="263" presetID="55" presetClass="entr" presetSubtype="0" fill="hold" nodeType="afterEffect">
                                  <p:stCondLst>
                                    <p:cond delay="0"/>
                                  </p:stCondLst>
                                  <p:childTnLst>
                                    <p:set>
                                      <p:cBhvr>
                                        <p:cTn id="264" dur="1" fill="hold">
                                          <p:stCondLst>
                                            <p:cond delay="0"/>
                                          </p:stCondLst>
                                        </p:cTn>
                                        <p:tgtEl>
                                          <p:spTgt spid="76"/>
                                        </p:tgtEl>
                                        <p:attrNameLst>
                                          <p:attrName>style.visibility</p:attrName>
                                        </p:attrNameLst>
                                      </p:cBhvr>
                                      <p:to>
                                        <p:strVal val="visible"/>
                                      </p:to>
                                    </p:set>
                                    <p:anim calcmode="lin" valueType="num">
                                      <p:cBhvr>
                                        <p:cTn id="265" dur="500" fill="hold"/>
                                        <p:tgtEl>
                                          <p:spTgt spid="76"/>
                                        </p:tgtEl>
                                        <p:attrNameLst>
                                          <p:attrName>ppt_w</p:attrName>
                                        </p:attrNameLst>
                                      </p:cBhvr>
                                      <p:tavLst>
                                        <p:tav tm="0">
                                          <p:val>
                                            <p:strVal val="#ppt_w*0.70"/>
                                          </p:val>
                                        </p:tav>
                                        <p:tav tm="100000">
                                          <p:val>
                                            <p:strVal val="#ppt_w"/>
                                          </p:val>
                                        </p:tav>
                                      </p:tavLst>
                                    </p:anim>
                                    <p:anim calcmode="lin" valueType="num">
                                      <p:cBhvr>
                                        <p:cTn id="266" dur="500" fill="hold"/>
                                        <p:tgtEl>
                                          <p:spTgt spid="76"/>
                                        </p:tgtEl>
                                        <p:attrNameLst>
                                          <p:attrName>ppt_h</p:attrName>
                                        </p:attrNameLst>
                                      </p:cBhvr>
                                      <p:tavLst>
                                        <p:tav tm="0">
                                          <p:val>
                                            <p:strVal val="#ppt_h"/>
                                          </p:val>
                                        </p:tav>
                                        <p:tav tm="100000">
                                          <p:val>
                                            <p:strVal val="#ppt_h"/>
                                          </p:val>
                                        </p:tav>
                                      </p:tavLst>
                                    </p:anim>
                                    <p:animEffect transition="in" filter="fade">
                                      <p:cBhvr>
                                        <p:cTn id="267" dur="500"/>
                                        <p:tgtEl>
                                          <p:spTgt spid="76"/>
                                        </p:tgtEl>
                                      </p:cBhvr>
                                    </p:animEffect>
                                  </p:childTnLst>
                                </p:cTn>
                              </p:par>
                            </p:childTnLst>
                          </p:cTn>
                        </p:par>
                        <p:par>
                          <p:cTn id="268" fill="hold" nodeType="afterGroup">
                            <p:stCondLst>
                              <p:cond delay="1000"/>
                            </p:stCondLst>
                            <p:childTnLst>
                              <p:par>
                                <p:cTn id="269" presetID="55" presetClass="entr" presetSubtype="0" fill="hold" nodeType="afterEffect">
                                  <p:stCondLst>
                                    <p:cond delay="0"/>
                                  </p:stCondLst>
                                  <p:childTnLst>
                                    <p:set>
                                      <p:cBhvr>
                                        <p:cTn id="270" dur="1" fill="hold">
                                          <p:stCondLst>
                                            <p:cond delay="0"/>
                                          </p:stCondLst>
                                        </p:cTn>
                                        <p:tgtEl>
                                          <p:spTgt spid="85"/>
                                        </p:tgtEl>
                                        <p:attrNameLst>
                                          <p:attrName>style.visibility</p:attrName>
                                        </p:attrNameLst>
                                      </p:cBhvr>
                                      <p:to>
                                        <p:strVal val="visible"/>
                                      </p:to>
                                    </p:set>
                                    <p:anim calcmode="lin" valueType="num">
                                      <p:cBhvr>
                                        <p:cTn id="271" dur="500" fill="hold"/>
                                        <p:tgtEl>
                                          <p:spTgt spid="85"/>
                                        </p:tgtEl>
                                        <p:attrNameLst>
                                          <p:attrName>ppt_w</p:attrName>
                                        </p:attrNameLst>
                                      </p:cBhvr>
                                      <p:tavLst>
                                        <p:tav tm="0">
                                          <p:val>
                                            <p:strVal val="#ppt_w*0.70"/>
                                          </p:val>
                                        </p:tav>
                                        <p:tav tm="100000">
                                          <p:val>
                                            <p:strVal val="#ppt_w"/>
                                          </p:val>
                                        </p:tav>
                                      </p:tavLst>
                                    </p:anim>
                                    <p:anim calcmode="lin" valueType="num">
                                      <p:cBhvr>
                                        <p:cTn id="272" dur="500" fill="hold"/>
                                        <p:tgtEl>
                                          <p:spTgt spid="85"/>
                                        </p:tgtEl>
                                        <p:attrNameLst>
                                          <p:attrName>ppt_h</p:attrName>
                                        </p:attrNameLst>
                                      </p:cBhvr>
                                      <p:tavLst>
                                        <p:tav tm="0">
                                          <p:val>
                                            <p:strVal val="#ppt_h"/>
                                          </p:val>
                                        </p:tav>
                                        <p:tav tm="100000">
                                          <p:val>
                                            <p:strVal val="#ppt_h"/>
                                          </p:val>
                                        </p:tav>
                                      </p:tavLst>
                                    </p:anim>
                                    <p:animEffect transition="in" filter="fade">
                                      <p:cBhvr>
                                        <p:cTn id="273" dur="500"/>
                                        <p:tgtEl>
                                          <p:spTgt spid="85"/>
                                        </p:tgtEl>
                                      </p:cBhvr>
                                    </p:animEffect>
                                  </p:childTnLst>
                                </p:cTn>
                              </p:par>
                            </p:childTnLst>
                          </p:cTn>
                        </p:par>
                        <p:par>
                          <p:cTn id="274" fill="hold" nodeType="afterGroup">
                            <p:stCondLst>
                              <p:cond delay="1500"/>
                            </p:stCondLst>
                            <p:childTnLst>
                              <p:par>
                                <p:cTn id="275" presetID="55" presetClass="entr" presetSubtype="0" fill="hold" nodeType="afterEffect">
                                  <p:stCondLst>
                                    <p:cond delay="0"/>
                                  </p:stCondLst>
                                  <p:childTnLst>
                                    <p:set>
                                      <p:cBhvr>
                                        <p:cTn id="276" dur="1" fill="hold">
                                          <p:stCondLst>
                                            <p:cond delay="0"/>
                                          </p:stCondLst>
                                        </p:cTn>
                                        <p:tgtEl>
                                          <p:spTgt spid="77"/>
                                        </p:tgtEl>
                                        <p:attrNameLst>
                                          <p:attrName>style.visibility</p:attrName>
                                        </p:attrNameLst>
                                      </p:cBhvr>
                                      <p:to>
                                        <p:strVal val="visible"/>
                                      </p:to>
                                    </p:set>
                                    <p:anim calcmode="lin" valueType="num">
                                      <p:cBhvr>
                                        <p:cTn id="277" dur="500" fill="hold"/>
                                        <p:tgtEl>
                                          <p:spTgt spid="77"/>
                                        </p:tgtEl>
                                        <p:attrNameLst>
                                          <p:attrName>ppt_w</p:attrName>
                                        </p:attrNameLst>
                                      </p:cBhvr>
                                      <p:tavLst>
                                        <p:tav tm="0">
                                          <p:val>
                                            <p:strVal val="#ppt_w*0.70"/>
                                          </p:val>
                                        </p:tav>
                                        <p:tav tm="100000">
                                          <p:val>
                                            <p:strVal val="#ppt_w"/>
                                          </p:val>
                                        </p:tav>
                                      </p:tavLst>
                                    </p:anim>
                                    <p:anim calcmode="lin" valueType="num">
                                      <p:cBhvr>
                                        <p:cTn id="278" dur="500" fill="hold"/>
                                        <p:tgtEl>
                                          <p:spTgt spid="77"/>
                                        </p:tgtEl>
                                        <p:attrNameLst>
                                          <p:attrName>ppt_h</p:attrName>
                                        </p:attrNameLst>
                                      </p:cBhvr>
                                      <p:tavLst>
                                        <p:tav tm="0">
                                          <p:val>
                                            <p:strVal val="#ppt_h"/>
                                          </p:val>
                                        </p:tav>
                                        <p:tav tm="100000">
                                          <p:val>
                                            <p:strVal val="#ppt_h"/>
                                          </p:val>
                                        </p:tav>
                                      </p:tavLst>
                                    </p:anim>
                                    <p:animEffect transition="in" filter="fade">
                                      <p:cBhvr>
                                        <p:cTn id="279" dur="500"/>
                                        <p:tgtEl>
                                          <p:spTgt spid="77"/>
                                        </p:tgtEl>
                                      </p:cBhvr>
                                    </p:animEffect>
                                  </p:childTnLst>
                                </p:cTn>
                              </p:par>
                            </p:childTnLst>
                          </p:cTn>
                        </p:par>
                        <p:par>
                          <p:cTn id="280" fill="hold" nodeType="afterGroup">
                            <p:stCondLst>
                              <p:cond delay="2000"/>
                            </p:stCondLst>
                            <p:childTnLst>
                              <p:par>
                                <p:cTn id="281" presetID="55" presetClass="entr" presetSubtype="0" fill="hold" nodeType="afterEffect">
                                  <p:stCondLst>
                                    <p:cond delay="0"/>
                                  </p:stCondLst>
                                  <p:childTnLst>
                                    <p:set>
                                      <p:cBhvr>
                                        <p:cTn id="282" dur="1" fill="hold">
                                          <p:stCondLst>
                                            <p:cond delay="0"/>
                                          </p:stCondLst>
                                        </p:cTn>
                                        <p:tgtEl>
                                          <p:spTgt spid="78"/>
                                        </p:tgtEl>
                                        <p:attrNameLst>
                                          <p:attrName>style.visibility</p:attrName>
                                        </p:attrNameLst>
                                      </p:cBhvr>
                                      <p:to>
                                        <p:strVal val="visible"/>
                                      </p:to>
                                    </p:set>
                                    <p:anim calcmode="lin" valueType="num">
                                      <p:cBhvr>
                                        <p:cTn id="283" dur="500" fill="hold"/>
                                        <p:tgtEl>
                                          <p:spTgt spid="78"/>
                                        </p:tgtEl>
                                        <p:attrNameLst>
                                          <p:attrName>ppt_w</p:attrName>
                                        </p:attrNameLst>
                                      </p:cBhvr>
                                      <p:tavLst>
                                        <p:tav tm="0">
                                          <p:val>
                                            <p:strVal val="#ppt_w*0.70"/>
                                          </p:val>
                                        </p:tav>
                                        <p:tav tm="100000">
                                          <p:val>
                                            <p:strVal val="#ppt_w"/>
                                          </p:val>
                                        </p:tav>
                                      </p:tavLst>
                                    </p:anim>
                                    <p:anim calcmode="lin" valueType="num">
                                      <p:cBhvr>
                                        <p:cTn id="284" dur="500" fill="hold"/>
                                        <p:tgtEl>
                                          <p:spTgt spid="78"/>
                                        </p:tgtEl>
                                        <p:attrNameLst>
                                          <p:attrName>ppt_h</p:attrName>
                                        </p:attrNameLst>
                                      </p:cBhvr>
                                      <p:tavLst>
                                        <p:tav tm="0">
                                          <p:val>
                                            <p:strVal val="#ppt_h"/>
                                          </p:val>
                                        </p:tav>
                                        <p:tav tm="100000">
                                          <p:val>
                                            <p:strVal val="#ppt_h"/>
                                          </p:val>
                                        </p:tav>
                                      </p:tavLst>
                                    </p:anim>
                                    <p:animEffect transition="in" filter="fade">
                                      <p:cBhvr>
                                        <p:cTn id="285" dur="500"/>
                                        <p:tgtEl>
                                          <p:spTgt spid="78"/>
                                        </p:tgtEl>
                                      </p:cBhvr>
                                    </p:animEffect>
                                  </p:childTnLst>
                                </p:cTn>
                              </p:par>
                            </p:childTnLst>
                          </p:cTn>
                        </p:par>
                        <p:par>
                          <p:cTn id="286" fill="hold" nodeType="afterGroup">
                            <p:stCondLst>
                              <p:cond delay="2500"/>
                            </p:stCondLst>
                            <p:childTnLst>
                              <p:par>
                                <p:cTn id="287" presetID="9" presetClass="entr" presetSubtype="0" fill="hold" grpId="0" nodeType="afterEffect">
                                  <p:stCondLst>
                                    <p:cond delay="1000"/>
                                  </p:stCondLst>
                                  <p:childTnLst>
                                    <p:set>
                                      <p:cBhvr>
                                        <p:cTn id="288" dur="1" fill="hold">
                                          <p:stCondLst>
                                            <p:cond delay="0"/>
                                          </p:stCondLst>
                                        </p:cTn>
                                        <p:tgtEl>
                                          <p:spTgt spid="88"/>
                                        </p:tgtEl>
                                        <p:attrNameLst>
                                          <p:attrName>style.visibility</p:attrName>
                                        </p:attrNameLst>
                                      </p:cBhvr>
                                      <p:to>
                                        <p:strVal val="visible"/>
                                      </p:to>
                                    </p:set>
                                    <p:animEffect transition="in" filter="dissolve">
                                      <p:cBhvr>
                                        <p:cTn id="289" dur="1000"/>
                                        <p:tgtEl>
                                          <p:spTgt spid="88"/>
                                        </p:tgtEl>
                                      </p:cBhvr>
                                    </p:animEffect>
                                  </p:childTnLst>
                                </p:cTn>
                              </p:par>
                            </p:childTnLst>
                          </p:cTn>
                        </p:par>
                      </p:childTnLst>
                    </p:cTn>
                  </p:par>
                  <p:par>
                    <p:cTn id="290" fill="hold" nodeType="clickPar">
                      <p:stCondLst>
                        <p:cond delay="indefinite"/>
                      </p:stCondLst>
                      <p:childTnLst>
                        <p:par>
                          <p:cTn id="291" fill="hold" nodeType="withGroup">
                            <p:stCondLst>
                              <p:cond delay="0"/>
                            </p:stCondLst>
                            <p:childTnLst>
                              <p:par>
                                <p:cTn id="292" presetID="1" presetClass="entr" presetSubtype="0" fill="hold" nodeType="clickEffect">
                                  <p:stCondLst>
                                    <p:cond delay="1000"/>
                                  </p:stCondLst>
                                  <p:childTnLst>
                                    <p:set>
                                      <p:cBhvr>
                                        <p:cTn id="293" dur="1" fill="hold">
                                          <p:stCondLst>
                                            <p:cond delay="0"/>
                                          </p:stCondLst>
                                        </p:cTn>
                                        <p:tgtEl>
                                          <p:spTgt spid="89"/>
                                        </p:tgtEl>
                                        <p:attrNameLst>
                                          <p:attrName>style.visibility</p:attrName>
                                        </p:attrNameLst>
                                      </p:cBhvr>
                                      <p:to>
                                        <p:strVal val="visible"/>
                                      </p:to>
                                    </p:set>
                                  </p:childTnLst>
                                </p:cTn>
                              </p:par>
                            </p:childTnLst>
                          </p:cTn>
                        </p:par>
                        <p:par>
                          <p:cTn id="294" fill="hold" nodeType="afterGroup">
                            <p:stCondLst>
                              <p:cond delay="1000"/>
                            </p:stCondLst>
                            <p:childTnLst>
                              <p:par>
                                <p:cTn id="295" presetID="9" presetClass="entr" presetSubtype="0" fill="hold" grpId="0" nodeType="afterEffect">
                                  <p:stCondLst>
                                    <p:cond delay="1000"/>
                                  </p:stCondLst>
                                  <p:childTnLst>
                                    <p:set>
                                      <p:cBhvr>
                                        <p:cTn id="296" dur="1" fill="hold">
                                          <p:stCondLst>
                                            <p:cond delay="0"/>
                                          </p:stCondLst>
                                        </p:cTn>
                                        <p:tgtEl>
                                          <p:spTgt spid="93"/>
                                        </p:tgtEl>
                                        <p:attrNameLst>
                                          <p:attrName>style.visibility</p:attrName>
                                        </p:attrNameLst>
                                      </p:cBhvr>
                                      <p:to>
                                        <p:strVal val="visible"/>
                                      </p:to>
                                    </p:set>
                                    <p:animEffect transition="in" filter="dissolve">
                                      <p:cBhvr>
                                        <p:cTn id="29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3" grpId="0"/>
      <p:bldP spid="6" grpId="0"/>
      <p:bldP spid="32" grpId="0" animBg="1"/>
      <p:bldP spid="34" grpId="0" animBg="1"/>
      <p:bldP spid="88" grpId="0" animBg="1"/>
      <p:bldP spid="93" grpId="0" animBg="1"/>
      <p:bldP spid="99" grpId="0"/>
      <p:bldP spid="100" grpId="0" animBg="1"/>
      <p:bldP spid="101" grpId="0" animBg="1"/>
      <p:bldP spid="109" grpId="0" animBg="1"/>
      <p:bldP spid="142" grpId="0" animBg="1"/>
      <p:bldP spid="1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p:txBody>
          <a:bodyPr/>
          <a:lstStyle/>
          <a:p>
            <a:pPr>
              <a:buFontTx/>
              <a:buNone/>
            </a:pPr>
            <a:endParaRPr lang="fr-CH" altLang="en-US" dirty="0" smtClean="0">
              <a:ea typeface="ＭＳ Ｐゴシック" pitchFamily="34" charset="-128"/>
            </a:endParaRPr>
          </a:p>
          <a:p>
            <a:pPr>
              <a:buFontTx/>
              <a:buNone/>
            </a:pPr>
            <a:r>
              <a:rPr lang="fr-CH" altLang="en-US" dirty="0" smtClean="0">
                <a:ea typeface="ＭＳ Ｐゴシック" pitchFamily="34" charset="-128"/>
              </a:rPr>
              <a:t>		</a:t>
            </a:r>
          </a:p>
          <a:p>
            <a:pPr>
              <a:buFontTx/>
              <a:buNone/>
            </a:pPr>
            <a:endParaRPr lang="fr-CH" altLang="en-US" dirty="0" smtClean="0">
              <a:ea typeface="ＭＳ Ｐゴシック" pitchFamily="34" charset="-128"/>
            </a:endParaRPr>
          </a:p>
          <a:p>
            <a:pPr>
              <a:buFontTx/>
              <a:buNone/>
            </a:pPr>
            <a:r>
              <a:rPr lang="fr-CH" altLang="en-US" dirty="0" smtClean="0">
                <a:ea typeface="ＭＳ Ｐゴシック" pitchFamily="34" charset="-128"/>
              </a:rPr>
              <a:t>		</a:t>
            </a:r>
            <a:r>
              <a:rPr lang="fr-CH" altLang="en-US" sz="3200" dirty="0" smtClean="0">
                <a:solidFill>
                  <a:schemeClr val="hlink"/>
                </a:solidFill>
                <a:ea typeface="ＭＳ Ｐゴシック" pitchFamily="34" charset="-128"/>
              </a:rPr>
              <a:t>	</a:t>
            </a:r>
            <a:r>
              <a:rPr lang="fr-CH" altLang="en-US" sz="3600" dirty="0">
                <a:solidFill>
                  <a:srgbClr val="00408C"/>
                </a:solidFill>
                <a:latin typeface="+mj-lt"/>
                <a:ea typeface="ＭＳ Ｐゴシック" pitchFamily="34" charset="-128"/>
                <a:cs typeface="+mj-cs"/>
              </a:rPr>
              <a:t>The Madrid System</a:t>
            </a:r>
            <a:endParaRPr lang="en-US" altLang="en-US" sz="3600" dirty="0">
              <a:solidFill>
                <a:srgbClr val="00408C"/>
              </a:solidFill>
              <a:latin typeface="+mj-lt"/>
              <a:ea typeface="ＭＳ Ｐゴシック" pitchFamily="34" charset="-128"/>
              <a:cs typeface="+mj-cs"/>
            </a:endParaRPr>
          </a:p>
        </p:txBody>
      </p:sp>
    </p:spTree>
    <p:extLst>
      <p:ext uri="{BB962C8B-B14F-4D97-AF65-F5344CB8AC3E}">
        <p14:creationId xmlns:p14="http://schemas.microsoft.com/office/powerpoint/2010/main" val="2093674880"/>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Trademarks</a:t>
            </a:r>
          </a:p>
        </p:txBody>
      </p:sp>
      <p:sp>
        <p:nvSpPr>
          <p:cNvPr id="8195" name="Content Placeholder 2"/>
          <p:cNvSpPr>
            <a:spLocks noGrp="1"/>
          </p:cNvSpPr>
          <p:nvPr>
            <p:ph idx="1"/>
          </p:nvPr>
        </p:nvSpPr>
        <p:spPr>
          <a:xfrm>
            <a:off x="395288" y="1844675"/>
            <a:ext cx="8229600" cy="4352925"/>
          </a:xfrm>
        </p:spPr>
        <p:txBody>
          <a:bodyPr/>
          <a:lstStyle/>
          <a:p>
            <a:r>
              <a:rPr lang="en-US" altLang="en-US" smtClean="0">
                <a:ea typeface="ＭＳ Ｐゴシック" pitchFamily="34" charset="-128"/>
              </a:rPr>
              <a:t>"A brand incarnates an enterprise's reputation and image and so is one of an enterprise's most valuable assets</a:t>
            </a:r>
            <a:r>
              <a:rPr lang="ja-JP" altLang="en-US" smtClean="0">
                <a:ea typeface="ＭＳ Ｐゴシック" pitchFamily="34" charset="-128"/>
              </a:rPr>
              <a:t>”</a:t>
            </a:r>
            <a:r>
              <a:rPr lang="en-US" altLang="ja-JP" smtClean="0">
                <a:ea typeface="ＭＳ Ｐゴシック" pitchFamily="34" charset="-128"/>
              </a:rPr>
              <a:t> </a:t>
            </a:r>
            <a:r>
              <a:rPr lang="en-US" altLang="ja-JP" sz="1200" smtClean="0">
                <a:ea typeface="ＭＳ Ｐゴシック" pitchFamily="34" charset="-128"/>
              </a:rPr>
              <a:t>(Director General, Francis Gurry)</a:t>
            </a:r>
          </a:p>
          <a:p>
            <a:pPr>
              <a:buFontTx/>
              <a:buNone/>
            </a:pPr>
            <a:endParaRPr lang="en-US" altLang="en-US" smtClean="0">
              <a:ea typeface="ＭＳ Ｐゴシック" pitchFamily="34" charset="-128"/>
            </a:endParaRPr>
          </a:p>
          <a:p>
            <a:r>
              <a:rPr lang="en-US" altLang="en-US" smtClean="0">
                <a:ea typeface="ＭＳ Ｐゴシック" pitchFamily="34" charset="-128"/>
              </a:rPr>
              <a:t>Trademarks are the most widely used form of registered intellectual property (IP) throughout the world</a:t>
            </a:r>
          </a:p>
          <a:p>
            <a:pPr>
              <a:buFontTx/>
              <a:buNone/>
            </a:pPr>
            <a:endParaRPr lang="en-US" altLang="en-US" smtClean="0">
              <a:ea typeface="ＭＳ Ｐゴシック" pitchFamily="34" charset="-128"/>
            </a:endParaRPr>
          </a:p>
          <a:p>
            <a:r>
              <a:rPr lang="en-US" altLang="en-US" smtClean="0">
                <a:ea typeface="ＭＳ Ｐゴシック" pitchFamily="34" charset="-128"/>
              </a:rPr>
              <a:t>The demand for trademark protection has grown from just under 1 million applications per year in 1985 to 4.2 million by 2011</a:t>
            </a:r>
            <a:r>
              <a:rPr lang="en-US" altLang="en-US" sz="1200" smtClean="0">
                <a:ea typeface="ＭＳ Ｐゴシック" pitchFamily="34" charset="-128"/>
              </a:rPr>
              <a:t>(WIPO’s report on Brands, reputation and Image in the Global market)</a:t>
            </a:r>
          </a:p>
        </p:txBody>
      </p:sp>
    </p:spTree>
    <p:extLst>
      <p:ext uri="{BB962C8B-B14F-4D97-AF65-F5344CB8AC3E}">
        <p14:creationId xmlns:p14="http://schemas.microsoft.com/office/powerpoint/2010/main" val="3066058488"/>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fr-CH" altLang="en-US" smtClean="0">
                <a:ea typeface="ＭＳ Ｐゴシック" pitchFamily="34" charset="-128"/>
              </a:rPr>
              <a:t>The Madrid System - Facts and figures</a:t>
            </a:r>
            <a:endParaRPr lang="en-US" altLang="en-US" smtClean="0">
              <a:ea typeface="ＭＳ Ｐゴシック" pitchFamily="34" charset="-128"/>
            </a:endParaRPr>
          </a:p>
        </p:txBody>
      </p:sp>
      <p:sp>
        <p:nvSpPr>
          <p:cNvPr id="2" name="Content Placeholder 1"/>
          <p:cNvSpPr>
            <a:spLocks noGrp="1"/>
          </p:cNvSpPr>
          <p:nvPr>
            <p:ph idx="1"/>
          </p:nvPr>
        </p:nvSpPr>
        <p:spPr>
          <a:xfrm>
            <a:off x="468313" y="1628775"/>
            <a:ext cx="8229600" cy="4713288"/>
          </a:xfrm>
        </p:spPr>
        <p:txBody>
          <a:bodyPr/>
          <a:lstStyle/>
          <a:p>
            <a:pPr>
              <a:defRPr/>
            </a:pPr>
            <a:r>
              <a:rPr lang="en-US" dirty="0" smtClean="0">
                <a:ea typeface="+mn-ea"/>
              </a:rPr>
              <a:t>Worldwide trademark filings + 9.3% from 2008 - 2013</a:t>
            </a:r>
          </a:p>
          <a:p>
            <a:pPr>
              <a:defRPr/>
            </a:pPr>
            <a:endParaRPr lang="en-US" dirty="0" smtClean="0">
              <a:solidFill>
                <a:srgbClr val="002060"/>
              </a:solidFill>
              <a:ea typeface="+mn-ea"/>
            </a:endParaRPr>
          </a:p>
          <a:p>
            <a:pPr>
              <a:defRPr/>
            </a:pPr>
            <a:r>
              <a:rPr lang="en-US" dirty="0" smtClean="0">
                <a:solidFill>
                  <a:srgbClr val="FF0000"/>
                </a:solidFill>
                <a:ea typeface="+mn-ea"/>
              </a:rPr>
              <a:t>Madrid filings </a:t>
            </a:r>
          </a:p>
          <a:p>
            <a:pPr lvl="1">
              <a:defRPr/>
            </a:pPr>
            <a:r>
              <a:rPr lang="en-US" dirty="0" smtClean="0">
                <a:solidFill>
                  <a:srgbClr val="FF0000"/>
                </a:solidFill>
              </a:rPr>
              <a:t>+ 4.1% in 2012</a:t>
            </a:r>
          </a:p>
          <a:p>
            <a:pPr lvl="1">
              <a:defRPr/>
            </a:pPr>
            <a:r>
              <a:rPr lang="en-US" dirty="0" smtClean="0">
                <a:solidFill>
                  <a:srgbClr val="FF0000"/>
                </a:solidFill>
              </a:rPr>
              <a:t>+ 6.4% </a:t>
            </a:r>
            <a:r>
              <a:rPr lang="en-US" dirty="0">
                <a:solidFill>
                  <a:srgbClr val="FF0000"/>
                </a:solidFill>
              </a:rPr>
              <a:t>in </a:t>
            </a:r>
            <a:r>
              <a:rPr lang="en-US" dirty="0" smtClean="0">
                <a:solidFill>
                  <a:srgbClr val="FF0000"/>
                </a:solidFill>
              </a:rPr>
              <a:t>2013</a:t>
            </a:r>
          </a:p>
          <a:p>
            <a:pPr lvl="1">
              <a:defRPr/>
            </a:pPr>
            <a:r>
              <a:rPr lang="en-US" dirty="0" smtClean="0">
                <a:solidFill>
                  <a:srgbClr val="FF0000"/>
                </a:solidFill>
              </a:rPr>
              <a:t>+ </a:t>
            </a:r>
            <a:r>
              <a:rPr lang="en-US" dirty="0">
                <a:solidFill>
                  <a:srgbClr val="FF0000"/>
                </a:solidFill>
              </a:rPr>
              <a:t>6</a:t>
            </a:r>
            <a:r>
              <a:rPr lang="en-US" dirty="0" smtClean="0">
                <a:solidFill>
                  <a:srgbClr val="FF0000"/>
                </a:solidFill>
              </a:rPr>
              <a:t>.3% this year</a:t>
            </a:r>
            <a:endParaRPr lang="en-US" dirty="0">
              <a:solidFill>
                <a:srgbClr val="FF0000"/>
              </a:solidFill>
            </a:endParaRPr>
          </a:p>
          <a:p>
            <a:pPr marL="457200" lvl="1" indent="0">
              <a:buFontTx/>
              <a:buNone/>
              <a:defRPr/>
            </a:pPr>
            <a:endParaRPr lang="en-US" dirty="0" smtClean="0">
              <a:solidFill>
                <a:srgbClr val="FF0000"/>
              </a:solidFill>
            </a:endParaRPr>
          </a:p>
          <a:p>
            <a:pPr>
              <a:defRPr/>
            </a:pPr>
            <a:r>
              <a:rPr lang="en-US" dirty="0" smtClean="0">
                <a:ea typeface="+mn-ea"/>
              </a:rPr>
              <a:t>578.320 international registrations in force</a:t>
            </a:r>
          </a:p>
          <a:p>
            <a:pPr>
              <a:defRPr/>
            </a:pPr>
            <a:r>
              <a:rPr lang="en-US" dirty="0" smtClean="0">
                <a:ea typeface="+mn-ea"/>
              </a:rPr>
              <a:t>5.61 million designations in force</a:t>
            </a:r>
          </a:p>
          <a:p>
            <a:pPr>
              <a:defRPr/>
            </a:pPr>
            <a:r>
              <a:rPr lang="en-US" dirty="0" smtClean="0">
                <a:ea typeface="+mn-ea"/>
              </a:rPr>
              <a:t>191.759 holders of international registrations</a:t>
            </a:r>
          </a:p>
          <a:p>
            <a:pPr marL="0" indent="0">
              <a:buFontTx/>
              <a:buNone/>
              <a:defRPr/>
            </a:pPr>
            <a:endParaRPr lang="en-US" dirty="0">
              <a:ea typeface="+mn-ea"/>
            </a:endParaRPr>
          </a:p>
        </p:txBody>
      </p:sp>
    </p:spTree>
    <p:extLst>
      <p:ext uri="{BB962C8B-B14F-4D97-AF65-F5344CB8AC3E}">
        <p14:creationId xmlns:p14="http://schemas.microsoft.com/office/powerpoint/2010/main" val="3562186652"/>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ea typeface="ＭＳ Ｐゴシック" pitchFamily="34" charset="-128"/>
              </a:rPr>
              <a:t>Madrid Union</a:t>
            </a:r>
          </a:p>
        </p:txBody>
      </p:sp>
      <p:grpSp>
        <p:nvGrpSpPr>
          <p:cNvPr id="10243" name="Group 3"/>
          <p:cNvGrpSpPr>
            <a:grpSpLocks/>
          </p:cNvGrpSpPr>
          <p:nvPr/>
        </p:nvGrpSpPr>
        <p:grpSpPr bwMode="auto">
          <a:xfrm>
            <a:off x="393700" y="1438275"/>
            <a:ext cx="8083550" cy="5246688"/>
            <a:chOff x="142875" y="1277938"/>
            <a:chExt cx="8893175" cy="4800600"/>
          </a:xfrm>
        </p:grpSpPr>
        <p:sp>
          <p:nvSpPr>
            <p:cNvPr id="10244" name="Freeform 4037"/>
            <p:cNvSpPr>
              <a:spLocks/>
            </p:cNvSpPr>
            <p:nvPr/>
          </p:nvSpPr>
          <p:spPr bwMode="auto">
            <a:xfrm>
              <a:off x="144463" y="1685925"/>
              <a:ext cx="981075" cy="523875"/>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GB"/>
            </a:p>
          </p:txBody>
        </p:sp>
        <p:grpSp>
          <p:nvGrpSpPr>
            <p:cNvPr id="10245" name="Group 4038"/>
            <p:cNvGrpSpPr>
              <a:grpSpLocks/>
            </p:cNvGrpSpPr>
            <p:nvPr/>
          </p:nvGrpSpPr>
          <p:grpSpPr bwMode="auto">
            <a:xfrm>
              <a:off x="144463" y="1684338"/>
              <a:ext cx="2166937" cy="1560512"/>
              <a:chOff x="851" y="1207"/>
              <a:chExt cx="1313" cy="983"/>
            </a:xfrm>
          </p:grpSpPr>
          <p:sp>
            <p:nvSpPr>
              <p:cNvPr id="10740" name="Freeform 4039"/>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41" name="Freeform 4040"/>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0246" name="Group 4041"/>
            <p:cNvGrpSpPr>
              <a:grpSpLocks/>
            </p:cNvGrpSpPr>
            <p:nvPr/>
          </p:nvGrpSpPr>
          <p:grpSpPr bwMode="auto">
            <a:xfrm>
              <a:off x="142875" y="1682750"/>
              <a:ext cx="2166938" cy="1560513"/>
              <a:chOff x="851" y="1207"/>
              <a:chExt cx="1313" cy="983"/>
            </a:xfrm>
          </p:grpSpPr>
          <p:sp>
            <p:nvSpPr>
              <p:cNvPr id="10738" name="Freeform 4042"/>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39" name="Freeform 4043"/>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0247" name="Group 4044"/>
            <p:cNvGrpSpPr>
              <a:grpSpLocks/>
            </p:cNvGrpSpPr>
            <p:nvPr/>
          </p:nvGrpSpPr>
          <p:grpSpPr bwMode="auto">
            <a:xfrm>
              <a:off x="142875" y="1682750"/>
              <a:ext cx="2166938" cy="1560513"/>
              <a:chOff x="851" y="1207"/>
              <a:chExt cx="1313" cy="983"/>
            </a:xfrm>
          </p:grpSpPr>
          <p:sp>
            <p:nvSpPr>
              <p:cNvPr id="10736" name="Freeform 4045"/>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37" name="Freeform 4046"/>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0248" name="Group 4047"/>
            <p:cNvGrpSpPr>
              <a:grpSpLocks/>
            </p:cNvGrpSpPr>
            <p:nvPr/>
          </p:nvGrpSpPr>
          <p:grpSpPr bwMode="auto">
            <a:xfrm>
              <a:off x="142875" y="1682750"/>
              <a:ext cx="2166938" cy="1560513"/>
              <a:chOff x="851" y="1207"/>
              <a:chExt cx="1313" cy="983"/>
            </a:xfrm>
          </p:grpSpPr>
          <p:sp>
            <p:nvSpPr>
              <p:cNvPr id="10734" name="Freeform 4048"/>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35" name="Freeform 4049"/>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0249" name="Group 4050"/>
            <p:cNvGrpSpPr>
              <a:grpSpLocks/>
            </p:cNvGrpSpPr>
            <p:nvPr/>
          </p:nvGrpSpPr>
          <p:grpSpPr bwMode="auto">
            <a:xfrm>
              <a:off x="142875" y="1682750"/>
              <a:ext cx="2166938" cy="1560513"/>
              <a:chOff x="851" y="1207"/>
              <a:chExt cx="1313" cy="983"/>
            </a:xfrm>
          </p:grpSpPr>
          <p:sp>
            <p:nvSpPr>
              <p:cNvPr id="10732" name="Freeform 4051"/>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33" name="Freeform 4052"/>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0250" name="Group 4053"/>
            <p:cNvGrpSpPr>
              <a:grpSpLocks/>
            </p:cNvGrpSpPr>
            <p:nvPr/>
          </p:nvGrpSpPr>
          <p:grpSpPr bwMode="auto">
            <a:xfrm>
              <a:off x="142875" y="1682750"/>
              <a:ext cx="2166938" cy="1560513"/>
              <a:chOff x="851" y="1207"/>
              <a:chExt cx="1313" cy="983"/>
            </a:xfrm>
          </p:grpSpPr>
          <p:sp>
            <p:nvSpPr>
              <p:cNvPr id="10730" name="Freeform 4054"/>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31" name="Freeform 4055"/>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0251" name="Group 4056"/>
            <p:cNvGrpSpPr>
              <a:grpSpLocks/>
            </p:cNvGrpSpPr>
            <p:nvPr/>
          </p:nvGrpSpPr>
          <p:grpSpPr bwMode="auto">
            <a:xfrm>
              <a:off x="142875" y="1682750"/>
              <a:ext cx="2166938" cy="1560513"/>
              <a:chOff x="851" y="1207"/>
              <a:chExt cx="1313" cy="983"/>
            </a:xfrm>
          </p:grpSpPr>
          <p:sp>
            <p:nvSpPr>
              <p:cNvPr id="10728" name="Freeform 4057"/>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29" name="Freeform 4058"/>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0252" name="Group 4059"/>
            <p:cNvGrpSpPr>
              <a:grpSpLocks/>
            </p:cNvGrpSpPr>
            <p:nvPr/>
          </p:nvGrpSpPr>
          <p:grpSpPr bwMode="auto">
            <a:xfrm>
              <a:off x="142875" y="1682750"/>
              <a:ext cx="2166938" cy="1560513"/>
              <a:chOff x="851" y="1207"/>
              <a:chExt cx="1313" cy="983"/>
            </a:xfrm>
          </p:grpSpPr>
          <p:sp>
            <p:nvSpPr>
              <p:cNvPr id="10726" name="Freeform 4060"/>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27" name="Freeform 4061"/>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0253" name="Group 4062"/>
            <p:cNvGrpSpPr>
              <a:grpSpLocks/>
            </p:cNvGrpSpPr>
            <p:nvPr/>
          </p:nvGrpSpPr>
          <p:grpSpPr bwMode="auto">
            <a:xfrm>
              <a:off x="142875" y="1682750"/>
              <a:ext cx="2166938" cy="1560513"/>
              <a:chOff x="851" y="1207"/>
              <a:chExt cx="1313" cy="983"/>
            </a:xfrm>
          </p:grpSpPr>
          <p:sp>
            <p:nvSpPr>
              <p:cNvPr id="10724" name="Freeform 4063"/>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0725" name="Freeform 4064"/>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5" name="Group 4065"/>
            <p:cNvGrpSpPr>
              <a:grpSpLocks/>
            </p:cNvGrpSpPr>
            <p:nvPr/>
          </p:nvGrpSpPr>
          <p:grpSpPr bwMode="auto">
            <a:xfrm>
              <a:off x="142875" y="1682750"/>
              <a:ext cx="2166938" cy="1560512"/>
              <a:chOff x="851" y="1207"/>
              <a:chExt cx="1313" cy="983"/>
            </a:xfrm>
            <a:solidFill>
              <a:srgbClr val="811129"/>
            </a:solidFill>
          </p:grpSpPr>
          <p:sp>
            <p:nvSpPr>
              <p:cNvPr id="485" name="Freeform 4066"/>
              <p:cNvSpPr>
                <a:spLocks/>
              </p:cNvSpPr>
              <p:nvPr/>
            </p:nvSpPr>
            <p:spPr bwMode="auto">
              <a:xfrm>
                <a:off x="1230" y="1652"/>
                <a:ext cx="934" cy="538"/>
              </a:xfrm>
              <a:custGeom>
                <a:avLst/>
                <a:gdLst>
                  <a:gd name="T0" fmla="*/ 945 w 957"/>
                  <a:gd name="T1" fmla="*/ 42 h 478"/>
                  <a:gd name="T2" fmla="*/ 897 w 957"/>
                  <a:gd name="T3" fmla="*/ 83 h 478"/>
                  <a:gd name="T4" fmla="*/ 790 w 957"/>
                  <a:gd name="T5" fmla="*/ 113 h 478"/>
                  <a:gd name="T6" fmla="*/ 718 w 957"/>
                  <a:gd name="T7" fmla="*/ 143 h 478"/>
                  <a:gd name="T8" fmla="*/ 706 w 957"/>
                  <a:gd name="T9" fmla="*/ 113 h 478"/>
                  <a:gd name="T10" fmla="*/ 700 w 957"/>
                  <a:gd name="T11" fmla="*/ 66 h 478"/>
                  <a:gd name="T12" fmla="*/ 622 w 957"/>
                  <a:gd name="T13" fmla="*/ 30 h 478"/>
                  <a:gd name="T14" fmla="*/ 556 w 957"/>
                  <a:gd name="T15" fmla="*/ 0 h 478"/>
                  <a:gd name="T16" fmla="*/ 120 w 957"/>
                  <a:gd name="T17" fmla="*/ 24 h 478"/>
                  <a:gd name="T18" fmla="*/ 114 w 957"/>
                  <a:gd name="T19" fmla="*/ 30 h 478"/>
                  <a:gd name="T20" fmla="*/ 90 w 957"/>
                  <a:gd name="T21" fmla="*/ 24 h 478"/>
                  <a:gd name="T22" fmla="*/ 78 w 957"/>
                  <a:gd name="T23" fmla="*/ 54 h 478"/>
                  <a:gd name="T24" fmla="*/ 48 w 957"/>
                  <a:gd name="T25" fmla="*/ 101 h 478"/>
                  <a:gd name="T26" fmla="*/ 0 w 957"/>
                  <a:gd name="T27" fmla="*/ 185 h 478"/>
                  <a:gd name="T28" fmla="*/ 0 w 957"/>
                  <a:gd name="T29" fmla="*/ 227 h 478"/>
                  <a:gd name="T30" fmla="*/ 6 w 957"/>
                  <a:gd name="T31" fmla="*/ 233 h 478"/>
                  <a:gd name="T32" fmla="*/ 6 w 957"/>
                  <a:gd name="T33" fmla="*/ 293 h 478"/>
                  <a:gd name="T34" fmla="*/ 90 w 957"/>
                  <a:gd name="T35" fmla="*/ 335 h 478"/>
                  <a:gd name="T36" fmla="*/ 197 w 957"/>
                  <a:gd name="T37" fmla="*/ 347 h 478"/>
                  <a:gd name="T38" fmla="*/ 263 w 957"/>
                  <a:gd name="T39" fmla="*/ 407 h 478"/>
                  <a:gd name="T40" fmla="*/ 323 w 957"/>
                  <a:gd name="T41" fmla="*/ 454 h 478"/>
                  <a:gd name="T42" fmla="*/ 347 w 957"/>
                  <a:gd name="T43" fmla="*/ 436 h 478"/>
                  <a:gd name="T44" fmla="*/ 377 w 957"/>
                  <a:gd name="T45" fmla="*/ 413 h 478"/>
                  <a:gd name="T46" fmla="*/ 389 w 957"/>
                  <a:gd name="T47" fmla="*/ 413 h 478"/>
                  <a:gd name="T48" fmla="*/ 425 w 957"/>
                  <a:gd name="T49" fmla="*/ 389 h 478"/>
                  <a:gd name="T50" fmla="*/ 467 w 957"/>
                  <a:gd name="T51" fmla="*/ 395 h 478"/>
                  <a:gd name="T52" fmla="*/ 497 w 957"/>
                  <a:gd name="T53" fmla="*/ 407 h 478"/>
                  <a:gd name="T54" fmla="*/ 497 w 957"/>
                  <a:gd name="T55" fmla="*/ 383 h 478"/>
                  <a:gd name="T56" fmla="*/ 526 w 957"/>
                  <a:gd name="T57" fmla="*/ 377 h 478"/>
                  <a:gd name="T58" fmla="*/ 550 w 957"/>
                  <a:gd name="T59" fmla="*/ 377 h 478"/>
                  <a:gd name="T60" fmla="*/ 568 w 957"/>
                  <a:gd name="T61" fmla="*/ 389 h 478"/>
                  <a:gd name="T62" fmla="*/ 604 w 957"/>
                  <a:gd name="T63" fmla="*/ 430 h 478"/>
                  <a:gd name="T64" fmla="*/ 616 w 957"/>
                  <a:gd name="T65" fmla="*/ 448 h 478"/>
                  <a:gd name="T66" fmla="*/ 628 w 957"/>
                  <a:gd name="T67" fmla="*/ 478 h 478"/>
                  <a:gd name="T68" fmla="*/ 646 w 957"/>
                  <a:gd name="T69" fmla="*/ 425 h 478"/>
                  <a:gd name="T70" fmla="*/ 646 w 957"/>
                  <a:gd name="T71" fmla="*/ 359 h 478"/>
                  <a:gd name="T72" fmla="*/ 664 w 957"/>
                  <a:gd name="T73" fmla="*/ 335 h 478"/>
                  <a:gd name="T74" fmla="*/ 724 w 957"/>
                  <a:gd name="T75" fmla="*/ 293 h 478"/>
                  <a:gd name="T76" fmla="*/ 736 w 957"/>
                  <a:gd name="T77" fmla="*/ 275 h 478"/>
                  <a:gd name="T78" fmla="*/ 748 w 957"/>
                  <a:gd name="T79" fmla="*/ 263 h 478"/>
                  <a:gd name="T80" fmla="*/ 760 w 957"/>
                  <a:gd name="T81" fmla="*/ 251 h 478"/>
                  <a:gd name="T82" fmla="*/ 760 w 957"/>
                  <a:gd name="T83" fmla="*/ 245 h 478"/>
                  <a:gd name="T84" fmla="*/ 754 w 957"/>
                  <a:gd name="T85" fmla="*/ 215 h 478"/>
                  <a:gd name="T86" fmla="*/ 760 w 957"/>
                  <a:gd name="T87" fmla="*/ 209 h 478"/>
                  <a:gd name="T88" fmla="*/ 772 w 957"/>
                  <a:gd name="T89" fmla="*/ 215 h 478"/>
                  <a:gd name="T90" fmla="*/ 766 w 957"/>
                  <a:gd name="T91" fmla="*/ 233 h 478"/>
                  <a:gd name="T92" fmla="*/ 784 w 957"/>
                  <a:gd name="T93" fmla="*/ 191 h 478"/>
                  <a:gd name="T94" fmla="*/ 814 w 957"/>
                  <a:gd name="T95" fmla="*/ 179 h 478"/>
                  <a:gd name="T96" fmla="*/ 861 w 957"/>
                  <a:gd name="T97" fmla="*/ 161 h 478"/>
                  <a:gd name="T98" fmla="*/ 879 w 957"/>
                  <a:gd name="T99" fmla="*/ 155 h 478"/>
                  <a:gd name="T100" fmla="*/ 879 w 957"/>
                  <a:gd name="T101" fmla="*/ 137 h 478"/>
                  <a:gd name="T102" fmla="*/ 921 w 957"/>
                  <a:gd name="T103" fmla="*/ 9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7" h="478">
                    <a:moveTo>
                      <a:pt x="957" y="89"/>
                    </a:moveTo>
                    <a:lnTo>
                      <a:pt x="951" y="83"/>
                    </a:lnTo>
                    <a:lnTo>
                      <a:pt x="951" y="71"/>
                    </a:lnTo>
                    <a:lnTo>
                      <a:pt x="957" y="48"/>
                    </a:lnTo>
                    <a:lnTo>
                      <a:pt x="945" y="42"/>
                    </a:lnTo>
                    <a:lnTo>
                      <a:pt x="939"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2" y="42"/>
                    </a:lnTo>
                    <a:lnTo>
                      <a:pt x="108" y="36"/>
                    </a:lnTo>
                    <a:lnTo>
                      <a:pt x="114" y="30"/>
                    </a:lnTo>
                    <a:lnTo>
                      <a:pt x="90" y="24"/>
                    </a:lnTo>
                    <a:lnTo>
                      <a:pt x="84" y="48"/>
                    </a:lnTo>
                    <a:lnTo>
                      <a:pt x="78" y="54"/>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53" y="442"/>
                    </a:lnTo>
                    <a:lnTo>
                      <a:pt x="347" y="436"/>
                    </a:lnTo>
                    <a:lnTo>
                      <a:pt x="353" y="436"/>
                    </a:lnTo>
                    <a:lnTo>
                      <a:pt x="359" y="430"/>
                    </a:lnTo>
                    <a:lnTo>
                      <a:pt x="365" y="425"/>
                    </a:lnTo>
                    <a:lnTo>
                      <a:pt x="371" y="419"/>
                    </a:lnTo>
                    <a:lnTo>
                      <a:pt x="377" y="413"/>
                    </a:lnTo>
                    <a:lnTo>
                      <a:pt x="377" y="413"/>
                    </a:lnTo>
                    <a:lnTo>
                      <a:pt x="383" y="413"/>
                    </a:lnTo>
                    <a:lnTo>
                      <a:pt x="383" y="413"/>
                    </a:lnTo>
                    <a:lnTo>
                      <a:pt x="389" y="413"/>
                    </a:lnTo>
                    <a:lnTo>
                      <a:pt x="389" y="413"/>
                    </a:lnTo>
                    <a:lnTo>
                      <a:pt x="407" y="395"/>
                    </a:lnTo>
                    <a:lnTo>
                      <a:pt x="407" y="389"/>
                    </a:lnTo>
                    <a:lnTo>
                      <a:pt x="413" y="395"/>
                    </a:lnTo>
                    <a:lnTo>
                      <a:pt x="413" y="395"/>
                    </a:lnTo>
                    <a:lnTo>
                      <a:pt x="425" y="389"/>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97" y="383"/>
                    </a:lnTo>
                    <a:lnTo>
                      <a:pt x="485" y="383"/>
                    </a:lnTo>
                    <a:lnTo>
                      <a:pt x="497" y="383"/>
                    </a:lnTo>
                    <a:lnTo>
                      <a:pt x="526" y="377"/>
                    </a:lnTo>
                    <a:lnTo>
                      <a:pt x="532" y="371"/>
                    </a:lnTo>
                    <a:lnTo>
                      <a:pt x="526" y="377"/>
                    </a:lnTo>
                    <a:lnTo>
                      <a:pt x="538" y="377"/>
                    </a:lnTo>
                    <a:lnTo>
                      <a:pt x="544" y="377"/>
                    </a:lnTo>
                    <a:lnTo>
                      <a:pt x="544" y="377"/>
                    </a:lnTo>
                    <a:lnTo>
                      <a:pt x="556" y="377"/>
                    </a:lnTo>
                    <a:lnTo>
                      <a:pt x="550" y="377"/>
                    </a:lnTo>
                    <a:lnTo>
                      <a:pt x="562" y="377"/>
                    </a:lnTo>
                    <a:lnTo>
                      <a:pt x="568" y="377"/>
                    </a:lnTo>
                    <a:lnTo>
                      <a:pt x="568" y="383"/>
                    </a:lnTo>
                    <a:lnTo>
                      <a:pt x="568" y="383"/>
                    </a:lnTo>
                    <a:lnTo>
                      <a:pt x="568" y="389"/>
                    </a:lnTo>
                    <a:lnTo>
                      <a:pt x="568" y="389"/>
                    </a:lnTo>
                    <a:lnTo>
                      <a:pt x="592" y="383"/>
                    </a:lnTo>
                    <a:lnTo>
                      <a:pt x="610" y="407"/>
                    </a:lnTo>
                    <a:lnTo>
                      <a:pt x="604" y="430"/>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46" y="359"/>
                    </a:lnTo>
                    <a:lnTo>
                      <a:pt x="652" y="347"/>
                    </a:lnTo>
                    <a:lnTo>
                      <a:pt x="658" y="341"/>
                    </a:lnTo>
                    <a:lnTo>
                      <a:pt x="658" y="335"/>
                    </a:lnTo>
                    <a:lnTo>
                      <a:pt x="664" y="335"/>
                    </a:lnTo>
                    <a:lnTo>
                      <a:pt x="688" y="317"/>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48" y="263"/>
                    </a:lnTo>
                    <a:lnTo>
                      <a:pt x="754" y="263"/>
                    </a:lnTo>
                    <a:lnTo>
                      <a:pt x="760"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67" y="155"/>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grpFill/>
              <a:ln w="9525">
                <a:solidFill>
                  <a:srgbClr val="000000"/>
                </a:solidFill>
                <a:prstDash val="solid"/>
                <a:round/>
                <a:headEnd/>
                <a:tailEnd/>
              </a:ln>
            </p:spPr>
            <p:txBody>
              <a:bodyPr/>
              <a:lstStyle/>
              <a:p>
                <a:pPr>
                  <a:defRPr/>
                </a:pPr>
                <a:endParaRPr lang="fr-FR" dirty="0">
                  <a:ea typeface="ＭＳ Ｐゴシック" charset="0"/>
                </a:endParaRPr>
              </a:p>
            </p:txBody>
          </p:sp>
          <p:sp>
            <p:nvSpPr>
              <p:cNvPr id="486" name="Freeform 4067"/>
              <p:cNvSpPr>
                <a:spLocks/>
              </p:cNvSpPr>
              <p:nvPr/>
            </p:nvSpPr>
            <p:spPr bwMode="auto">
              <a:xfrm>
                <a:off x="851" y="1207"/>
                <a:ext cx="595" cy="330"/>
              </a:xfrm>
              <a:custGeom>
                <a:avLst/>
                <a:gdLst>
                  <a:gd name="T0" fmla="*/ 491 w 610"/>
                  <a:gd name="T1" fmla="*/ 257 h 293"/>
                  <a:gd name="T2" fmla="*/ 461 w 610"/>
                  <a:gd name="T3" fmla="*/ 215 h 293"/>
                  <a:gd name="T4" fmla="*/ 455 w 610"/>
                  <a:gd name="T5" fmla="*/ 191 h 293"/>
                  <a:gd name="T6" fmla="*/ 491 w 610"/>
                  <a:gd name="T7" fmla="*/ 131 h 293"/>
                  <a:gd name="T8" fmla="*/ 586 w 610"/>
                  <a:gd name="T9" fmla="*/ 48 h 293"/>
                  <a:gd name="T10" fmla="*/ 527 w 610"/>
                  <a:gd name="T11" fmla="*/ 18 h 293"/>
                  <a:gd name="T12" fmla="*/ 467 w 610"/>
                  <a:gd name="T13" fmla="*/ 6 h 293"/>
                  <a:gd name="T14" fmla="*/ 449 w 610"/>
                  <a:gd name="T15" fmla="*/ 0 h 293"/>
                  <a:gd name="T16" fmla="*/ 395 w 610"/>
                  <a:gd name="T17" fmla="*/ 12 h 293"/>
                  <a:gd name="T18" fmla="*/ 329 w 610"/>
                  <a:gd name="T19" fmla="*/ 30 h 293"/>
                  <a:gd name="T20" fmla="*/ 269 w 610"/>
                  <a:gd name="T21" fmla="*/ 66 h 293"/>
                  <a:gd name="T22" fmla="*/ 293 w 610"/>
                  <a:gd name="T23" fmla="*/ 84 h 293"/>
                  <a:gd name="T24" fmla="*/ 275 w 610"/>
                  <a:gd name="T25" fmla="*/ 90 h 293"/>
                  <a:gd name="T26" fmla="*/ 216 w 610"/>
                  <a:gd name="T27" fmla="*/ 90 h 293"/>
                  <a:gd name="T28" fmla="*/ 168 w 610"/>
                  <a:gd name="T29" fmla="*/ 113 h 293"/>
                  <a:gd name="T30" fmla="*/ 240 w 610"/>
                  <a:gd name="T31" fmla="*/ 113 h 293"/>
                  <a:gd name="T32" fmla="*/ 168 w 610"/>
                  <a:gd name="T33" fmla="*/ 143 h 293"/>
                  <a:gd name="T34" fmla="*/ 150 w 610"/>
                  <a:gd name="T35" fmla="*/ 149 h 293"/>
                  <a:gd name="T36" fmla="*/ 108 w 610"/>
                  <a:gd name="T37" fmla="*/ 167 h 293"/>
                  <a:gd name="T38" fmla="*/ 108 w 610"/>
                  <a:gd name="T39" fmla="*/ 179 h 293"/>
                  <a:gd name="T40" fmla="*/ 120 w 610"/>
                  <a:gd name="T41" fmla="*/ 185 h 293"/>
                  <a:gd name="T42" fmla="*/ 96 w 610"/>
                  <a:gd name="T43" fmla="*/ 203 h 293"/>
                  <a:gd name="T44" fmla="*/ 114 w 610"/>
                  <a:gd name="T45" fmla="*/ 209 h 293"/>
                  <a:gd name="T46" fmla="*/ 126 w 610"/>
                  <a:gd name="T47" fmla="*/ 215 h 293"/>
                  <a:gd name="T48" fmla="*/ 156 w 610"/>
                  <a:gd name="T49" fmla="*/ 215 h 293"/>
                  <a:gd name="T50" fmla="*/ 150 w 610"/>
                  <a:gd name="T51" fmla="*/ 233 h 293"/>
                  <a:gd name="T52" fmla="*/ 132 w 610"/>
                  <a:gd name="T53" fmla="*/ 245 h 293"/>
                  <a:gd name="T54" fmla="*/ 60 w 610"/>
                  <a:gd name="T55" fmla="*/ 275 h 293"/>
                  <a:gd name="T56" fmla="*/ 0 w 610"/>
                  <a:gd name="T57" fmla="*/ 293 h 293"/>
                  <a:gd name="T58" fmla="*/ 18 w 610"/>
                  <a:gd name="T59" fmla="*/ 287 h 293"/>
                  <a:gd name="T60" fmla="*/ 60 w 610"/>
                  <a:gd name="T61" fmla="*/ 275 h 293"/>
                  <a:gd name="T62" fmla="*/ 96 w 610"/>
                  <a:gd name="T63" fmla="*/ 269 h 293"/>
                  <a:gd name="T64" fmla="*/ 222 w 610"/>
                  <a:gd name="T65" fmla="*/ 221 h 293"/>
                  <a:gd name="T66" fmla="*/ 257 w 610"/>
                  <a:gd name="T67" fmla="*/ 191 h 293"/>
                  <a:gd name="T68" fmla="*/ 317 w 610"/>
                  <a:gd name="T69" fmla="*/ 173 h 293"/>
                  <a:gd name="T70" fmla="*/ 263 w 610"/>
                  <a:gd name="T71" fmla="*/ 203 h 293"/>
                  <a:gd name="T72" fmla="*/ 287 w 610"/>
                  <a:gd name="T73" fmla="*/ 203 h 293"/>
                  <a:gd name="T74" fmla="*/ 293 w 610"/>
                  <a:gd name="T75" fmla="*/ 197 h 293"/>
                  <a:gd name="T76" fmla="*/ 329 w 610"/>
                  <a:gd name="T77" fmla="*/ 191 h 293"/>
                  <a:gd name="T78" fmla="*/ 335 w 610"/>
                  <a:gd name="T79" fmla="*/ 179 h 293"/>
                  <a:gd name="T80" fmla="*/ 347 w 610"/>
                  <a:gd name="T81" fmla="*/ 179 h 293"/>
                  <a:gd name="T82" fmla="*/ 359 w 610"/>
                  <a:gd name="T83" fmla="*/ 185 h 293"/>
                  <a:gd name="T84" fmla="*/ 365 w 610"/>
                  <a:gd name="T85" fmla="*/ 191 h 293"/>
                  <a:gd name="T86" fmla="*/ 395 w 610"/>
                  <a:gd name="T87" fmla="*/ 197 h 293"/>
                  <a:gd name="T88" fmla="*/ 443 w 610"/>
                  <a:gd name="T89" fmla="*/ 203 h 293"/>
                  <a:gd name="T90" fmla="*/ 443 w 610"/>
                  <a:gd name="T91" fmla="*/ 215 h 293"/>
                  <a:gd name="T92" fmla="*/ 461 w 610"/>
                  <a:gd name="T93" fmla="*/ 221 h 293"/>
                  <a:gd name="T94" fmla="*/ 467 w 610"/>
                  <a:gd name="T95" fmla="*/ 227 h 293"/>
                  <a:gd name="T96" fmla="*/ 485 w 610"/>
                  <a:gd name="T97" fmla="*/ 233 h 293"/>
                  <a:gd name="T98" fmla="*/ 497 w 610"/>
                  <a:gd name="T99" fmla="*/ 239 h 293"/>
                  <a:gd name="T100" fmla="*/ 485 w 610"/>
                  <a:gd name="T101" fmla="*/ 245 h 293"/>
                  <a:gd name="T102" fmla="*/ 491 w 610"/>
                  <a:gd name="T103" fmla="*/ 269 h 293"/>
                  <a:gd name="T104" fmla="*/ 497 w 610"/>
                  <a:gd name="T105" fmla="*/ 269 h 293"/>
                  <a:gd name="T106" fmla="*/ 485 w 610"/>
                  <a:gd name="T107" fmla="*/ 28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91" y="12"/>
                    </a:lnTo>
                    <a:lnTo>
                      <a:pt x="479" y="6"/>
                    </a:lnTo>
                    <a:lnTo>
                      <a:pt x="467" y="6"/>
                    </a:lnTo>
                    <a:lnTo>
                      <a:pt x="467" y="6"/>
                    </a:lnTo>
                    <a:lnTo>
                      <a:pt x="449" y="6"/>
                    </a:lnTo>
                    <a:lnTo>
                      <a:pt x="461" y="0"/>
                    </a:lnTo>
                    <a:lnTo>
                      <a:pt x="449" y="0"/>
                    </a:lnTo>
                    <a:lnTo>
                      <a:pt x="413" y="12"/>
                    </a:lnTo>
                    <a:lnTo>
                      <a:pt x="407" y="6"/>
                    </a:lnTo>
                    <a:lnTo>
                      <a:pt x="395" y="12"/>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8" y="167"/>
                    </a:lnTo>
                    <a:lnTo>
                      <a:pt x="102" y="167"/>
                    </a:lnTo>
                    <a:lnTo>
                      <a:pt x="102" y="173"/>
                    </a:lnTo>
                    <a:lnTo>
                      <a:pt x="120" y="167"/>
                    </a:lnTo>
                    <a:lnTo>
                      <a:pt x="108" y="179"/>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108" y="215"/>
                    </a:lnTo>
                    <a:lnTo>
                      <a:pt x="96" y="221"/>
                    </a:lnTo>
                    <a:lnTo>
                      <a:pt x="126" y="215"/>
                    </a:lnTo>
                    <a:lnTo>
                      <a:pt x="138" y="221"/>
                    </a:lnTo>
                    <a:lnTo>
                      <a:pt x="138" y="227"/>
                    </a:lnTo>
                    <a:lnTo>
                      <a:pt x="156" y="215"/>
                    </a:lnTo>
                    <a:lnTo>
                      <a:pt x="156" y="215"/>
                    </a:lnTo>
                    <a:lnTo>
                      <a:pt x="150" y="221"/>
                    </a:lnTo>
                    <a:lnTo>
                      <a:pt x="150" y="221"/>
                    </a:lnTo>
                    <a:lnTo>
                      <a:pt x="180" y="215"/>
                    </a:lnTo>
                    <a:lnTo>
                      <a:pt x="150" y="233"/>
                    </a:lnTo>
                    <a:lnTo>
                      <a:pt x="156" y="233"/>
                    </a:lnTo>
                    <a:lnTo>
                      <a:pt x="156" y="233"/>
                    </a:lnTo>
                    <a:lnTo>
                      <a:pt x="138" y="239"/>
                    </a:lnTo>
                    <a:lnTo>
                      <a:pt x="132" y="245"/>
                    </a:lnTo>
                    <a:lnTo>
                      <a:pt x="108" y="257"/>
                    </a:lnTo>
                    <a:lnTo>
                      <a:pt x="66" y="269"/>
                    </a:lnTo>
                    <a:lnTo>
                      <a:pt x="66" y="275"/>
                    </a:lnTo>
                    <a:lnTo>
                      <a:pt x="60" y="275"/>
                    </a:lnTo>
                    <a:lnTo>
                      <a:pt x="54" y="275"/>
                    </a:lnTo>
                    <a:lnTo>
                      <a:pt x="54" y="275"/>
                    </a:lnTo>
                    <a:lnTo>
                      <a:pt x="42" y="275"/>
                    </a:lnTo>
                    <a:lnTo>
                      <a:pt x="0" y="293"/>
                    </a:lnTo>
                    <a:lnTo>
                      <a:pt x="6" y="287"/>
                    </a:lnTo>
                    <a:lnTo>
                      <a:pt x="6" y="293"/>
                    </a:lnTo>
                    <a:lnTo>
                      <a:pt x="18" y="287"/>
                    </a:lnTo>
                    <a:lnTo>
                      <a:pt x="18" y="287"/>
                    </a:lnTo>
                    <a:lnTo>
                      <a:pt x="36" y="281"/>
                    </a:lnTo>
                    <a:lnTo>
                      <a:pt x="42" y="281"/>
                    </a:lnTo>
                    <a:lnTo>
                      <a:pt x="36" y="281"/>
                    </a:lnTo>
                    <a:lnTo>
                      <a:pt x="60" y="275"/>
                    </a:lnTo>
                    <a:lnTo>
                      <a:pt x="72"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87" y="203"/>
                    </a:lnTo>
                    <a:lnTo>
                      <a:pt x="293" y="197"/>
                    </a:lnTo>
                    <a:lnTo>
                      <a:pt x="293" y="203"/>
                    </a:lnTo>
                    <a:lnTo>
                      <a:pt x="305" y="197"/>
                    </a:lnTo>
                    <a:lnTo>
                      <a:pt x="311" y="197"/>
                    </a:lnTo>
                    <a:lnTo>
                      <a:pt x="329" y="191"/>
                    </a:lnTo>
                    <a:lnTo>
                      <a:pt x="323" y="191"/>
                    </a:lnTo>
                    <a:lnTo>
                      <a:pt x="329" y="185"/>
                    </a:lnTo>
                    <a:lnTo>
                      <a:pt x="329" y="185"/>
                    </a:lnTo>
                    <a:lnTo>
                      <a:pt x="335" y="179"/>
                    </a:lnTo>
                    <a:lnTo>
                      <a:pt x="353" y="173"/>
                    </a:lnTo>
                    <a:lnTo>
                      <a:pt x="341" y="179"/>
                    </a:lnTo>
                    <a:lnTo>
                      <a:pt x="347" y="179"/>
                    </a:lnTo>
                    <a:lnTo>
                      <a:pt x="347" y="179"/>
                    </a:lnTo>
                    <a:lnTo>
                      <a:pt x="365" y="179"/>
                    </a:lnTo>
                    <a:lnTo>
                      <a:pt x="359" y="179"/>
                    </a:lnTo>
                    <a:lnTo>
                      <a:pt x="359" y="179"/>
                    </a:lnTo>
                    <a:lnTo>
                      <a:pt x="359" y="185"/>
                    </a:lnTo>
                    <a:lnTo>
                      <a:pt x="365"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73" y="215"/>
                    </a:lnTo>
                    <a:lnTo>
                      <a:pt x="467" y="221"/>
                    </a:lnTo>
                    <a:lnTo>
                      <a:pt x="467" y="227"/>
                    </a:lnTo>
                    <a:lnTo>
                      <a:pt x="467" y="227"/>
                    </a:lnTo>
                    <a:lnTo>
                      <a:pt x="485" y="209"/>
                    </a:lnTo>
                    <a:lnTo>
                      <a:pt x="485" y="221"/>
                    </a:lnTo>
                    <a:lnTo>
                      <a:pt x="485" y="233"/>
                    </a:lnTo>
                    <a:lnTo>
                      <a:pt x="491" y="227"/>
                    </a:lnTo>
                    <a:lnTo>
                      <a:pt x="491" y="233"/>
                    </a:lnTo>
                    <a:lnTo>
                      <a:pt x="485" y="233"/>
                    </a:lnTo>
                    <a:lnTo>
                      <a:pt x="497" y="239"/>
                    </a:lnTo>
                    <a:lnTo>
                      <a:pt x="491"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grpFill/>
              <a:ln w="9525">
                <a:solidFill>
                  <a:srgbClr val="000000"/>
                </a:solidFill>
                <a:prstDash val="solid"/>
                <a:round/>
                <a:headEnd/>
                <a:tailEnd/>
              </a:ln>
            </p:spPr>
            <p:txBody>
              <a:bodyPr/>
              <a:lstStyle/>
              <a:p>
                <a:pPr>
                  <a:defRPr/>
                </a:pPr>
                <a:endParaRPr lang="fr-FR" dirty="0">
                  <a:ea typeface="ＭＳ Ｐゴシック" charset="0"/>
                </a:endParaRPr>
              </a:p>
            </p:txBody>
          </p:sp>
        </p:grpSp>
        <p:sp>
          <p:nvSpPr>
            <p:cNvPr id="10255" name="Rectangle 4068"/>
            <p:cNvSpPr>
              <a:spLocks noChangeArrowheads="1"/>
            </p:cNvSpPr>
            <p:nvPr/>
          </p:nvSpPr>
          <p:spPr bwMode="auto">
            <a:xfrm>
              <a:off x="6938963" y="4102100"/>
              <a:ext cx="7937"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56" name="Freeform 4069"/>
            <p:cNvSpPr>
              <a:spLocks/>
            </p:cNvSpPr>
            <p:nvPr/>
          </p:nvSpPr>
          <p:spPr bwMode="auto">
            <a:xfrm>
              <a:off x="7092950" y="3994150"/>
              <a:ext cx="279400" cy="300038"/>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GB"/>
            </a:p>
          </p:txBody>
        </p:sp>
        <p:sp>
          <p:nvSpPr>
            <p:cNvPr id="10257" name="Freeform 4070"/>
            <p:cNvSpPr>
              <a:spLocks/>
            </p:cNvSpPr>
            <p:nvPr/>
          </p:nvSpPr>
          <p:spPr bwMode="auto">
            <a:xfrm>
              <a:off x="6697663" y="3951288"/>
              <a:ext cx="309562" cy="407987"/>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GB"/>
            </a:p>
          </p:txBody>
        </p:sp>
        <p:sp>
          <p:nvSpPr>
            <p:cNvPr id="10258" name="Freeform 4071"/>
            <p:cNvSpPr>
              <a:spLocks/>
            </p:cNvSpPr>
            <p:nvPr/>
          </p:nvSpPr>
          <p:spPr bwMode="auto">
            <a:xfrm>
              <a:off x="7716838" y="4165600"/>
              <a:ext cx="279400" cy="309563"/>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GB"/>
            </a:p>
          </p:txBody>
        </p:sp>
        <p:sp>
          <p:nvSpPr>
            <p:cNvPr id="10259" name="Freeform 4072"/>
            <p:cNvSpPr>
              <a:spLocks/>
            </p:cNvSpPr>
            <p:nvPr/>
          </p:nvSpPr>
          <p:spPr bwMode="auto">
            <a:xfrm>
              <a:off x="7372350" y="4090988"/>
              <a:ext cx="182563" cy="257175"/>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GB"/>
            </a:p>
          </p:txBody>
        </p:sp>
        <p:sp>
          <p:nvSpPr>
            <p:cNvPr id="10260" name="Freeform 4073"/>
            <p:cNvSpPr>
              <a:spLocks/>
            </p:cNvSpPr>
            <p:nvPr/>
          </p:nvSpPr>
          <p:spPr bwMode="auto">
            <a:xfrm>
              <a:off x="6988175" y="4359275"/>
              <a:ext cx="249238" cy="95250"/>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GB"/>
            </a:p>
          </p:txBody>
        </p:sp>
        <p:sp>
          <p:nvSpPr>
            <p:cNvPr id="10261" name="Freeform 4074"/>
            <p:cNvSpPr>
              <a:spLocks/>
            </p:cNvSpPr>
            <p:nvPr/>
          </p:nvSpPr>
          <p:spPr bwMode="auto">
            <a:xfrm>
              <a:off x="7486650" y="4443413"/>
              <a:ext cx="115888" cy="74612"/>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GB"/>
            </a:p>
          </p:txBody>
        </p:sp>
        <p:sp>
          <p:nvSpPr>
            <p:cNvPr id="10262" name="Freeform 4075"/>
            <p:cNvSpPr>
              <a:spLocks/>
            </p:cNvSpPr>
            <p:nvPr/>
          </p:nvSpPr>
          <p:spPr bwMode="auto">
            <a:xfrm>
              <a:off x="7621588" y="4070350"/>
              <a:ext cx="38100" cy="106363"/>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GB"/>
            </a:p>
          </p:txBody>
        </p:sp>
        <p:sp>
          <p:nvSpPr>
            <p:cNvPr id="10263" name="Freeform 4076"/>
            <p:cNvSpPr>
              <a:spLocks/>
            </p:cNvSpPr>
            <p:nvPr/>
          </p:nvSpPr>
          <p:spPr bwMode="auto">
            <a:xfrm>
              <a:off x="7631113" y="4251325"/>
              <a:ext cx="77787" cy="33338"/>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GB"/>
            </a:p>
          </p:txBody>
        </p:sp>
        <p:sp>
          <p:nvSpPr>
            <p:cNvPr id="10264" name="Freeform 4077"/>
            <p:cNvSpPr>
              <a:spLocks/>
            </p:cNvSpPr>
            <p:nvPr/>
          </p:nvSpPr>
          <p:spPr bwMode="auto">
            <a:xfrm>
              <a:off x="7391400" y="4443413"/>
              <a:ext cx="85725" cy="20637"/>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GB"/>
            </a:p>
          </p:txBody>
        </p:sp>
        <p:sp>
          <p:nvSpPr>
            <p:cNvPr id="10265" name="Freeform 4078"/>
            <p:cNvSpPr>
              <a:spLocks/>
            </p:cNvSpPr>
            <p:nvPr/>
          </p:nvSpPr>
          <p:spPr bwMode="auto">
            <a:xfrm>
              <a:off x="6988175" y="4198938"/>
              <a:ext cx="46038" cy="52387"/>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GB"/>
            </a:p>
          </p:txBody>
        </p:sp>
        <p:sp>
          <p:nvSpPr>
            <p:cNvPr id="10266" name="Freeform 4079"/>
            <p:cNvSpPr>
              <a:spLocks/>
            </p:cNvSpPr>
            <p:nvPr/>
          </p:nvSpPr>
          <p:spPr bwMode="auto">
            <a:xfrm>
              <a:off x="7304088" y="4432300"/>
              <a:ext cx="68262" cy="31750"/>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GB"/>
            </a:p>
          </p:txBody>
        </p:sp>
        <p:sp>
          <p:nvSpPr>
            <p:cNvPr id="10267" name="Freeform 4080"/>
            <p:cNvSpPr>
              <a:spLocks/>
            </p:cNvSpPr>
            <p:nvPr/>
          </p:nvSpPr>
          <p:spPr bwMode="auto">
            <a:xfrm>
              <a:off x="7361238" y="4486275"/>
              <a:ext cx="47625" cy="20638"/>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GB"/>
            </a:p>
          </p:txBody>
        </p:sp>
        <p:sp>
          <p:nvSpPr>
            <p:cNvPr id="10268" name="Freeform 4081"/>
            <p:cNvSpPr>
              <a:spLocks/>
            </p:cNvSpPr>
            <p:nvPr/>
          </p:nvSpPr>
          <p:spPr bwMode="auto">
            <a:xfrm>
              <a:off x="7573963" y="4251325"/>
              <a:ext cx="38100" cy="33338"/>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0269" name="Freeform 4082"/>
            <p:cNvSpPr>
              <a:spLocks/>
            </p:cNvSpPr>
            <p:nvPr/>
          </p:nvSpPr>
          <p:spPr bwMode="auto">
            <a:xfrm>
              <a:off x="7237413" y="4432300"/>
              <a:ext cx="38100" cy="22225"/>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GB"/>
            </a:p>
          </p:txBody>
        </p:sp>
        <p:sp>
          <p:nvSpPr>
            <p:cNvPr id="10270" name="Freeform 4083"/>
            <p:cNvSpPr>
              <a:spLocks/>
            </p:cNvSpPr>
            <p:nvPr/>
          </p:nvSpPr>
          <p:spPr bwMode="auto">
            <a:xfrm>
              <a:off x="6754813" y="4090988"/>
              <a:ext cx="28575" cy="31750"/>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GB"/>
            </a:p>
          </p:txBody>
        </p:sp>
        <p:sp>
          <p:nvSpPr>
            <p:cNvPr id="10271" name="Freeform 4084"/>
            <p:cNvSpPr>
              <a:spLocks/>
            </p:cNvSpPr>
            <p:nvPr/>
          </p:nvSpPr>
          <p:spPr bwMode="auto">
            <a:xfrm>
              <a:off x="7286625" y="4443413"/>
              <a:ext cx="17463" cy="20637"/>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GB"/>
            </a:p>
          </p:txBody>
        </p:sp>
        <p:sp>
          <p:nvSpPr>
            <p:cNvPr id="10272" name="Freeform 4085"/>
            <p:cNvSpPr>
              <a:spLocks/>
            </p:cNvSpPr>
            <p:nvPr/>
          </p:nvSpPr>
          <p:spPr bwMode="auto">
            <a:xfrm>
              <a:off x="7053263" y="4241800"/>
              <a:ext cx="20637" cy="20638"/>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GB"/>
            </a:p>
          </p:txBody>
        </p:sp>
        <p:sp>
          <p:nvSpPr>
            <p:cNvPr id="10273" name="Freeform 4086"/>
            <p:cNvSpPr>
              <a:spLocks/>
            </p:cNvSpPr>
            <p:nvPr/>
          </p:nvSpPr>
          <p:spPr bwMode="auto">
            <a:xfrm>
              <a:off x="7477125" y="4305300"/>
              <a:ext cx="9525" cy="42863"/>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GB"/>
            </a:p>
          </p:txBody>
        </p:sp>
        <p:sp>
          <p:nvSpPr>
            <p:cNvPr id="10274" name="Rectangle 4087"/>
            <p:cNvSpPr>
              <a:spLocks noChangeArrowheads="1"/>
            </p:cNvSpPr>
            <p:nvPr/>
          </p:nvSpPr>
          <p:spPr bwMode="auto">
            <a:xfrm>
              <a:off x="7804150" y="4348163"/>
              <a:ext cx="9525" cy="22225"/>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75" name="Freeform 4088"/>
            <p:cNvSpPr>
              <a:spLocks/>
            </p:cNvSpPr>
            <p:nvPr/>
          </p:nvSpPr>
          <p:spPr bwMode="auto">
            <a:xfrm>
              <a:off x="6804025" y="4176713"/>
              <a:ext cx="17463" cy="31750"/>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GB"/>
            </a:p>
          </p:txBody>
        </p:sp>
        <p:sp>
          <p:nvSpPr>
            <p:cNvPr id="10276" name="Freeform 4089"/>
            <p:cNvSpPr>
              <a:spLocks/>
            </p:cNvSpPr>
            <p:nvPr/>
          </p:nvSpPr>
          <p:spPr bwMode="auto">
            <a:xfrm>
              <a:off x="7466013" y="4316413"/>
              <a:ext cx="11112" cy="20637"/>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277" name="Freeform 4090"/>
            <p:cNvSpPr>
              <a:spLocks/>
            </p:cNvSpPr>
            <p:nvPr/>
          </p:nvSpPr>
          <p:spPr bwMode="auto">
            <a:xfrm>
              <a:off x="7526338" y="4208463"/>
              <a:ext cx="28575" cy="11112"/>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GB"/>
            </a:p>
          </p:txBody>
        </p:sp>
        <p:sp>
          <p:nvSpPr>
            <p:cNvPr id="10278" name="Freeform 4091"/>
            <p:cNvSpPr>
              <a:spLocks/>
            </p:cNvSpPr>
            <p:nvPr/>
          </p:nvSpPr>
          <p:spPr bwMode="auto">
            <a:xfrm>
              <a:off x="7796213" y="4370388"/>
              <a:ext cx="7937"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279" name="Freeform 4092"/>
            <p:cNvSpPr>
              <a:spLocks/>
            </p:cNvSpPr>
            <p:nvPr/>
          </p:nvSpPr>
          <p:spPr bwMode="auto">
            <a:xfrm>
              <a:off x="7189788" y="4391025"/>
              <a:ext cx="36512" cy="11113"/>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GB"/>
            </a:p>
          </p:txBody>
        </p:sp>
        <p:sp>
          <p:nvSpPr>
            <p:cNvPr id="10280" name="Freeform 4093"/>
            <p:cNvSpPr>
              <a:spLocks/>
            </p:cNvSpPr>
            <p:nvPr/>
          </p:nvSpPr>
          <p:spPr bwMode="auto">
            <a:xfrm>
              <a:off x="7237413" y="3973513"/>
              <a:ext cx="20637" cy="31750"/>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GB"/>
            </a:p>
          </p:txBody>
        </p:sp>
        <p:sp>
          <p:nvSpPr>
            <p:cNvPr id="10281" name="Freeform 4094"/>
            <p:cNvSpPr>
              <a:spLocks/>
            </p:cNvSpPr>
            <p:nvPr/>
          </p:nvSpPr>
          <p:spPr bwMode="auto">
            <a:xfrm>
              <a:off x="8478838" y="3897313"/>
              <a:ext cx="1587" cy="11112"/>
            </a:xfrm>
            <a:custGeom>
              <a:avLst/>
              <a:gdLst>
                <a:gd name="T0" fmla="*/ 0 w 1588"/>
                <a:gd name="T1" fmla="*/ 0 h 6"/>
                <a:gd name="T2" fmla="*/ 0 w 1588"/>
                <a:gd name="T3" fmla="*/ 0 h 6"/>
                <a:gd name="T4" fmla="*/ 0 w 1588"/>
                <a:gd name="T5" fmla="*/ 0 h 6"/>
                <a:gd name="T6" fmla="*/ 0 w 1588"/>
                <a:gd name="T7" fmla="*/ 2147483647 h 6"/>
                <a:gd name="T8" fmla="*/ 0 w 1588"/>
                <a:gd name="T9" fmla="*/ 2147483647 h 6"/>
                <a:gd name="T10" fmla="*/ 0 w 1588"/>
                <a:gd name="T11" fmla="*/ 2147483647 h 6"/>
                <a:gd name="T12" fmla="*/ 0 w 1588"/>
                <a:gd name="T13" fmla="*/ 0 h 6"/>
                <a:gd name="T14" fmla="*/ 0 w 1588"/>
                <a:gd name="T15" fmla="*/ 0 h 6"/>
                <a:gd name="T16" fmla="*/ 0 w 1588"/>
                <a:gd name="T17" fmla="*/ 0 h 6"/>
                <a:gd name="T18" fmla="*/ 0 w 1588"/>
                <a:gd name="T19" fmla="*/ 0 h 6"/>
                <a:gd name="T20" fmla="*/ 0 w 1588"/>
                <a:gd name="T21" fmla="*/ 0 h 6"/>
                <a:gd name="T22" fmla="*/ 0 w 158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282" name="Freeform 4095"/>
            <p:cNvSpPr>
              <a:spLocks/>
            </p:cNvSpPr>
            <p:nvPr/>
          </p:nvSpPr>
          <p:spPr bwMode="auto">
            <a:xfrm>
              <a:off x="8613775" y="3951288"/>
              <a:ext cx="1588" cy="11112"/>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2147483647 h 6"/>
                <a:gd name="T10" fmla="*/ 0 w 1588"/>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283" name="Freeform 4096"/>
            <p:cNvSpPr>
              <a:spLocks/>
            </p:cNvSpPr>
            <p:nvPr/>
          </p:nvSpPr>
          <p:spPr bwMode="auto">
            <a:xfrm>
              <a:off x="7900988" y="3802063"/>
              <a:ext cx="1587" cy="9525"/>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0 h 6"/>
                <a:gd name="T10" fmla="*/ 0 w 1588"/>
                <a:gd name="T11" fmla="*/ 0 h 6"/>
                <a:gd name="T12" fmla="*/ 0 w 1588"/>
                <a:gd name="T13" fmla="*/ 2147483647 h 6"/>
                <a:gd name="T14" fmla="*/ 0 w 1588"/>
                <a:gd name="T15" fmla="*/ 2147483647 h 6"/>
                <a:gd name="T16" fmla="*/ 0 w 158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284" name="Freeform 4097"/>
            <p:cNvSpPr>
              <a:spLocks/>
            </p:cNvSpPr>
            <p:nvPr/>
          </p:nvSpPr>
          <p:spPr bwMode="auto">
            <a:xfrm>
              <a:off x="82867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285" name="Freeform 4098"/>
            <p:cNvSpPr>
              <a:spLocks/>
            </p:cNvSpPr>
            <p:nvPr/>
          </p:nvSpPr>
          <p:spPr bwMode="auto">
            <a:xfrm>
              <a:off x="8296275" y="3876675"/>
              <a:ext cx="1588" cy="11113"/>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286" name="Freeform 4099"/>
            <p:cNvSpPr>
              <a:spLocks/>
            </p:cNvSpPr>
            <p:nvPr/>
          </p:nvSpPr>
          <p:spPr bwMode="auto">
            <a:xfrm>
              <a:off x="7112000" y="3897313"/>
              <a:ext cx="268288" cy="215900"/>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GB"/>
            </a:p>
          </p:txBody>
        </p:sp>
        <p:sp>
          <p:nvSpPr>
            <p:cNvPr id="10287" name="Freeform 4100"/>
            <p:cNvSpPr>
              <a:spLocks/>
            </p:cNvSpPr>
            <p:nvPr/>
          </p:nvSpPr>
          <p:spPr bwMode="auto">
            <a:xfrm>
              <a:off x="6832600" y="3908425"/>
              <a:ext cx="123825" cy="193675"/>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GB"/>
            </a:p>
          </p:txBody>
        </p:sp>
        <p:sp>
          <p:nvSpPr>
            <p:cNvPr id="10288" name="Freeform 4101"/>
            <p:cNvSpPr>
              <a:spLocks/>
            </p:cNvSpPr>
            <p:nvPr/>
          </p:nvSpPr>
          <p:spPr bwMode="auto">
            <a:xfrm>
              <a:off x="8767763" y="3887788"/>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289" name="Rectangle 4102"/>
            <p:cNvSpPr>
              <a:spLocks noChangeArrowheads="1"/>
            </p:cNvSpPr>
            <p:nvPr/>
          </p:nvSpPr>
          <p:spPr bwMode="auto">
            <a:xfrm>
              <a:off x="88630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90" name="Rectangle 4103"/>
            <p:cNvSpPr>
              <a:spLocks noChangeArrowheads="1"/>
            </p:cNvSpPr>
            <p:nvPr/>
          </p:nvSpPr>
          <p:spPr bwMode="auto">
            <a:xfrm>
              <a:off x="8756650" y="39512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91" name="Rectangle 4104"/>
            <p:cNvSpPr>
              <a:spLocks noChangeArrowheads="1"/>
            </p:cNvSpPr>
            <p:nvPr/>
          </p:nvSpPr>
          <p:spPr bwMode="auto">
            <a:xfrm>
              <a:off x="8777288" y="38766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92" name="Rectangle 4105"/>
            <p:cNvSpPr>
              <a:spLocks noChangeArrowheads="1"/>
            </p:cNvSpPr>
            <p:nvPr/>
          </p:nvSpPr>
          <p:spPr bwMode="auto">
            <a:xfrm>
              <a:off x="8739188" y="416560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93" name="Oval 4106"/>
            <p:cNvSpPr>
              <a:spLocks noChangeArrowheads="1"/>
            </p:cNvSpPr>
            <p:nvPr/>
          </p:nvSpPr>
          <p:spPr bwMode="auto">
            <a:xfrm>
              <a:off x="7804150" y="3876675"/>
              <a:ext cx="0" cy="11113"/>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94" name="Freeform 4107"/>
            <p:cNvSpPr>
              <a:spLocks/>
            </p:cNvSpPr>
            <p:nvPr/>
          </p:nvSpPr>
          <p:spPr bwMode="auto">
            <a:xfrm>
              <a:off x="78041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295" name="Rectangle 4108"/>
            <p:cNvSpPr>
              <a:spLocks noChangeArrowheads="1"/>
            </p:cNvSpPr>
            <p:nvPr/>
          </p:nvSpPr>
          <p:spPr bwMode="auto">
            <a:xfrm>
              <a:off x="7804150" y="38877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96" name="Rectangle 4109"/>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97" name="Rectangle 4110"/>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298" name="Freeform 4111"/>
            <p:cNvSpPr>
              <a:spLocks/>
            </p:cNvSpPr>
            <p:nvPr/>
          </p:nvSpPr>
          <p:spPr bwMode="auto">
            <a:xfrm>
              <a:off x="7986713" y="4241800"/>
              <a:ext cx="269875" cy="287338"/>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GB"/>
            </a:p>
          </p:txBody>
        </p:sp>
        <p:sp>
          <p:nvSpPr>
            <p:cNvPr id="10299" name="Freeform 4112"/>
            <p:cNvSpPr>
              <a:spLocks/>
            </p:cNvSpPr>
            <p:nvPr/>
          </p:nvSpPr>
          <p:spPr bwMode="auto">
            <a:xfrm>
              <a:off x="8199438" y="4294188"/>
              <a:ext cx="115887" cy="76200"/>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GB"/>
            </a:p>
          </p:txBody>
        </p:sp>
        <p:sp>
          <p:nvSpPr>
            <p:cNvPr id="10300" name="Freeform 4113"/>
            <p:cNvSpPr>
              <a:spLocks/>
            </p:cNvSpPr>
            <p:nvPr/>
          </p:nvSpPr>
          <p:spPr bwMode="auto">
            <a:xfrm>
              <a:off x="8382000" y="4337050"/>
              <a:ext cx="28575" cy="53975"/>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GB"/>
            </a:p>
          </p:txBody>
        </p:sp>
        <p:sp>
          <p:nvSpPr>
            <p:cNvPr id="10301" name="Freeform 4114"/>
            <p:cNvSpPr>
              <a:spLocks/>
            </p:cNvSpPr>
            <p:nvPr/>
          </p:nvSpPr>
          <p:spPr bwMode="auto">
            <a:xfrm>
              <a:off x="8275638" y="4241800"/>
              <a:ext cx="66675" cy="74613"/>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GB"/>
            </a:p>
          </p:txBody>
        </p:sp>
        <p:sp>
          <p:nvSpPr>
            <p:cNvPr id="10302" name="Freeform 4115"/>
            <p:cNvSpPr>
              <a:spLocks/>
            </p:cNvSpPr>
            <p:nvPr/>
          </p:nvSpPr>
          <p:spPr bwMode="auto">
            <a:xfrm>
              <a:off x="8267700" y="4497388"/>
              <a:ext cx="7938" cy="9525"/>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303" name="Freeform 4116"/>
            <p:cNvSpPr>
              <a:spLocks/>
            </p:cNvSpPr>
            <p:nvPr/>
          </p:nvSpPr>
          <p:spPr bwMode="auto">
            <a:xfrm>
              <a:off x="8094663" y="3598863"/>
              <a:ext cx="1587" cy="11112"/>
            </a:xfrm>
            <a:custGeom>
              <a:avLst/>
              <a:gdLst>
                <a:gd name="T0" fmla="*/ 0 w 1588"/>
                <a:gd name="T1" fmla="*/ 0 h 6"/>
                <a:gd name="T2" fmla="*/ 0 w 1588"/>
                <a:gd name="T3" fmla="*/ 2147483647 h 6"/>
                <a:gd name="T4" fmla="*/ 0 w 1588"/>
                <a:gd name="T5" fmla="*/ 2147483647 h 6"/>
                <a:gd name="T6" fmla="*/ 0 w 1588"/>
                <a:gd name="T7" fmla="*/ 2147483647 h 6"/>
                <a:gd name="T8" fmla="*/ 0 w 1588"/>
                <a:gd name="T9" fmla="*/ 2147483647 h 6"/>
                <a:gd name="T10" fmla="*/ 0 w 1588"/>
                <a:gd name="T11" fmla="*/ 2147483647 h 6"/>
                <a:gd name="T12" fmla="*/ 0 w 1588"/>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304" name="Freeform 4117"/>
            <p:cNvSpPr>
              <a:spLocks/>
            </p:cNvSpPr>
            <p:nvPr/>
          </p:nvSpPr>
          <p:spPr bwMode="auto">
            <a:xfrm>
              <a:off x="8094663" y="3609975"/>
              <a:ext cx="1587" cy="11113"/>
            </a:xfrm>
            <a:custGeom>
              <a:avLst/>
              <a:gdLst>
                <a:gd name="T0" fmla="*/ 0 w 1588"/>
                <a:gd name="T1" fmla="*/ 0 h 6"/>
                <a:gd name="T2" fmla="*/ 0 w 1588"/>
                <a:gd name="T3" fmla="*/ 0 h 6"/>
                <a:gd name="T4" fmla="*/ 0 w 1588"/>
                <a:gd name="T5" fmla="*/ 0 h 6"/>
                <a:gd name="T6" fmla="*/ 0 w 1588"/>
                <a:gd name="T7" fmla="*/ 2147483647 h 6"/>
                <a:gd name="T8" fmla="*/ 0 w 1588"/>
                <a:gd name="T9" fmla="*/ 0 h 6"/>
                <a:gd name="T10" fmla="*/ 0 w 158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305" name="Freeform 4118"/>
            <p:cNvSpPr>
              <a:spLocks/>
            </p:cNvSpPr>
            <p:nvPr/>
          </p:nvSpPr>
          <p:spPr bwMode="auto">
            <a:xfrm>
              <a:off x="8083550" y="3641725"/>
              <a:ext cx="1588" cy="1588"/>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306" name="Freeform 4119"/>
            <p:cNvSpPr>
              <a:spLocks/>
            </p:cNvSpPr>
            <p:nvPr/>
          </p:nvSpPr>
          <p:spPr bwMode="auto">
            <a:xfrm>
              <a:off x="8074025" y="3502025"/>
              <a:ext cx="1588" cy="3175"/>
            </a:xfrm>
            <a:custGeom>
              <a:avLst/>
              <a:gdLst>
                <a:gd name="T0" fmla="*/ 0 w 1588"/>
                <a:gd name="T1" fmla="*/ 0 h 3175"/>
                <a:gd name="T2" fmla="*/ 0 w 1588"/>
                <a:gd name="T3" fmla="*/ 0 h 3175"/>
                <a:gd name="T4" fmla="*/ 0 w 1588"/>
                <a:gd name="T5" fmla="*/ 0 h 3175"/>
                <a:gd name="T6" fmla="*/ 0 w 1588"/>
                <a:gd name="T7" fmla="*/ 0 h 3175"/>
                <a:gd name="T8" fmla="*/ 0 w 1588"/>
                <a:gd name="T9" fmla="*/ 0 h 3175"/>
                <a:gd name="T10" fmla="*/ 0 w 1588"/>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3175">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307" name="Rectangle 4120"/>
            <p:cNvSpPr>
              <a:spLocks noChangeArrowheads="1"/>
            </p:cNvSpPr>
            <p:nvPr/>
          </p:nvSpPr>
          <p:spPr bwMode="auto">
            <a:xfrm>
              <a:off x="8062913" y="34813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08" name="Rectangle 4121"/>
            <p:cNvSpPr>
              <a:spLocks noChangeArrowheads="1"/>
            </p:cNvSpPr>
            <p:nvPr/>
          </p:nvSpPr>
          <p:spPr bwMode="auto">
            <a:xfrm>
              <a:off x="8083550" y="35671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09" name="Freeform 4122"/>
            <p:cNvSpPr>
              <a:spLocks/>
            </p:cNvSpPr>
            <p:nvPr/>
          </p:nvSpPr>
          <p:spPr bwMode="auto">
            <a:xfrm>
              <a:off x="6437313" y="3203575"/>
              <a:ext cx="134937" cy="203200"/>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GB"/>
            </a:p>
          </p:txBody>
        </p:sp>
        <p:sp>
          <p:nvSpPr>
            <p:cNvPr id="10310" name="Freeform 4123"/>
            <p:cNvSpPr>
              <a:spLocks/>
            </p:cNvSpPr>
            <p:nvPr/>
          </p:nvSpPr>
          <p:spPr bwMode="auto">
            <a:xfrm>
              <a:off x="6437313" y="3141663"/>
              <a:ext cx="98425" cy="5080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811129"/>
            </a:solidFill>
            <a:ln w="9525">
              <a:solidFill>
                <a:srgbClr val="000000"/>
              </a:solidFill>
              <a:prstDash val="solid"/>
              <a:round/>
              <a:headEnd/>
              <a:tailEnd/>
            </a:ln>
          </p:spPr>
          <p:txBody>
            <a:bodyPr/>
            <a:lstStyle/>
            <a:p>
              <a:endParaRPr lang="en-GB"/>
            </a:p>
          </p:txBody>
        </p:sp>
        <p:sp>
          <p:nvSpPr>
            <p:cNvPr id="10311" name="Freeform 4124"/>
            <p:cNvSpPr>
              <a:spLocks/>
            </p:cNvSpPr>
            <p:nvPr/>
          </p:nvSpPr>
          <p:spPr bwMode="auto">
            <a:xfrm>
              <a:off x="6880225" y="3621088"/>
              <a:ext cx="144463"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GB"/>
            </a:p>
          </p:txBody>
        </p:sp>
        <p:sp>
          <p:nvSpPr>
            <p:cNvPr id="10312" name="Rectangle 4125"/>
            <p:cNvSpPr>
              <a:spLocks noChangeArrowheads="1"/>
            </p:cNvSpPr>
            <p:nvPr/>
          </p:nvSpPr>
          <p:spPr bwMode="auto">
            <a:xfrm>
              <a:off x="8074025" y="3663950"/>
              <a:ext cx="0" cy="11113"/>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13" name="Rectangle 4126"/>
            <p:cNvSpPr>
              <a:spLocks noChangeArrowheads="1"/>
            </p:cNvSpPr>
            <p:nvPr/>
          </p:nvSpPr>
          <p:spPr bwMode="auto">
            <a:xfrm>
              <a:off x="7161213" y="3352800"/>
              <a:ext cx="7937" cy="0"/>
            </a:xfrm>
            <a:prstGeom prst="rect">
              <a:avLst/>
            </a:prstGeom>
            <a:blipFill dpi="0" rotWithShape="0">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14" name="Freeform 4127"/>
            <p:cNvSpPr>
              <a:spLocks/>
            </p:cNvSpPr>
            <p:nvPr/>
          </p:nvSpPr>
          <p:spPr bwMode="auto">
            <a:xfrm>
              <a:off x="6794500" y="3352800"/>
              <a:ext cx="230188" cy="300038"/>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GB"/>
            </a:p>
          </p:txBody>
        </p:sp>
        <p:sp>
          <p:nvSpPr>
            <p:cNvPr id="10315" name="Freeform 4128"/>
            <p:cNvSpPr>
              <a:spLocks/>
            </p:cNvSpPr>
            <p:nvPr/>
          </p:nvSpPr>
          <p:spPr bwMode="auto">
            <a:xfrm>
              <a:off x="6562725" y="3130550"/>
              <a:ext cx="250825" cy="650875"/>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GB"/>
            </a:p>
          </p:txBody>
        </p:sp>
        <p:sp>
          <p:nvSpPr>
            <p:cNvPr id="10316" name="Freeform 4129"/>
            <p:cNvSpPr>
              <a:spLocks/>
            </p:cNvSpPr>
            <p:nvPr/>
          </p:nvSpPr>
          <p:spPr bwMode="auto">
            <a:xfrm>
              <a:off x="7361238" y="3481388"/>
              <a:ext cx="134937" cy="214312"/>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811129"/>
            </a:solidFill>
            <a:ln w="9525">
              <a:solidFill>
                <a:srgbClr val="000000"/>
              </a:solidFill>
              <a:prstDash val="solid"/>
              <a:round/>
              <a:headEnd/>
              <a:tailEnd/>
            </a:ln>
          </p:spPr>
          <p:txBody>
            <a:bodyPr/>
            <a:lstStyle/>
            <a:p>
              <a:endParaRPr lang="en-GB"/>
            </a:p>
          </p:txBody>
        </p:sp>
        <p:sp>
          <p:nvSpPr>
            <p:cNvPr id="10317" name="Freeform 4130"/>
            <p:cNvSpPr>
              <a:spLocks/>
            </p:cNvSpPr>
            <p:nvPr/>
          </p:nvSpPr>
          <p:spPr bwMode="auto">
            <a:xfrm>
              <a:off x="7448550" y="3802063"/>
              <a:ext cx="136525" cy="149225"/>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811129"/>
            </a:solidFill>
            <a:ln w="9525">
              <a:solidFill>
                <a:srgbClr val="000000"/>
              </a:solidFill>
              <a:prstDash val="solid"/>
              <a:round/>
              <a:headEnd/>
              <a:tailEnd/>
            </a:ln>
          </p:spPr>
          <p:txBody>
            <a:bodyPr/>
            <a:lstStyle/>
            <a:p>
              <a:endParaRPr lang="en-GB"/>
            </a:p>
          </p:txBody>
        </p:sp>
        <p:sp>
          <p:nvSpPr>
            <p:cNvPr id="10318" name="Freeform 4131"/>
            <p:cNvSpPr>
              <a:spLocks/>
            </p:cNvSpPr>
            <p:nvPr/>
          </p:nvSpPr>
          <p:spPr bwMode="auto">
            <a:xfrm>
              <a:off x="7459663" y="3760788"/>
              <a:ext cx="26987" cy="61912"/>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811129"/>
            </a:solidFill>
            <a:ln w="9525">
              <a:solidFill>
                <a:srgbClr val="000000"/>
              </a:solidFill>
              <a:prstDash val="solid"/>
              <a:round/>
              <a:headEnd/>
              <a:tailEnd/>
            </a:ln>
          </p:spPr>
          <p:txBody>
            <a:bodyPr/>
            <a:lstStyle/>
            <a:p>
              <a:endParaRPr lang="en-GB"/>
            </a:p>
          </p:txBody>
        </p:sp>
        <p:sp>
          <p:nvSpPr>
            <p:cNvPr id="10319" name="Freeform 4132"/>
            <p:cNvSpPr>
              <a:spLocks/>
            </p:cNvSpPr>
            <p:nvPr/>
          </p:nvSpPr>
          <p:spPr bwMode="auto">
            <a:xfrm>
              <a:off x="7505700" y="3695700"/>
              <a:ext cx="39688" cy="53975"/>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811129"/>
            </a:solidFill>
            <a:ln w="9525">
              <a:solidFill>
                <a:srgbClr val="000000"/>
              </a:solidFill>
              <a:prstDash val="solid"/>
              <a:round/>
              <a:headEnd/>
              <a:tailEnd/>
            </a:ln>
          </p:spPr>
          <p:txBody>
            <a:bodyPr/>
            <a:lstStyle/>
            <a:p>
              <a:endParaRPr lang="en-GB"/>
            </a:p>
          </p:txBody>
        </p:sp>
        <p:sp>
          <p:nvSpPr>
            <p:cNvPr id="10320" name="Freeform 4133"/>
            <p:cNvSpPr>
              <a:spLocks/>
            </p:cNvSpPr>
            <p:nvPr/>
          </p:nvSpPr>
          <p:spPr bwMode="auto">
            <a:xfrm>
              <a:off x="7439025" y="3727450"/>
              <a:ext cx="38100" cy="42863"/>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811129"/>
            </a:solidFill>
            <a:ln w="9525">
              <a:solidFill>
                <a:srgbClr val="000000"/>
              </a:solidFill>
              <a:prstDash val="solid"/>
              <a:round/>
              <a:headEnd/>
              <a:tailEnd/>
            </a:ln>
          </p:spPr>
          <p:txBody>
            <a:bodyPr/>
            <a:lstStyle/>
            <a:p>
              <a:endParaRPr lang="en-GB"/>
            </a:p>
          </p:txBody>
        </p:sp>
        <p:sp>
          <p:nvSpPr>
            <p:cNvPr id="10321" name="Freeform 4134"/>
            <p:cNvSpPr>
              <a:spLocks/>
            </p:cNvSpPr>
            <p:nvPr/>
          </p:nvSpPr>
          <p:spPr bwMode="auto">
            <a:xfrm>
              <a:off x="7313613" y="3749675"/>
              <a:ext cx="66675" cy="95250"/>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903039"/>
            </a:solidFill>
            <a:ln w="9525">
              <a:solidFill>
                <a:srgbClr val="000000"/>
              </a:solidFill>
              <a:prstDash val="solid"/>
              <a:round/>
              <a:headEnd/>
              <a:tailEnd/>
            </a:ln>
          </p:spPr>
          <p:txBody>
            <a:bodyPr/>
            <a:lstStyle/>
            <a:p>
              <a:endParaRPr lang="en-GB"/>
            </a:p>
          </p:txBody>
        </p:sp>
        <p:sp>
          <p:nvSpPr>
            <p:cNvPr id="10322" name="Freeform 4135"/>
            <p:cNvSpPr>
              <a:spLocks/>
            </p:cNvSpPr>
            <p:nvPr/>
          </p:nvSpPr>
          <p:spPr bwMode="auto">
            <a:xfrm>
              <a:off x="7380288" y="3675063"/>
              <a:ext cx="38100" cy="31750"/>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811129"/>
            </a:solidFill>
            <a:ln w="9525">
              <a:solidFill>
                <a:srgbClr val="000000"/>
              </a:solidFill>
              <a:prstDash val="solid"/>
              <a:round/>
              <a:headEnd/>
              <a:tailEnd/>
            </a:ln>
          </p:spPr>
          <p:txBody>
            <a:bodyPr/>
            <a:lstStyle/>
            <a:p>
              <a:endParaRPr lang="en-GB"/>
            </a:p>
          </p:txBody>
        </p:sp>
        <p:sp>
          <p:nvSpPr>
            <p:cNvPr id="10323" name="Freeform 4136"/>
            <p:cNvSpPr>
              <a:spLocks/>
            </p:cNvSpPr>
            <p:nvPr/>
          </p:nvSpPr>
          <p:spPr bwMode="auto">
            <a:xfrm>
              <a:off x="7505700" y="3738563"/>
              <a:ext cx="28575" cy="52387"/>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811129"/>
            </a:solidFill>
            <a:ln w="9525">
              <a:solidFill>
                <a:srgbClr val="000000"/>
              </a:solidFill>
              <a:prstDash val="solid"/>
              <a:round/>
              <a:headEnd/>
              <a:tailEnd/>
            </a:ln>
          </p:spPr>
          <p:txBody>
            <a:bodyPr/>
            <a:lstStyle/>
            <a:p>
              <a:endParaRPr lang="en-GB"/>
            </a:p>
          </p:txBody>
        </p:sp>
        <p:sp>
          <p:nvSpPr>
            <p:cNvPr id="10324" name="Freeform 4137"/>
            <p:cNvSpPr>
              <a:spLocks/>
            </p:cNvSpPr>
            <p:nvPr/>
          </p:nvSpPr>
          <p:spPr bwMode="auto">
            <a:xfrm>
              <a:off x="7477125" y="3706813"/>
              <a:ext cx="19050" cy="20637"/>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GB"/>
            </a:p>
          </p:txBody>
        </p:sp>
        <p:sp>
          <p:nvSpPr>
            <p:cNvPr id="10325" name="Freeform 4138"/>
            <p:cNvSpPr>
              <a:spLocks/>
            </p:cNvSpPr>
            <p:nvPr/>
          </p:nvSpPr>
          <p:spPr bwMode="auto">
            <a:xfrm>
              <a:off x="7496175" y="3790950"/>
              <a:ext cx="30163" cy="11113"/>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GB"/>
            </a:p>
          </p:txBody>
        </p:sp>
        <p:sp>
          <p:nvSpPr>
            <p:cNvPr id="10326" name="Freeform 4139"/>
            <p:cNvSpPr>
              <a:spLocks/>
            </p:cNvSpPr>
            <p:nvPr/>
          </p:nvSpPr>
          <p:spPr bwMode="auto">
            <a:xfrm>
              <a:off x="7486650" y="3749675"/>
              <a:ext cx="9525" cy="61913"/>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811129"/>
            </a:solidFill>
            <a:ln w="9525">
              <a:solidFill>
                <a:srgbClr val="000000"/>
              </a:solidFill>
              <a:prstDash val="solid"/>
              <a:round/>
              <a:headEnd/>
              <a:tailEnd/>
            </a:ln>
          </p:spPr>
          <p:txBody>
            <a:bodyPr/>
            <a:lstStyle/>
            <a:p>
              <a:endParaRPr lang="en-GB"/>
            </a:p>
          </p:txBody>
        </p:sp>
        <p:sp>
          <p:nvSpPr>
            <p:cNvPr id="10327" name="Freeform 4140"/>
            <p:cNvSpPr>
              <a:spLocks/>
            </p:cNvSpPr>
            <p:nvPr/>
          </p:nvSpPr>
          <p:spPr bwMode="auto">
            <a:xfrm>
              <a:off x="6727825" y="3416300"/>
              <a:ext cx="239713" cy="523875"/>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GB"/>
            </a:p>
          </p:txBody>
        </p:sp>
        <p:sp>
          <p:nvSpPr>
            <p:cNvPr id="10328" name="Freeform 4141"/>
            <p:cNvSpPr>
              <a:spLocks/>
            </p:cNvSpPr>
            <p:nvPr/>
          </p:nvSpPr>
          <p:spPr bwMode="auto">
            <a:xfrm>
              <a:off x="6832600" y="3322638"/>
              <a:ext cx="249238" cy="51117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811129"/>
            </a:solidFill>
            <a:ln w="9525">
              <a:solidFill>
                <a:srgbClr val="000000"/>
              </a:solidFill>
              <a:prstDash val="solid"/>
              <a:round/>
              <a:headEnd/>
              <a:tailEnd/>
            </a:ln>
          </p:spPr>
          <p:txBody>
            <a:bodyPr/>
            <a:lstStyle/>
            <a:p>
              <a:endParaRPr lang="en-GB"/>
            </a:p>
          </p:txBody>
        </p:sp>
        <p:sp>
          <p:nvSpPr>
            <p:cNvPr id="10329" name="Freeform 4142"/>
            <p:cNvSpPr>
              <a:spLocks/>
            </p:cNvSpPr>
            <p:nvPr/>
          </p:nvSpPr>
          <p:spPr bwMode="auto">
            <a:xfrm>
              <a:off x="5407025" y="3214688"/>
              <a:ext cx="20638" cy="5397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GB"/>
            </a:p>
          </p:txBody>
        </p:sp>
        <p:sp>
          <p:nvSpPr>
            <p:cNvPr id="10330" name="Freeform 4143"/>
            <p:cNvSpPr>
              <a:spLocks/>
            </p:cNvSpPr>
            <p:nvPr/>
          </p:nvSpPr>
          <p:spPr bwMode="auto">
            <a:xfrm>
              <a:off x="5167313" y="2733675"/>
              <a:ext cx="577850" cy="512763"/>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811129"/>
            </a:solidFill>
            <a:ln w="9525">
              <a:solidFill>
                <a:srgbClr val="000000"/>
              </a:solidFill>
              <a:prstDash val="solid"/>
              <a:round/>
              <a:headEnd/>
              <a:tailEnd/>
            </a:ln>
          </p:spPr>
          <p:txBody>
            <a:bodyPr/>
            <a:lstStyle/>
            <a:p>
              <a:endParaRPr lang="en-GB"/>
            </a:p>
          </p:txBody>
        </p:sp>
        <p:sp>
          <p:nvSpPr>
            <p:cNvPr id="10331" name="Freeform 4144"/>
            <p:cNvSpPr>
              <a:spLocks/>
            </p:cNvSpPr>
            <p:nvPr/>
          </p:nvSpPr>
          <p:spPr bwMode="auto">
            <a:xfrm>
              <a:off x="5053013" y="2819400"/>
              <a:ext cx="277812" cy="290513"/>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GB"/>
            </a:p>
          </p:txBody>
        </p:sp>
        <p:sp>
          <p:nvSpPr>
            <p:cNvPr id="10332" name="Freeform 4145"/>
            <p:cNvSpPr>
              <a:spLocks/>
            </p:cNvSpPr>
            <p:nvPr/>
          </p:nvSpPr>
          <p:spPr bwMode="auto">
            <a:xfrm>
              <a:off x="5273675" y="3076575"/>
              <a:ext cx="57150" cy="53975"/>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GB"/>
            </a:p>
          </p:txBody>
        </p:sp>
        <p:sp>
          <p:nvSpPr>
            <p:cNvPr id="10333" name="Freeform 4146"/>
            <p:cNvSpPr>
              <a:spLocks/>
            </p:cNvSpPr>
            <p:nvPr/>
          </p:nvSpPr>
          <p:spPr bwMode="auto">
            <a:xfrm>
              <a:off x="6197600" y="3067050"/>
              <a:ext cx="230188" cy="13652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GB"/>
            </a:p>
          </p:txBody>
        </p:sp>
        <p:sp>
          <p:nvSpPr>
            <p:cNvPr id="10334" name="Freeform 4147"/>
            <p:cNvSpPr>
              <a:spLocks/>
            </p:cNvSpPr>
            <p:nvPr/>
          </p:nvSpPr>
          <p:spPr bwMode="auto">
            <a:xfrm>
              <a:off x="5659438" y="2830513"/>
              <a:ext cx="423862" cy="469900"/>
            </a:xfrm>
            <a:custGeom>
              <a:avLst/>
              <a:gdLst>
                <a:gd name="T0" fmla="*/ 2147483647 w 263"/>
                <a:gd name="T1" fmla="*/ 2147483647 h 263"/>
                <a:gd name="T2" fmla="*/ 2147483647 w 263"/>
                <a:gd name="T3" fmla="*/ 2147483647 h 263"/>
                <a:gd name="T4" fmla="*/ 2147483647 w 263"/>
                <a:gd name="T5" fmla="*/ 2147483647 h 263"/>
                <a:gd name="T6" fmla="*/ 2147483647 w 263"/>
                <a:gd name="T7" fmla="*/ 2147483647 h 263"/>
                <a:gd name="T8" fmla="*/ 2147483647 w 263"/>
                <a:gd name="T9" fmla="*/ 2147483647 h 263"/>
                <a:gd name="T10" fmla="*/ 2147483647 w 263"/>
                <a:gd name="T11" fmla="*/ 2147483647 h 263"/>
                <a:gd name="T12" fmla="*/ 2147483647 w 263"/>
                <a:gd name="T13" fmla="*/ 2147483647 h 263"/>
                <a:gd name="T14" fmla="*/ 2147483647 w 263"/>
                <a:gd name="T15" fmla="*/ 2147483647 h 263"/>
                <a:gd name="T16" fmla="*/ 2147483647 w 263"/>
                <a:gd name="T17" fmla="*/ 2147483647 h 263"/>
                <a:gd name="T18" fmla="*/ 2147483647 w 263"/>
                <a:gd name="T19" fmla="*/ 2147483647 h 263"/>
                <a:gd name="T20" fmla="*/ 2147483647 w 263"/>
                <a:gd name="T21" fmla="*/ 2147483647 h 263"/>
                <a:gd name="T22" fmla="*/ 2147483647 w 263"/>
                <a:gd name="T23" fmla="*/ 2147483647 h 263"/>
                <a:gd name="T24" fmla="*/ 2147483647 w 263"/>
                <a:gd name="T25" fmla="*/ 2147483647 h 263"/>
                <a:gd name="T26" fmla="*/ 2147483647 w 263"/>
                <a:gd name="T27" fmla="*/ 2147483647 h 263"/>
                <a:gd name="T28" fmla="*/ 2147483647 w 263"/>
                <a:gd name="T29" fmla="*/ 2147483647 h 263"/>
                <a:gd name="T30" fmla="*/ 2147483647 w 263"/>
                <a:gd name="T31" fmla="*/ 2147483647 h 263"/>
                <a:gd name="T32" fmla="*/ 2147483647 w 263"/>
                <a:gd name="T33" fmla="*/ 2147483647 h 263"/>
                <a:gd name="T34" fmla="*/ 2147483647 w 263"/>
                <a:gd name="T35" fmla="*/ 2147483647 h 263"/>
                <a:gd name="T36" fmla="*/ 2147483647 w 263"/>
                <a:gd name="T37" fmla="*/ 2147483647 h 263"/>
                <a:gd name="T38" fmla="*/ 2147483647 w 263"/>
                <a:gd name="T39" fmla="*/ 2147483647 h 263"/>
                <a:gd name="T40" fmla="*/ 2147483647 w 263"/>
                <a:gd name="T41" fmla="*/ 2147483647 h 263"/>
                <a:gd name="T42" fmla="*/ 2147483647 w 263"/>
                <a:gd name="T43" fmla="*/ 2147483647 h 263"/>
                <a:gd name="T44" fmla="*/ 2147483647 w 263"/>
                <a:gd name="T45" fmla="*/ 2147483647 h 263"/>
                <a:gd name="T46" fmla="*/ 2147483647 w 263"/>
                <a:gd name="T47" fmla="*/ 2147483647 h 263"/>
                <a:gd name="T48" fmla="*/ 2147483647 w 263"/>
                <a:gd name="T49" fmla="*/ 2147483647 h 263"/>
                <a:gd name="T50" fmla="*/ 2147483647 w 263"/>
                <a:gd name="T51" fmla="*/ 2147483647 h 263"/>
                <a:gd name="T52" fmla="*/ 2147483647 w 263"/>
                <a:gd name="T53" fmla="*/ 2147483647 h 263"/>
                <a:gd name="T54" fmla="*/ 0 w 263"/>
                <a:gd name="T55" fmla="*/ 2147483647 h 263"/>
                <a:gd name="T56" fmla="*/ 2147483647 w 263"/>
                <a:gd name="T57" fmla="*/ 2147483647 h 263"/>
                <a:gd name="T58" fmla="*/ 2147483647 w 263"/>
                <a:gd name="T59" fmla="*/ 2147483647 h 263"/>
                <a:gd name="T60" fmla="*/ 2147483647 w 263"/>
                <a:gd name="T61" fmla="*/ 2147483647 h 263"/>
                <a:gd name="T62" fmla="*/ 2147483647 w 263"/>
                <a:gd name="T63" fmla="*/ 2147483647 h 263"/>
                <a:gd name="T64" fmla="*/ 2147483647 w 263"/>
                <a:gd name="T65" fmla="*/ 2147483647 h 263"/>
                <a:gd name="T66" fmla="*/ 2147483647 w 263"/>
                <a:gd name="T67" fmla="*/ 2147483647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GB"/>
            </a:p>
          </p:txBody>
        </p:sp>
        <p:sp>
          <p:nvSpPr>
            <p:cNvPr id="10335" name="Freeform 4148"/>
            <p:cNvSpPr>
              <a:spLocks/>
            </p:cNvSpPr>
            <p:nvPr/>
          </p:nvSpPr>
          <p:spPr bwMode="auto">
            <a:xfrm>
              <a:off x="4686300" y="3022600"/>
              <a:ext cx="307975" cy="350838"/>
            </a:xfrm>
            <a:custGeom>
              <a:avLst/>
              <a:gdLst>
                <a:gd name="T0" fmla="*/ 2147483647 w 191"/>
                <a:gd name="T1" fmla="*/ 2147483647 h 197"/>
                <a:gd name="T2" fmla="*/ 2147483647 w 191"/>
                <a:gd name="T3" fmla="*/ 2147483647 h 197"/>
                <a:gd name="T4" fmla="*/ 2147483647 w 191"/>
                <a:gd name="T5" fmla="*/ 2147483647 h 197"/>
                <a:gd name="T6" fmla="*/ 2147483647 w 191"/>
                <a:gd name="T7" fmla="*/ 2147483647 h 197"/>
                <a:gd name="T8" fmla="*/ 2147483647 w 191"/>
                <a:gd name="T9" fmla="*/ 2147483647 h 197"/>
                <a:gd name="T10" fmla="*/ 2147483647 w 191"/>
                <a:gd name="T11" fmla="*/ 2147483647 h 197"/>
                <a:gd name="T12" fmla="*/ 2147483647 w 191"/>
                <a:gd name="T13" fmla="*/ 2147483647 h 197"/>
                <a:gd name="T14" fmla="*/ 2147483647 w 191"/>
                <a:gd name="T15" fmla="*/ 2147483647 h 197"/>
                <a:gd name="T16" fmla="*/ 2147483647 w 191"/>
                <a:gd name="T17" fmla="*/ 2147483647 h 197"/>
                <a:gd name="T18" fmla="*/ 2147483647 w 191"/>
                <a:gd name="T19" fmla="*/ 2147483647 h 197"/>
                <a:gd name="T20" fmla="*/ 2147483647 w 191"/>
                <a:gd name="T21" fmla="*/ 2147483647 h 197"/>
                <a:gd name="T22" fmla="*/ 2147483647 w 191"/>
                <a:gd name="T23" fmla="*/ 2147483647 h 197"/>
                <a:gd name="T24" fmla="*/ 2147483647 w 191"/>
                <a:gd name="T25" fmla="*/ 2147483647 h 197"/>
                <a:gd name="T26" fmla="*/ 2147483647 w 191"/>
                <a:gd name="T27" fmla="*/ 2147483647 h 197"/>
                <a:gd name="T28" fmla="*/ 2147483647 w 191"/>
                <a:gd name="T29" fmla="*/ 2147483647 h 197"/>
                <a:gd name="T30" fmla="*/ 2147483647 w 191"/>
                <a:gd name="T31" fmla="*/ 2147483647 h 197"/>
                <a:gd name="T32" fmla="*/ 2147483647 w 191"/>
                <a:gd name="T33" fmla="*/ 2147483647 h 197"/>
                <a:gd name="T34" fmla="*/ 2147483647 w 191"/>
                <a:gd name="T35" fmla="*/ 2147483647 h 197"/>
                <a:gd name="T36" fmla="*/ 2147483647 w 191"/>
                <a:gd name="T37" fmla="*/ 2147483647 h 197"/>
                <a:gd name="T38" fmla="*/ 2147483647 w 191"/>
                <a:gd name="T39" fmla="*/ 2147483647 h 197"/>
                <a:gd name="T40" fmla="*/ 2147483647 w 191"/>
                <a:gd name="T41" fmla="*/ 2147483647 h 197"/>
                <a:gd name="T42" fmla="*/ 2147483647 w 191"/>
                <a:gd name="T43" fmla="*/ 2147483647 h 197"/>
                <a:gd name="T44" fmla="*/ 2147483647 w 191"/>
                <a:gd name="T45" fmla="*/ 2147483647 h 197"/>
                <a:gd name="T46" fmla="*/ 2147483647 w 191"/>
                <a:gd name="T47" fmla="*/ 2147483647 h 197"/>
                <a:gd name="T48" fmla="*/ 0 w 191"/>
                <a:gd name="T49" fmla="*/ 2147483647 h 197"/>
                <a:gd name="T50" fmla="*/ 0 w 191"/>
                <a:gd name="T51" fmla="*/ 2147483647 h 197"/>
                <a:gd name="T52" fmla="*/ 0 w 191"/>
                <a:gd name="T53" fmla="*/ 2147483647 h 197"/>
                <a:gd name="T54" fmla="*/ 0 w 191"/>
                <a:gd name="T55" fmla="*/ 2147483647 h 197"/>
                <a:gd name="T56" fmla="*/ 0 w 191"/>
                <a:gd name="T57" fmla="*/ 2147483647 h 197"/>
                <a:gd name="T58" fmla="*/ 0 w 191"/>
                <a:gd name="T59" fmla="*/ 0 h 197"/>
                <a:gd name="T60" fmla="*/ 2147483647 w 191"/>
                <a:gd name="T61" fmla="*/ 0 h 197"/>
                <a:gd name="T62" fmla="*/ 2147483647 w 191"/>
                <a:gd name="T63" fmla="*/ 2147483647 h 197"/>
                <a:gd name="T64" fmla="*/ 2147483647 w 191"/>
                <a:gd name="T65" fmla="*/ 2147483647 h 197"/>
                <a:gd name="T66" fmla="*/ 2147483647 w 191"/>
                <a:gd name="T67" fmla="*/ 2147483647 h 197"/>
                <a:gd name="T68" fmla="*/ 2147483647 w 191"/>
                <a:gd name="T69" fmla="*/ 0 h 197"/>
                <a:gd name="T70" fmla="*/ 2147483647 w 191"/>
                <a:gd name="T71" fmla="*/ 2147483647 h 197"/>
                <a:gd name="T72" fmla="*/ 2147483647 w 191"/>
                <a:gd name="T73" fmla="*/ 0 h 197"/>
                <a:gd name="T74" fmla="*/ 2147483647 w 191"/>
                <a:gd name="T75" fmla="*/ 2147483647 h 197"/>
                <a:gd name="T76" fmla="*/ 2147483647 w 191"/>
                <a:gd name="T77" fmla="*/ 2147483647 h 197"/>
                <a:gd name="T78" fmla="*/ 2147483647 w 191"/>
                <a:gd name="T79" fmla="*/ 2147483647 h 197"/>
                <a:gd name="T80" fmla="*/ 2147483647 w 191"/>
                <a:gd name="T81" fmla="*/ 2147483647 h 197"/>
                <a:gd name="T82" fmla="*/ 2147483647 w 191"/>
                <a:gd name="T83" fmla="*/ 2147483647 h 197"/>
                <a:gd name="T84" fmla="*/ 2147483647 w 191"/>
                <a:gd name="T85" fmla="*/ 2147483647 h 197"/>
                <a:gd name="T86" fmla="*/ 2147483647 w 191"/>
                <a:gd name="T87" fmla="*/ 2147483647 h 197"/>
                <a:gd name="T88" fmla="*/ 2147483647 w 191"/>
                <a:gd name="T89" fmla="*/ 2147483647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811129"/>
            </a:solidFill>
            <a:ln w="9525">
              <a:solidFill>
                <a:srgbClr val="000000"/>
              </a:solidFill>
              <a:prstDash val="solid"/>
              <a:round/>
              <a:headEnd/>
              <a:tailEnd/>
            </a:ln>
          </p:spPr>
          <p:txBody>
            <a:bodyPr/>
            <a:lstStyle/>
            <a:p>
              <a:endParaRPr lang="en-GB"/>
            </a:p>
          </p:txBody>
        </p:sp>
        <p:sp>
          <p:nvSpPr>
            <p:cNvPr id="10336" name="Freeform 4149"/>
            <p:cNvSpPr>
              <a:spLocks/>
            </p:cNvSpPr>
            <p:nvPr/>
          </p:nvSpPr>
          <p:spPr bwMode="auto">
            <a:xfrm>
              <a:off x="5889625" y="2884488"/>
              <a:ext cx="779463" cy="969962"/>
            </a:xfrm>
            <a:custGeom>
              <a:avLst/>
              <a:gdLst>
                <a:gd name="T0" fmla="*/ 2147483647 w 485"/>
                <a:gd name="T1" fmla="*/ 2147483647 h 544"/>
                <a:gd name="T2" fmla="*/ 2147483647 w 485"/>
                <a:gd name="T3" fmla="*/ 2147483647 h 544"/>
                <a:gd name="T4" fmla="*/ 2147483647 w 485"/>
                <a:gd name="T5" fmla="*/ 2147483647 h 544"/>
                <a:gd name="T6" fmla="*/ 2147483647 w 485"/>
                <a:gd name="T7" fmla="*/ 2147483647 h 544"/>
                <a:gd name="T8" fmla="*/ 2147483647 w 485"/>
                <a:gd name="T9" fmla="*/ 2147483647 h 544"/>
                <a:gd name="T10" fmla="*/ 2147483647 w 485"/>
                <a:gd name="T11" fmla="*/ 2147483647 h 544"/>
                <a:gd name="T12" fmla="*/ 2147483647 w 485"/>
                <a:gd name="T13" fmla="*/ 2147483647 h 544"/>
                <a:gd name="T14" fmla="*/ 2147483647 w 485"/>
                <a:gd name="T15" fmla="*/ 2147483647 h 544"/>
                <a:gd name="T16" fmla="*/ 2147483647 w 485"/>
                <a:gd name="T17" fmla="*/ 2147483647 h 544"/>
                <a:gd name="T18" fmla="*/ 0 w 485"/>
                <a:gd name="T19" fmla="*/ 2147483647 h 544"/>
                <a:gd name="T20" fmla="*/ 2147483647 w 485"/>
                <a:gd name="T21" fmla="*/ 2147483647 h 544"/>
                <a:gd name="T22" fmla="*/ 2147483647 w 485"/>
                <a:gd name="T23" fmla="*/ 2147483647 h 544"/>
                <a:gd name="T24" fmla="*/ 2147483647 w 485"/>
                <a:gd name="T25" fmla="*/ 2147483647 h 544"/>
                <a:gd name="T26" fmla="*/ 2147483647 w 485"/>
                <a:gd name="T27" fmla="*/ 2147483647 h 544"/>
                <a:gd name="T28" fmla="*/ 2147483647 w 485"/>
                <a:gd name="T29" fmla="*/ 2147483647 h 544"/>
                <a:gd name="T30" fmla="*/ 2147483647 w 485"/>
                <a:gd name="T31" fmla="*/ 2147483647 h 544"/>
                <a:gd name="T32" fmla="*/ 2147483647 w 485"/>
                <a:gd name="T33" fmla="*/ 2147483647 h 544"/>
                <a:gd name="T34" fmla="*/ 2147483647 w 485"/>
                <a:gd name="T35" fmla="*/ 2147483647 h 544"/>
                <a:gd name="T36" fmla="*/ 2147483647 w 485"/>
                <a:gd name="T37" fmla="*/ 2147483647 h 544"/>
                <a:gd name="T38" fmla="*/ 2147483647 w 485"/>
                <a:gd name="T39" fmla="*/ 2147483647 h 544"/>
                <a:gd name="T40" fmla="*/ 2147483647 w 485"/>
                <a:gd name="T41" fmla="*/ 2147483647 h 544"/>
                <a:gd name="T42" fmla="*/ 2147483647 w 485"/>
                <a:gd name="T43" fmla="*/ 2147483647 h 544"/>
                <a:gd name="T44" fmla="*/ 2147483647 w 485"/>
                <a:gd name="T45" fmla="*/ 2147483647 h 544"/>
                <a:gd name="T46" fmla="*/ 2147483647 w 485"/>
                <a:gd name="T47" fmla="*/ 2147483647 h 544"/>
                <a:gd name="T48" fmla="*/ 2147483647 w 485"/>
                <a:gd name="T49" fmla="*/ 2147483647 h 544"/>
                <a:gd name="T50" fmla="*/ 2147483647 w 485"/>
                <a:gd name="T51" fmla="*/ 2147483647 h 544"/>
                <a:gd name="T52" fmla="*/ 2147483647 w 485"/>
                <a:gd name="T53" fmla="*/ 2147483647 h 544"/>
                <a:gd name="T54" fmla="*/ 2147483647 w 485"/>
                <a:gd name="T55" fmla="*/ 2147483647 h 544"/>
                <a:gd name="T56" fmla="*/ 2147483647 w 485"/>
                <a:gd name="T57" fmla="*/ 2147483647 h 544"/>
                <a:gd name="T58" fmla="*/ 2147483647 w 485"/>
                <a:gd name="T59" fmla="*/ 2147483647 h 544"/>
                <a:gd name="T60" fmla="*/ 2147483647 w 485"/>
                <a:gd name="T61" fmla="*/ 2147483647 h 544"/>
                <a:gd name="T62" fmla="*/ 2147483647 w 485"/>
                <a:gd name="T63" fmla="*/ 2147483647 h 544"/>
                <a:gd name="T64" fmla="*/ 2147483647 w 485"/>
                <a:gd name="T65" fmla="*/ 2147483647 h 544"/>
                <a:gd name="T66" fmla="*/ 2147483647 w 485"/>
                <a:gd name="T67" fmla="*/ 2147483647 h 544"/>
                <a:gd name="T68" fmla="*/ 2147483647 w 485"/>
                <a:gd name="T69" fmla="*/ 2147483647 h 544"/>
                <a:gd name="T70" fmla="*/ 2147483647 w 485"/>
                <a:gd name="T71" fmla="*/ 2147483647 h 544"/>
                <a:gd name="T72" fmla="*/ 2147483647 w 485"/>
                <a:gd name="T73" fmla="*/ 2147483647 h 544"/>
                <a:gd name="T74" fmla="*/ 2147483647 w 485"/>
                <a:gd name="T75" fmla="*/ 2147483647 h 544"/>
                <a:gd name="T76" fmla="*/ 2147483647 w 485"/>
                <a:gd name="T77" fmla="*/ 2147483647 h 544"/>
                <a:gd name="T78" fmla="*/ 2147483647 w 485"/>
                <a:gd name="T79" fmla="*/ 2147483647 h 544"/>
                <a:gd name="T80" fmla="*/ 2147483647 w 485"/>
                <a:gd name="T81" fmla="*/ 2147483647 h 544"/>
                <a:gd name="T82" fmla="*/ 2147483647 w 485"/>
                <a:gd name="T83" fmla="*/ 2147483647 h 544"/>
                <a:gd name="T84" fmla="*/ 2147483647 w 485"/>
                <a:gd name="T85" fmla="*/ 2147483647 h 544"/>
                <a:gd name="T86" fmla="*/ 2147483647 w 485"/>
                <a:gd name="T87" fmla="*/ 2147483647 h 544"/>
                <a:gd name="T88" fmla="*/ 2147483647 w 485"/>
                <a:gd name="T89" fmla="*/ 2147483647 h 544"/>
                <a:gd name="T90" fmla="*/ 2147483647 w 485"/>
                <a:gd name="T91" fmla="*/ 2147483647 h 544"/>
                <a:gd name="T92" fmla="*/ 2147483647 w 485"/>
                <a:gd name="T93" fmla="*/ 2147483647 h 544"/>
                <a:gd name="T94" fmla="*/ 2147483647 w 485"/>
                <a:gd name="T95" fmla="*/ 2147483647 h 544"/>
                <a:gd name="T96" fmla="*/ 2147483647 w 485"/>
                <a:gd name="T97" fmla="*/ 2147483647 h 544"/>
                <a:gd name="T98" fmla="*/ 2147483647 w 485"/>
                <a:gd name="T99" fmla="*/ 2147483647 h 544"/>
                <a:gd name="T100" fmla="*/ 2147483647 w 485"/>
                <a:gd name="T101" fmla="*/ 2147483647 h 544"/>
                <a:gd name="T102" fmla="*/ 2147483647 w 485"/>
                <a:gd name="T103" fmla="*/ 2147483647 h 544"/>
                <a:gd name="T104" fmla="*/ 2147483647 w 485"/>
                <a:gd name="T105" fmla="*/ 2147483647 h 544"/>
                <a:gd name="T106" fmla="*/ 2147483647 w 485"/>
                <a:gd name="T107" fmla="*/ 2147483647 h 544"/>
                <a:gd name="T108" fmla="*/ 2147483647 w 485"/>
                <a:gd name="T109" fmla="*/ 2147483647 h 544"/>
                <a:gd name="T110" fmla="*/ 2147483647 w 485"/>
                <a:gd name="T111" fmla="*/ 2147483647 h 544"/>
                <a:gd name="T112" fmla="*/ 2147483647 w 485"/>
                <a:gd name="T113" fmla="*/ 2147483647 h 544"/>
                <a:gd name="T114" fmla="*/ 2147483647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811129"/>
            </a:solidFill>
            <a:ln w="9525">
              <a:solidFill>
                <a:srgbClr val="000000"/>
              </a:solidFill>
              <a:prstDash val="solid"/>
              <a:round/>
              <a:headEnd/>
              <a:tailEnd/>
            </a:ln>
          </p:spPr>
          <p:txBody>
            <a:bodyPr/>
            <a:lstStyle/>
            <a:p>
              <a:endParaRPr lang="en-GB"/>
            </a:p>
          </p:txBody>
        </p:sp>
        <p:sp>
          <p:nvSpPr>
            <p:cNvPr id="10337" name="Freeform 4150"/>
            <p:cNvSpPr>
              <a:spLocks/>
            </p:cNvSpPr>
            <p:nvPr/>
          </p:nvSpPr>
          <p:spPr bwMode="auto">
            <a:xfrm>
              <a:off x="4937125" y="2970213"/>
              <a:ext cx="28575" cy="12858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811129"/>
            </a:solidFill>
            <a:ln w="9525">
              <a:solidFill>
                <a:srgbClr val="000000"/>
              </a:solidFill>
              <a:prstDash val="solid"/>
              <a:round/>
              <a:headEnd/>
              <a:tailEnd/>
            </a:ln>
          </p:spPr>
          <p:txBody>
            <a:bodyPr/>
            <a:lstStyle/>
            <a:p>
              <a:endParaRPr lang="en-GB"/>
            </a:p>
          </p:txBody>
        </p:sp>
        <p:sp>
          <p:nvSpPr>
            <p:cNvPr id="10338" name="Freeform 4151"/>
            <p:cNvSpPr>
              <a:spLocks/>
            </p:cNvSpPr>
            <p:nvPr/>
          </p:nvSpPr>
          <p:spPr bwMode="auto">
            <a:xfrm>
              <a:off x="4954588" y="2959100"/>
              <a:ext cx="115887" cy="150813"/>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GB"/>
            </a:p>
          </p:txBody>
        </p:sp>
        <p:sp>
          <p:nvSpPr>
            <p:cNvPr id="10339" name="Freeform 4152"/>
            <p:cNvSpPr>
              <a:spLocks/>
            </p:cNvSpPr>
            <p:nvPr/>
          </p:nvSpPr>
          <p:spPr bwMode="auto">
            <a:xfrm>
              <a:off x="5457825" y="3257550"/>
              <a:ext cx="211138" cy="29845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811129"/>
            </a:solidFill>
            <a:ln w="9525">
              <a:solidFill>
                <a:srgbClr val="000000"/>
              </a:solidFill>
              <a:prstDash val="solid"/>
              <a:round/>
              <a:headEnd/>
              <a:tailEnd/>
            </a:ln>
          </p:spPr>
          <p:txBody>
            <a:bodyPr/>
            <a:lstStyle/>
            <a:p>
              <a:endParaRPr lang="en-GB"/>
            </a:p>
          </p:txBody>
        </p:sp>
        <p:sp>
          <p:nvSpPr>
            <p:cNvPr id="10340" name="Freeform 4153"/>
            <p:cNvSpPr>
              <a:spLocks/>
            </p:cNvSpPr>
            <p:nvPr/>
          </p:nvSpPr>
          <p:spPr bwMode="auto">
            <a:xfrm>
              <a:off x="5551488" y="3214688"/>
              <a:ext cx="1587" cy="22225"/>
            </a:xfrm>
            <a:custGeom>
              <a:avLst/>
              <a:gdLst>
                <a:gd name="T0" fmla="*/ 0 w 1588"/>
                <a:gd name="T1" fmla="*/ 0 h 12"/>
                <a:gd name="T2" fmla="*/ 0 w 1588"/>
                <a:gd name="T3" fmla="*/ 2147483647 h 12"/>
                <a:gd name="T4" fmla="*/ 0 w 1588"/>
                <a:gd name="T5" fmla="*/ 2147483647 h 12"/>
                <a:gd name="T6" fmla="*/ 0 w 158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GB"/>
            </a:p>
          </p:txBody>
        </p:sp>
        <p:sp>
          <p:nvSpPr>
            <p:cNvPr id="102" name="Freeform 4154"/>
            <p:cNvSpPr>
              <a:spLocks/>
            </p:cNvSpPr>
            <p:nvPr/>
          </p:nvSpPr>
          <p:spPr bwMode="auto">
            <a:xfrm>
              <a:off x="4954481" y="3002087"/>
              <a:ext cx="597303" cy="586821"/>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pPr>
                <a:defRPr/>
              </a:pPr>
              <a:endParaRPr lang="en-US" dirty="0">
                <a:solidFill>
                  <a:schemeClr val="accent6">
                    <a:lumMod val="60000"/>
                    <a:lumOff val="40000"/>
                  </a:schemeClr>
                </a:solidFill>
                <a:ea typeface="+mn-ea"/>
              </a:endParaRPr>
            </a:p>
          </p:txBody>
        </p:sp>
        <p:sp>
          <p:nvSpPr>
            <p:cNvPr id="10342" name="Freeform 4155"/>
            <p:cNvSpPr>
              <a:spLocks/>
            </p:cNvSpPr>
            <p:nvPr/>
          </p:nvSpPr>
          <p:spPr bwMode="auto">
            <a:xfrm>
              <a:off x="5427663" y="3225800"/>
              <a:ext cx="134937" cy="117475"/>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GB"/>
            </a:p>
          </p:txBody>
        </p:sp>
        <p:sp>
          <p:nvSpPr>
            <p:cNvPr id="10343" name="Freeform 4156"/>
            <p:cNvSpPr>
              <a:spLocks/>
            </p:cNvSpPr>
            <p:nvPr/>
          </p:nvSpPr>
          <p:spPr bwMode="auto">
            <a:xfrm>
              <a:off x="5207000" y="3470275"/>
              <a:ext cx="287338" cy="225425"/>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GB"/>
            </a:p>
          </p:txBody>
        </p:sp>
        <p:sp>
          <p:nvSpPr>
            <p:cNvPr id="10344" name="Freeform 4157"/>
            <p:cNvSpPr>
              <a:spLocks/>
            </p:cNvSpPr>
            <p:nvPr/>
          </p:nvSpPr>
          <p:spPr bwMode="auto">
            <a:xfrm>
              <a:off x="6254750" y="3802063"/>
              <a:ext cx="68263" cy="12858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0345" name="Freeform 4158"/>
            <p:cNvSpPr>
              <a:spLocks/>
            </p:cNvSpPr>
            <p:nvPr/>
          </p:nvSpPr>
          <p:spPr bwMode="auto">
            <a:xfrm>
              <a:off x="4829175" y="4187825"/>
              <a:ext cx="49213" cy="53975"/>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811129"/>
            </a:solidFill>
            <a:ln w="9525">
              <a:solidFill>
                <a:srgbClr val="000000"/>
              </a:solidFill>
              <a:prstDash val="solid"/>
              <a:round/>
              <a:headEnd/>
              <a:tailEnd/>
            </a:ln>
          </p:spPr>
          <p:txBody>
            <a:bodyPr/>
            <a:lstStyle/>
            <a:p>
              <a:endParaRPr lang="en-GB"/>
            </a:p>
          </p:txBody>
        </p:sp>
        <p:sp>
          <p:nvSpPr>
            <p:cNvPr id="10346" name="Rectangle 4159"/>
            <p:cNvSpPr>
              <a:spLocks noChangeArrowheads="1"/>
            </p:cNvSpPr>
            <p:nvPr/>
          </p:nvSpPr>
          <p:spPr bwMode="auto">
            <a:xfrm>
              <a:off x="6091238" y="40798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47" name="Rectangle 4160"/>
            <p:cNvSpPr>
              <a:spLocks noChangeArrowheads="1"/>
            </p:cNvSpPr>
            <p:nvPr/>
          </p:nvSpPr>
          <p:spPr bwMode="auto">
            <a:xfrm>
              <a:off x="6102350" y="4156075"/>
              <a:ext cx="0" cy="9525"/>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48" name="Rectangle 4161"/>
            <p:cNvSpPr>
              <a:spLocks noChangeArrowheads="1"/>
            </p:cNvSpPr>
            <p:nvPr/>
          </p:nvSpPr>
          <p:spPr bwMode="auto">
            <a:xfrm>
              <a:off x="6091238" y="414496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49" name="Freeform 4162"/>
            <p:cNvSpPr>
              <a:spLocks/>
            </p:cNvSpPr>
            <p:nvPr/>
          </p:nvSpPr>
          <p:spPr bwMode="auto">
            <a:xfrm>
              <a:off x="6083300" y="4165600"/>
              <a:ext cx="1588" cy="11113"/>
            </a:xfrm>
            <a:custGeom>
              <a:avLst/>
              <a:gdLst>
                <a:gd name="T0" fmla="*/ 0 w 1588"/>
                <a:gd name="T1" fmla="*/ 0 h 6"/>
                <a:gd name="T2" fmla="*/ 0 w 1588"/>
                <a:gd name="T3" fmla="*/ 2147483647 h 6"/>
                <a:gd name="T4" fmla="*/ 0 w 1588"/>
                <a:gd name="T5" fmla="*/ 0 h 6"/>
                <a:gd name="T6" fmla="*/ 0 w 158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350" name="Rectangle 4163"/>
            <p:cNvSpPr>
              <a:spLocks noChangeArrowheads="1"/>
            </p:cNvSpPr>
            <p:nvPr/>
          </p:nvSpPr>
          <p:spPr bwMode="auto">
            <a:xfrm>
              <a:off x="6083300" y="41767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51" name="Freeform 4164"/>
            <p:cNvSpPr>
              <a:spLocks/>
            </p:cNvSpPr>
            <p:nvPr/>
          </p:nvSpPr>
          <p:spPr bwMode="auto">
            <a:xfrm>
              <a:off x="6083300" y="3940175"/>
              <a:ext cx="1588" cy="11113"/>
            </a:xfrm>
            <a:custGeom>
              <a:avLst/>
              <a:gdLst>
                <a:gd name="T0" fmla="*/ 0 w 1588"/>
                <a:gd name="T1" fmla="*/ 2147483647 h 6"/>
                <a:gd name="T2" fmla="*/ 0 w 1588"/>
                <a:gd name="T3" fmla="*/ 0 h 6"/>
                <a:gd name="T4" fmla="*/ 0 w 1588"/>
                <a:gd name="T5" fmla="*/ 2147483647 h 6"/>
                <a:gd name="T6" fmla="*/ 0 w 158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352" name="Rectangle 4165"/>
            <p:cNvSpPr>
              <a:spLocks noChangeArrowheads="1"/>
            </p:cNvSpPr>
            <p:nvPr/>
          </p:nvSpPr>
          <p:spPr bwMode="auto">
            <a:xfrm>
              <a:off x="6091238" y="4165600"/>
              <a:ext cx="0" cy="11113"/>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53" name="Rectangle 4166"/>
            <p:cNvSpPr>
              <a:spLocks noChangeArrowheads="1"/>
            </p:cNvSpPr>
            <p:nvPr/>
          </p:nvSpPr>
          <p:spPr bwMode="auto">
            <a:xfrm>
              <a:off x="6102350" y="40703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54" name="Rectangle 4167"/>
            <p:cNvSpPr>
              <a:spLocks noChangeArrowheads="1"/>
            </p:cNvSpPr>
            <p:nvPr/>
          </p:nvSpPr>
          <p:spPr bwMode="auto">
            <a:xfrm>
              <a:off x="6072188" y="3897313"/>
              <a:ext cx="1111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55" name="Freeform 4168"/>
            <p:cNvSpPr>
              <a:spLocks/>
            </p:cNvSpPr>
            <p:nvPr/>
          </p:nvSpPr>
          <p:spPr bwMode="auto">
            <a:xfrm>
              <a:off x="6083300" y="4079875"/>
              <a:ext cx="7938" cy="11113"/>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356" name="Freeform 4169"/>
            <p:cNvSpPr>
              <a:spLocks/>
            </p:cNvSpPr>
            <p:nvPr/>
          </p:nvSpPr>
          <p:spPr bwMode="auto">
            <a:xfrm>
              <a:off x="6091238" y="4059238"/>
              <a:ext cx="3175" cy="11112"/>
            </a:xfrm>
            <a:custGeom>
              <a:avLst/>
              <a:gdLst>
                <a:gd name="T0" fmla="*/ 0 w 3175"/>
                <a:gd name="T1" fmla="*/ 2147483647 h 6"/>
                <a:gd name="T2" fmla="*/ 0 w 3175"/>
                <a:gd name="T3" fmla="*/ 0 h 6"/>
                <a:gd name="T4" fmla="*/ 0 w 3175"/>
                <a:gd name="T5" fmla="*/ 2147483647 h 6"/>
                <a:gd name="T6" fmla="*/ 0 w 3175"/>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5"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357" name="Freeform 4170"/>
            <p:cNvSpPr>
              <a:spLocks/>
            </p:cNvSpPr>
            <p:nvPr/>
          </p:nvSpPr>
          <p:spPr bwMode="auto">
            <a:xfrm>
              <a:off x="6091238" y="3940175"/>
              <a:ext cx="3175" cy="11113"/>
            </a:xfrm>
            <a:custGeom>
              <a:avLst/>
              <a:gdLst>
                <a:gd name="T0" fmla="*/ 0 w 3175"/>
                <a:gd name="T1" fmla="*/ 0 h 6"/>
                <a:gd name="T2" fmla="*/ 0 w 3175"/>
                <a:gd name="T3" fmla="*/ 0 h 6"/>
                <a:gd name="T4" fmla="*/ 0 w 3175"/>
                <a:gd name="T5" fmla="*/ 2147483647 h 6"/>
                <a:gd name="T6" fmla="*/ 0 w 317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5"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358" name="Freeform 4171"/>
            <p:cNvSpPr>
              <a:spLocks/>
            </p:cNvSpPr>
            <p:nvPr/>
          </p:nvSpPr>
          <p:spPr bwMode="auto">
            <a:xfrm>
              <a:off x="6072188" y="3908425"/>
              <a:ext cx="11112" cy="1588"/>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359" name="Rectangle 4172"/>
            <p:cNvSpPr>
              <a:spLocks noChangeArrowheads="1"/>
            </p:cNvSpPr>
            <p:nvPr/>
          </p:nvSpPr>
          <p:spPr bwMode="auto">
            <a:xfrm>
              <a:off x="6072188" y="404812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0" name="Rectangle 4173"/>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1" name="Rectangle 4174"/>
            <p:cNvSpPr>
              <a:spLocks noChangeArrowheads="1"/>
            </p:cNvSpPr>
            <p:nvPr/>
          </p:nvSpPr>
          <p:spPr bwMode="auto">
            <a:xfrm>
              <a:off x="6091238" y="40370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2" name="Rectangle 4175"/>
            <p:cNvSpPr>
              <a:spLocks noChangeArrowheads="1"/>
            </p:cNvSpPr>
            <p:nvPr/>
          </p:nvSpPr>
          <p:spPr bwMode="auto">
            <a:xfrm>
              <a:off x="6091238" y="4122738"/>
              <a:ext cx="0" cy="11112"/>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3" name="Rectangle 4176"/>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4" name="Rectangle 4177"/>
            <p:cNvSpPr>
              <a:spLocks noChangeArrowheads="1"/>
            </p:cNvSpPr>
            <p:nvPr/>
          </p:nvSpPr>
          <p:spPr bwMode="auto">
            <a:xfrm>
              <a:off x="6091238" y="40592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5" name="Rectangle 4178"/>
            <p:cNvSpPr>
              <a:spLocks noChangeArrowheads="1"/>
            </p:cNvSpPr>
            <p:nvPr/>
          </p:nvSpPr>
          <p:spPr bwMode="auto">
            <a:xfrm>
              <a:off x="6091238" y="39830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6" name="Rectangle 4179"/>
            <p:cNvSpPr>
              <a:spLocks noChangeArrowheads="1"/>
            </p:cNvSpPr>
            <p:nvPr/>
          </p:nvSpPr>
          <p:spPr bwMode="auto">
            <a:xfrm>
              <a:off x="5573713" y="4316413"/>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7" name="Freeform 4180"/>
            <p:cNvSpPr>
              <a:spLocks/>
            </p:cNvSpPr>
            <p:nvPr/>
          </p:nvSpPr>
          <p:spPr bwMode="auto">
            <a:xfrm>
              <a:off x="5311775" y="4475163"/>
              <a:ext cx="9525"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368" name="Rectangle 4181"/>
            <p:cNvSpPr>
              <a:spLocks noChangeArrowheads="1"/>
            </p:cNvSpPr>
            <p:nvPr/>
          </p:nvSpPr>
          <p:spPr bwMode="auto">
            <a:xfrm>
              <a:off x="5399088" y="3214688"/>
              <a:ext cx="0" cy="11112"/>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69" name="Freeform 4182"/>
            <p:cNvSpPr>
              <a:spLocks/>
            </p:cNvSpPr>
            <p:nvPr/>
          </p:nvSpPr>
          <p:spPr bwMode="auto">
            <a:xfrm>
              <a:off x="4387850" y="3311525"/>
              <a:ext cx="290513" cy="565150"/>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prstDash val="solid"/>
              <a:round/>
              <a:headEnd/>
              <a:tailEnd/>
            </a:ln>
          </p:spPr>
          <p:txBody>
            <a:bodyPr/>
            <a:lstStyle/>
            <a:p>
              <a:endParaRPr lang="en-GB"/>
            </a:p>
          </p:txBody>
        </p:sp>
        <p:sp>
          <p:nvSpPr>
            <p:cNvPr id="10370" name="Freeform 4183"/>
            <p:cNvSpPr>
              <a:spLocks/>
            </p:cNvSpPr>
            <p:nvPr/>
          </p:nvSpPr>
          <p:spPr bwMode="auto">
            <a:xfrm>
              <a:off x="5187950" y="3695700"/>
              <a:ext cx="36513" cy="65088"/>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GB"/>
            </a:p>
          </p:txBody>
        </p:sp>
        <p:sp>
          <p:nvSpPr>
            <p:cNvPr id="10371" name="Freeform 4184"/>
            <p:cNvSpPr>
              <a:spLocks/>
            </p:cNvSpPr>
            <p:nvPr/>
          </p:nvSpPr>
          <p:spPr bwMode="auto">
            <a:xfrm>
              <a:off x="5022850" y="3502025"/>
              <a:ext cx="192088" cy="204788"/>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GB"/>
            </a:p>
          </p:txBody>
        </p:sp>
        <p:sp>
          <p:nvSpPr>
            <p:cNvPr id="10372" name="Freeform 4185"/>
            <p:cNvSpPr>
              <a:spLocks/>
            </p:cNvSpPr>
            <p:nvPr/>
          </p:nvSpPr>
          <p:spPr bwMode="auto">
            <a:xfrm>
              <a:off x="4937125" y="3632200"/>
              <a:ext cx="422275" cy="393700"/>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GB"/>
            </a:p>
          </p:txBody>
        </p:sp>
        <p:sp>
          <p:nvSpPr>
            <p:cNvPr id="10373" name="Freeform 4186"/>
            <p:cNvSpPr>
              <a:spLocks/>
            </p:cNvSpPr>
            <p:nvPr/>
          </p:nvSpPr>
          <p:spPr bwMode="auto">
            <a:xfrm>
              <a:off x="5167313" y="3727450"/>
              <a:ext cx="290512" cy="481013"/>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GB"/>
            </a:p>
          </p:txBody>
        </p:sp>
        <p:sp>
          <p:nvSpPr>
            <p:cNvPr id="10374" name="Freeform 4187"/>
            <p:cNvSpPr>
              <a:spLocks/>
            </p:cNvSpPr>
            <p:nvPr/>
          </p:nvSpPr>
          <p:spPr bwMode="auto">
            <a:xfrm>
              <a:off x="4829175" y="4230688"/>
              <a:ext cx="49213" cy="74612"/>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0375" name="Freeform 4188"/>
            <p:cNvSpPr>
              <a:spLocks/>
            </p:cNvSpPr>
            <p:nvPr/>
          </p:nvSpPr>
          <p:spPr bwMode="auto">
            <a:xfrm>
              <a:off x="4321175" y="4016375"/>
              <a:ext cx="212725" cy="311150"/>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prstDash val="solid"/>
              <a:round/>
              <a:headEnd/>
              <a:tailEnd/>
            </a:ln>
          </p:spPr>
          <p:txBody>
            <a:bodyPr/>
            <a:lstStyle/>
            <a:p>
              <a:endParaRPr lang="en-GB"/>
            </a:p>
          </p:txBody>
        </p:sp>
        <p:sp>
          <p:nvSpPr>
            <p:cNvPr id="10376" name="Freeform 4189"/>
            <p:cNvSpPr>
              <a:spLocks/>
            </p:cNvSpPr>
            <p:nvPr/>
          </p:nvSpPr>
          <p:spPr bwMode="auto">
            <a:xfrm>
              <a:off x="4965700" y="3983038"/>
              <a:ext cx="231775" cy="333375"/>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811129"/>
            </a:solidFill>
            <a:ln w="9525">
              <a:solidFill>
                <a:srgbClr val="000000"/>
              </a:solidFill>
              <a:prstDash val="solid"/>
              <a:round/>
              <a:headEnd/>
              <a:tailEnd/>
            </a:ln>
          </p:spPr>
          <p:txBody>
            <a:bodyPr/>
            <a:lstStyle/>
            <a:p>
              <a:endParaRPr lang="en-GB"/>
            </a:p>
          </p:txBody>
        </p:sp>
        <p:sp>
          <p:nvSpPr>
            <p:cNvPr id="10377" name="Rectangle 4190"/>
            <p:cNvSpPr>
              <a:spLocks noChangeArrowheads="1"/>
            </p:cNvSpPr>
            <p:nvPr/>
          </p:nvSpPr>
          <p:spPr bwMode="auto">
            <a:xfrm>
              <a:off x="8891588" y="4037013"/>
              <a:ext cx="793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78" name="Freeform 4191"/>
            <p:cNvSpPr>
              <a:spLocks/>
            </p:cNvSpPr>
            <p:nvPr/>
          </p:nvSpPr>
          <p:spPr bwMode="auto">
            <a:xfrm>
              <a:off x="8899525" y="4079875"/>
              <a:ext cx="3175" cy="11113"/>
            </a:xfrm>
            <a:custGeom>
              <a:avLst/>
              <a:gdLst>
                <a:gd name="T0" fmla="*/ 0 w 3175"/>
                <a:gd name="T1" fmla="*/ 2147483647 h 6"/>
                <a:gd name="T2" fmla="*/ 0 w 3175"/>
                <a:gd name="T3" fmla="*/ 2147483647 h 6"/>
                <a:gd name="T4" fmla="*/ 0 w 3175"/>
                <a:gd name="T5" fmla="*/ 2147483647 h 6"/>
                <a:gd name="T6" fmla="*/ 0 w 3175"/>
                <a:gd name="T7" fmla="*/ 0 h 6"/>
                <a:gd name="T8" fmla="*/ 0 w 3175"/>
                <a:gd name="T9" fmla="*/ 0 h 6"/>
                <a:gd name="T10" fmla="*/ 0 w 3175"/>
                <a:gd name="T11" fmla="*/ 0 h 6"/>
                <a:gd name="T12" fmla="*/ 0 w 3175"/>
                <a:gd name="T13" fmla="*/ 0 h 6"/>
                <a:gd name="T14" fmla="*/ 0 w 317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5"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379" name="Freeform 4192"/>
            <p:cNvSpPr>
              <a:spLocks/>
            </p:cNvSpPr>
            <p:nvPr/>
          </p:nvSpPr>
          <p:spPr bwMode="auto">
            <a:xfrm>
              <a:off x="8910638" y="4102100"/>
              <a:ext cx="1587" cy="1588"/>
            </a:xfrm>
            <a:custGeom>
              <a:avLst/>
              <a:gdLst>
                <a:gd name="T0" fmla="*/ 0 w 1588"/>
                <a:gd name="T1" fmla="*/ 0 h 1587"/>
                <a:gd name="T2" fmla="*/ 0 w 1588"/>
                <a:gd name="T3" fmla="*/ 0 h 1587"/>
                <a:gd name="T4" fmla="*/ 0 w 1588"/>
                <a:gd name="T5" fmla="*/ 0 h 1587"/>
                <a:gd name="T6" fmla="*/ 0 60000 65536"/>
                <a:gd name="T7" fmla="*/ 0 60000 65536"/>
                <a:gd name="T8" fmla="*/ 0 60000 65536"/>
              </a:gdLst>
              <a:ahLst/>
              <a:cxnLst>
                <a:cxn ang="T6">
                  <a:pos x="T0" y="T1"/>
                </a:cxn>
                <a:cxn ang="T7">
                  <a:pos x="T2" y="T3"/>
                </a:cxn>
                <a:cxn ang="T8">
                  <a:pos x="T4" y="T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380" name="Rectangle 4193"/>
            <p:cNvSpPr>
              <a:spLocks noChangeArrowheads="1"/>
            </p:cNvSpPr>
            <p:nvPr/>
          </p:nvSpPr>
          <p:spPr bwMode="auto">
            <a:xfrm>
              <a:off x="8910638" y="40798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381" name="Freeform 4194"/>
            <p:cNvSpPr>
              <a:spLocks/>
            </p:cNvSpPr>
            <p:nvPr/>
          </p:nvSpPr>
          <p:spPr bwMode="auto">
            <a:xfrm>
              <a:off x="8899525" y="4090988"/>
              <a:ext cx="3175" cy="1587"/>
            </a:xfrm>
            <a:custGeom>
              <a:avLst/>
              <a:gdLst>
                <a:gd name="T0" fmla="*/ 0 w 3175"/>
                <a:gd name="T1" fmla="*/ 0 h 1587"/>
                <a:gd name="T2" fmla="*/ 0 w 3175"/>
                <a:gd name="T3" fmla="*/ 0 h 1587"/>
                <a:gd name="T4" fmla="*/ 0 w 3175"/>
                <a:gd name="T5" fmla="*/ 0 h 1587"/>
                <a:gd name="T6" fmla="*/ 0 60000 65536"/>
                <a:gd name="T7" fmla="*/ 0 60000 65536"/>
                <a:gd name="T8" fmla="*/ 0 60000 65536"/>
              </a:gdLst>
              <a:ahLst/>
              <a:cxnLst>
                <a:cxn ang="T6">
                  <a:pos x="T0" y="T1"/>
                </a:cxn>
                <a:cxn ang="T7">
                  <a:pos x="T2" y="T3"/>
                </a:cxn>
                <a:cxn ang="T8">
                  <a:pos x="T4" y="T5"/>
                </a:cxn>
              </a:cxnLst>
              <a:rect l="0" t="0" r="r" b="b"/>
              <a:pathLst>
                <a:path w="3175"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382" name="Freeform 4195"/>
            <p:cNvSpPr>
              <a:spLocks/>
            </p:cNvSpPr>
            <p:nvPr/>
          </p:nvSpPr>
          <p:spPr bwMode="auto">
            <a:xfrm>
              <a:off x="4081463" y="3652838"/>
              <a:ext cx="334962" cy="3413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GB"/>
            </a:p>
          </p:txBody>
        </p:sp>
        <p:sp>
          <p:nvSpPr>
            <p:cNvPr id="10383" name="Freeform 4196"/>
            <p:cNvSpPr>
              <a:spLocks/>
            </p:cNvSpPr>
            <p:nvPr/>
          </p:nvSpPr>
          <p:spPr bwMode="auto">
            <a:xfrm>
              <a:off x="4032250" y="3706813"/>
              <a:ext cx="77788" cy="223837"/>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prstDash val="solid"/>
              <a:round/>
              <a:headEnd/>
              <a:tailEnd/>
            </a:ln>
          </p:spPr>
          <p:txBody>
            <a:bodyPr/>
            <a:lstStyle/>
            <a:p>
              <a:endParaRPr lang="en-GB"/>
            </a:p>
          </p:txBody>
        </p:sp>
        <p:sp>
          <p:nvSpPr>
            <p:cNvPr id="10384" name="Freeform 4197"/>
            <p:cNvSpPr>
              <a:spLocks/>
            </p:cNvSpPr>
            <p:nvPr/>
          </p:nvSpPr>
          <p:spPr bwMode="auto">
            <a:xfrm>
              <a:off x="3848100" y="3609975"/>
              <a:ext cx="233363" cy="201613"/>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prstDash val="solid"/>
              <a:round/>
              <a:headEnd/>
              <a:tailEnd/>
            </a:ln>
          </p:spPr>
          <p:txBody>
            <a:bodyPr/>
            <a:lstStyle/>
            <a:p>
              <a:endParaRPr lang="en-GB"/>
            </a:p>
          </p:txBody>
        </p:sp>
        <p:sp>
          <p:nvSpPr>
            <p:cNvPr id="10385" name="Freeform 4198"/>
            <p:cNvSpPr>
              <a:spLocks/>
            </p:cNvSpPr>
            <p:nvPr/>
          </p:nvSpPr>
          <p:spPr bwMode="auto">
            <a:xfrm>
              <a:off x="4243388" y="3684588"/>
              <a:ext cx="222250" cy="395287"/>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prstDash val="solid"/>
              <a:round/>
              <a:headEnd/>
              <a:tailEnd/>
            </a:ln>
          </p:spPr>
          <p:txBody>
            <a:bodyPr/>
            <a:lstStyle/>
            <a:p>
              <a:endParaRPr lang="en-GB"/>
            </a:p>
          </p:txBody>
        </p:sp>
        <p:sp>
          <p:nvSpPr>
            <p:cNvPr id="10386" name="Freeform 4199"/>
            <p:cNvSpPr>
              <a:spLocks/>
            </p:cNvSpPr>
            <p:nvPr/>
          </p:nvSpPr>
          <p:spPr bwMode="auto">
            <a:xfrm>
              <a:off x="4416425" y="3760788"/>
              <a:ext cx="365125" cy="309562"/>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prstDash val="solid"/>
              <a:round/>
              <a:headEnd/>
              <a:tailEnd/>
            </a:ln>
          </p:spPr>
          <p:txBody>
            <a:bodyPr/>
            <a:lstStyle/>
            <a:p>
              <a:endParaRPr lang="en-GB"/>
            </a:p>
          </p:txBody>
        </p:sp>
        <p:sp>
          <p:nvSpPr>
            <p:cNvPr id="10387" name="Freeform 4200"/>
            <p:cNvSpPr>
              <a:spLocks/>
            </p:cNvSpPr>
            <p:nvPr/>
          </p:nvSpPr>
          <p:spPr bwMode="auto">
            <a:xfrm>
              <a:off x="3541713" y="3652838"/>
              <a:ext cx="77787" cy="31750"/>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388" name="Freeform 4201"/>
            <p:cNvSpPr>
              <a:spLocks/>
            </p:cNvSpPr>
            <p:nvPr/>
          </p:nvSpPr>
          <p:spPr bwMode="auto">
            <a:xfrm>
              <a:off x="3916363" y="3749675"/>
              <a:ext cx="125412" cy="223838"/>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811129"/>
            </a:solidFill>
            <a:ln w="9525">
              <a:solidFill>
                <a:srgbClr val="000000"/>
              </a:solidFill>
              <a:prstDash val="solid"/>
              <a:round/>
              <a:headEnd/>
              <a:tailEnd/>
            </a:ln>
          </p:spPr>
          <p:txBody>
            <a:bodyPr/>
            <a:lstStyle/>
            <a:p>
              <a:endParaRPr lang="en-GB"/>
            </a:p>
          </p:txBody>
        </p:sp>
        <p:sp>
          <p:nvSpPr>
            <p:cNvPr id="10389" name="Freeform 4202"/>
            <p:cNvSpPr>
              <a:spLocks/>
            </p:cNvSpPr>
            <p:nvPr/>
          </p:nvSpPr>
          <p:spPr bwMode="auto">
            <a:xfrm>
              <a:off x="3589338" y="3695700"/>
              <a:ext cx="201612" cy="192088"/>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prstDash val="solid"/>
              <a:round/>
              <a:headEnd/>
              <a:tailEnd/>
            </a:ln>
          </p:spPr>
          <p:txBody>
            <a:bodyPr/>
            <a:lstStyle/>
            <a:p>
              <a:endParaRPr lang="en-GB"/>
            </a:p>
          </p:txBody>
        </p:sp>
        <p:sp>
          <p:nvSpPr>
            <p:cNvPr id="10390" name="Freeform 4203"/>
            <p:cNvSpPr>
              <a:spLocks/>
            </p:cNvSpPr>
            <p:nvPr/>
          </p:nvSpPr>
          <p:spPr bwMode="auto">
            <a:xfrm>
              <a:off x="3541713" y="3695700"/>
              <a:ext cx="77787" cy="65088"/>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prstDash val="solid"/>
              <a:round/>
              <a:headEnd/>
              <a:tailEnd/>
            </a:ln>
          </p:spPr>
          <p:txBody>
            <a:bodyPr/>
            <a:lstStyle/>
            <a:p>
              <a:endParaRPr lang="en-GB"/>
            </a:p>
          </p:txBody>
        </p:sp>
        <p:sp>
          <p:nvSpPr>
            <p:cNvPr id="10391" name="Freeform 4204"/>
            <p:cNvSpPr>
              <a:spLocks/>
            </p:cNvSpPr>
            <p:nvPr/>
          </p:nvSpPr>
          <p:spPr bwMode="auto">
            <a:xfrm>
              <a:off x="3773488" y="3770313"/>
              <a:ext cx="161925" cy="223837"/>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prstDash val="solid"/>
              <a:round/>
              <a:headEnd/>
              <a:tailEnd/>
            </a:ln>
          </p:spPr>
          <p:txBody>
            <a:bodyPr/>
            <a:lstStyle/>
            <a:p>
              <a:endParaRPr lang="en-GB"/>
            </a:p>
          </p:txBody>
        </p:sp>
        <p:sp>
          <p:nvSpPr>
            <p:cNvPr id="10392" name="Freeform 4205"/>
            <p:cNvSpPr>
              <a:spLocks/>
            </p:cNvSpPr>
            <p:nvPr/>
          </p:nvSpPr>
          <p:spPr bwMode="auto">
            <a:xfrm>
              <a:off x="3629025" y="3790950"/>
              <a:ext cx="85725" cy="106363"/>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811129"/>
            </a:solidFill>
            <a:ln w="9525">
              <a:solidFill>
                <a:srgbClr val="000000"/>
              </a:solidFill>
              <a:prstDash val="solid"/>
              <a:round/>
              <a:headEnd/>
              <a:tailEnd/>
            </a:ln>
          </p:spPr>
          <p:txBody>
            <a:bodyPr/>
            <a:lstStyle/>
            <a:p>
              <a:endParaRPr lang="en-GB"/>
            </a:p>
          </p:txBody>
        </p:sp>
        <p:sp>
          <p:nvSpPr>
            <p:cNvPr id="10393" name="Freeform 4206"/>
            <p:cNvSpPr>
              <a:spLocks/>
            </p:cNvSpPr>
            <p:nvPr/>
          </p:nvSpPr>
          <p:spPr bwMode="auto">
            <a:xfrm>
              <a:off x="4003675" y="3749675"/>
              <a:ext cx="49213" cy="180975"/>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prstDash val="solid"/>
              <a:round/>
              <a:headEnd/>
              <a:tailEnd/>
            </a:ln>
          </p:spPr>
          <p:txBody>
            <a:bodyPr/>
            <a:lstStyle/>
            <a:p>
              <a:endParaRPr lang="en-GB"/>
            </a:p>
          </p:txBody>
        </p:sp>
        <p:sp>
          <p:nvSpPr>
            <p:cNvPr id="10394" name="Freeform 4207"/>
            <p:cNvSpPr>
              <a:spLocks/>
            </p:cNvSpPr>
            <p:nvPr/>
          </p:nvSpPr>
          <p:spPr bwMode="auto">
            <a:xfrm>
              <a:off x="3773488" y="2830513"/>
              <a:ext cx="566737" cy="628650"/>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811129"/>
            </a:solidFill>
            <a:ln w="9525">
              <a:solidFill>
                <a:srgbClr val="000000"/>
              </a:solidFill>
              <a:prstDash val="solid"/>
              <a:round/>
              <a:headEnd/>
              <a:tailEnd/>
            </a:ln>
          </p:spPr>
          <p:txBody>
            <a:bodyPr/>
            <a:lstStyle/>
            <a:p>
              <a:endParaRPr lang="en-GB"/>
            </a:p>
          </p:txBody>
        </p:sp>
        <p:sp>
          <p:nvSpPr>
            <p:cNvPr id="10395" name="Freeform 4208"/>
            <p:cNvSpPr>
              <a:spLocks/>
            </p:cNvSpPr>
            <p:nvPr/>
          </p:nvSpPr>
          <p:spPr bwMode="auto">
            <a:xfrm>
              <a:off x="3619500" y="3119438"/>
              <a:ext cx="20638" cy="22225"/>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0396" name="Freeform 4209"/>
            <p:cNvSpPr>
              <a:spLocks/>
            </p:cNvSpPr>
            <p:nvPr/>
          </p:nvSpPr>
          <p:spPr bwMode="auto">
            <a:xfrm>
              <a:off x="3551238" y="3130550"/>
              <a:ext cx="9525" cy="22225"/>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397" name="Freeform 4210"/>
            <p:cNvSpPr>
              <a:spLocks/>
            </p:cNvSpPr>
            <p:nvPr/>
          </p:nvSpPr>
          <p:spPr bwMode="auto">
            <a:xfrm>
              <a:off x="3579813" y="3152775"/>
              <a:ext cx="9525" cy="7938"/>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398" name="Freeform 4211"/>
            <p:cNvSpPr>
              <a:spLocks/>
            </p:cNvSpPr>
            <p:nvPr/>
          </p:nvSpPr>
          <p:spPr bwMode="auto">
            <a:xfrm>
              <a:off x="3640138" y="3109913"/>
              <a:ext cx="7937"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399" name="Rectangle 4212"/>
            <p:cNvSpPr>
              <a:spLocks noChangeArrowheads="1"/>
            </p:cNvSpPr>
            <p:nvPr/>
          </p:nvSpPr>
          <p:spPr bwMode="auto">
            <a:xfrm>
              <a:off x="3328988" y="3556000"/>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400" name="Rectangle 4213"/>
            <p:cNvSpPr>
              <a:spLocks noChangeArrowheads="1"/>
            </p:cNvSpPr>
            <p:nvPr/>
          </p:nvSpPr>
          <p:spPr bwMode="auto">
            <a:xfrm>
              <a:off x="3868738" y="2862263"/>
              <a:ext cx="0" cy="0"/>
            </a:xfrm>
            <a:prstGeom prst="rect">
              <a:avLst/>
            </a:prstGeom>
            <a:blipFill dpi="0" rotWithShape="0">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401" name="Freeform 4214"/>
            <p:cNvSpPr>
              <a:spLocks/>
            </p:cNvSpPr>
            <p:nvPr/>
          </p:nvSpPr>
          <p:spPr bwMode="auto">
            <a:xfrm>
              <a:off x="4262438" y="2970213"/>
              <a:ext cx="442912" cy="479425"/>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GB"/>
            </a:p>
          </p:txBody>
        </p:sp>
        <p:sp>
          <p:nvSpPr>
            <p:cNvPr id="10402" name="Freeform 4215"/>
            <p:cNvSpPr>
              <a:spLocks/>
            </p:cNvSpPr>
            <p:nvPr/>
          </p:nvSpPr>
          <p:spPr bwMode="auto">
            <a:xfrm>
              <a:off x="3665538" y="3257550"/>
              <a:ext cx="463550" cy="523875"/>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prstDash val="solid"/>
              <a:round/>
              <a:headEnd/>
              <a:tailEnd/>
            </a:ln>
          </p:spPr>
          <p:txBody>
            <a:bodyPr/>
            <a:lstStyle/>
            <a:p>
              <a:endParaRPr lang="en-GB"/>
            </a:p>
          </p:txBody>
        </p:sp>
        <p:sp>
          <p:nvSpPr>
            <p:cNvPr id="10403" name="Rectangle 4216"/>
            <p:cNvSpPr>
              <a:spLocks noChangeArrowheads="1"/>
            </p:cNvSpPr>
            <p:nvPr/>
          </p:nvSpPr>
          <p:spPr bwMode="auto">
            <a:xfrm>
              <a:off x="4387850" y="2873375"/>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404" name="Freeform 4217"/>
            <p:cNvSpPr>
              <a:spLocks/>
            </p:cNvSpPr>
            <p:nvPr/>
          </p:nvSpPr>
          <p:spPr bwMode="auto">
            <a:xfrm>
              <a:off x="3532188" y="3171825"/>
              <a:ext cx="346075" cy="449263"/>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prstDash val="solid"/>
              <a:round/>
              <a:headEnd/>
              <a:tailEnd/>
            </a:ln>
          </p:spPr>
          <p:txBody>
            <a:bodyPr/>
            <a:lstStyle/>
            <a:p>
              <a:endParaRPr lang="en-GB"/>
            </a:p>
          </p:txBody>
        </p:sp>
        <p:sp>
          <p:nvSpPr>
            <p:cNvPr id="10405" name="Freeform 4218"/>
            <p:cNvSpPr>
              <a:spLocks/>
            </p:cNvSpPr>
            <p:nvPr/>
          </p:nvSpPr>
          <p:spPr bwMode="auto">
            <a:xfrm>
              <a:off x="3648075" y="2873375"/>
              <a:ext cx="336550" cy="287338"/>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811129"/>
            </a:solidFill>
            <a:ln w="9525">
              <a:solidFill>
                <a:srgbClr val="000000"/>
              </a:solidFill>
              <a:prstDash val="solid"/>
              <a:round/>
              <a:headEnd/>
              <a:tailEnd/>
            </a:ln>
          </p:spPr>
          <p:txBody>
            <a:bodyPr/>
            <a:lstStyle/>
            <a:p>
              <a:endParaRPr lang="en-GB"/>
            </a:p>
          </p:txBody>
        </p:sp>
        <p:sp>
          <p:nvSpPr>
            <p:cNvPr id="10406" name="Freeform 4219"/>
            <p:cNvSpPr>
              <a:spLocks/>
            </p:cNvSpPr>
            <p:nvPr/>
          </p:nvSpPr>
          <p:spPr bwMode="auto">
            <a:xfrm>
              <a:off x="4013200" y="3311525"/>
              <a:ext cx="442913" cy="415925"/>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prstDash val="solid"/>
              <a:round/>
              <a:headEnd/>
              <a:tailEnd/>
            </a:ln>
          </p:spPr>
          <p:txBody>
            <a:bodyPr/>
            <a:lstStyle/>
            <a:p>
              <a:endParaRPr lang="en-GB"/>
            </a:p>
          </p:txBody>
        </p:sp>
        <p:sp>
          <p:nvSpPr>
            <p:cNvPr id="10407" name="Freeform 4220"/>
            <p:cNvSpPr>
              <a:spLocks/>
            </p:cNvSpPr>
            <p:nvPr/>
          </p:nvSpPr>
          <p:spPr bwMode="auto">
            <a:xfrm>
              <a:off x="3521075" y="3556000"/>
              <a:ext cx="165100" cy="150813"/>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prstDash val="solid"/>
              <a:round/>
              <a:headEnd/>
              <a:tailEnd/>
            </a:ln>
          </p:spPr>
          <p:txBody>
            <a:bodyPr/>
            <a:lstStyle/>
            <a:p>
              <a:endParaRPr lang="en-GB"/>
            </a:p>
          </p:txBody>
        </p:sp>
        <p:sp>
          <p:nvSpPr>
            <p:cNvPr id="10408" name="Freeform 4221"/>
            <p:cNvSpPr>
              <a:spLocks/>
            </p:cNvSpPr>
            <p:nvPr/>
          </p:nvSpPr>
          <p:spPr bwMode="auto">
            <a:xfrm>
              <a:off x="4203700" y="2819400"/>
              <a:ext cx="117475" cy="257175"/>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811129"/>
            </a:solidFill>
            <a:ln w="9525">
              <a:solidFill>
                <a:srgbClr val="000000"/>
              </a:solidFill>
              <a:prstDash val="solid"/>
              <a:round/>
              <a:headEnd/>
              <a:tailEnd/>
            </a:ln>
          </p:spPr>
          <p:txBody>
            <a:bodyPr/>
            <a:lstStyle/>
            <a:p>
              <a:endParaRPr lang="en-GB"/>
            </a:p>
          </p:txBody>
        </p:sp>
        <p:sp>
          <p:nvSpPr>
            <p:cNvPr id="10409" name="Freeform 4222"/>
            <p:cNvSpPr>
              <a:spLocks/>
            </p:cNvSpPr>
            <p:nvPr/>
          </p:nvSpPr>
          <p:spPr bwMode="auto">
            <a:xfrm>
              <a:off x="3686175" y="3844925"/>
              <a:ext cx="114300" cy="149225"/>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811129"/>
            </a:solidFill>
            <a:ln w="9525">
              <a:solidFill>
                <a:srgbClr val="000000"/>
              </a:solidFill>
              <a:prstDash val="solid"/>
              <a:round/>
              <a:headEnd/>
              <a:tailEnd/>
            </a:ln>
          </p:spPr>
          <p:txBody>
            <a:bodyPr/>
            <a:lstStyle/>
            <a:p>
              <a:endParaRPr lang="en-GB"/>
            </a:p>
          </p:txBody>
        </p:sp>
        <p:sp>
          <p:nvSpPr>
            <p:cNvPr id="10410" name="Freeform 4223"/>
            <p:cNvSpPr>
              <a:spLocks/>
            </p:cNvSpPr>
            <p:nvPr/>
          </p:nvSpPr>
          <p:spPr bwMode="auto">
            <a:xfrm>
              <a:off x="1663700" y="3802063"/>
              <a:ext cx="96838" cy="8572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GB"/>
            </a:p>
          </p:txBody>
        </p:sp>
        <p:sp>
          <p:nvSpPr>
            <p:cNvPr id="10411" name="Freeform 4224"/>
            <p:cNvSpPr>
              <a:spLocks/>
            </p:cNvSpPr>
            <p:nvPr/>
          </p:nvSpPr>
          <p:spPr bwMode="auto">
            <a:xfrm>
              <a:off x="1735138" y="3883025"/>
              <a:ext cx="68262" cy="76200"/>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GB"/>
            </a:p>
          </p:txBody>
        </p:sp>
        <p:sp>
          <p:nvSpPr>
            <p:cNvPr id="10412" name="Freeform 4225"/>
            <p:cNvSpPr>
              <a:spLocks/>
            </p:cNvSpPr>
            <p:nvPr/>
          </p:nvSpPr>
          <p:spPr bwMode="auto">
            <a:xfrm>
              <a:off x="2439988" y="4011613"/>
              <a:ext cx="85725" cy="130175"/>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811129"/>
            </a:solidFill>
            <a:ln w="9525">
              <a:solidFill>
                <a:srgbClr val="000000"/>
              </a:solidFill>
              <a:prstDash val="solid"/>
              <a:round/>
              <a:headEnd/>
              <a:tailEnd/>
            </a:ln>
          </p:spPr>
          <p:txBody>
            <a:bodyPr/>
            <a:lstStyle/>
            <a:p>
              <a:endParaRPr lang="en-GB"/>
            </a:p>
          </p:txBody>
        </p:sp>
        <p:sp>
          <p:nvSpPr>
            <p:cNvPr id="10413" name="Freeform 4226"/>
            <p:cNvSpPr>
              <a:spLocks/>
            </p:cNvSpPr>
            <p:nvPr/>
          </p:nvSpPr>
          <p:spPr bwMode="auto">
            <a:xfrm>
              <a:off x="1746250" y="3778250"/>
              <a:ext cx="344488" cy="587375"/>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811129"/>
            </a:solidFill>
            <a:ln w="9525">
              <a:solidFill>
                <a:srgbClr val="000000"/>
              </a:solidFill>
              <a:prstDash val="solid"/>
              <a:round/>
              <a:headEnd/>
              <a:tailEnd/>
            </a:ln>
          </p:spPr>
          <p:txBody>
            <a:bodyPr/>
            <a:lstStyle/>
            <a:p>
              <a:endParaRPr lang="en-GB"/>
            </a:p>
          </p:txBody>
        </p:sp>
        <p:sp>
          <p:nvSpPr>
            <p:cNvPr id="10414" name="Freeform 4227"/>
            <p:cNvSpPr>
              <a:spLocks/>
            </p:cNvSpPr>
            <p:nvPr/>
          </p:nvSpPr>
          <p:spPr bwMode="auto">
            <a:xfrm>
              <a:off x="2246313" y="3916363"/>
              <a:ext cx="134937" cy="257175"/>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GB"/>
            </a:p>
          </p:txBody>
        </p:sp>
        <p:sp>
          <p:nvSpPr>
            <p:cNvPr id="10415" name="Freeform 4228"/>
            <p:cNvSpPr>
              <a:spLocks/>
            </p:cNvSpPr>
            <p:nvPr/>
          </p:nvSpPr>
          <p:spPr bwMode="auto">
            <a:xfrm>
              <a:off x="2341563" y="4011613"/>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GB"/>
            </a:p>
          </p:txBody>
        </p:sp>
        <p:sp>
          <p:nvSpPr>
            <p:cNvPr id="10416" name="Freeform 4229"/>
            <p:cNvSpPr>
              <a:spLocks/>
            </p:cNvSpPr>
            <p:nvPr/>
          </p:nvSpPr>
          <p:spPr bwMode="auto">
            <a:xfrm>
              <a:off x="2260600" y="3760788"/>
              <a:ext cx="30163" cy="30162"/>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417" name="Freeform 4230"/>
            <p:cNvSpPr>
              <a:spLocks/>
            </p:cNvSpPr>
            <p:nvPr/>
          </p:nvSpPr>
          <p:spPr bwMode="auto">
            <a:xfrm>
              <a:off x="1908175" y="3789363"/>
              <a:ext cx="384175" cy="404812"/>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GB"/>
            </a:p>
          </p:txBody>
        </p:sp>
        <p:sp>
          <p:nvSpPr>
            <p:cNvPr id="10418" name="Freeform 4231"/>
            <p:cNvSpPr>
              <a:spLocks/>
            </p:cNvSpPr>
            <p:nvPr/>
          </p:nvSpPr>
          <p:spPr bwMode="auto">
            <a:xfrm>
              <a:off x="2193925" y="3749675"/>
              <a:ext cx="19050" cy="11113"/>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GB"/>
            </a:p>
          </p:txBody>
        </p:sp>
        <p:sp>
          <p:nvSpPr>
            <p:cNvPr id="10419" name="Freeform 4232"/>
            <p:cNvSpPr>
              <a:spLocks/>
            </p:cNvSpPr>
            <p:nvPr/>
          </p:nvSpPr>
          <p:spPr bwMode="auto">
            <a:xfrm>
              <a:off x="1652588" y="3322638"/>
              <a:ext cx="292100" cy="115887"/>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811129"/>
            </a:solidFill>
            <a:ln w="9525">
              <a:solidFill>
                <a:srgbClr val="000000"/>
              </a:solidFill>
              <a:prstDash val="solid"/>
              <a:round/>
              <a:headEnd/>
              <a:tailEnd/>
            </a:ln>
          </p:spPr>
          <p:txBody>
            <a:bodyPr/>
            <a:lstStyle/>
            <a:p>
              <a:endParaRPr lang="en-GB"/>
            </a:p>
          </p:txBody>
        </p:sp>
        <p:sp>
          <p:nvSpPr>
            <p:cNvPr id="10420" name="Freeform 4233"/>
            <p:cNvSpPr>
              <a:spLocks/>
            </p:cNvSpPr>
            <p:nvPr/>
          </p:nvSpPr>
          <p:spPr bwMode="auto">
            <a:xfrm>
              <a:off x="1703388" y="3363913"/>
              <a:ext cx="17462" cy="20637"/>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GB"/>
            </a:p>
          </p:txBody>
        </p:sp>
        <p:sp>
          <p:nvSpPr>
            <p:cNvPr id="10421" name="Freeform 4234"/>
            <p:cNvSpPr>
              <a:spLocks/>
            </p:cNvSpPr>
            <p:nvPr/>
          </p:nvSpPr>
          <p:spPr bwMode="auto">
            <a:xfrm>
              <a:off x="1741488" y="3459163"/>
              <a:ext cx="9525" cy="3175"/>
            </a:xfrm>
            <a:custGeom>
              <a:avLst/>
              <a:gdLst>
                <a:gd name="T0" fmla="*/ 2147483647 w 6"/>
                <a:gd name="T1" fmla="*/ 0 h 3175"/>
                <a:gd name="T2" fmla="*/ 2147483647 w 6"/>
                <a:gd name="T3" fmla="*/ 0 h 3175"/>
                <a:gd name="T4" fmla="*/ 2147483647 w 6"/>
                <a:gd name="T5" fmla="*/ 0 h 3175"/>
                <a:gd name="T6" fmla="*/ 2147483647 w 6"/>
                <a:gd name="T7" fmla="*/ 0 h 3175"/>
                <a:gd name="T8" fmla="*/ 2147483647 w 6"/>
                <a:gd name="T9" fmla="*/ 0 h 3175"/>
                <a:gd name="T10" fmla="*/ 2147483647 w 6"/>
                <a:gd name="T11" fmla="*/ 0 h 3175"/>
                <a:gd name="T12" fmla="*/ 0 w 6"/>
                <a:gd name="T13" fmla="*/ 0 h 3175"/>
                <a:gd name="T14" fmla="*/ 0 w 6"/>
                <a:gd name="T15" fmla="*/ 0 h 3175"/>
                <a:gd name="T16" fmla="*/ 0 w 6"/>
                <a:gd name="T17" fmla="*/ 0 h 3175"/>
                <a:gd name="T18" fmla="*/ 0 w 6"/>
                <a:gd name="T19" fmla="*/ 0 h 3175"/>
                <a:gd name="T20" fmla="*/ 0 w 6"/>
                <a:gd name="T21" fmla="*/ 0 h 3175"/>
                <a:gd name="T22" fmla="*/ 0 w 6"/>
                <a:gd name="T23" fmla="*/ 0 h 3175"/>
                <a:gd name="T24" fmla="*/ 0 w 6"/>
                <a:gd name="T25" fmla="*/ 0 h 3175"/>
                <a:gd name="T26" fmla="*/ 0 w 6"/>
                <a:gd name="T27" fmla="*/ 0 h 3175"/>
                <a:gd name="T28" fmla="*/ 0 w 6"/>
                <a:gd name="T29" fmla="*/ 0 h 3175"/>
                <a:gd name="T30" fmla="*/ 0 w 6"/>
                <a:gd name="T31" fmla="*/ 0 h 3175"/>
                <a:gd name="T32" fmla="*/ 0 w 6"/>
                <a:gd name="T33" fmla="*/ 0 h 3175"/>
                <a:gd name="T34" fmla="*/ 0 w 6"/>
                <a:gd name="T35" fmla="*/ 0 h 3175"/>
                <a:gd name="T36" fmla="*/ 0 w 6"/>
                <a:gd name="T37" fmla="*/ 0 h 3175"/>
                <a:gd name="T38" fmla="*/ 0 w 6"/>
                <a:gd name="T39" fmla="*/ 0 h 3175"/>
                <a:gd name="T40" fmla="*/ 0 w 6"/>
                <a:gd name="T41" fmla="*/ 0 h 3175"/>
                <a:gd name="T42" fmla="*/ 0 w 6"/>
                <a:gd name="T43" fmla="*/ 0 h 3175"/>
                <a:gd name="T44" fmla="*/ 0 w 6"/>
                <a:gd name="T45" fmla="*/ 0 h 3175"/>
                <a:gd name="T46" fmla="*/ 0 w 6"/>
                <a:gd name="T47" fmla="*/ 0 h 3175"/>
                <a:gd name="T48" fmla="*/ 0 w 6"/>
                <a:gd name="T49" fmla="*/ 0 h 3175"/>
                <a:gd name="T50" fmla="*/ 0 w 6"/>
                <a:gd name="T51" fmla="*/ 0 h 3175"/>
                <a:gd name="T52" fmla="*/ 2147483647 w 6"/>
                <a:gd name="T53" fmla="*/ 0 h 3175"/>
                <a:gd name="T54" fmla="*/ 2147483647 w 6"/>
                <a:gd name="T55" fmla="*/ 0 h 3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3175">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422" name="Freeform 4235"/>
            <p:cNvSpPr>
              <a:spLocks/>
            </p:cNvSpPr>
            <p:nvPr/>
          </p:nvSpPr>
          <p:spPr bwMode="auto">
            <a:xfrm>
              <a:off x="1778000" y="3438525"/>
              <a:ext cx="11113" cy="11113"/>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0423" name="Freeform 4236"/>
            <p:cNvSpPr>
              <a:spLocks/>
            </p:cNvSpPr>
            <p:nvPr/>
          </p:nvSpPr>
          <p:spPr bwMode="auto">
            <a:xfrm>
              <a:off x="1778000" y="344963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24" name="Freeform 4237"/>
            <p:cNvSpPr>
              <a:spLocks/>
            </p:cNvSpPr>
            <p:nvPr/>
          </p:nvSpPr>
          <p:spPr bwMode="auto">
            <a:xfrm>
              <a:off x="2203450" y="3492500"/>
              <a:ext cx="1588" cy="1588"/>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w 1588"/>
                <a:gd name="T19" fmla="*/ 0 h 15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25" name="Freeform 4238"/>
            <p:cNvSpPr>
              <a:spLocks/>
            </p:cNvSpPr>
            <p:nvPr/>
          </p:nvSpPr>
          <p:spPr bwMode="auto">
            <a:xfrm>
              <a:off x="2212975" y="34813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26" name="Oval 4239"/>
            <p:cNvSpPr>
              <a:spLocks noChangeArrowheads="1"/>
            </p:cNvSpPr>
            <p:nvPr/>
          </p:nvSpPr>
          <p:spPr bwMode="auto">
            <a:xfrm>
              <a:off x="2212975" y="34925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427" name="Freeform 4240"/>
            <p:cNvSpPr>
              <a:spLocks/>
            </p:cNvSpPr>
            <p:nvPr/>
          </p:nvSpPr>
          <p:spPr bwMode="auto">
            <a:xfrm>
              <a:off x="2203450" y="3492500"/>
              <a:ext cx="1588" cy="1588"/>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28" name="Freeform 4241"/>
            <p:cNvSpPr>
              <a:spLocks/>
            </p:cNvSpPr>
            <p:nvPr/>
          </p:nvSpPr>
          <p:spPr bwMode="auto">
            <a:xfrm>
              <a:off x="2203450" y="3492500"/>
              <a:ext cx="1588" cy="1588"/>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29" name="Freeform 4242"/>
            <p:cNvSpPr>
              <a:spLocks/>
            </p:cNvSpPr>
            <p:nvPr/>
          </p:nvSpPr>
          <p:spPr bwMode="auto">
            <a:xfrm>
              <a:off x="2203450" y="3492500"/>
              <a:ext cx="1588" cy="1588"/>
            </a:xfrm>
            <a:custGeom>
              <a:avLst/>
              <a:gdLst>
                <a:gd name="T0" fmla="*/ 0 w 1588"/>
                <a:gd name="T1" fmla="*/ 0 h 1587"/>
                <a:gd name="T2" fmla="*/ 0 w 1588"/>
                <a:gd name="T3" fmla="*/ 0 h 1587"/>
                <a:gd name="T4" fmla="*/ 0 w 1588"/>
                <a:gd name="T5" fmla="*/ 0 h 1587"/>
                <a:gd name="T6" fmla="*/ 0 60000 65536"/>
                <a:gd name="T7" fmla="*/ 0 60000 65536"/>
                <a:gd name="T8" fmla="*/ 0 60000 65536"/>
              </a:gdLst>
              <a:ahLst/>
              <a:cxnLst>
                <a:cxn ang="T6">
                  <a:pos x="T0" y="T1"/>
                </a:cxn>
                <a:cxn ang="T7">
                  <a:pos x="T2" y="T3"/>
                </a:cxn>
                <a:cxn ang="T8">
                  <a:pos x="T4" y="T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30" name="Freeform 4243"/>
            <p:cNvSpPr>
              <a:spLocks/>
            </p:cNvSpPr>
            <p:nvPr/>
          </p:nvSpPr>
          <p:spPr bwMode="auto">
            <a:xfrm>
              <a:off x="2001838" y="3438525"/>
              <a:ext cx="103187" cy="8572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431" name="Freeform 4244"/>
            <p:cNvSpPr>
              <a:spLocks/>
            </p:cNvSpPr>
            <p:nvPr/>
          </p:nvSpPr>
          <p:spPr bwMode="auto">
            <a:xfrm>
              <a:off x="1933575" y="3438525"/>
              <a:ext cx="79375" cy="63500"/>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GB"/>
            </a:p>
          </p:txBody>
        </p:sp>
        <p:sp>
          <p:nvSpPr>
            <p:cNvPr id="10432" name="Freeform 4245"/>
            <p:cNvSpPr>
              <a:spLocks/>
            </p:cNvSpPr>
            <p:nvPr/>
          </p:nvSpPr>
          <p:spPr bwMode="auto">
            <a:xfrm>
              <a:off x="2001838" y="3363913"/>
              <a:ext cx="11112"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433" name="Rectangle 4246"/>
            <p:cNvSpPr>
              <a:spLocks noChangeArrowheads="1"/>
            </p:cNvSpPr>
            <p:nvPr/>
          </p:nvSpPr>
          <p:spPr bwMode="auto">
            <a:xfrm>
              <a:off x="2020888" y="3373438"/>
              <a:ext cx="0" cy="0"/>
            </a:xfrm>
            <a:prstGeom prst="rect">
              <a:avLst/>
            </a:prstGeom>
            <a:blipFill dpi="0" rotWithShape="0">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434" name="Freeform 4247"/>
            <p:cNvSpPr>
              <a:spLocks/>
            </p:cNvSpPr>
            <p:nvPr/>
          </p:nvSpPr>
          <p:spPr bwMode="auto">
            <a:xfrm>
              <a:off x="2290763" y="3641725"/>
              <a:ext cx="7937" cy="22225"/>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0435" name="Freeform 4248"/>
            <p:cNvSpPr>
              <a:spLocks/>
            </p:cNvSpPr>
            <p:nvPr/>
          </p:nvSpPr>
          <p:spPr bwMode="auto">
            <a:xfrm>
              <a:off x="1587500" y="3749675"/>
              <a:ext cx="96838" cy="115888"/>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GB"/>
            </a:p>
          </p:txBody>
        </p:sp>
        <p:sp>
          <p:nvSpPr>
            <p:cNvPr id="10436" name="Freeform 4249"/>
            <p:cNvSpPr>
              <a:spLocks/>
            </p:cNvSpPr>
            <p:nvPr/>
          </p:nvSpPr>
          <p:spPr bwMode="auto">
            <a:xfrm>
              <a:off x="2039938" y="3695700"/>
              <a:ext cx="1587" cy="11113"/>
            </a:xfrm>
            <a:custGeom>
              <a:avLst/>
              <a:gdLst>
                <a:gd name="T0" fmla="*/ 0 w 1588"/>
                <a:gd name="T1" fmla="*/ 0 h 6"/>
                <a:gd name="T2" fmla="*/ 0 w 1588"/>
                <a:gd name="T3" fmla="*/ 0 h 6"/>
                <a:gd name="T4" fmla="*/ 0 w 1588"/>
                <a:gd name="T5" fmla="*/ 2147483647 h 6"/>
                <a:gd name="T6" fmla="*/ 0 w 158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0"/>
                  </a:moveTo>
                  <a:lnTo>
                    <a:pt x="0" y="0"/>
                  </a:lnTo>
                  <a:lnTo>
                    <a:pt x="0" y="6"/>
                  </a:lnTo>
                  <a:lnTo>
                    <a:pt x="0"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0437" name="Freeform 4250"/>
            <p:cNvSpPr>
              <a:spLocks/>
            </p:cNvSpPr>
            <p:nvPr/>
          </p:nvSpPr>
          <p:spPr bwMode="auto">
            <a:xfrm>
              <a:off x="2328863" y="3675063"/>
              <a:ext cx="9525" cy="9525"/>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438" name="Freeform 4251"/>
            <p:cNvSpPr>
              <a:spLocks/>
            </p:cNvSpPr>
            <p:nvPr/>
          </p:nvSpPr>
          <p:spPr bwMode="auto">
            <a:xfrm>
              <a:off x="2290763" y="3589338"/>
              <a:ext cx="3175" cy="20637"/>
            </a:xfrm>
            <a:custGeom>
              <a:avLst/>
              <a:gdLst>
                <a:gd name="T0" fmla="*/ 0 w 3175"/>
                <a:gd name="T1" fmla="*/ 2147483647 h 12"/>
                <a:gd name="T2" fmla="*/ 0 w 3175"/>
                <a:gd name="T3" fmla="*/ 2147483647 h 12"/>
                <a:gd name="T4" fmla="*/ 0 w 3175"/>
                <a:gd name="T5" fmla="*/ 0 h 12"/>
                <a:gd name="T6" fmla="*/ 0 w 3175"/>
                <a:gd name="T7" fmla="*/ 0 h 12"/>
                <a:gd name="T8" fmla="*/ 0 w 3175"/>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5"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439" name="Freeform 4252"/>
            <p:cNvSpPr>
              <a:spLocks/>
            </p:cNvSpPr>
            <p:nvPr/>
          </p:nvSpPr>
          <p:spPr bwMode="auto">
            <a:xfrm>
              <a:off x="1481138" y="3632200"/>
              <a:ext cx="60325" cy="42863"/>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GB"/>
            </a:p>
          </p:txBody>
        </p:sp>
        <p:sp>
          <p:nvSpPr>
            <p:cNvPr id="10440" name="Freeform 4253"/>
            <p:cNvSpPr>
              <a:spLocks/>
            </p:cNvSpPr>
            <p:nvPr/>
          </p:nvSpPr>
          <p:spPr bwMode="auto">
            <a:xfrm>
              <a:off x="2271713" y="3717925"/>
              <a:ext cx="0" cy="1588"/>
            </a:xfrm>
            <a:custGeom>
              <a:avLst/>
              <a:gdLst>
                <a:gd name="T0" fmla="*/ 0 h 1587"/>
                <a:gd name="T1" fmla="*/ 0 h 1587"/>
                <a:gd name="T2" fmla="*/ 0 h 1587"/>
                <a:gd name="T3" fmla="*/ 0 h 1587"/>
                <a:gd name="T4" fmla="*/ 0 h 1587"/>
                <a:gd name="T5" fmla="*/ 0 h 1587"/>
                <a:gd name="T6" fmla="*/ 0 h 1587"/>
                <a:gd name="T7" fmla="*/ 0 h 1587"/>
                <a:gd name="T8" fmla="*/ 0 h 1587"/>
                <a:gd name="T9" fmla="*/ 0 h 1587"/>
                <a:gd name="T10" fmla="*/ 0 h 1587"/>
                <a:gd name="T11" fmla="*/ 0 h 1587"/>
                <a:gd name="T12" fmla="*/ 0 h 1587"/>
                <a:gd name="T13" fmla="*/ 0 h 1587"/>
                <a:gd name="T14" fmla="*/ 0 h 1587"/>
                <a:gd name="T15" fmla="*/ 0 h 1587"/>
                <a:gd name="T16" fmla="*/ 0 h 1587"/>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41" name="Freeform 4254"/>
            <p:cNvSpPr>
              <a:spLocks/>
            </p:cNvSpPr>
            <p:nvPr/>
          </p:nvSpPr>
          <p:spPr bwMode="auto">
            <a:xfrm>
              <a:off x="2271713" y="3706813"/>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442" name="Freeform 4255"/>
            <p:cNvSpPr>
              <a:spLocks/>
            </p:cNvSpPr>
            <p:nvPr/>
          </p:nvSpPr>
          <p:spPr bwMode="auto">
            <a:xfrm>
              <a:off x="1501775" y="3578225"/>
              <a:ext cx="171450" cy="106363"/>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GB"/>
            </a:p>
          </p:txBody>
        </p:sp>
        <p:sp>
          <p:nvSpPr>
            <p:cNvPr id="10443" name="Freeform 4256"/>
            <p:cNvSpPr>
              <a:spLocks/>
            </p:cNvSpPr>
            <p:nvPr/>
          </p:nvSpPr>
          <p:spPr bwMode="auto">
            <a:xfrm>
              <a:off x="2290763" y="3621088"/>
              <a:ext cx="7937" cy="11112"/>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444" name="Freeform 4257"/>
            <p:cNvSpPr>
              <a:spLocks/>
            </p:cNvSpPr>
            <p:nvPr/>
          </p:nvSpPr>
          <p:spPr bwMode="auto">
            <a:xfrm>
              <a:off x="1549400" y="3609975"/>
              <a:ext cx="123825" cy="150813"/>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GB"/>
            </a:p>
          </p:txBody>
        </p:sp>
        <p:sp>
          <p:nvSpPr>
            <p:cNvPr id="10445" name="Rectangle 4258"/>
            <p:cNvSpPr>
              <a:spLocks noChangeArrowheads="1"/>
            </p:cNvSpPr>
            <p:nvPr/>
          </p:nvSpPr>
          <p:spPr bwMode="auto">
            <a:xfrm>
              <a:off x="2290763" y="367506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446" name="Rectangle 4259"/>
            <p:cNvSpPr>
              <a:spLocks noChangeArrowheads="1"/>
            </p:cNvSpPr>
            <p:nvPr/>
          </p:nvSpPr>
          <p:spPr bwMode="auto">
            <a:xfrm>
              <a:off x="2260600" y="3535363"/>
              <a:ext cx="0" cy="0"/>
            </a:xfrm>
            <a:prstGeom prst="rect">
              <a:avLst/>
            </a:prstGeom>
            <a:blipFill dpi="0" rotWithShape="0">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447" name="Freeform 4260"/>
            <p:cNvSpPr>
              <a:spLocks/>
            </p:cNvSpPr>
            <p:nvPr/>
          </p:nvSpPr>
          <p:spPr bwMode="auto">
            <a:xfrm>
              <a:off x="2251075" y="3524250"/>
              <a:ext cx="9525" cy="11113"/>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0448" name="Freeform 4261"/>
            <p:cNvSpPr>
              <a:spLocks/>
            </p:cNvSpPr>
            <p:nvPr/>
          </p:nvSpPr>
          <p:spPr bwMode="auto">
            <a:xfrm>
              <a:off x="2281238" y="3567113"/>
              <a:ext cx="9525" cy="11112"/>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0449" name="Freeform 4262"/>
            <p:cNvSpPr>
              <a:spLocks/>
            </p:cNvSpPr>
            <p:nvPr/>
          </p:nvSpPr>
          <p:spPr bwMode="auto">
            <a:xfrm>
              <a:off x="2241550" y="3492500"/>
              <a:ext cx="9525" cy="9525"/>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0450" name="Freeform 4263"/>
            <p:cNvSpPr>
              <a:spLocks/>
            </p:cNvSpPr>
            <p:nvPr/>
          </p:nvSpPr>
          <p:spPr bwMode="auto">
            <a:xfrm>
              <a:off x="2281238" y="3535363"/>
              <a:ext cx="1587" cy="9525"/>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GB"/>
            </a:p>
          </p:txBody>
        </p:sp>
        <p:sp>
          <p:nvSpPr>
            <p:cNvPr id="10451" name="Freeform 4264"/>
            <p:cNvSpPr>
              <a:spLocks/>
            </p:cNvSpPr>
            <p:nvPr/>
          </p:nvSpPr>
          <p:spPr bwMode="auto">
            <a:xfrm>
              <a:off x="2281238" y="3513138"/>
              <a:ext cx="1587" cy="11112"/>
            </a:xfrm>
            <a:custGeom>
              <a:avLst/>
              <a:gdLst>
                <a:gd name="T0" fmla="*/ 0 w 1588"/>
                <a:gd name="T1" fmla="*/ 2147483647 h 6"/>
                <a:gd name="T2" fmla="*/ 0 w 1588"/>
                <a:gd name="T3" fmla="*/ 2147483647 h 6"/>
                <a:gd name="T4" fmla="*/ 0 w 1588"/>
                <a:gd name="T5" fmla="*/ 0 h 6"/>
                <a:gd name="T6" fmla="*/ 0 w 1588"/>
                <a:gd name="T7" fmla="*/ 0 h 6"/>
                <a:gd name="T8" fmla="*/ 0 w 1588"/>
                <a:gd name="T9" fmla="*/ 0 h 6"/>
                <a:gd name="T10" fmla="*/ 0 w 1588"/>
                <a:gd name="T11" fmla="*/ 2147483647 h 6"/>
                <a:gd name="T12" fmla="*/ 0 w 1588"/>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GB"/>
            </a:p>
          </p:txBody>
        </p:sp>
        <p:sp>
          <p:nvSpPr>
            <p:cNvPr id="10452" name="Freeform 4265"/>
            <p:cNvSpPr>
              <a:spLocks/>
            </p:cNvSpPr>
            <p:nvPr/>
          </p:nvSpPr>
          <p:spPr bwMode="auto">
            <a:xfrm>
              <a:off x="1512888" y="3492500"/>
              <a:ext cx="36512"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GB"/>
            </a:p>
          </p:txBody>
        </p:sp>
        <p:sp>
          <p:nvSpPr>
            <p:cNvPr id="10453" name="Freeform 4266"/>
            <p:cNvSpPr>
              <a:spLocks/>
            </p:cNvSpPr>
            <p:nvPr/>
          </p:nvSpPr>
          <p:spPr bwMode="auto">
            <a:xfrm>
              <a:off x="1423988" y="3513138"/>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GB"/>
            </a:p>
          </p:txBody>
        </p:sp>
        <p:sp>
          <p:nvSpPr>
            <p:cNvPr id="10454" name="Freeform 4267"/>
            <p:cNvSpPr>
              <a:spLocks/>
            </p:cNvSpPr>
            <p:nvPr/>
          </p:nvSpPr>
          <p:spPr bwMode="auto">
            <a:xfrm>
              <a:off x="1819275" y="3492500"/>
              <a:ext cx="66675" cy="22225"/>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GB"/>
            </a:p>
          </p:txBody>
        </p:sp>
        <p:sp>
          <p:nvSpPr>
            <p:cNvPr id="10455" name="Freeform 4268"/>
            <p:cNvSpPr>
              <a:spLocks/>
            </p:cNvSpPr>
            <p:nvPr/>
          </p:nvSpPr>
          <p:spPr bwMode="auto">
            <a:xfrm>
              <a:off x="2136775" y="3492500"/>
              <a:ext cx="38100" cy="11113"/>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GB"/>
            </a:p>
          </p:txBody>
        </p:sp>
        <p:sp>
          <p:nvSpPr>
            <p:cNvPr id="10456" name="Freeform 4269"/>
            <p:cNvSpPr>
              <a:spLocks/>
            </p:cNvSpPr>
            <p:nvPr/>
          </p:nvSpPr>
          <p:spPr bwMode="auto">
            <a:xfrm>
              <a:off x="2193925" y="3514725"/>
              <a:ext cx="9525" cy="1588"/>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457" name="Freeform 4270"/>
            <p:cNvSpPr>
              <a:spLocks/>
            </p:cNvSpPr>
            <p:nvPr/>
          </p:nvSpPr>
          <p:spPr bwMode="auto">
            <a:xfrm>
              <a:off x="857250" y="2992438"/>
              <a:ext cx="741363" cy="63976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811129"/>
            </a:solidFill>
            <a:ln w="9525">
              <a:solidFill>
                <a:srgbClr val="000000"/>
              </a:solidFill>
              <a:prstDash val="solid"/>
              <a:round/>
              <a:headEnd/>
              <a:tailEnd/>
            </a:ln>
          </p:spPr>
          <p:txBody>
            <a:bodyPr/>
            <a:lstStyle/>
            <a:p>
              <a:endParaRPr lang="en-GB"/>
            </a:p>
          </p:txBody>
        </p:sp>
        <p:sp>
          <p:nvSpPr>
            <p:cNvPr id="10458" name="Freeform 4271"/>
            <p:cNvSpPr>
              <a:spLocks/>
            </p:cNvSpPr>
            <p:nvPr/>
          </p:nvSpPr>
          <p:spPr bwMode="auto">
            <a:xfrm>
              <a:off x="1847850" y="3248025"/>
              <a:ext cx="17463" cy="31750"/>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GB"/>
            </a:p>
          </p:txBody>
        </p:sp>
        <p:sp>
          <p:nvSpPr>
            <p:cNvPr id="10459" name="Freeform 4272"/>
            <p:cNvSpPr>
              <a:spLocks/>
            </p:cNvSpPr>
            <p:nvPr/>
          </p:nvSpPr>
          <p:spPr bwMode="auto">
            <a:xfrm>
              <a:off x="1876425" y="3194050"/>
              <a:ext cx="20638" cy="31750"/>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GB"/>
            </a:p>
          </p:txBody>
        </p:sp>
        <p:sp>
          <p:nvSpPr>
            <p:cNvPr id="10460" name="Freeform 4273"/>
            <p:cNvSpPr>
              <a:spLocks/>
            </p:cNvSpPr>
            <p:nvPr/>
          </p:nvSpPr>
          <p:spPr bwMode="auto">
            <a:xfrm>
              <a:off x="1897063" y="3236913"/>
              <a:ext cx="19050" cy="31750"/>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GB"/>
            </a:p>
          </p:txBody>
        </p:sp>
        <p:sp>
          <p:nvSpPr>
            <p:cNvPr id="10461" name="Freeform 4274"/>
            <p:cNvSpPr>
              <a:spLocks/>
            </p:cNvSpPr>
            <p:nvPr/>
          </p:nvSpPr>
          <p:spPr bwMode="auto">
            <a:xfrm>
              <a:off x="1963738" y="3386138"/>
              <a:ext cx="20637"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0462" name="Freeform 4275"/>
            <p:cNvSpPr>
              <a:spLocks/>
            </p:cNvSpPr>
            <p:nvPr/>
          </p:nvSpPr>
          <p:spPr bwMode="auto">
            <a:xfrm>
              <a:off x="1954213" y="3343275"/>
              <a:ext cx="9525" cy="9525"/>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463" name="Freeform 4276"/>
            <p:cNvSpPr>
              <a:spLocks/>
            </p:cNvSpPr>
            <p:nvPr/>
          </p:nvSpPr>
          <p:spPr bwMode="auto">
            <a:xfrm>
              <a:off x="1839913" y="3194050"/>
              <a:ext cx="25400" cy="11113"/>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GB"/>
            </a:p>
          </p:txBody>
        </p:sp>
        <p:sp>
          <p:nvSpPr>
            <p:cNvPr id="10464" name="Freeform 4277"/>
            <p:cNvSpPr>
              <a:spLocks/>
            </p:cNvSpPr>
            <p:nvPr/>
          </p:nvSpPr>
          <p:spPr bwMode="auto">
            <a:xfrm>
              <a:off x="1858963" y="3290888"/>
              <a:ext cx="6350" cy="9525"/>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GB"/>
            </a:p>
          </p:txBody>
        </p:sp>
        <p:sp>
          <p:nvSpPr>
            <p:cNvPr id="10465" name="Freeform 4278"/>
            <p:cNvSpPr>
              <a:spLocks/>
            </p:cNvSpPr>
            <p:nvPr/>
          </p:nvSpPr>
          <p:spPr bwMode="auto">
            <a:xfrm>
              <a:off x="5600700" y="4862513"/>
              <a:ext cx="11113" cy="11112"/>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0466" name="Freeform 4279"/>
            <p:cNvSpPr>
              <a:spLocks/>
            </p:cNvSpPr>
            <p:nvPr/>
          </p:nvSpPr>
          <p:spPr bwMode="auto">
            <a:xfrm>
              <a:off x="7092950" y="4529138"/>
              <a:ext cx="1125538" cy="1008062"/>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811129"/>
            </a:solidFill>
            <a:ln w="9525">
              <a:solidFill>
                <a:srgbClr val="000000"/>
              </a:solidFill>
              <a:prstDash val="solid"/>
              <a:round/>
              <a:headEnd/>
              <a:tailEnd/>
            </a:ln>
          </p:spPr>
          <p:txBody>
            <a:bodyPr/>
            <a:lstStyle/>
            <a:p>
              <a:endParaRPr lang="en-GB"/>
            </a:p>
          </p:txBody>
        </p:sp>
        <p:sp>
          <p:nvSpPr>
            <p:cNvPr id="10467" name="Freeform 4280"/>
            <p:cNvSpPr>
              <a:spLocks/>
            </p:cNvSpPr>
            <p:nvPr/>
          </p:nvSpPr>
          <p:spPr bwMode="auto">
            <a:xfrm>
              <a:off x="7747000" y="5600700"/>
              <a:ext cx="114300" cy="95250"/>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811129"/>
            </a:solidFill>
            <a:ln w="9525">
              <a:solidFill>
                <a:srgbClr val="000000"/>
              </a:solidFill>
              <a:prstDash val="solid"/>
              <a:round/>
              <a:headEnd/>
              <a:tailEnd/>
            </a:ln>
          </p:spPr>
          <p:txBody>
            <a:bodyPr/>
            <a:lstStyle/>
            <a:p>
              <a:endParaRPr lang="en-GB"/>
            </a:p>
          </p:txBody>
        </p:sp>
        <p:sp>
          <p:nvSpPr>
            <p:cNvPr id="10468" name="Freeform 4281"/>
            <p:cNvSpPr>
              <a:spLocks/>
            </p:cNvSpPr>
            <p:nvPr/>
          </p:nvSpPr>
          <p:spPr bwMode="auto">
            <a:xfrm>
              <a:off x="8959850" y="4765675"/>
              <a:ext cx="38100" cy="31750"/>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0469" name="Freeform 4282"/>
            <p:cNvSpPr>
              <a:spLocks/>
            </p:cNvSpPr>
            <p:nvPr/>
          </p:nvSpPr>
          <p:spPr bwMode="auto">
            <a:xfrm>
              <a:off x="8997950" y="4722813"/>
              <a:ext cx="38100" cy="31750"/>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GB"/>
            </a:p>
          </p:txBody>
        </p:sp>
        <p:sp>
          <p:nvSpPr>
            <p:cNvPr id="10470" name="Freeform 4283"/>
            <p:cNvSpPr>
              <a:spLocks/>
            </p:cNvSpPr>
            <p:nvPr/>
          </p:nvSpPr>
          <p:spPr bwMode="auto">
            <a:xfrm>
              <a:off x="8574088" y="4862513"/>
              <a:ext cx="58737"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GB"/>
            </a:p>
          </p:txBody>
        </p:sp>
        <p:sp>
          <p:nvSpPr>
            <p:cNvPr id="10471" name="Freeform 4284"/>
            <p:cNvSpPr>
              <a:spLocks/>
            </p:cNvSpPr>
            <p:nvPr/>
          </p:nvSpPr>
          <p:spPr bwMode="auto">
            <a:xfrm>
              <a:off x="8210550" y="5589588"/>
              <a:ext cx="315913" cy="214312"/>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811129"/>
            </a:solidFill>
            <a:ln w="9525">
              <a:solidFill>
                <a:srgbClr val="000000"/>
              </a:solidFill>
              <a:prstDash val="solid"/>
              <a:round/>
              <a:headEnd/>
              <a:tailEnd/>
            </a:ln>
          </p:spPr>
          <p:txBody>
            <a:bodyPr/>
            <a:lstStyle/>
            <a:p>
              <a:endParaRPr lang="en-GB"/>
            </a:p>
          </p:txBody>
        </p:sp>
        <p:sp>
          <p:nvSpPr>
            <p:cNvPr id="10472" name="Freeform 4285"/>
            <p:cNvSpPr>
              <a:spLocks/>
            </p:cNvSpPr>
            <p:nvPr/>
          </p:nvSpPr>
          <p:spPr bwMode="auto">
            <a:xfrm>
              <a:off x="8535988" y="5375275"/>
              <a:ext cx="184150" cy="257175"/>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811129"/>
            </a:solidFill>
            <a:ln w="9525">
              <a:solidFill>
                <a:srgbClr val="000000"/>
              </a:solidFill>
              <a:prstDash val="solid"/>
              <a:round/>
              <a:headEnd/>
              <a:tailEnd/>
            </a:ln>
          </p:spPr>
          <p:txBody>
            <a:bodyPr/>
            <a:lstStyle/>
            <a:p>
              <a:endParaRPr lang="en-GB"/>
            </a:p>
          </p:txBody>
        </p:sp>
        <p:sp>
          <p:nvSpPr>
            <p:cNvPr id="10473" name="Freeform 4286"/>
            <p:cNvSpPr>
              <a:spLocks/>
            </p:cNvSpPr>
            <p:nvPr/>
          </p:nvSpPr>
          <p:spPr bwMode="auto">
            <a:xfrm>
              <a:off x="8210550" y="5813425"/>
              <a:ext cx="19050" cy="11113"/>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0474" name="Freeform 4287"/>
            <p:cNvSpPr>
              <a:spLocks/>
            </p:cNvSpPr>
            <p:nvPr/>
          </p:nvSpPr>
          <p:spPr bwMode="auto">
            <a:xfrm>
              <a:off x="5543550" y="4894263"/>
              <a:ext cx="19050" cy="11112"/>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GB"/>
            </a:p>
          </p:txBody>
        </p:sp>
        <p:sp>
          <p:nvSpPr>
            <p:cNvPr id="10475" name="Freeform 4288"/>
            <p:cNvSpPr>
              <a:spLocks/>
            </p:cNvSpPr>
            <p:nvPr/>
          </p:nvSpPr>
          <p:spPr bwMode="auto">
            <a:xfrm>
              <a:off x="8507413" y="4476750"/>
              <a:ext cx="38100" cy="20638"/>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GB"/>
            </a:p>
          </p:txBody>
        </p:sp>
        <p:sp>
          <p:nvSpPr>
            <p:cNvPr id="10476" name="Freeform 4289"/>
            <p:cNvSpPr>
              <a:spLocks/>
            </p:cNvSpPr>
            <p:nvPr/>
          </p:nvSpPr>
          <p:spPr bwMode="auto">
            <a:xfrm>
              <a:off x="8428038" y="4381500"/>
              <a:ext cx="30162" cy="31750"/>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77" name="Freeform 4290"/>
            <p:cNvSpPr>
              <a:spLocks/>
            </p:cNvSpPr>
            <p:nvPr/>
          </p:nvSpPr>
          <p:spPr bwMode="auto">
            <a:xfrm>
              <a:off x="8553450" y="4508500"/>
              <a:ext cx="20638" cy="20638"/>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GB"/>
            </a:p>
          </p:txBody>
        </p:sp>
        <p:sp>
          <p:nvSpPr>
            <p:cNvPr id="10478" name="Freeform 4291"/>
            <p:cNvSpPr>
              <a:spLocks/>
            </p:cNvSpPr>
            <p:nvPr/>
          </p:nvSpPr>
          <p:spPr bwMode="auto">
            <a:xfrm>
              <a:off x="8448675" y="4433888"/>
              <a:ext cx="9525" cy="20637"/>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0479" name="Freeform 4292"/>
            <p:cNvSpPr>
              <a:spLocks/>
            </p:cNvSpPr>
            <p:nvPr/>
          </p:nvSpPr>
          <p:spPr bwMode="auto">
            <a:xfrm>
              <a:off x="8545513" y="4443413"/>
              <a:ext cx="7937" cy="4286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480" name="Freeform 4293"/>
            <p:cNvSpPr>
              <a:spLocks/>
            </p:cNvSpPr>
            <p:nvPr/>
          </p:nvSpPr>
          <p:spPr bwMode="auto">
            <a:xfrm>
              <a:off x="8488363" y="4424363"/>
              <a:ext cx="26987" cy="30162"/>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GB"/>
            </a:p>
          </p:txBody>
        </p:sp>
        <p:sp>
          <p:nvSpPr>
            <p:cNvPr id="10481" name="Freeform 4294"/>
            <p:cNvSpPr>
              <a:spLocks/>
            </p:cNvSpPr>
            <p:nvPr/>
          </p:nvSpPr>
          <p:spPr bwMode="auto">
            <a:xfrm>
              <a:off x="8978900" y="4594225"/>
              <a:ext cx="9525" cy="1588"/>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482" name="Freeform 4295"/>
            <p:cNvSpPr>
              <a:spLocks/>
            </p:cNvSpPr>
            <p:nvPr/>
          </p:nvSpPr>
          <p:spPr bwMode="auto">
            <a:xfrm>
              <a:off x="8682038" y="4668838"/>
              <a:ext cx="7937" cy="33337"/>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GB"/>
            </a:p>
          </p:txBody>
        </p:sp>
        <p:sp>
          <p:nvSpPr>
            <p:cNvPr id="10483" name="Freeform 4296"/>
            <p:cNvSpPr>
              <a:spLocks/>
            </p:cNvSpPr>
            <p:nvPr/>
          </p:nvSpPr>
          <p:spPr bwMode="auto">
            <a:xfrm>
              <a:off x="8689975" y="4711700"/>
              <a:ext cx="9525" cy="22225"/>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0484" name="Freeform 4297"/>
            <p:cNvSpPr>
              <a:spLocks/>
            </p:cNvSpPr>
            <p:nvPr/>
          </p:nvSpPr>
          <p:spPr bwMode="auto">
            <a:xfrm>
              <a:off x="8709025" y="4722813"/>
              <a:ext cx="11113" cy="11112"/>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485" name="Freeform 4298"/>
            <p:cNvSpPr>
              <a:spLocks/>
            </p:cNvSpPr>
            <p:nvPr/>
          </p:nvSpPr>
          <p:spPr bwMode="auto">
            <a:xfrm>
              <a:off x="8720138" y="4808538"/>
              <a:ext cx="7937" cy="11112"/>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486" name="Freeform 4299"/>
            <p:cNvSpPr>
              <a:spLocks/>
            </p:cNvSpPr>
            <p:nvPr/>
          </p:nvSpPr>
          <p:spPr bwMode="auto">
            <a:xfrm>
              <a:off x="2570163" y="5964238"/>
              <a:ext cx="39687" cy="31750"/>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0487" name="Freeform 4300"/>
            <p:cNvSpPr>
              <a:spLocks/>
            </p:cNvSpPr>
            <p:nvPr/>
          </p:nvSpPr>
          <p:spPr bwMode="auto">
            <a:xfrm>
              <a:off x="2541588" y="5975350"/>
              <a:ext cx="28575" cy="20638"/>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488" name="Freeform 4301"/>
            <p:cNvSpPr>
              <a:spLocks/>
            </p:cNvSpPr>
            <p:nvPr/>
          </p:nvSpPr>
          <p:spPr bwMode="auto">
            <a:xfrm>
              <a:off x="4340225" y="4754563"/>
              <a:ext cx="374650" cy="417512"/>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811129"/>
            </a:solidFill>
            <a:ln w="9525">
              <a:solidFill>
                <a:srgbClr val="000000"/>
              </a:solidFill>
              <a:prstDash val="solid"/>
              <a:round/>
              <a:headEnd/>
              <a:tailEnd/>
            </a:ln>
          </p:spPr>
          <p:txBody>
            <a:bodyPr/>
            <a:lstStyle/>
            <a:p>
              <a:endParaRPr lang="en-GB"/>
            </a:p>
          </p:txBody>
        </p:sp>
        <p:sp>
          <p:nvSpPr>
            <p:cNvPr id="10489" name="Freeform 4302"/>
            <p:cNvSpPr>
              <a:spLocks/>
            </p:cNvSpPr>
            <p:nvPr/>
          </p:nvSpPr>
          <p:spPr bwMode="auto">
            <a:xfrm>
              <a:off x="2027238" y="4568825"/>
              <a:ext cx="354012" cy="461963"/>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GB"/>
            </a:p>
          </p:txBody>
        </p:sp>
        <p:sp>
          <p:nvSpPr>
            <p:cNvPr id="10490" name="Freeform 4303"/>
            <p:cNvSpPr>
              <a:spLocks/>
            </p:cNvSpPr>
            <p:nvPr/>
          </p:nvSpPr>
          <p:spPr bwMode="auto">
            <a:xfrm>
              <a:off x="4564063" y="4787900"/>
              <a:ext cx="258762" cy="319088"/>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811129"/>
            </a:solidFill>
            <a:ln w="9525">
              <a:solidFill>
                <a:srgbClr val="000000"/>
              </a:solidFill>
              <a:prstDash val="solid"/>
              <a:round/>
              <a:headEnd/>
              <a:tailEnd/>
            </a:ln>
          </p:spPr>
          <p:txBody>
            <a:bodyPr/>
            <a:lstStyle/>
            <a:p>
              <a:endParaRPr lang="en-GB"/>
            </a:p>
          </p:txBody>
        </p:sp>
        <p:sp>
          <p:nvSpPr>
            <p:cNvPr id="10491" name="Freeform 4304"/>
            <p:cNvSpPr>
              <a:spLocks/>
            </p:cNvSpPr>
            <p:nvPr/>
          </p:nvSpPr>
          <p:spPr bwMode="auto">
            <a:xfrm>
              <a:off x="5224463" y="4551363"/>
              <a:ext cx="9525"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0492" name="Freeform 4305"/>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811129"/>
            </a:solidFill>
            <a:ln w="9525">
              <a:solidFill>
                <a:srgbClr val="000000"/>
              </a:solidFill>
              <a:prstDash val="solid"/>
              <a:round/>
              <a:headEnd/>
              <a:tailEnd/>
            </a:ln>
          </p:spPr>
          <p:txBody>
            <a:bodyPr/>
            <a:lstStyle/>
            <a:p>
              <a:endParaRPr lang="en-GB"/>
            </a:p>
          </p:txBody>
        </p:sp>
        <p:sp>
          <p:nvSpPr>
            <p:cNvPr id="10493" name="Freeform 4306"/>
            <p:cNvSpPr>
              <a:spLocks/>
            </p:cNvSpPr>
            <p:nvPr/>
          </p:nvSpPr>
          <p:spPr bwMode="auto">
            <a:xfrm>
              <a:off x="5208588" y="4583113"/>
              <a:ext cx="219075" cy="473075"/>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811129"/>
            </a:solidFill>
            <a:ln w="9525">
              <a:solidFill>
                <a:srgbClr val="000000"/>
              </a:solidFill>
              <a:prstDash val="solid"/>
              <a:round/>
              <a:headEnd/>
              <a:tailEnd/>
            </a:ln>
          </p:spPr>
          <p:txBody>
            <a:bodyPr/>
            <a:lstStyle/>
            <a:p>
              <a:endParaRPr lang="en-GB"/>
            </a:p>
          </p:txBody>
        </p:sp>
        <p:sp>
          <p:nvSpPr>
            <p:cNvPr id="10494" name="Freeform 4307"/>
            <p:cNvSpPr>
              <a:spLocks/>
            </p:cNvSpPr>
            <p:nvPr/>
          </p:nvSpPr>
          <p:spPr bwMode="auto">
            <a:xfrm>
              <a:off x="4927600" y="4486275"/>
              <a:ext cx="88900" cy="268288"/>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GB"/>
            </a:p>
          </p:txBody>
        </p:sp>
        <p:sp>
          <p:nvSpPr>
            <p:cNvPr id="10495" name="Freeform 4308"/>
            <p:cNvSpPr>
              <a:spLocks/>
            </p:cNvSpPr>
            <p:nvPr/>
          </p:nvSpPr>
          <p:spPr bwMode="auto">
            <a:xfrm>
              <a:off x="4849813" y="4519613"/>
              <a:ext cx="298450" cy="587375"/>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811129"/>
            </a:solidFill>
            <a:ln w="9525">
              <a:solidFill>
                <a:srgbClr val="000000"/>
              </a:solidFill>
              <a:prstDash val="solid"/>
              <a:round/>
              <a:headEnd/>
              <a:tailEnd/>
            </a:ln>
          </p:spPr>
          <p:txBody>
            <a:bodyPr/>
            <a:lstStyle/>
            <a:p>
              <a:endParaRPr lang="en-GB"/>
            </a:p>
          </p:txBody>
        </p:sp>
        <p:sp>
          <p:nvSpPr>
            <p:cNvPr id="10496" name="Freeform 4309"/>
            <p:cNvSpPr>
              <a:spLocks/>
            </p:cNvSpPr>
            <p:nvPr/>
          </p:nvSpPr>
          <p:spPr bwMode="auto">
            <a:xfrm>
              <a:off x="4456113" y="4937125"/>
              <a:ext cx="452437" cy="449263"/>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97" name="Freeform 4310"/>
            <p:cNvSpPr>
              <a:spLocks/>
            </p:cNvSpPr>
            <p:nvPr/>
          </p:nvSpPr>
          <p:spPr bwMode="auto">
            <a:xfrm>
              <a:off x="4456113" y="4937125"/>
              <a:ext cx="452437" cy="449263"/>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498" name="Freeform 4311"/>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499" name="Freeform 4312"/>
            <p:cNvSpPr>
              <a:spLocks/>
            </p:cNvSpPr>
            <p:nvPr/>
          </p:nvSpPr>
          <p:spPr bwMode="auto">
            <a:xfrm>
              <a:off x="4408488" y="4959350"/>
              <a:ext cx="7937" cy="11113"/>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GB"/>
            </a:p>
          </p:txBody>
        </p:sp>
        <p:sp>
          <p:nvSpPr>
            <p:cNvPr id="10500" name="Freeform 4313"/>
            <p:cNvSpPr>
              <a:spLocks/>
            </p:cNvSpPr>
            <p:nvPr/>
          </p:nvSpPr>
          <p:spPr bwMode="auto">
            <a:xfrm>
              <a:off x="4860925" y="5064125"/>
              <a:ext cx="25400" cy="53975"/>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811129"/>
            </a:solidFill>
            <a:ln w="9525">
              <a:solidFill>
                <a:srgbClr val="000000"/>
              </a:solidFill>
              <a:prstDash val="solid"/>
              <a:round/>
              <a:headEnd/>
              <a:tailEnd/>
            </a:ln>
          </p:spPr>
          <p:txBody>
            <a:bodyPr/>
            <a:lstStyle/>
            <a:p>
              <a:endParaRPr lang="en-GB"/>
            </a:p>
          </p:txBody>
        </p:sp>
        <p:sp>
          <p:nvSpPr>
            <p:cNvPr id="10501" name="Freeform 4314"/>
            <p:cNvSpPr>
              <a:spLocks/>
            </p:cNvSpPr>
            <p:nvPr/>
          </p:nvSpPr>
          <p:spPr bwMode="auto">
            <a:xfrm>
              <a:off x="4340225" y="4359275"/>
              <a:ext cx="347663" cy="428625"/>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GB"/>
            </a:p>
          </p:txBody>
        </p:sp>
        <p:sp>
          <p:nvSpPr>
            <p:cNvPr id="10502" name="Freeform 4315"/>
            <p:cNvSpPr>
              <a:spLocks/>
            </p:cNvSpPr>
            <p:nvPr/>
          </p:nvSpPr>
          <p:spPr bwMode="auto">
            <a:xfrm>
              <a:off x="4351338" y="4306888"/>
              <a:ext cx="26987" cy="52387"/>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GB"/>
            </a:p>
          </p:txBody>
        </p:sp>
        <p:sp>
          <p:nvSpPr>
            <p:cNvPr id="10503" name="Freeform 4316"/>
            <p:cNvSpPr>
              <a:spLocks/>
            </p:cNvSpPr>
            <p:nvPr/>
          </p:nvSpPr>
          <p:spPr bwMode="auto">
            <a:xfrm>
              <a:off x="1901825" y="4033838"/>
              <a:ext cx="1095375" cy="1392237"/>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GB"/>
            </a:p>
          </p:txBody>
        </p:sp>
        <p:sp>
          <p:nvSpPr>
            <p:cNvPr id="10504" name="Freeform 4317"/>
            <p:cNvSpPr>
              <a:spLocks/>
            </p:cNvSpPr>
            <p:nvPr/>
          </p:nvSpPr>
          <p:spPr bwMode="auto">
            <a:xfrm>
              <a:off x="2544763" y="4227513"/>
              <a:ext cx="66675" cy="53975"/>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GB"/>
            </a:p>
          </p:txBody>
        </p:sp>
        <p:sp>
          <p:nvSpPr>
            <p:cNvPr id="10505" name="Freeform 4318"/>
            <p:cNvSpPr>
              <a:spLocks/>
            </p:cNvSpPr>
            <p:nvPr/>
          </p:nvSpPr>
          <p:spPr bwMode="auto">
            <a:xfrm>
              <a:off x="4271963" y="4059238"/>
              <a:ext cx="58737" cy="53975"/>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prstDash val="solid"/>
              <a:round/>
              <a:headEnd/>
              <a:tailEnd/>
            </a:ln>
          </p:spPr>
          <p:txBody>
            <a:bodyPr/>
            <a:lstStyle/>
            <a:p>
              <a:endParaRPr lang="en-GB"/>
            </a:p>
          </p:txBody>
        </p:sp>
        <p:sp>
          <p:nvSpPr>
            <p:cNvPr id="10506" name="Freeform 4319"/>
            <p:cNvSpPr>
              <a:spLocks/>
            </p:cNvSpPr>
            <p:nvPr/>
          </p:nvSpPr>
          <p:spPr bwMode="auto">
            <a:xfrm>
              <a:off x="4243388" y="4016375"/>
              <a:ext cx="19050" cy="11113"/>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0507" name="Freeform 4320"/>
            <p:cNvSpPr>
              <a:spLocks/>
            </p:cNvSpPr>
            <p:nvPr/>
          </p:nvSpPr>
          <p:spPr bwMode="auto">
            <a:xfrm>
              <a:off x="4252913" y="4070350"/>
              <a:ext cx="163512" cy="214313"/>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prstDash val="solid"/>
              <a:round/>
              <a:headEnd/>
              <a:tailEnd/>
            </a:ln>
          </p:spPr>
          <p:txBody>
            <a:bodyPr/>
            <a:lstStyle/>
            <a:p>
              <a:endParaRPr lang="en-GB"/>
            </a:p>
          </p:txBody>
        </p:sp>
        <p:sp>
          <p:nvSpPr>
            <p:cNvPr id="10508" name="Freeform 4321"/>
            <p:cNvSpPr>
              <a:spLocks/>
            </p:cNvSpPr>
            <p:nvPr/>
          </p:nvSpPr>
          <p:spPr bwMode="auto">
            <a:xfrm>
              <a:off x="2246313" y="4911725"/>
              <a:ext cx="239712" cy="288925"/>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GB"/>
            </a:p>
          </p:txBody>
        </p:sp>
        <p:sp>
          <p:nvSpPr>
            <p:cNvPr id="10509" name="Rectangle 4322"/>
            <p:cNvSpPr>
              <a:spLocks noChangeArrowheads="1"/>
            </p:cNvSpPr>
            <p:nvPr/>
          </p:nvSpPr>
          <p:spPr bwMode="auto">
            <a:xfrm>
              <a:off x="4195763" y="4133850"/>
              <a:ext cx="0" cy="11113"/>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510" name="Rectangle 4323"/>
            <p:cNvSpPr>
              <a:spLocks noChangeArrowheads="1"/>
            </p:cNvSpPr>
            <p:nvPr/>
          </p:nvSpPr>
          <p:spPr bwMode="auto">
            <a:xfrm>
              <a:off x="4214813" y="40909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511" name="Freeform 4324"/>
            <p:cNvSpPr>
              <a:spLocks/>
            </p:cNvSpPr>
            <p:nvPr/>
          </p:nvSpPr>
          <p:spPr bwMode="auto">
            <a:xfrm>
              <a:off x="4840288" y="4187825"/>
              <a:ext cx="307975" cy="374650"/>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GB"/>
            </a:p>
          </p:txBody>
        </p:sp>
        <p:sp>
          <p:nvSpPr>
            <p:cNvPr id="10512" name="Freeform 4325"/>
            <p:cNvSpPr>
              <a:spLocks/>
            </p:cNvSpPr>
            <p:nvPr/>
          </p:nvSpPr>
          <p:spPr bwMode="auto">
            <a:xfrm>
              <a:off x="5121275" y="4359275"/>
              <a:ext cx="9525" cy="22225"/>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0513" name="Freeform 4326"/>
            <p:cNvSpPr>
              <a:spLocks/>
            </p:cNvSpPr>
            <p:nvPr/>
          </p:nvSpPr>
          <p:spPr bwMode="auto">
            <a:xfrm>
              <a:off x="4849813" y="3995738"/>
              <a:ext cx="144462" cy="203200"/>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GB"/>
            </a:p>
          </p:txBody>
        </p:sp>
        <p:sp>
          <p:nvSpPr>
            <p:cNvPr id="10514" name="Freeform 4327"/>
            <p:cNvSpPr>
              <a:spLocks/>
            </p:cNvSpPr>
            <p:nvPr/>
          </p:nvSpPr>
          <p:spPr bwMode="auto">
            <a:xfrm>
              <a:off x="4351338" y="3962400"/>
              <a:ext cx="546100" cy="663575"/>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GB"/>
            </a:p>
          </p:txBody>
        </p:sp>
        <p:sp>
          <p:nvSpPr>
            <p:cNvPr id="10515" name="Freeform 4328"/>
            <p:cNvSpPr>
              <a:spLocks/>
            </p:cNvSpPr>
            <p:nvPr/>
          </p:nvSpPr>
          <p:spPr bwMode="auto">
            <a:xfrm>
              <a:off x="4621213" y="4443413"/>
              <a:ext cx="333375" cy="344487"/>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811129"/>
            </a:solidFill>
            <a:ln w="9525">
              <a:solidFill>
                <a:srgbClr val="000000"/>
              </a:solidFill>
              <a:prstDash val="solid"/>
              <a:round/>
              <a:headEnd/>
              <a:tailEnd/>
            </a:ln>
          </p:spPr>
          <p:txBody>
            <a:bodyPr/>
            <a:lstStyle/>
            <a:p>
              <a:endParaRPr lang="en-GB"/>
            </a:p>
          </p:txBody>
        </p:sp>
        <p:sp>
          <p:nvSpPr>
            <p:cNvPr id="10516" name="Freeform 4329"/>
            <p:cNvSpPr>
              <a:spLocks/>
            </p:cNvSpPr>
            <p:nvPr/>
          </p:nvSpPr>
          <p:spPr bwMode="auto">
            <a:xfrm>
              <a:off x="4714875" y="4702175"/>
              <a:ext cx="212725" cy="246063"/>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prstDash val="solid"/>
              <a:round/>
              <a:headEnd/>
              <a:tailEnd/>
            </a:ln>
          </p:spPr>
          <p:txBody>
            <a:bodyPr/>
            <a:lstStyle/>
            <a:p>
              <a:endParaRPr lang="en-GB"/>
            </a:p>
          </p:txBody>
        </p:sp>
        <p:sp>
          <p:nvSpPr>
            <p:cNvPr id="10517" name="Freeform 4330"/>
            <p:cNvSpPr>
              <a:spLocks/>
            </p:cNvSpPr>
            <p:nvPr/>
          </p:nvSpPr>
          <p:spPr bwMode="auto">
            <a:xfrm>
              <a:off x="2411413" y="5297488"/>
              <a:ext cx="142875"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GB"/>
            </a:p>
          </p:txBody>
        </p:sp>
        <p:sp>
          <p:nvSpPr>
            <p:cNvPr id="10518" name="Freeform 4331"/>
            <p:cNvSpPr>
              <a:spLocks/>
            </p:cNvSpPr>
            <p:nvPr/>
          </p:nvSpPr>
          <p:spPr bwMode="auto">
            <a:xfrm>
              <a:off x="2073275" y="4999038"/>
              <a:ext cx="442913" cy="1079500"/>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GB"/>
            </a:p>
          </p:txBody>
        </p:sp>
        <p:sp>
          <p:nvSpPr>
            <p:cNvPr id="10519" name="Freeform 4332"/>
            <p:cNvSpPr>
              <a:spLocks/>
            </p:cNvSpPr>
            <p:nvPr/>
          </p:nvSpPr>
          <p:spPr bwMode="auto">
            <a:xfrm>
              <a:off x="2098675" y="5632450"/>
              <a:ext cx="19050" cy="53975"/>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520" name="Freeform 4333"/>
            <p:cNvSpPr>
              <a:spLocks/>
            </p:cNvSpPr>
            <p:nvPr/>
          </p:nvSpPr>
          <p:spPr bwMode="auto">
            <a:xfrm>
              <a:off x="2144713" y="5878513"/>
              <a:ext cx="30162" cy="4286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521" name="Freeform 4334"/>
            <p:cNvSpPr>
              <a:spLocks/>
            </p:cNvSpPr>
            <p:nvPr/>
          </p:nvSpPr>
          <p:spPr bwMode="auto">
            <a:xfrm>
              <a:off x="1697038" y="4162425"/>
              <a:ext cx="153987" cy="236538"/>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GB"/>
            </a:p>
          </p:txBody>
        </p:sp>
        <p:sp>
          <p:nvSpPr>
            <p:cNvPr id="10522" name="Freeform 4335"/>
            <p:cNvSpPr>
              <a:spLocks/>
            </p:cNvSpPr>
            <p:nvPr/>
          </p:nvSpPr>
          <p:spPr bwMode="auto">
            <a:xfrm>
              <a:off x="1416050" y="4144963"/>
              <a:ext cx="19050" cy="33337"/>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523" name="Freeform 4336"/>
            <p:cNvSpPr>
              <a:spLocks/>
            </p:cNvSpPr>
            <p:nvPr/>
          </p:nvSpPr>
          <p:spPr bwMode="auto">
            <a:xfrm>
              <a:off x="1741488" y="4241800"/>
              <a:ext cx="9525" cy="11113"/>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0524" name="Freeform 4337"/>
            <p:cNvSpPr>
              <a:spLocks/>
            </p:cNvSpPr>
            <p:nvPr/>
          </p:nvSpPr>
          <p:spPr bwMode="auto">
            <a:xfrm>
              <a:off x="1444625" y="4167188"/>
              <a:ext cx="11113" cy="11112"/>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0525" name="Freeform 4338"/>
            <p:cNvSpPr>
              <a:spLocks/>
            </p:cNvSpPr>
            <p:nvPr/>
          </p:nvSpPr>
          <p:spPr bwMode="auto">
            <a:xfrm>
              <a:off x="1689100" y="4216400"/>
              <a:ext cx="363538" cy="652463"/>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GB"/>
            </a:p>
          </p:txBody>
        </p:sp>
        <p:sp>
          <p:nvSpPr>
            <p:cNvPr id="10526" name="Freeform 4339"/>
            <p:cNvSpPr>
              <a:spLocks/>
            </p:cNvSpPr>
            <p:nvPr/>
          </p:nvSpPr>
          <p:spPr bwMode="auto">
            <a:xfrm>
              <a:off x="5938838" y="2263775"/>
              <a:ext cx="1441450" cy="1165225"/>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811129"/>
            </a:solidFill>
            <a:ln w="9525">
              <a:solidFill>
                <a:srgbClr val="000000"/>
              </a:solidFill>
              <a:prstDash val="solid"/>
              <a:round/>
              <a:headEnd/>
              <a:tailEnd/>
            </a:ln>
          </p:spPr>
          <p:txBody>
            <a:bodyPr/>
            <a:lstStyle/>
            <a:p>
              <a:endParaRPr lang="en-GB"/>
            </a:p>
          </p:txBody>
        </p:sp>
        <p:sp>
          <p:nvSpPr>
            <p:cNvPr id="10527" name="Freeform 4340"/>
            <p:cNvSpPr>
              <a:spLocks/>
            </p:cNvSpPr>
            <p:nvPr/>
          </p:nvSpPr>
          <p:spPr bwMode="auto">
            <a:xfrm>
              <a:off x="7034213" y="3438525"/>
              <a:ext cx="68262" cy="53975"/>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811129"/>
            </a:solidFill>
            <a:ln w="9525">
              <a:solidFill>
                <a:srgbClr val="000000"/>
              </a:solidFill>
              <a:prstDash val="solid"/>
              <a:round/>
              <a:headEnd/>
              <a:tailEnd/>
            </a:ln>
          </p:spPr>
          <p:txBody>
            <a:bodyPr/>
            <a:lstStyle/>
            <a:p>
              <a:endParaRPr lang="en-GB"/>
            </a:p>
          </p:txBody>
        </p:sp>
        <p:sp>
          <p:nvSpPr>
            <p:cNvPr id="10528" name="Freeform 4341"/>
            <p:cNvSpPr>
              <a:spLocks/>
            </p:cNvSpPr>
            <p:nvPr/>
          </p:nvSpPr>
          <p:spPr bwMode="auto">
            <a:xfrm>
              <a:off x="7516813" y="2670175"/>
              <a:ext cx="241300" cy="288925"/>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811129"/>
            </a:solidFill>
            <a:ln w="9525">
              <a:solidFill>
                <a:srgbClr val="000000"/>
              </a:solidFill>
              <a:prstDash val="solid"/>
              <a:round/>
              <a:headEnd/>
              <a:tailEnd/>
            </a:ln>
          </p:spPr>
          <p:txBody>
            <a:bodyPr/>
            <a:lstStyle/>
            <a:p>
              <a:endParaRPr lang="en-GB"/>
            </a:p>
          </p:txBody>
        </p:sp>
        <p:sp>
          <p:nvSpPr>
            <p:cNvPr id="10529" name="Freeform 4342"/>
            <p:cNvSpPr>
              <a:spLocks/>
            </p:cNvSpPr>
            <p:nvPr/>
          </p:nvSpPr>
          <p:spPr bwMode="auto">
            <a:xfrm>
              <a:off x="7602538" y="2530475"/>
              <a:ext cx="136525" cy="139700"/>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811129"/>
            </a:solidFill>
            <a:ln w="9525">
              <a:solidFill>
                <a:srgbClr val="000000"/>
              </a:solidFill>
              <a:prstDash val="solid"/>
              <a:round/>
              <a:headEnd/>
              <a:tailEnd/>
            </a:ln>
          </p:spPr>
          <p:txBody>
            <a:bodyPr/>
            <a:lstStyle/>
            <a:p>
              <a:endParaRPr lang="en-GB"/>
            </a:p>
          </p:txBody>
        </p:sp>
        <p:sp>
          <p:nvSpPr>
            <p:cNvPr id="10530" name="Freeform 4343"/>
            <p:cNvSpPr>
              <a:spLocks/>
            </p:cNvSpPr>
            <p:nvPr/>
          </p:nvSpPr>
          <p:spPr bwMode="auto">
            <a:xfrm>
              <a:off x="7486650" y="2938463"/>
              <a:ext cx="77788" cy="106362"/>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811129"/>
            </a:solidFill>
            <a:ln w="9525">
              <a:solidFill>
                <a:srgbClr val="000000"/>
              </a:solidFill>
              <a:prstDash val="solid"/>
              <a:round/>
              <a:headEnd/>
              <a:tailEnd/>
            </a:ln>
          </p:spPr>
          <p:txBody>
            <a:bodyPr/>
            <a:lstStyle/>
            <a:p>
              <a:endParaRPr lang="en-GB"/>
            </a:p>
          </p:txBody>
        </p:sp>
        <p:sp>
          <p:nvSpPr>
            <p:cNvPr id="10531" name="Freeform 4344"/>
            <p:cNvSpPr>
              <a:spLocks/>
            </p:cNvSpPr>
            <p:nvPr/>
          </p:nvSpPr>
          <p:spPr bwMode="auto">
            <a:xfrm>
              <a:off x="7554913" y="2927350"/>
              <a:ext cx="66675" cy="53975"/>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811129"/>
            </a:solidFill>
            <a:ln w="9525">
              <a:solidFill>
                <a:srgbClr val="000000"/>
              </a:solidFill>
              <a:prstDash val="solid"/>
              <a:round/>
              <a:headEnd/>
              <a:tailEnd/>
            </a:ln>
          </p:spPr>
          <p:txBody>
            <a:bodyPr/>
            <a:lstStyle/>
            <a:p>
              <a:endParaRPr lang="en-GB"/>
            </a:p>
          </p:txBody>
        </p:sp>
        <p:sp>
          <p:nvSpPr>
            <p:cNvPr id="10532" name="Freeform 4345"/>
            <p:cNvSpPr>
              <a:spLocks/>
            </p:cNvSpPr>
            <p:nvPr/>
          </p:nvSpPr>
          <p:spPr bwMode="auto">
            <a:xfrm>
              <a:off x="7516813" y="3194050"/>
              <a:ext cx="9525" cy="20638"/>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GB"/>
            </a:p>
          </p:txBody>
        </p:sp>
        <p:sp>
          <p:nvSpPr>
            <p:cNvPr id="10533" name="Freeform 4346"/>
            <p:cNvSpPr>
              <a:spLocks/>
            </p:cNvSpPr>
            <p:nvPr/>
          </p:nvSpPr>
          <p:spPr bwMode="auto">
            <a:xfrm>
              <a:off x="7651750" y="2787650"/>
              <a:ext cx="7938" cy="11113"/>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GB"/>
            </a:p>
          </p:txBody>
        </p:sp>
        <p:sp>
          <p:nvSpPr>
            <p:cNvPr id="10534" name="Freeform 4347"/>
            <p:cNvSpPr>
              <a:spLocks/>
            </p:cNvSpPr>
            <p:nvPr/>
          </p:nvSpPr>
          <p:spPr bwMode="auto">
            <a:xfrm>
              <a:off x="7505700" y="2992438"/>
              <a:ext cx="11113" cy="9525"/>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GB"/>
            </a:p>
          </p:txBody>
        </p:sp>
        <p:sp>
          <p:nvSpPr>
            <p:cNvPr id="10535" name="Freeform 4348"/>
            <p:cNvSpPr>
              <a:spLocks/>
            </p:cNvSpPr>
            <p:nvPr/>
          </p:nvSpPr>
          <p:spPr bwMode="auto">
            <a:xfrm>
              <a:off x="7258050" y="2616200"/>
              <a:ext cx="122238" cy="182563"/>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811129"/>
            </a:solidFill>
            <a:ln w="9525">
              <a:solidFill>
                <a:srgbClr val="000000"/>
              </a:solidFill>
              <a:prstDash val="solid"/>
              <a:round/>
              <a:headEnd/>
              <a:tailEnd/>
            </a:ln>
          </p:spPr>
          <p:txBody>
            <a:bodyPr/>
            <a:lstStyle/>
            <a:p>
              <a:endParaRPr lang="en-GB"/>
            </a:p>
          </p:txBody>
        </p:sp>
        <p:sp>
          <p:nvSpPr>
            <p:cNvPr id="10536" name="Freeform 4349"/>
            <p:cNvSpPr>
              <a:spLocks/>
            </p:cNvSpPr>
            <p:nvPr/>
          </p:nvSpPr>
          <p:spPr bwMode="auto">
            <a:xfrm>
              <a:off x="7342188" y="2776538"/>
              <a:ext cx="117475" cy="150812"/>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811129"/>
            </a:solidFill>
            <a:ln w="9525">
              <a:solidFill>
                <a:srgbClr val="000000"/>
              </a:solidFill>
              <a:prstDash val="solid"/>
              <a:round/>
              <a:headEnd/>
              <a:tailEnd/>
            </a:ln>
          </p:spPr>
          <p:txBody>
            <a:bodyPr/>
            <a:lstStyle/>
            <a:p>
              <a:endParaRPr lang="en-GB"/>
            </a:p>
          </p:txBody>
        </p:sp>
        <p:sp>
          <p:nvSpPr>
            <p:cNvPr id="10537" name="Freeform 4350"/>
            <p:cNvSpPr>
              <a:spLocks/>
            </p:cNvSpPr>
            <p:nvPr/>
          </p:nvSpPr>
          <p:spPr bwMode="auto">
            <a:xfrm>
              <a:off x="7332663" y="3248025"/>
              <a:ext cx="39687" cy="115888"/>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GB"/>
            </a:p>
          </p:txBody>
        </p:sp>
        <p:sp>
          <p:nvSpPr>
            <p:cNvPr id="10538" name="Freeform 4351"/>
            <p:cNvSpPr>
              <a:spLocks/>
            </p:cNvSpPr>
            <p:nvPr/>
          </p:nvSpPr>
          <p:spPr bwMode="auto">
            <a:xfrm>
              <a:off x="6176963" y="2306638"/>
              <a:ext cx="836612" cy="363537"/>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811129"/>
            </a:solidFill>
            <a:ln w="9525">
              <a:solidFill>
                <a:srgbClr val="000000"/>
              </a:solidFill>
              <a:prstDash val="solid"/>
              <a:round/>
              <a:headEnd/>
              <a:tailEnd/>
            </a:ln>
          </p:spPr>
          <p:txBody>
            <a:bodyPr/>
            <a:lstStyle/>
            <a:p>
              <a:endParaRPr lang="en-GB"/>
            </a:p>
          </p:txBody>
        </p:sp>
        <p:sp>
          <p:nvSpPr>
            <p:cNvPr id="10539" name="Freeform 4352"/>
            <p:cNvSpPr>
              <a:spLocks/>
            </p:cNvSpPr>
            <p:nvPr/>
          </p:nvSpPr>
          <p:spPr bwMode="auto">
            <a:xfrm>
              <a:off x="5167313" y="2189163"/>
              <a:ext cx="992187" cy="492125"/>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811129"/>
            </a:solidFill>
            <a:ln w="9525">
              <a:solidFill>
                <a:srgbClr val="000000"/>
              </a:solidFill>
              <a:prstDash val="solid"/>
              <a:round/>
              <a:headEnd/>
              <a:tailEnd/>
            </a:ln>
          </p:spPr>
          <p:txBody>
            <a:bodyPr/>
            <a:lstStyle/>
            <a:p>
              <a:endParaRPr lang="en-GB"/>
            </a:p>
          </p:txBody>
        </p:sp>
        <p:sp>
          <p:nvSpPr>
            <p:cNvPr id="10540" name="Freeform 4353"/>
            <p:cNvSpPr>
              <a:spLocks/>
            </p:cNvSpPr>
            <p:nvPr/>
          </p:nvSpPr>
          <p:spPr bwMode="auto">
            <a:xfrm>
              <a:off x="5016500" y="2584450"/>
              <a:ext cx="207963" cy="8572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811129"/>
            </a:solidFill>
            <a:ln w="9525">
              <a:solidFill>
                <a:srgbClr val="000000"/>
              </a:solidFill>
              <a:prstDash val="solid"/>
              <a:round/>
              <a:headEnd/>
              <a:tailEnd/>
            </a:ln>
          </p:spPr>
          <p:txBody>
            <a:bodyPr/>
            <a:lstStyle/>
            <a:p>
              <a:endParaRPr lang="en-GB"/>
            </a:p>
          </p:txBody>
        </p:sp>
        <p:sp>
          <p:nvSpPr>
            <p:cNvPr id="10541" name="Freeform 4354"/>
            <p:cNvSpPr>
              <a:spLocks/>
            </p:cNvSpPr>
            <p:nvPr/>
          </p:nvSpPr>
          <p:spPr bwMode="auto">
            <a:xfrm>
              <a:off x="5821363" y="2605088"/>
              <a:ext cx="261937" cy="139700"/>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811129"/>
            </a:solidFill>
            <a:ln w="9525">
              <a:solidFill>
                <a:srgbClr val="000000"/>
              </a:solidFill>
              <a:prstDash val="solid"/>
              <a:round/>
              <a:headEnd/>
              <a:tailEnd/>
            </a:ln>
          </p:spPr>
          <p:txBody>
            <a:bodyPr/>
            <a:lstStyle/>
            <a:p>
              <a:endParaRPr lang="en-GB"/>
            </a:p>
          </p:txBody>
        </p:sp>
        <p:sp>
          <p:nvSpPr>
            <p:cNvPr id="10542" name="Freeform 4355"/>
            <p:cNvSpPr>
              <a:spLocks/>
            </p:cNvSpPr>
            <p:nvPr/>
          </p:nvSpPr>
          <p:spPr bwMode="auto">
            <a:xfrm>
              <a:off x="5349875" y="2627313"/>
              <a:ext cx="395288" cy="268287"/>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811129"/>
            </a:solidFill>
            <a:ln w="9525">
              <a:solidFill>
                <a:srgbClr val="000000"/>
              </a:solidFill>
              <a:prstDash val="solid"/>
              <a:round/>
              <a:headEnd/>
              <a:tailEnd/>
            </a:ln>
          </p:spPr>
          <p:txBody>
            <a:bodyPr/>
            <a:lstStyle/>
            <a:p>
              <a:endParaRPr lang="en-GB"/>
            </a:p>
          </p:txBody>
        </p:sp>
        <p:sp>
          <p:nvSpPr>
            <p:cNvPr id="10543" name="Freeform 4356"/>
            <p:cNvSpPr>
              <a:spLocks/>
            </p:cNvSpPr>
            <p:nvPr/>
          </p:nvSpPr>
          <p:spPr bwMode="auto">
            <a:xfrm>
              <a:off x="5630863" y="2776538"/>
              <a:ext cx="354012" cy="322262"/>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GB"/>
            </a:p>
          </p:txBody>
        </p:sp>
        <p:sp>
          <p:nvSpPr>
            <p:cNvPr id="10544" name="Freeform 4357"/>
            <p:cNvSpPr>
              <a:spLocks/>
            </p:cNvSpPr>
            <p:nvPr/>
          </p:nvSpPr>
          <p:spPr bwMode="auto">
            <a:xfrm>
              <a:off x="4868863" y="2884488"/>
              <a:ext cx="58737" cy="31750"/>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903039"/>
            </a:solidFill>
            <a:ln w="9525">
              <a:solidFill>
                <a:srgbClr val="000000"/>
              </a:solidFill>
              <a:prstDash val="solid"/>
              <a:round/>
              <a:headEnd/>
              <a:tailEnd/>
            </a:ln>
          </p:spPr>
          <p:txBody>
            <a:bodyPr/>
            <a:lstStyle/>
            <a:p>
              <a:endParaRPr lang="en-GB"/>
            </a:p>
          </p:txBody>
        </p:sp>
        <p:sp>
          <p:nvSpPr>
            <p:cNvPr id="10545" name="Line 4358"/>
            <p:cNvSpPr>
              <a:spLocks noChangeShapeType="1"/>
            </p:cNvSpPr>
            <p:nvPr/>
          </p:nvSpPr>
          <p:spPr bwMode="auto">
            <a:xfrm>
              <a:off x="5967413" y="2830513"/>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46" name="Line 4359"/>
            <p:cNvSpPr>
              <a:spLocks noChangeShapeType="1"/>
            </p:cNvSpPr>
            <p:nvPr/>
          </p:nvSpPr>
          <p:spPr bwMode="auto">
            <a:xfrm>
              <a:off x="5976938" y="2841625"/>
              <a:ext cx="1587"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47" name="Line 4360"/>
            <p:cNvSpPr>
              <a:spLocks noChangeShapeType="1"/>
            </p:cNvSpPr>
            <p:nvPr/>
          </p:nvSpPr>
          <p:spPr bwMode="auto">
            <a:xfrm flipH="1">
              <a:off x="5967413" y="2841625"/>
              <a:ext cx="9525"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48" name="Line 4361"/>
            <p:cNvSpPr>
              <a:spLocks noChangeShapeType="1"/>
            </p:cNvSpPr>
            <p:nvPr/>
          </p:nvSpPr>
          <p:spPr bwMode="auto">
            <a:xfrm flipH="1">
              <a:off x="5957888" y="2852738"/>
              <a:ext cx="95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49" name="Line 4362"/>
            <p:cNvSpPr>
              <a:spLocks noChangeShapeType="1"/>
            </p:cNvSpPr>
            <p:nvPr/>
          </p:nvSpPr>
          <p:spPr bwMode="auto">
            <a:xfrm>
              <a:off x="5957888" y="2852738"/>
              <a:ext cx="1587"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0" name="Line 4363"/>
            <p:cNvSpPr>
              <a:spLocks noChangeShapeType="1"/>
            </p:cNvSpPr>
            <p:nvPr/>
          </p:nvSpPr>
          <p:spPr bwMode="auto">
            <a:xfrm flipH="1">
              <a:off x="5946775" y="2852738"/>
              <a:ext cx="11113"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1" name="Line 4364"/>
            <p:cNvSpPr>
              <a:spLocks noChangeShapeType="1"/>
            </p:cNvSpPr>
            <p:nvPr/>
          </p:nvSpPr>
          <p:spPr bwMode="auto">
            <a:xfrm>
              <a:off x="5946775" y="2862263"/>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2" name="Line 4365"/>
            <p:cNvSpPr>
              <a:spLocks noChangeShapeType="1"/>
            </p:cNvSpPr>
            <p:nvPr/>
          </p:nvSpPr>
          <p:spPr bwMode="auto">
            <a:xfrm>
              <a:off x="5946775" y="2873375"/>
              <a:ext cx="1588"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3" name="Line 4366"/>
            <p:cNvSpPr>
              <a:spLocks noChangeShapeType="1"/>
            </p:cNvSpPr>
            <p:nvPr/>
          </p:nvSpPr>
          <p:spPr bwMode="auto">
            <a:xfrm>
              <a:off x="5946775"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4" name="Line 4367"/>
            <p:cNvSpPr>
              <a:spLocks noChangeShapeType="1"/>
            </p:cNvSpPr>
            <p:nvPr/>
          </p:nvSpPr>
          <p:spPr bwMode="auto">
            <a:xfrm>
              <a:off x="5967413" y="2916238"/>
              <a:ext cx="1587"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5" name="Line 4368"/>
            <p:cNvSpPr>
              <a:spLocks noChangeShapeType="1"/>
            </p:cNvSpPr>
            <p:nvPr/>
          </p:nvSpPr>
          <p:spPr bwMode="auto">
            <a:xfrm>
              <a:off x="5967413" y="2927350"/>
              <a:ext cx="9525"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6" name="Line 4369"/>
            <p:cNvSpPr>
              <a:spLocks noChangeShapeType="1"/>
            </p:cNvSpPr>
            <p:nvPr/>
          </p:nvSpPr>
          <p:spPr bwMode="auto">
            <a:xfrm>
              <a:off x="5976938" y="2938463"/>
              <a:ext cx="7937"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7" name="Line 4370"/>
            <p:cNvSpPr>
              <a:spLocks noChangeShapeType="1"/>
            </p:cNvSpPr>
            <p:nvPr/>
          </p:nvSpPr>
          <p:spPr bwMode="auto">
            <a:xfrm>
              <a:off x="5984875" y="2949575"/>
              <a:ext cx="158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8" name="Line 4371"/>
            <p:cNvSpPr>
              <a:spLocks noChangeShapeType="1"/>
            </p:cNvSpPr>
            <p:nvPr/>
          </p:nvSpPr>
          <p:spPr bwMode="auto">
            <a:xfrm>
              <a:off x="5984875" y="2959100"/>
              <a:ext cx="1588"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59" name="Line 4372"/>
            <p:cNvSpPr>
              <a:spLocks noChangeShapeType="1"/>
            </p:cNvSpPr>
            <p:nvPr/>
          </p:nvSpPr>
          <p:spPr bwMode="auto">
            <a:xfrm>
              <a:off x="5984875" y="2970213"/>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60" name="Line 4373"/>
            <p:cNvSpPr>
              <a:spLocks noChangeShapeType="1"/>
            </p:cNvSpPr>
            <p:nvPr/>
          </p:nvSpPr>
          <p:spPr bwMode="auto">
            <a:xfrm flipV="1">
              <a:off x="6130925" y="2927350"/>
              <a:ext cx="9525"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61" name="Line 4374"/>
            <p:cNvSpPr>
              <a:spLocks noChangeShapeType="1"/>
            </p:cNvSpPr>
            <p:nvPr/>
          </p:nvSpPr>
          <p:spPr bwMode="auto">
            <a:xfrm flipV="1">
              <a:off x="6140450" y="2916238"/>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62" name="Line 4375"/>
            <p:cNvSpPr>
              <a:spLocks noChangeShapeType="1"/>
            </p:cNvSpPr>
            <p:nvPr/>
          </p:nvSpPr>
          <p:spPr bwMode="auto">
            <a:xfrm flipV="1">
              <a:off x="6140450" y="2884488"/>
              <a:ext cx="11113" cy="31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63" name="Line 4376"/>
            <p:cNvSpPr>
              <a:spLocks noChangeShapeType="1"/>
            </p:cNvSpPr>
            <p:nvPr/>
          </p:nvSpPr>
          <p:spPr bwMode="auto">
            <a:xfrm flipH="1">
              <a:off x="6140450"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64" name="Line 4377"/>
            <p:cNvSpPr>
              <a:spLocks noChangeShapeType="1"/>
            </p:cNvSpPr>
            <p:nvPr/>
          </p:nvSpPr>
          <p:spPr bwMode="auto">
            <a:xfrm flipH="1">
              <a:off x="6102350" y="2873375"/>
              <a:ext cx="79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65" name="Line 4378"/>
            <p:cNvSpPr>
              <a:spLocks noChangeShapeType="1"/>
            </p:cNvSpPr>
            <p:nvPr/>
          </p:nvSpPr>
          <p:spPr bwMode="auto">
            <a:xfrm flipH="1">
              <a:off x="6083300" y="2873375"/>
              <a:ext cx="19050"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66" name="Freeform 4379"/>
            <p:cNvSpPr>
              <a:spLocks/>
            </p:cNvSpPr>
            <p:nvPr/>
          </p:nvSpPr>
          <p:spPr bwMode="auto">
            <a:xfrm>
              <a:off x="4954588" y="2916238"/>
              <a:ext cx="30162" cy="53975"/>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GB"/>
            </a:p>
          </p:txBody>
        </p:sp>
        <p:sp>
          <p:nvSpPr>
            <p:cNvPr id="10567" name="Freeform 4380"/>
            <p:cNvSpPr>
              <a:spLocks/>
            </p:cNvSpPr>
            <p:nvPr/>
          </p:nvSpPr>
          <p:spPr bwMode="auto">
            <a:xfrm>
              <a:off x="4965700" y="2819400"/>
              <a:ext cx="165100" cy="182563"/>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811129"/>
            </a:solidFill>
            <a:ln w="9525">
              <a:solidFill>
                <a:srgbClr val="000000"/>
              </a:solidFill>
              <a:prstDash val="solid"/>
              <a:round/>
              <a:headEnd/>
              <a:tailEnd/>
            </a:ln>
          </p:spPr>
          <p:txBody>
            <a:bodyPr/>
            <a:lstStyle/>
            <a:p>
              <a:endParaRPr lang="en-GB"/>
            </a:p>
          </p:txBody>
        </p:sp>
        <p:sp>
          <p:nvSpPr>
            <p:cNvPr id="10568" name="Freeform 4381"/>
            <p:cNvSpPr>
              <a:spLocks/>
            </p:cNvSpPr>
            <p:nvPr/>
          </p:nvSpPr>
          <p:spPr bwMode="auto">
            <a:xfrm>
              <a:off x="5773738" y="2670175"/>
              <a:ext cx="222250" cy="171450"/>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811129"/>
            </a:solidFill>
            <a:ln w="9525">
              <a:solidFill>
                <a:srgbClr val="000000"/>
              </a:solidFill>
              <a:prstDash val="solid"/>
              <a:round/>
              <a:headEnd/>
              <a:tailEnd/>
            </a:ln>
          </p:spPr>
          <p:txBody>
            <a:bodyPr/>
            <a:lstStyle/>
            <a:p>
              <a:endParaRPr lang="en-GB"/>
            </a:p>
          </p:txBody>
        </p:sp>
        <p:sp>
          <p:nvSpPr>
            <p:cNvPr id="10569" name="Freeform 4382"/>
            <p:cNvSpPr>
              <a:spLocks/>
            </p:cNvSpPr>
            <p:nvPr/>
          </p:nvSpPr>
          <p:spPr bwMode="auto">
            <a:xfrm>
              <a:off x="5427663" y="2519363"/>
              <a:ext cx="414337" cy="300037"/>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811129"/>
            </a:solidFill>
            <a:ln w="9525">
              <a:solidFill>
                <a:srgbClr val="000000"/>
              </a:solidFill>
              <a:prstDash val="solid"/>
              <a:round/>
              <a:headEnd/>
              <a:tailEnd/>
            </a:ln>
          </p:spPr>
          <p:txBody>
            <a:bodyPr/>
            <a:lstStyle/>
            <a:p>
              <a:endParaRPr lang="en-GB"/>
            </a:p>
          </p:txBody>
        </p:sp>
        <p:sp>
          <p:nvSpPr>
            <p:cNvPr id="10570" name="Freeform 4383"/>
            <p:cNvSpPr>
              <a:spLocks/>
            </p:cNvSpPr>
            <p:nvPr/>
          </p:nvSpPr>
          <p:spPr bwMode="auto">
            <a:xfrm>
              <a:off x="4533900" y="2638425"/>
              <a:ext cx="66675" cy="52388"/>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811129"/>
            </a:solidFill>
            <a:ln w="9525">
              <a:solidFill>
                <a:srgbClr val="000000"/>
              </a:solidFill>
              <a:prstDash val="solid"/>
              <a:round/>
              <a:headEnd/>
              <a:tailEnd/>
            </a:ln>
          </p:spPr>
          <p:txBody>
            <a:bodyPr/>
            <a:lstStyle/>
            <a:p>
              <a:endParaRPr lang="en-GB"/>
            </a:p>
          </p:txBody>
        </p:sp>
        <p:sp>
          <p:nvSpPr>
            <p:cNvPr id="10571" name="Freeform 4384"/>
            <p:cNvSpPr>
              <a:spLocks/>
            </p:cNvSpPr>
            <p:nvPr/>
          </p:nvSpPr>
          <p:spPr bwMode="auto">
            <a:xfrm>
              <a:off x="4581525" y="2573338"/>
              <a:ext cx="153988" cy="107950"/>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811129"/>
            </a:solidFill>
            <a:ln w="9525">
              <a:solidFill>
                <a:srgbClr val="000000"/>
              </a:solidFill>
              <a:prstDash val="solid"/>
              <a:round/>
              <a:headEnd/>
              <a:tailEnd/>
            </a:ln>
          </p:spPr>
          <p:txBody>
            <a:bodyPr/>
            <a:lstStyle/>
            <a:p>
              <a:endParaRPr lang="en-GB"/>
            </a:p>
          </p:txBody>
        </p:sp>
        <p:sp>
          <p:nvSpPr>
            <p:cNvPr id="10572" name="Freeform 4385"/>
            <p:cNvSpPr>
              <a:spLocks/>
            </p:cNvSpPr>
            <p:nvPr/>
          </p:nvSpPr>
          <p:spPr bwMode="auto">
            <a:xfrm>
              <a:off x="4502150" y="2638425"/>
              <a:ext cx="50800" cy="95250"/>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811129"/>
            </a:solidFill>
            <a:ln w="9525">
              <a:solidFill>
                <a:srgbClr val="000000"/>
              </a:solidFill>
              <a:prstDash val="solid"/>
              <a:round/>
              <a:headEnd/>
              <a:tailEnd/>
            </a:ln>
          </p:spPr>
          <p:txBody>
            <a:bodyPr/>
            <a:lstStyle/>
            <a:p>
              <a:endParaRPr lang="en-GB"/>
            </a:p>
          </p:txBody>
        </p:sp>
        <p:sp>
          <p:nvSpPr>
            <p:cNvPr id="10573" name="Freeform 4386"/>
            <p:cNvSpPr>
              <a:spLocks/>
            </p:cNvSpPr>
            <p:nvPr/>
          </p:nvSpPr>
          <p:spPr bwMode="auto">
            <a:xfrm>
              <a:off x="5121275" y="2670175"/>
              <a:ext cx="112713" cy="8572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811129"/>
            </a:solidFill>
            <a:ln w="9525">
              <a:solidFill>
                <a:srgbClr val="000000"/>
              </a:solidFill>
              <a:prstDash val="solid"/>
              <a:round/>
              <a:headEnd/>
              <a:tailEnd/>
            </a:ln>
          </p:spPr>
          <p:txBody>
            <a:bodyPr/>
            <a:lstStyle/>
            <a:p>
              <a:endParaRPr lang="en-GB"/>
            </a:p>
          </p:txBody>
        </p:sp>
        <p:sp>
          <p:nvSpPr>
            <p:cNvPr id="10574" name="Freeform 4387"/>
            <p:cNvSpPr>
              <a:spLocks/>
            </p:cNvSpPr>
            <p:nvPr/>
          </p:nvSpPr>
          <p:spPr bwMode="auto">
            <a:xfrm>
              <a:off x="5214938" y="2659063"/>
              <a:ext cx="106362" cy="117475"/>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811129"/>
            </a:solidFill>
            <a:ln w="9525">
              <a:solidFill>
                <a:srgbClr val="000000"/>
              </a:solidFill>
              <a:prstDash val="solid"/>
              <a:round/>
              <a:headEnd/>
              <a:tailEnd/>
            </a:ln>
          </p:spPr>
          <p:txBody>
            <a:bodyPr/>
            <a:lstStyle/>
            <a:p>
              <a:endParaRPr lang="en-GB"/>
            </a:p>
          </p:txBody>
        </p:sp>
        <p:sp>
          <p:nvSpPr>
            <p:cNvPr id="10575" name="Freeform 4388"/>
            <p:cNvSpPr>
              <a:spLocks/>
            </p:cNvSpPr>
            <p:nvPr/>
          </p:nvSpPr>
          <p:spPr bwMode="auto">
            <a:xfrm>
              <a:off x="5178425" y="2733675"/>
              <a:ext cx="46038" cy="33338"/>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GB"/>
            </a:p>
          </p:txBody>
        </p:sp>
        <p:sp>
          <p:nvSpPr>
            <p:cNvPr id="10576" name="Freeform 4389"/>
            <p:cNvSpPr>
              <a:spLocks/>
            </p:cNvSpPr>
            <p:nvPr/>
          </p:nvSpPr>
          <p:spPr bwMode="auto">
            <a:xfrm>
              <a:off x="4533900" y="2659063"/>
              <a:ext cx="160338" cy="193675"/>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811129"/>
            </a:solidFill>
            <a:ln w="9525">
              <a:solidFill>
                <a:srgbClr val="000000"/>
              </a:solidFill>
              <a:prstDash val="solid"/>
              <a:round/>
              <a:headEnd/>
              <a:tailEnd/>
            </a:ln>
          </p:spPr>
          <p:txBody>
            <a:bodyPr/>
            <a:lstStyle/>
            <a:p>
              <a:endParaRPr lang="en-GB"/>
            </a:p>
          </p:txBody>
        </p:sp>
        <p:sp>
          <p:nvSpPr>
            <p:cNvPr id="10577" name="Freeform 4390"/>
            <p:cNvSpPr>
              <a:spLocks/>
            </p:cNvSpPr>
            <p:nvPr/>
          </p:nvSpPr>
          <p:spPr bwMode="auto">
            <a:xfrm>
              <a:off x="4638675" y="2884488"/>
              <a:ext cx="66675" cy="20637"/>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903039"/>
            </a:solidFill>
            <a:ln w="9525">
              <a:solidFill>
                <a:srgbClr val="000000"/>
              </a:solidFill>
              <a:prstDash val="solid"/>
              <a:round/>
              <a:headEnd/>
              <a:tailEnd/>
            </a:ln>
          </p:spPr>
          <p:txBody>
            <a:bodyPr/>
            <a:lstStyle/>
            <a:p>
              <a:endParaRPr lang="en-GB"/>
            </a:p>
          </p:txBody>
        </p:sp>
        <p:sp>
          <p:nvSpPr>
            <p:cNvPr id="10578" name="Freeform 4391"/>
            <p:cNvSpPr>
              <a:spLocks/>
            </p:cNvSpPr>
            <p:nvPr/>
          </p:nvSpPr>
          <p:spPr bwMode="auto">
            <a:xfrm>
              <a:off x="4610100" y="2755900"/>
              <a:ext cx="47625" cy="42863"/>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GB"/>
            </a:p>
          </p:txBody>
        </p:sp>
        <p:sp>
          <p:nvSpPr>
            <p:cNvPr id="10579" name="Freeform 4392"/>
            <p:cNvSpPr>
              <a:spLocks/>
            </p:cNvSpPr>
            <p:nvPr/>
          </p:nvSpPr>
          <p:spPr bwMode="auto">
            <a:xfrm>
              <a:off x="4687888" y="2744788"/>
              <a:ext cx="17462" cy="11112"/>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GB"/>
            </a:p>
          </p:txBody>
        </p:sp>
        <p:sp>
          <p:nvSpPr>
            <p:cNvPr id="10580" name="Freeform 4393"/>
            <p:cNvSpPr>
              <a:spLocks/>
            </p:cNvSpPr>
            <p:nvPr/>
          </p:nvSpPr>
          <p:spPr bwMode="auto">
            <a:xfrm>
              <a:off x="4543425" y="2776538"/>
              <a:ext cx="9525" cy="11112"/>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GB"/>
            </a:p>
          </p:txBody>
        </p:sp>
        <p:sp>
          <p:nvSpPr>
            <p:cNvPr id="10581" name="Freeform 4394"/>
            <p:cNvSpPr>
              <a:spLocks/>
            </p:cNvSpPr>
            <p:nvPr/>
          </p:nvSpPr>
          <p:spPr bwMode="auto">
            <a:xfrm>
              <a:off x="4687888" y="2776538"/>
              <a:ext cx="6350" cy="11112"/>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GB"/>
            </a:p>
          </p:txBody>
        </p:sp>
        <p:sp>
          <p:nvSpPr>
            <p:cNvPr id="10582" name="Freeform 4395"/>
            <p:cNvSpPr>
              <a:spLocks/>
            </p:cNvSpPr>
            <p:nvPr/>
          </p:nvSpPr>
          <p:spPr bwMode="auto">
            <a:xfrm>
              <a:off x="4176713" y="2478088"/>
              <a:ext cx="307975" cy="320675"/>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8111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83" name="Freeform 4396"/>
            <p:cNvSpPr>
              <a:spLocks/>
            </p:cNvSpPr>
            <p:nvPr/>
          </p:nvSpPr>
          <p:spPr bwMode="auto">
            <a:xfrm>
              <a:off x="4176713" y="2478088"/>
              <a:ext cx="307975" cy="320675"/>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584" name="Freeform 4397"/>
            <p:cNvSpPr>
              <a:spLocks/>
            </p:cNvSpPr>
            <p:nvPr/>
          </p:nvSpPr>
          <p:spPr bwMode="auto">
            <a:xfrm>
              <a:off x="4321175" y="2584450"/>
              <a:ext cx="9525" cy="1588"/>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2147483647 w 6"/>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587">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585" name="Freeform 4398"/>
            <p:cNvSpPr>
              <a:spLocks/>
            </p:cNvSpPr>
            <p:nvPr/>
          </p:nvSpPr>
          <p:spPr bwMode="auto">
            <a:xfrm>
              <a:off x="4330700" y="2670175"/>
              <a:ext cx="0" cy="1588"/>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586" name="Freeform 4399"/>
            <p:cNvSpPr>
              <a:spLocks/>
            </p:cNvSpPr>
            <p:nvPr/>
          </p:nvSpPr>
          <p:spPr bwMode="auto">
            <a:xfrm>
              <a:off x="4340225" y="2787650"/>
              <a:ext cx="76200" cy="53975"/>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811129"/>
            </a:solidFill>
            <a:ln w="9525">
              <a:solidFill>
                <a:srgbClr val="000000"/>
              </a:solidFill>
              <a:prstDash val="solid"/>
              <a:round/>
              <a:headEnd/>
              <a:tailEnd/>
            </a:ln>
          </p:spPr>
          <p:txBody>
            <a:bodyPr/>
            <a:lstStyle/>
            <a:p>
              <a:endParaRPr lang="en-GB"/>
            </a:p>
          </p:txBody>
        </p:sp>
        <p:sp>
          <p:nvSpPr>
            <p:cNvPr id="10587" name="Freeform 4400"/>
            <p:cNvSpPr>
              <a:spLocks/>
            </p:cNvSpPr>
            <p:nvPr/>
          </p:nvSpPr>
          <p:spPr bwMode="auto">
            <a:xfrm>
              <a:off x="4224338" y="2681288"/>
              <a:ext cx="38100"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811129"/>
            </a:solidFill>
            <a:ln w="9525">
              <a:solidFill>
                <a:srgbClr val="000000"/>
              </a:solidFill>
              <a:prstDash val="solid"/>
              <a:round/>
              <a:headEnd/>
              <a:tailEnd/>
            </a:ln>
          </p:spPr>
          <p:txBody>
            <a:bodyPr/>
            <a:lstStyle/>
            <a:p>
              <a:endParaRPr lang="en-GB"/>
            </a:p>
          </p:txBody>
        </p:sp>
        <p:sp>
          <p:nvSpPr>
            <p:cNvPr id="10588" name="Rectangle 4401"/>
            <p:cNvSpPr>
              <a:spLocks noChangeArrowheads="1"/>
            </p:cNvSpPr>
            <p:nvPr/>
          </p:nvSpPr>
          <p:spPr bwMode="auto">
            <a:xfrm>
              <a:off x="4195763" y="2593975"/>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589" name="Freeform 4402"/>
            <p:cNvSpPr>
              <a:spLocks/>
            </p:cNvSpPr>
            <p:nvPr/>
          </p:nvSpPr>
          <p:spPr bwMode="auto">
            <a:xfrm>
              <a:off x="4694238" y="2659063"/>
              <a:ext cx="503237" cy="214312"/>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811129"/>
            </a:solidFill>
            <a:ln w="9525">
              <a:solidFill>
                <a:srgbClr val="000000"/>
              </a:solidFill>
              <a:prstDash val="solid"/>
              <a:round/>
              <a:headEnd/>
              <a:tailEnd/>
            </a:ln>
          </p:spPr>
          <p:txBody>
            <a:bodyPr/>
            <a:lstStyle/>
            <a:p>
              <a:endParaRPr lang="en-GB"/>
            </a:p>
          </p:txBody>
        </p:sp>
        <p:sp>
          <p:nvSpPr>
            <p:cNvPr id="10590" name="Freeform 4403"/>
            <p:cNvSpPr>
              <a:spLocks/>
            </p:cNvSpPr>
            <p:nvPr/>
          </p:nvSpPr>
          <p:spPr bwMode="auto">
            <a:xfrm>
              <a:off x="4687888" y="2659063"/>
              <a:ext cx="74612" cy="53975"/>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811129"/>
            </a:solidFill>
            <a:ln w="9525">
              <a:solidFill>
                <a:srgbClr val="000000"/>
              </a:solidFill>
              <a:prstDash val="solid"/>
              <a:round/>
              <a:headEnd/>
              <a:tailEnd/>
            </a:ln>
          </p:spPr>
          <p:txBody>
            <a:bodyPr/>
            <a:lstStyle/>
            <a:p>
              <a:endParaRPr lang="en-GB"/>
            </a:p>
          </p:txBody>
        </p:sp>
        <p:sp>
          <p:nvSpPr>
            <p:cNvPr id="10591" name="Freeform 4404"/>
            <p:cNvSpPr>
              <a:spLocks/>
            </p:cNvSpPr>
            <p:nvPr/>
          </p:nvSpPr>
          <p:spPr bwMode="auto">
            <a:xfrm>
              <a:off x="4564063" y="2166938"/>
              <a:ext cx="217487" cy="16192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811129"/>
            </a:solidFill>
            <a:ln w="9525">
              <a:solidFill>
                <a:srgbClr val="000000"/>
              </a:solidFill>
              <a:prstDash val="solid"/>
              <a:round/>
              <a:headEnd/>
              <a:tailEnd/>
            </a:ln>
          </p:spPr>
          <p:txBody>
            <a:bodyPr/>
            <a:lstStyle/>
            <a:p>
              <a:endParaRPr lang="en-GB"/>
            </a:p>
          </p:txBody>
        </p:sp>
        <p:sp>
          <p:nvSpPr>
            <p:cNvPr id="10592" name="Freeform 4405"/>
            <p:cNvSpPr>
              <a:spLocks/>
            </p:cNvSpPr>
            <p:nvPr/>
          </p:nvSpPr>
          <p:spPr bwMode="auto">
            <a:xfrm>
              <a:off x="4203700" y="2135188"/>
              <a:ext cx="58738"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811129"/>
            </a:solidFill>
            <a:ln w="9525">
              <a:solidFill>
                <a:srgbClr val="000000"/>
              </a:solidFill>
              <a:prstDash val="solid"/>
              <a:round/>
              <a:headEnd/>
              <a:tailEnd/>
            </a:ln>
          </p:spPr>
          <p:txBody>
            <a:bodyPr/>
            <a:lstStyle/>
            <a:p>
              <a:endParaRPr lang="en-GB"/>
            </a:p>
          </p:txBody>
        </p:sp>
        <p:sp>
          <p:nvSpPr>
            <p:cNvPr id="10593" name="Freeform 4406"/>
            <p:cNvSpPr>
              <a:spLocks/>
            </p:cNvSpPr>
            <p:nvPr/>
          </p:nvSpPr>
          <p:spPr bwMode="auto">
            <a:xfrm>
              <a:off x="4271963" y="2166938"/>
              <a:ext cx="30162" cy="33337"/>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903039"/>
            </a:solidFill>
            <a:ln w="9525">
              <a:solidFill>
                <a:srgbClr val="000000"/>
              </a:solidFill>
              <a:prstDash val="solid"/>
              <a:round/>
              <a:headEnd/>
              <a:tailEnd/>
            </a:ln>
          </p:spPr>
          <p:txBody>
            <a:bodyPr/>
            <a:lstStyle/>
            <a:p>
              <a:endParaRPr lang="en-GB"/>
            </a:p>
          </p:txBody>
        </p:sp>
        <p:sp>
          <p:nvSpPr>
            <p:cNvPr id="10594" name="Freeform 4407"/>
            <p:cNvSpPr>
              <a:spLocks/>
            </p:cNvSpPr>
            <p:nvPr/>
          </p:nvSpPr>
          <p:spPr bwMode="auto">
            <a:xfrm>
              <a:off x="4203700" y="2112963"/>
              <a:ext cx="49213" cy="33337"/>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GB"/>
            </a:p>
          </p:txBody>
        </p:sp>
        <p:sp>
          <p:nvSpPr>
            <p:cNvPr id="10595" name="Freeform 4408"/>
            <p:cNvSpPr>
              <a:spLocks/>
            </p:cNvSpPr>
            <p:nvPr/>
          </p:nvSpPr>
          <p:spPr bwMode="auto">
            <a:xfrm>
              <a:off x="4233863" y="2189163"/>
              <a:ext cx="28575" cy="11112"/>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GB"/>
            </a:p>
          </p:txBody>
        </p:sp>
        <p:sp>
          <p:nvSpPr>
            <p:cNvPr id="10596" name="Rectangle 4409"/>
            <p:cNvSpPr>
              <a:spLocks noChangeArrowheads="1"/>
            </p:cNvSpPr>
            <p:nvPr/>
          </p:nvSpPr>
          <p:spPr bwMode="auto">
            <a:xfrm>
              <a:off x="4292600" y="2209800"/>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597" name="Freeform 4410"/>
            <p:cNvSpPr>
              <a:spLocks/>
            </p:cNvSpPr>
            <p:nvPr/>
          </p:nvSpPr>
          <p:spPr bwMode="auto">
            <a:xfrm>
              <a:off x="4543425" y="2049463"/>
              <a:ext cx="106363" cy="63500"/>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811129"/>
            </a:solidFill>
            <a:ln w="9525">
              <a:solidFill>
                <a:srgbClr val="000000"/>
              </a:solidFill>
              <a:prstDash val="solid"/>
              <a:round/>
              <a:headEnd/>
              <a:tailEnd/>
            </a:ln>
          </p:spPr>
          <p:txBody>
            <a:bodyPr/>
            <a:lstStyle/>
            <a:p>
              <a:endParaRPr lang="en-GB"/>
            </a:p>
          </p:txBody>
        </p:sp>
        <p:sp>
          <p:nvSpPr>
            <p:cNvPr id="10598" name="Freeform 4411"/>
            <p:cNvSpPr>
              <a:spLocks/>
            </p:cNvSpPr>
            <p:nvPr/>
          </p:nvSpPr>
          <p:spPr bwMode="auto">
            <a:xfrm>
              <a:off x="4502150" y="2092325"/>
              <a:ext cx="166688" cy="8572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811129"/>
            </a:solidFill>
            <a:ln w="9525">
              <a:solidFill>
                <a:srgbClr val="000000"/>
              </a:solidFill>
              <a:prstDash val="solid"/>
              <a:round/>
              <a:headEnd/>
              <a:tailEnd/>
            </a:ln>
          </p:spPr>
          <p:txBody>
            <a:bodyPr/>
            <a:lstStyle/>
            <a:p>
              <a:endParaRPr lang="en-GB"/>
            </a:p>
          </p:txBody>
        </p:sp>
        <p:sp>
          <p:nvSpPr>
            <p:cNvPr id="10599" name="Freeform 4412"/>
            <p:cNvSpPr>
              <a:spLocks/>
            </p:cNvSpPr>
            <p:nvPr/>
          </p:nvSpPr>
          <p:spPr bwMode="auto">
            <a:xfrm>
              <a:off x="4502150" y="2146300"/>
              <a:ext cx="136525" cy="8572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811129"/>
            </a:solidFill>
            <a:ln w="9525">
              <a:solidFill>
                <a:srgbClr val="000000"/>
              </a:solidFill>
              <a:prstDash val="solid"/>
              <a:round/>
              <a:headEnd/>
              <a:tailEnd/>
            </a:ln>
          </p:spPr>
          <p:txBody>
            <a:bodyPr/>
            <a:lstStyle/>
            <a:p>
              <a:endParaRPr lang="en-GB"/>
            </a:p>
          </p:txBody>
        </p:sp>
        <p:sp>
          <p:nvSpPr>
            <p:cNvPr id="10600" name="Freeform 4413"/>
            <p:cNvSpPr>
              <a:spLocks/>
            </p:cNvSpPr>
            <p:nvPr/>
          </p:nvSpPr>
          <p:spPr bwMode="auto">
            <a:xfrm>
              <a:off x="4090988" y="2263775"/>
              <a:ext cx="85725" cy="8572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811129"/>
            </a:solidFill>
            <a:ln w="9525">
              <a:solidFill>
                <a:srgbClr val="000000"/>
              </a:solidFill>
              <a:prstDash val="solid"/>
              <a:round/>
              <a:headEnd/>
              <a:tailEnd/>
            </a:ln>
          </p:spPr>
          <p:txBody>
            <a:bodyPr/>
            <a:lstStyle/>
            <a:p>
              <a:endParaRPr lang="en-GB"/>
            </a:p>
          </p:txBody>
        </p:sp>
        <p:sp>
          <p:nvSpPr>
            <p:cNvPr id="10601" name="Freeform 4414"/>
            <p:cNvSpPr>
              <a:spLocks/>
            </p:cNvSpPr>
            <p:nvPr/>
          </p:nvSpPr>
          <p:spPr bwMode="auto">
            <a:xfrm>
              <a:off x="4351338" y="2209800"/>
              <a:ext cx="239712" cy="193675"/>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811129"/>
            </a:solidFill>
            <a:ln w="9525">
              <a:solidFill>
                <a:srgbClr val="000000"/>
              </a:solidFill>
              <a:prstDash val="solid"/>
              <a:round/>
              <a:headEnd/>
              <a:tailEnd/>
            </a:ln>
          </p:spPr>
          <p:txBody>
            <a:bodyPr/>
            <a:lstStyle/>
            <a:p>
              <a:endParaRPr lang="en-GB"/>
            </a:p>
          </p:txBody>
        </p:sp>
        <p:sp>
          <p:nvSpPr>
            <p:cNvPr id="10602" name="Freeform 4415"/>
            <p:cNvSpPr>
              <a:spLocks/>
            </p:cNvSpPr>
            <p:nvPr/>
          </p:nvSpPr>
          <p:spPr bwMode="auto">
            <a:xfrm>
              <a:off x="4524375" y="2435225"/>
              <a:ext cx="238125" cy="158750"/>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811129"/>
            </a:solidFill>
            <a:ln w="9525">
              <a:solidFill>
                <a:srgbClr val="000000"/>
              </a:solidFill>
              <a:prstDash val="solid"/>
              <a:round/>
              <a:headEnd/>
              <a:tailEnd/>
            </a:ln>
          </p:spPr>
          <p:txBody>
            <a:bodyPr/>
            <a:lstStyle/>
            <a:p>
              <a:endParaRPr lang="en-GB"/>
            </a:p>
          </p:txBody>
        </p:sp>
        <p:sp>
          <p:nvSpPr>
            <p:cNvPr id="10603" name="Freeform 4416"/>
            <p:cNvSpPr>
              <a:spLocks/>
            </p:cNvSpPr>
            <p:nvPr/>
          </p:nvSpPr>
          <p:spPr bwMode="auto">
            <a:xfrm>
              <a:off x="4310063" y="2338388"/>
              <a:ext cx="165100" cy="8572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811129"/>
            </a:solidFill>
            <a:ln w="9525">
              <a:solidFill>
                <a:srgbClr val="000000"/>
              </a:solidFill>
              <a:prstDash val="solid"/>
              <a:round/>
              <a:headEnd/>
              <a:tailEnd/>
            </a:ln>
          </p:spPr>
          <p:txBody>
            <a:bodyPr/>
            <a:lstStyle/>
            <a:p>
              <a:endParaRPr lang="en-GB"/>
            </a:p>
          </p:txBody>
        </p:sp>
        <p:sp>
          <p:nvSpPr>
            <p:cNvPr id="10604" name="Freeform 4417"/>
            <p:cNvSpPr>
              <a:spLocks/>
            </p:cNvSpPr>
            <p:nvPr/>
          </p:nvSpPr>
          <p:spPr bwMode="auto">
            <a:xfrm>
              <a:off x="4071938" y="2328863"/>
              <a:ext cx="87312" cy="63500"/>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811129"/>
            </a:solidFill>
            <a:ln w="9525">
              <a:solidFill>
                <a:srgbClr val="000000"/>
              </a:solidFill>
              <a:prstDash val="solid"/>
              <a:round/>
              <a:headEnd/>
              <a:tailEnd/>
            </a:ln>
          </p:spPr>
          <p:txBody>
            <a:bodyPr/>
            <a:lstStyle/>
            <a:p>
              <a:endParaRPr lang="en-GB"/>
            </a:p>
          </p:txBody>
        </p:sp>
        <p:sp>
          <p:nvSpPr>
            <p:cNvPr id="10605" name="Freeform 4418"/>
            <p:cNvSpPr>
              <a:spLocks/>
            </p:cNvSpPr>
            <p:nvPr/>
          </p:nvSpPr>
          <p:spPr bwMode="auto">
            <a:xfrm>
              <a:off x="4159250" y="2209800"/>
              <a:ext cx="211138" cy="257175"/>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811129"/>
            </a:solidFill>
            <a:ln w="9525">
              <a:solidFill>
                <a:srgbClr val="000000"/>
              </a:solidFill>
              <a:prstDash val="solid"/>
              <a:round/>
              <a:headEnd/>
              <a:tailEnd/>
            </a:ln>
          </p:spPr>
          <p:txBody>
            <a:bodyPr/>
            <a:lstStyle/>
            <a:p>
              <a:endParaRPr lang="en-GB"/>
            </a:p>
          </p:txBody>
        </p:sp>
        <p:sp>
          <p:nvSpPr>
            <p:cNvPr id="10606" name="Freeform 4419"/>
            <p:cNvSpPr>
              <a:spLocks/>
            </p:cNvSpPr>
            <p:nvPr/>
          </p:nvSpPr>
          <p:spPr bwMode="auto">
            <a:xfrm>
              <a:off x="4321175" y="2220913"/>
              <a:ext cx="9525" cy="11112"/>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GB"/>
            </a:p>
          </p:txBody>
        </p:sp>
        <p:sp>
          <p:nvSpPr>
            <p:cNvPr id="10607" name="Freeform 4420"/>
            <p:cNvSpPr>
              <a:spLocks/>
            </p:cNvSpPr>
            <p:nvPr/>
          </p:nvSpPr>
          <p:spPr bwMode="auto">
            <a:xfrm>
              <a:off x="4148138" y="2371725"/>
              <a:ext cx="20637" cy="20638"/>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903039"/>
            </a:solidFill>
            <a:ln w="9525">
              <a:solidFill>
                <a:srgbClr val="000000"/>
              </a:solidFill>
              <a:prstDash val="solid"/>
              <a:round/>
              <a:headEnd/>
              <a:tailEnd/>
            </a:ln>
          </p:spPr>
          <p:txBody>
            <a:bodyPr/>
            <a:lstStyle/>
            <a:p>
              <a:endParaRPr lang="en-GB"/>
            </a:p>
          </p:txBody>
        </p:sp>
        <p:sp>
          <p:nvSpPr>
            <p:cNvPr id="10608" name="Freeform 4421"/>
            <p:cNvSpPr>
              <a:spLocks/>
            </p:cNvSpPr>
            <p:nvPr/>
          </p:nvSpPr>
          <p:spPr bwMode="auto">
            <a:xfrm>
              <a:off x="4668838" y="2414588"/>
              <a:ext cx="112712" cy="127000"/>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811129"/>
            </a:solidFill>
            <a:ln w="9525">
              <a:solidFill>
                <a:srgbClr val="000000"/>
              </a:solidFill>
              <a:prstDash val="solid"/>
              <a:round/>
              <a:headEnd/>
              <a:tailEnd/>
            </a:ln>
          </p:spPr>
          <p:txBody>
            <a:bodyPr/>
            <a:lstStyle/>
            <a:p>
              <a:endParaRPr lang="en-GB"/>
            </a:p>
          </p:txBody>
        </p:sp>
        <p:sp>
          <p:nvSpPr>
            <p:cNvPr id="10609" name="Freeform 4422"/>
            <p:cNvSpPr>
              <a:spLocks/>
            </p:cNvSpPr>
            <p:nvPr/>
          </p:nvSpPr>
          <p:spPr bwMode="auto">
            <a:xfrm>
              <a:off x="4117975" y="1697038"/>
              <a:ext cx="520700" cy="406400"/>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811129"/>
            </a:solidFill>
            <a:ln w="9525">
              <a:solidFill>
                <a:srgbClr val="000000"/>
              </a:solidFill>
              <a:prstDash val="solid"/>
              <a:round/>
              <a:headEnd/>
              <a:tailEnd/>
            </a:ln>
          </p:spPr>
          <p:txBody>
            <a:bodyPr/>
            <a:lstStyle/>
            <a:p>
              <a:endParaRPr lang="en-GB"/>
            </a:p>
          </p:txBody>
        </p:sp>
        <p:sp>
          <p:nvSpPr>
            <p:cNvPr id="10610" name="Freeform 4423"/>
            <p:cNvSpPr>
              <a:spLocks/>
            </p:cNvSpPr>
            <p:nvPr/>
          </p:nvSpPr>
          <p:spPr bwMode="auto">
            <a:xfrm>
              <a:off x="4203700" y="1450975"/>
              <a:ext cx="193675" cy="8572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811129"/>
            </a:solidFill>
            <a:ln w="9525">
              <a:solidFill>
                <a:srgbClr val="000000"/>
              </a:solidFill>
              <a:prstDash val="solid"/>
              <a:round/>
              <a:headEnd/>
              <a:tailEnd/>
            </a:ln>
          </p:spPr>
          <p:txBody>
            <a:bodyPr/>
            <a:lstStyle/>
            <a:p>
              <a:endParaRPr lang="en-GB"/>
            </a:p>
          </p:txBody>
        </p:sp>
        <p:sp>
          <p:nvSpPr>
            <p:cNvPr id="10611" name="Freeform 4424"/>
            <p:cNvSpPr>
              <a:spLocks/>
            </p:cNvSpPr>
            <p:nvPr/>
          </p:nvSpPr>
          <p:spPr bwMode="auto">
            <a:xfrm>
              <a:off x="4330700" y="1439863"/>
              <a:ext cx="153988" cy="31750"/>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811129"/>
            </a:solidFill>
            <a:ln w="9525">
              <a:solidFill>
                <a:srgbClr val="000000"/>
              </a:solidFill>
              <a:prstDash val="solid"/>
              <a:round/>
              <a:headEnd/>
              <a:tailEnd/>
            </a:ln>
          </p:spPr>
          <p:txBody>
            <a:bodyPr/>
            <a:lstStyle/>
            <a:p>
              <a:endParaRPr lang="en-GB"/>
            </a:p>
          </p:txBody>
        </p:sp>
        <p:sp>
          <p:nvSpPr>
            <p:cNvPr id="10612" name="Freeform 4425"/>
            <p:cNvSpPr>
              <a:spLocks/>
            </p:cNvSpPr>
            <p:nvPr/>
          </p:nvSpPr>
          <p:spPr bwMode="auto">
            <a:xfrm>
              <a:off x="4387850" y="1503363"/>
              <a:ext cx="77788" cy="11112"/>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903039"/>
            </a:solidFill>
            <a:ln w="9525">
              <a:solidFill>
                <a:srgbClr val="000000"/>
              </a:solidFill>
              <a:prstDash val="solid"/>
              <a:round/>
              <a:headEnd/>
              <a:tailEnd/>
            </a:ln>
          </p:spPr>
          <p:txBody>
            <a:bodyPr/>
            <a:lstStyle/>
            <a:p>
              <a:endParaRPr lang="en-GB"/>
            </a:p>
          </p:txBody>
        </p:sp>
        <p:sp>
          <p:nvSpPr>
            <p:cNvPr id="10613" name="Freeform 4426"/>
            <p:cNvSpPr>
              <a:spLocks/>
            </p:cNvSpPr>
            <p:nvPr/>
          </p:nvSpPr>
          <p:spPr bwMode="auto">
            <a:xfrm>
              <a:off x="4321175" y="1762125"/>
              <a:ext cx="30163" cy="9525"/>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GB"/>
            </a:p>
          </p:txBody>
        </p:sp>
        <p:sp>
          <p:nvSpPr>
            <p:cNvPr id="10614" name="Freeform 4427"/>
            <p:cNvSpPr>
              <a:spLocks/>
            </p:cNvSpPr>
            <p:nvPr/>
          </p:nvSpPr>
          <p:spPr bwMode="auto">
            <a:xfrm>
              <a:off x="4427538" y="1728788"/>
              <a:ext cx="277812" cy="309562"/>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811129"/>
            </a:solidFill>
            <a:ln w="9525">
              <a:solidFill>
                <a:srgbClr val="000000"/>
              </a:solidFill>
              <a:prstDash val="solid"/>
              <a:round/>
              <a:headEnd/>
              <a:tailEnd/>
            </a:ln>
          </p:spPr>
          <p:txBody>
            <a:bodyPr/>
            <a:lstStyle/>
            <a:p>
              <a:endParaRPr lang="en-GB"/>
            </a:p>
          </p:txBody>
        </p:sp>
        <p:sp>
          <p:nvSpPr>
            <p:cNvPr id="10615" name="Rectangle 4428"/>
            <p:cNvSpPr>
              <a:spLocks noChangeArrowheads="1"/>
            </p:cNvSpPr>
            <p:nvPr/>
          </p:nvSpPr>
          <p:spPr bwMode="auto">
            <a:xfrm>
              <a:off x="4243388" y="2466975"/>
              <a:ext cx="0" cy="11113"/>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616" name="Freeform 4429"/>
            <p:cNvSpPr>
              <a:spLocks/>
            </p:cNvSpPr>
            <p:nvPr/>
          </p:nvSpPr>
          <p:spPr bwMode="auto">
            <a:xfrm>
              <a:off x="4243388" y="2414588"/>
              <a:ext cx="193675" cy="8572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811129"/>
            </a:solidFill>
            <a:ln w="9525">
              <a:solidFill>
                <a:srgbClr val="000000"/>
              </a:solidFill>
              <a:prstDash val="solid"/>
              <a:round/>
              <a:headEnd/>
              <a:tailEnd/>
            </a:ln>
          </p:spPr>
          <p:txBody>
            <a:bodyPr/>
            <a:lstStyle/>
            <a:p>
              <a:endParaRPr lang="en-GB"/>
            </a:p>
          </p:txBody>
        </p:sp>
        <p:sp>
          <p:nvSpPr>
            <p:cNvPr id="10617" name="Freeform 4430"/>
            <p:cNvSpPr>
              <a:spLocks/>
            </p:cNvSpPr>
            <p:nvPr/>
          </p:nvSpPr>
          <p:spPr bwMode="auto">
            <a:xfrm>
              <a:off x="4408488" y="2541588"/>
              <a:ext cx="104775" cy="96837"/>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811129"/>
            </a:solidFill>
            <a:ln w="9525">
              <a:solidFill>
                <a:srgbClr val="000000"/>
              </a:solidFill>
              <a:prstDash val="solid"/>
              <a:round/>
              <a:headEnd/>
              <a:tailEnd/>
            </a:ln>
          </p:spPr>
          <p:txBody>
            <a:bodyPr/>
            <a:lstStyle/>
            <a:p>
              <a:endParaRPr lang="en-GB"/>
            </a:p>
          </p:txBody>
        </p:sp>
        <p:sp>
          <p:nvSpPr>
            <p:cNvPr id="10618" name="Freeform 4431"/>
            <p:cNvSpPr>
              <a:spLocks/>
            </p:cNvSpPr>
            <p:nvPr/>
          </p:nvSpPr>
          <p:spPr bwMode="auto">
            <a:xfrm>
              <a:off x="4351338" y="2489200"/>
              <a:ext cx="150812" cy="127000"/>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811129"/>
            </a:solidFill>
            <a:ln w="9525">
              <a:solidFill>
                <a:srgbClr val="000000"/>
              </a:solidFill>
              <a:prstDash val="solid"/>
              <a:round/>
              <a:headEnd/>
              <a:tailEnd/>
            </a:ln>
          </p:spPr>
          <p:txBody>
            <a:bodyPr/>
            <a:lstStyle/>
            <a:p>
              <a:endParaRPr lang="en-GB"/>
            </a:p>
          </p:txBody>
        </p:sp>
        <p:sp>
          <p:nvSpPr>
            <p:cNvPr id="10619" name="Freeform 4432"/>
            <p:cNvSpPr>
              <a:spLocks/>
            </p:cNvSpPr>
            <p:nvPr/>
          </p:nvSpPr>
          <p:spPr bwMode="auto">
            <a:xfrm>
              <a:off x="4445000" y="2616200"/>
              <a:ext cx="39688" cy="22225"/>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811129"/>
            </a:solidFill>
            <a:ln w="9525">
              <a:solidFill>
                <a:srgbClr val="000000"/>
              </a:solidFill>
              <a:prstDash val="solid"/>
              <a:round/>
              <a:headEnd/>
              <a:tailEnd/>
            </a:ln>
          </p:spPr>
          <p:txBody>
            <a:bodyPr/>
            <a:lstStyle/>
            <a:p>
              <a:endParaRPr lang="en-GB"/>
            </a:p>
          </p:txBody>
        </p:sp>
        <p:sp>
          <p:nvSpPr>
            <p:cNvPr id="10620" name="Freeform 4433"/>
            <p:cNvSpPr>
              <a:spLocks/>
            </p:cNvSpPr>
            <p:nvPr/>
          </p:nvSpPr>
          <p:spPr bwMode="auto">
            <a:xfrm>
              <a:off x="3887788" y="2338388"/>
              <a:ext cx="315912" cy="300037"/>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811129"/>
            </a:solidFill>
            <a:ln w="9525">
              <a:solidFill>
                <a:srgbClr val="000000"/>
              </a:solidFill>
              <a:prstDash val="solid"/>
              <a:round/>
              <a:headEnd/>
              <a:tailEnd/>
            </a:ln>
          </p:spPr>
          <p:txBody>
            <a:bodyPr/>
            <a:lstStyle/>
            <a:p>
              <a:endParaRPr lang="en-GB"/>
            </a:p>
          </p:txBody>
        </p:sp>
        <p:sp>
          <p:nvSpPr>
            <p:cNvPr id="10621" name="Freeform 4434"/>
            <p:cNvSpPr>
              <a:spLocks/>
            </p:cNvSpPr>
            <p:nvPr/>
          </p:nvSpPr>
          <p:spPr bwMode="auto">
            <a:xfrm>
              <a:off x="4233863" y="2627313"/>
              <a:ext cx="19050" cy="4286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903039"/>
            </a:solidFill>
            <a:ln w="9525">
              <a:solidFill>
                <a:srgbClr val="000000"/>
              </a:solidFill>
              <a:prstDash val="solid"/>
              <a:round/>
              <a:headEnd/>
              <a:tailEnd/>
            </a:ln>
          </p:spPr>
          <p:txBody>
            <a:bodyPr/>
            <a:lstStyle/>
            <a:p>
              <a:endParaRPr lang="en-GB"/>
            </a:p>
          </p:txBody>
        </p:sp>
        <p:sp>
          <p:nvSpPr>
            <p:cNvPr id="10622" name="Freeform 4435"/>
            <p:cNvSpPr>
              <a:spLocks/>
            </p:cNvSpPr>
            <p:nvPr/>
          </p:nvSpPr>
          <p:spPr bwMode="auto">
            <a:xfrm>
              <a:off x="4408488" y="2424113"/>
              <a:ext cx="173037" cy="95250"/>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811129"/>
            </a:solidFill>
            <a:ln w="9525">
              <a:solidFill>
                <a:srgbClr val="000000"/>
              </a:solidFill>
              <a:prstDash val="solid"/>
              <a:round/>
              <a:headEnd/>
              <a:tailEnd/>
            </a:ln>
          </p:spPr>
          <p:txBody>
            <a:bodyPr/>
            <a:lstStyle/>
            <a:p>
              <a:endParaRPr lang="en-GB"/>
            </a:p>
          </p:txBody>
        </p:sp>
        <p:sp>
          <p:nvSpPr>
            <p:cNvPr id="10623" name="Freeform 4436"/>
            <p:cNvSpPr>
              <a:spLocks/>
            </p:cNvSpPr>
            <p:nvPr/>
          </p:nvSpPr>
          <p:spPr bwMode="auto">
            <a:xfrm>
              <a:off x="4330700" y="2670175"/>
              <a:ext cx="0" cy="1588"/>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0624" name="Freeform 4437"/>
            <p:cNvSpPr>
              <a:spLocks/>
            </p:cNvSpPr>
            <p:nvPr/>
          </p:nvSpPr>
          <p:spPr bwMode="auto">
            <a:xfrm>
              <a:off x="4600575" y="1514475"/>
              <a:ext cx="3368675" cy="1155700"/>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811129"/>
            </a:solidFill>
            <a:ln w="9525">
              <a:solidFill>
                <a:srgbClr val="000000"/>
              </a:solidFill>
              <a:prstDash val="solid"/>
              <a:round/>
              <a:headEnd/>
              <a:tailEnd/>
            </a:ln>
          </p:spPr>
          <p:txBody>
            <a:bodyPr/>
            <a:lstStyle/>
            <a:p>
              <a:endParaRPr lang="en-GB"/>
            </a:p>
          </p:txBody>
        </p:sp>
        <p:sp>
          <p:nvSpPr>
            <p:cNvPr id="10625" name="Freeform 4438"/>
            <p:cNvSpPr>
              <a:spLocks/>
            </p:cNvSpPr>
            <p:nvPr/>
          </p:nvSpPr>
          <p:spPr bwMode="auto">
            <a:xfrm>
              <a:off x="7391400" y="2220913"/>
              <a:ext cx="230188" cy="29051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811129"/>
            </a:solidFill>
            <a:ln w="9525">
              <a:solidFill>
                <a:srgbClr val="000000"/>
              </a:solidFill>
              <a:prstDash val="solid"/>
              <a:round/>
              <a:headEnd/>
              <a:tailEnd/>
            </a:ln>
          </p:spPr>
          <p:txBody>
            <a:bodyPr/>
            <a:lstStyle/>
            <a:p>
              <a:endParaRPr lang="en-GB"/>
            </a:p>
          </p:txBody>
        </p:sp>
        <p:sp>
          <p:nvSpPr>
            <p:cNvPr id="10626" name="Freeform 4439"/>
            <p:cNvSpPr>
              <a:spLocks/>
            </p:cNvSpPr>
            <p:nvPr/>
          </p:nvSpPr>
          <p:spPr bwMode="auto">
            <a:xfrm>
              <a:off x="5041900" y="1525588"/>
              <a:ext cx="250825" cy="106362"/>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811129"/>
            </a:solidFill>
            <a:ln w="9525">
              <a:solidFill>
                <a:srgbClr val="000000"/>
              </a:solidFill>
              <a:prstDash val="solid"/>
              <a:round/>
              <a:headEnd/>
              <a:tailEnd/>
            </a:ln>
          </p:spPr>
          <p:txBody>
            <a:bodyPr/>
            <a:lstStyle/>
            <a:p>
              <a:endParaRPr lang="en-GB"/>
            </a:p>
          </p:txBody>
        </p:sp>
        <p:sp>
          <p:nvSpPr>
            <p:cNvPr id="10627" name="Freeform 4440"/>
            <p:cNvSpPr>
              <a:spLocks/>
            </p:cNvSpPr>
            <p:nvPr/>
          </p:nvSpPr>
          <p:spPr bwMode="auto">
            <a:xfrm>
              <a:off x="5033963" y="1631950"/>
              <a:ext cx="133350" cy="76200"/>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811129"/>
            </a:solidFill>
            <a:ln w="9525">
              <a:solidFill>
                <a:srgbClr val="000000"/>
              </a:solidFill>
              <a:prstDash val="solid"/>
              <a:round/>
              <a:headEnd/>
              <a:tailEnd/>
            </a:ln>
          </p:spPr>
          <p:txBody>
            <a:bodyPr/>
            <a:lstStyle/>
            <a:p>
              <a:endParaRPr lang="en-GB"/>
            </a:p>
          </p:txBody>
        </p:sp>
        <p:sp>
          <p:nvSpPr>
            <p:cNvPr id="10628" name="Freeform 4441"/>
            <p:cNvSpPr>
              <a:spLocks/>
            </p:cNvSpPr>
            <p:nvPr/>
          </p:nvSpPr>
          <p:spPr bwMode="auto">
            <a:xfrm>
              <a:off x="6592888" y="1546225"/>
              <a:ext cx="161925" cy="42863"/>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903039"/>
            </a:solidFill>
            <a:ln w="9525">
              <a:solidFill>
                <a:srgbClr val="000000"/>
              </a:solidFill>
              <a:prstDash val="solid"/>
              <a:round/>
              <a:headEnd/>
              <a:tailEnd/>
            </a:ln>
          </p:spPr>
          <p:txBody>
            <a:bodyPr/>
            <a:lstStyle/>
            <a:p>
              <a:endParaRPr lang="en-GB"/>
            </a:p>
          </p:txBody>
        </p:sp>
        <p:sp>
          <p:nvSpPr>
            <p:cNvPr id="10629" name="Freeform 4442"/>
            <p:cNvSpPr>
              <a:spLocks/>
            </p:cNvSpPr>
            <p:nvPr/>
          </p:nvSpPr>
          <p:spPr bwMode="auto">
            <a:xfrm>
              <a:off x="5668963" y="1450975"/>
              <a:ext cx="122237" cy="31750"/>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03039"/>
            </a:solidFill>
            <a:ln w="9525">
              <a:solidFill>
                <a:srgbClr val="000000"/>
              </a:solidFill>
              <a:prstDash val="solid"/>
              <a:round/>
              <a:headEnd/>
              <a:tailEnd/>
            </a:ln>
          </p:spPr>
          <p:txBody>
            <a:bodyPr/>
            <a:lstStyle/>
            <a:p>
              <a:endParaRPr lang="en-GB"/>
            </a:p>
          </p:txBody>
        </p:sp>
        <p:sp>
          <p:nvSpPr>
            <p:cNvPr id="10630" name="Freeform 4443"/>
            <p:cNvSpPr>
              <a:spLocks/>
            </p:cNvSpPr>
            <p:nvPr/>
          </p:nvSpPr>
          <p:spPr bwMode="auto">
            <a:xfrm>
              <a:off x="5811838" y="1460500"/>
              <a:ext cx="98425" cy="42863"/>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03039"/>
            </a:solidFill>
            <a:ln w="9525">
              <a:solidFill>
                <a:srgbClr val="000000"/>
              </a:solidFill>
              <a:prstDash val="solid"/>
              <a:round/>
              <a:headEnd/>
              <a:tailEnd/>
            </a:ln>
          </p:spPr>
          <p:txBody>
            <a:bodyPr/>
            <a:lstStyle/>
            <a:p>
              <a:endParaRPr lang="en-GB"/>
            </a:p>
          </p:txBody>
        </p:sp>
        <p:sp>
          <p:nvSpPr>
            <p:cNvPr id="10631" name="Freeform 4444"/>
            <p:cNvSpPr>
              <a:spLocks/>
            </p:cNvSpPr>
            <p:nvPr/>
          </p:nvSpPr>
          <p:spPr bwMode="auto">
            <a:xfrm>
              <a:off x="5611813" y="1428750"/>
              <a:ext cx="106362" cy="22225"/>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03039"/>
            </a:solidFill>
            <a:ln w="9525">
              <a:solidFill>
                <a:srgbClr val="000000"/>
              </a:solidFill>
              <a:prstDash val="solid"/>
              <a:round/>
              <a:headEnd/>
              <a:tailEnd/>
            </a:ln>
          </p:spPr>
          <p:txBody>
            <a:bodyPr/>
            <a:lstStyle/>
            <a:p>
              <a:endParaRPr lang="en-GB"/>
            </a:p>
          </p:txBody>
        </p:sp>
        <p:sp>
          <p:nvSpPr>
            <p:cNvPr id="10632" name="Freeform 4445"/>
            <p:cNvSpPr>
              <a:spLocks/>
            </p:cNvSpPr>
            <p:nvPr/>
          </p:nvSpPr>
          <p:spPr bwMode="auto">
            <a:xfrm>
              <a:off x="6775450" y="1568450"/>
              <a:ext cx="106363" cy="20638"/>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903039"/>
            </a:solidFill>
            <a:ln w="9525">
              <a:solidFill>
                <a:srgbClr val="000000"/>
              </a:solidFill>
              <a:prstDash val="solid"/>
              <a:round/>
              <a:headEnd/>
              <a:tailEnd/>
            </a:ln>
          </p:spPr>
          <p:txBody>
            <a:bodyPr/>
            <a:lstStyle/>
            <a:p>
              <a:endParaRPr lang="en-GB"/>
            </a:p>
          </p:txBody>
        </p:sp>
        <p:sp>
          <p:nvSpPr>
            <p:cNvPr id="10633" name="Freeform 4446"/>
            <p:cNvSpPr>
              <a:spLocks/>
            </p:cNvSpPr>
            <p:nvPr/>
          </p:nvSpPr>
          <p:spPr bwMode="auto">
            <a:xfrm>
              <a:off x="4484688" y="2209800"/>
              <a:ext cx="58737" cy="22225"/>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811129"/>
            </a:solidFill>
            <a:ln w="9525">
              <a:solidFill>
                <a:srgbClr val="000000"/>
              </a:solidFill>
              <a:prstDash val="solid"/>
              <a:round/>
              <a:headEnd/>
              <a:tailEnd/>
            </a:ln>
          </p:spPr>
          <p:txBody>
            <a:bodyPr/>
            <a:lstStyle/>
            <a:p>
              <a:endParaRPr lang="en-GB"/>
            </a:p>
          </p:txBody>
        </p:sp>
        <p:sp>
          <p:nvSpPr>
            <p:cNvPr id="10634" name="Freeform 4447"/>
            <p:cNvSpPr>
              <a:spLocks/>
            </p:cNvSpPr>
            <p:nvPr/>
          </p:nvSpPr>
          <p:spPr bwMode="auto">
            <a:xfrm>
              <a:off x="6727825" y="1611313"/>
              <a:ext cx="85725" cy="20637"/>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903039"/>
            </a:solidFill>
            <a:ln w="9525">
              <a:solidFill>
                <a:srgbClr val="000000"/>
              </a:solidFill>
              <a:prstDash val="solid"/>
              <a:round/>
              <a:headEnd/>
              <a:tailEnd/>
            </a:ln>
          </p:spPr>
          <p:txBody>
            <a:bodyPr/>
            <a:lstStyle/>
            <a:p>
              <a:endParaRPr lang="en-GB"/>
            </a:p>
          </p:txBody>
        </p:sp>
        <p:sp>
          <p:nvSpPr>
            <p:cNvPr id="10635" name="Freeform 4448"/>
            <p:cNvSpPr>
              <a:spLocks/>
            </p:cNvSpPr>
            <p:nvPr/>
          </p:nvSpPr>
          <p:spPr bwMode="auto">
            <a:xfrm>
              <a:off x="4994275" y="1739900"/>
              <a:ext cx="47625" cy="22225"/>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903039"/>
            </a:solidFill>
            <a:ln w="9525">
              <a:solidFill>
                <a:srgbClr val="000000"/>
              </a:solidFill>
              <a:prstDash val="solid"/>
              <a:round/>
              <a:headEnd/>
              <a:tailEnd/>
            </a:ln>
          </p:spPr>
          <p:txBody>
            <a:bodyPr/>
            <a:lstStyle/>
            <a:p>
              <a:endParaRPr lang="en-GB"/>
            </a:p>
          </p:txBody>
        </p:sp>
        <p:sp>
          <p:nvSpPr>
            <p:cNvPr id="10636" name="Freeform 4449"/>
            <p:cNvSpPr>
              <a:spLocks/>
            </p:cNvSpPr>
            <p:nvPr/>
          </p:nvSpPr>
          <p:spPr bwMode="auto">
            <a:xfrm>
              <a:off x="4829175" y="1428750"/>
              <a:ext cx="79375" cy="22225"/>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903039"/>
            </a:solidFill>
            <a:ln w="9525">
              <a:solidFill>
                <a:srgbClr val="000000"/>
              </a:solidFill>
              <a:prstDash val="solid"/>
              <a:round/>
              <a:headEnd/>
              <a:tailEnd/>
            </a:ln>
          </p:spPr>
          <p:txBody>
            <a:bodyPr/>
            <a:lstStyle/>
            <a:p>
              <a:endParaRPr lang="en-GB"/>
            </a:p>
          </p:txBody>
        </p:sp>
        <p:sp>
          <p:nvSpPr>
            <p:cNvPr id="10637" name="Freeform 4450"/>
            <p:cNvSpPr>
              <a:spLocks/>
            </p:cNvSpPr>
            <p:nvPr/>
          </p:nvSpPr>
          <p:spPr bwMode="auto">
            <a:xfrm>
              <a:off x="7747000" y="2530475"/>
              <a:ext cx="30163" cy="42863"/>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903039"/>
            </a:solidFill>
            <a:ln w="9525">
              <a:solidFill>
                <a:srgbClr val="000000"/>
              </a:solidFill>
              <a:prstDash val="solid"/>
              <a:round/>
              <a:headEnd/>
              <a:tailEnd/>
            </a:ln>
          </p:spPr>
          <p:txBody>
            <a:bodyPr/>
            <a:lstStyle/>
            <a:p>
              <a:endParaRPr lang="en-GB"/>
            </a:p>
          </p:txBody>
        </p:sp>
        <p:sp>
          <p:nvSpPr>
            <p:cNvPr id="10638" name="Freeform 4451"/>
            <p:cNvSpPr>
              <a:spLocks/>
            </p:cNvSpPr>
            <p:nvPr/>
          </p:nvSpPr>
          <p:spPr bwMode="auto">
            <a:xfrm>
              <a:off x="7591425" y="1685925"/>
              <a:ext cx="30163" cy="22225"/>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GB"/>
            </a:p>
          </p:txBody>
        </p:sp>
        <p:sp>
          <p:nvSpPr>
            <p:cNvPr id="10639" name="Freeform 4452"/>
            <p:cNvSpPr>
              <a:spLocks/>
            </p:cNvSpPr>
            <p:nvPr/>
          </p:nvSpPr>
          <p:spPr bwMode="auto">
            <a:xfrm>
              <a:off x="5197475" y="1717675"/>
              <a:ext cx="47625" cy="11113"/>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GB"/>
            </a:p>
          </p:txBody>
        </p:sp>
        <p:sp>
          <p:nvSpPr>
            <p:cNvPr id="10640" name="Freeform 4453"/>
            <p:cNvSpPr>
              <a:spLocks/>
            </p:cNvSpPr>
            <p:nvPr/>
          </p:nvSpPr>
          <p:spPr bwMode="auto">
            <a:xfrm>
              <a:off x="4513263" y="2092325"/>
              <a:ext cx="30162" cy="11113"/>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GB"/>
            </a:p>
          </p:txBody>
        </p:sp>
        <p:sp>
          <p:nvSpPr>
            <p:cNvPr id="10641" name="Freeform 4454"/>
            <p:cNvSpPr>
              <a:spLocks/>
            </p:cNvSpPr>
            <p:nvPr/>
          </p:nvSpPr>
          <p:spPr bwMode="auto">
            <a:xfrm>
              <a:off x="7747000" y="2060575"/>
              <a:ext cx="20638" cy="20638"/>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GB"/>
            </a:p>
          </p:txBody>
        </p:sp>
        <p:sp>
          <p:nvSpPr>
            <p:cNvPr id="10642" name="Freeform 4455"/>
            <p:cNvSpPr>
              <a:spLocks/>
            </p:cNvSpPr>
            <p:nvPr/>
          </p:nvSpPr>
          <p:spPr bwMode="auto">
            <a:xfrm>
              <a:off x="7429500" y="1728788"/>
              <a:ext cx="36513" cy="11112"/>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GB"/>
            </a:p>
          </p:txBody>
        </p:sp>
        <p:sp>
          <p:nvSpPr>
            <p:cNvPr id="10643" name="Freeform 4456"/>
            <p:cNvSpPr>
              <a:spLocks/>
            </p:cNvSpPr>
            <p:nvPr/>
          </p:nvSpPr>
          <p:spPr bwMode="auto">
            <a:xfrm>
              <a:off x="5370513" y="1622425"/>
              <a:ext cx="36512" cy="9525"/>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GB"/>
            </a:p>
          </p:txBody>
        </p:sp>
        <p:sp>
          <p:nvSpPr>
            <p:cNvPr id="10644" name="Freeform 4457"/>
            <p:cNvSpPr>
              <a:spLocks/>
            </p:cNvSpPr>
            <p:nvPr/>
          </p:nvSpPr>
          <p:spPr bwMode="auto">
            <a:xfrm>
              <a:off x="5041900" y="1428750"/>
              <a:ext cx="49213" cy="11113"/>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903039"/>
            </a:solidFill>
            <a:ln w="9525">
              <a:solidFill>
                <a:srgbClr val="000000"/>
              </a:solidFill>
              <a:prstDash val="solid"/>
              <a:round/>
              <a:headEnd/>
              <a:tailEnd/>
            </a:ln>
          </p:spPr>
          <p:txBody>
            <a:bodyPr/>
            <a:lstStyle/>
            <a:p>
              <a:endParaRPr lang="en-GB"/>
            </a:p>
          </p:txBody>
        </p:sp>
        <p:sp>
          <p:nvSpPr>
            <p:cNvPr id="10645" name="Freeform 4458"/>
            <p:cNvSpPr>
              <a:spLocks/>
            </p:cNvSpPr>
            <p:nvPr/>
          </p:nvSpPr>
          <p:spPr bwMode="auto">
            <a:xfrm>
              <a:off x="5091113" y="1428750"/>
              <a:ext cx="49212" cy="1588"/>
            </a:xfrm>
            <a:custGeom>
              <a:avLst/>
              <a:gdLst>
                <a:gd name="T0" fmla="*/ 2147483647 w 30"/>
                <a:gd name="T1" fmla="*/ 0 h 1587"/>
                <a:gd name="T2" fmla="*/ 0 w 30"/>
                <a:gd name="T3" fmla="*/ 0 h 1587"/>
                <a:gd name="T4" fmla="*/ 2147483647 w 30"/>
                <a:gd name="T5" fmla="*/ 0 h 1587"/>
                <a:gd name="T6" fmla="*/ 2147483647 w 30"/>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587">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GB"/>
            </a:p>
          </p:txBody>
        </p:sp>
        <p:sp>
          <p:nvSpPr>
            <p:cNvPr id="10646" name="Freeform 4459"/>
            <p:cNvSpPr>
              <a:spLocks/>
            </p:cNvSpPr>
            <p:nvPr/>
          </p:nvSpPr>
          <p:spPr bwMode="auto">
            <a:xfrm>
              <a:off x="6151563" y="1600200"/>
              <a:ext cx="36512" cy="1588"/>
            </a:xfrm>
            <a:custGeom>
              <a:avLst/>
              <a:gdLst>
                <a:gd name="T0" fmla="*/ 2147483647 w 24"/>
                <a:gd name="T1" fmla="*/ 0 h 1587"/>
                <a:gd name="T2" fmla="*/ 0 w 24"/>
                <a:gd name="T3" fmla="*/ 0 h 1587"/>
                <a:gd name="T4" fmla="*/ 2147483647 w 24"/>
                <a:gd name="T5" fmla="*/ 0 h 1587"/>
                <a:gd name="T6" fmla="*/ 2147483647 w 24"/>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587">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GB"/>
            </a:p>
          </p:txBody>
        </p:sp>
        <p:sp>
          <p:nvSpPr>
            <p:cNvPr id="10647" name="Freeform 4460"/>
            <p:cNvSpPr>
              <a:spLocks/>
            </p:cNvSpPr>
            <p:nvPr/>
          </p:nvSpPr>
          <p:spPr bwMode="auto">
            <a:xfrm>
              <a:off x="7813675" y="2349500"/>
              <a:ext cx="19050" cy="20638"/>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GB"/>
            </a:p>
          </p:txBody>
        </p:sp>
        <p:sp>
          <p:nvSpPr>
            <p:cNvPr id="10648" name="Freeform 4461"/>
            <p:cNvSpPr>
              <a:spLocks/>
            </p:cNvSpPr>
            <p:nvPr/>
          </p:nvSpPr>
          <p:spPr bwMode="auto">
            <a:xfrm>
              <a:off x="7727950" y="2562225"/>
              <a:ext cx="11113" cy="31750"/>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GB"/>
            </a:p>
          </p:txBody>
        </p:sp>
        <p:sp>
          <p:nvSpPr>
            <p:cNvPr id="10649" name="Freeform 4462"/>
            <p:cNvSpPr>
              <a:spLocks/>
            </p:cNvSpPr>
            <p:nvPr/>
          </p:nvSpPr>
          <p:spPr bwMode="auto">
            <a:xfrm>
              <a:off x="6708775" y="1600200"/>
              <a:ext cx="19050" cy="11113"/>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GB"/>
            </a:p>
          </p:txBody>
        </p:sp>
        <p:sp>
          <p:nvSpPr>
            <p:cNvPr id="10650" name="Freeform 4463"/>
            <p:cNvSpPr>
              <a:spLocks/>
            </p:cNvSpPr>
            <p:nvPr/>
          </p:nvSpPr>
          <p:spPr bwMode="auto">
            <a:xfrm>
              <a:off x="4800600" y="1438275"/>
              <a:ext cx="60325" cy="3175"/>
            </a:xfrm>
            <a:custGeom>
              <a:avLst/>
              <a:gdLst>
                <a:gd name="T0" fmla="*/ 2147483647 w 36"/>
                <a:gd name="T1" fmla="*/ 0 h 3175"/>
                <a:gd name="T2" fmla="*/ 0 w 36"/>
                <a:gd name="T3" fmla="*/ 0 h 3175"/>
                <a:gd name="T4" fmla="*/ 2147483647 w 36"/>
                <a:gd name="T5" fmla="*/ 0 h 3175"/>
                <a:gd name="T6" fmla="*/ 2147483647 w 36"/>
                <a:gd name="T7" fmla="*/ 0 h 3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175">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GB"/>
            </a:p>
          </p:txBody>
        </p:sp>
        <p:sp>
          <p:nvSpPr>
            <p:cNvPr id="10651" name="Freeform 4464"/>
            <p:cNvSpPr>
              <a:spLocks/>
            </p:cNvSpPr>
            <p:nvPr/>
          </p:nvSpPr>
          <p:spPr bwMode="auto">
            <a:xfrm>
              <a:off x="5532438" y="1654175"/>
              <a:ext cx="19050" cy="9525"/>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GB"/>
            </a:p>
          </p:txBody>
        </p:sp>
        <p:sp>
          <p:nvSpPr>
            <p:cNvPr id="10652" name="Freeform 4465"/>
            <p:cNvSpPr>
              <a:spLocks/>
            </p:cNvSpPr>
            <p:nvPr/>
          </p:nvSpPr>
          <p:spPr bwMode="auto">
            <a:xfrm>
              <a:off x="5016500" y="1438275"/>
              <a:ext cx="25400" cy="11113"/>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GB"/>
            </a:p>
          </p:txBody>
        </p:sp>
        <p:sp>
          <p:nvSpPr>
            <p:cNvPr id="10653" name="Freeform 4466"/>
            <p:cNvSpPr>
              <a:spLocks/>
            </p:cNvSpPr>
            <p:nvPr/>
          </p:nvSpPr>
          <p:spPr bwMode="auto">
            <a:xfrm>
              <a:off x="7918450" y="2187575"/>
              <a:ext cx="39688" cy="33338"/>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GB"/>
            </a:p>
          </p:txBody>
        </p:sp>
        <p:sp>
          <p:nvSpPr>
            <p:cNvPr id="10654" name="Freeform 4467"/>
            <p:cNvSpPr>
              <a:spLocks/>
            </p:cNvSpPr>
            <p:nvPr/>
          </p:nvSpPr>
          <p:spPr bwMode="auto">
            <a:xfrm>
              <a:off x="6562725" y="1557338"/>
              <a:ext cx="19050" cy="11112"/>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GB"/>
            </a:p>
          </p:txBody>
        </p:sp>
        <p:sp>
          <p:nvSpPr>
            <p:cNvPr id="10655" name="Freeform 4468"/>
            <p:cNvSpPr>
              <a:spLocks/>
            </p:cNvSpPr>
            <p:nvPr/>
          </p:nvSpPr>
          <p:spPr bwMode="auto">
            <a:xfrm>
              <a:off x="4513263" y="2070100"/>
              <a:ext cx="20637" cy="11113"/>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GB"/>
            </a:p>
          </p:txBody>
        </p:sp>
        <p:sp>
          <p:nvSpPr>
            <p:cNvPr id="10656" name="Freeform 4469"/>
            <p:cNvSpPr>
              <a:spLocks/>
            </p:cNvSpPr>
            <p:nvPr/>
          </p:nvSpPr>
          <p:spPr bwMode="auto">
            <a:xfrm>
              <a:off x="4321175" y="2582863"/>
              <a:ext cx="9525" cy="3175"/>
            </a:xfrm>
            <a:custGeom>
              <a:avLst/>
              <a:gdLst>
                <a:gd name="T0" fmla="*/ 2147483647 w 6"/>
                <a:gd name="T1" fmla="*/ 0 h 3175"/>
                <a:gd name="T2" fmla="*/ 2147483647 w 6"/>
                <a:gd name="T3" fmla="*/ 0 h 3175"/>
                <a:gd name="T4" fmla="*/ 2147483647 w 6"/>
                <a:gd name="T5" fmla="*/ 0 h 3175"/>
                <a:gd name="T6" fmla="*/ 0 w 6"/>
                <a:gd name="T7" fmla="*/ 0 h 3175"/>
                <a:gd name="T8" fmla="*/ 2147483647 w 6"/>
                <a:gd name="T9" fmla="*/ 0 h 3175"/>
                <a:gd name="T10" fmla="*/ 2147483647 w 6"/>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175">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GB"/>
            </a:p>
          </p:txBody>
        </p:sp>
        <p:sp>
          <p:nvSpPr>
            <p:cNvPr id="10657" name="Freeform 4470"/>
            <p:cNvSpPr>
              <a:spLocks/>
            </p:cNvSpPr>
            <p:nvPr/>
          </p:nvSpPr>
          <p:spPr bwMode="auto">
            <a:xfrm>
              <a:off x="4416425" y="2392363"/>
              <a:ext cx="147638" cy="53975"/>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811129"/>
            </a:solidFill>
            <a:ln w="9525">
              <a:solidFill>
                <a:srgbClr val="000000"/>
              </a:solidFill>
              <a:prstDash val="solid"/>
              <a:round/>
              <a:headEnd/>
              <a:tailEnd/>
            </a:ln>
          </p:spPr>
          <p:txBody>
            <a:bodyPr/>
            <a:lstStyle/>
            <a:p>
              <a:endParaRPr lang="en-GB"/>
            </a:p>
          </p:txBody>
        </p:sp>
        <p:sp>
          <p:nvSpPr>
            <p:cNvPr id="10658" name="Freeform 4471"/>
            <p:cNvSpPr>
              <a:spLocks/>
            </p:cNvSpPr>
            <p:nvPr/>
          </p:nvSpPr>
          <p:spPr bwMode="auto">
            <a:xfrm>
              <a:off x="4351338" y="2489200"/>
              <a:ext cx="76200" cy="41275"/>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811129"/>
            </a:solidFill>
            <a:ln w="9525">
              <a:solidFill>
                <a:srgbClr val="000000"/>
              </a:solidFill>
              <a:prstDash val="solid"/>
              <a:round/>
              <a:headEnd/>
              <a:tailEnd/>
            </a:ln>
          </p:spPr>
          <p:txBody>
            <a:bodyPr/>
            <a:lstStyle/>
            <a:p>
              <a:endParaRPr lang="en-GB"/>
            </a:p>
          </p:txBody>
        </p:sp>
        <p:sp>
          <p:nvSpPr>
            <p:cNvPr id="10659" name="Freeform 4472"/>
            <p:cNvSpPr>
              <a:spLocks/>
            </p:cNvSpPr>
            <p:nvPr/>
          </p:nvSpPr>
          <p:spPr bwMode="auto">
            <a:xfrm>
              <a:off x="4262438" y="1749425"/>
              <a:ext cx="261937" cy="438150"/>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811129"/>
            </a:solidFill>
            <a:ln w="9525">
              <a:solidFill>
                <a:srgbClr val="000000"/>
              </a:solidFill>
              <a:prstDash val="solid"/>
              <a:round/>
              <a:headEnd/>
              <a:tailEnd/>
            </a:ln>
          </p:spPr>
          <p:txBody>
            <a:bodyPr/>
            <a:lstStyle/>
            <a:p>
              <a:endParaRPr lang="en-GB"/>
            </a:p>
          </p:txBody>
        </p:sp>
        <p:sp>
          <p:nvSpPr>
            <p:cNvPr id="10660" name="Freeform 4473"/>
            <p:cNvSpPr>
              <a:spLocks/>
            </p:cNvSpPr>
            <p:nvPr/>
          </p:nvSpPr>
          <p:spPr bwMode="auto">
            <a:xfrm>
              <a:off x="4427538" y="2112963"/>
              <a:ext cx="17462" cy="22225"/>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GB"/>
            </a:p>
          </p:txBody>
        </p:sp>
        <p:sp>
          <p:nvSpPr>
            <p:cNvPr id="10661" name="Freeform 4474"/>
            <p:cNvSpPr>
              <a:spLocks/>
            </p:cNvSpPr>
            <p:nvPr/>
          </p:nvSpPr>
          <p:spPr bwMode="auto">
            <a:xfrm>
              <a:off x="4159250" y="2455863"/>
              <a:ext cx="112713" cy="63500"/>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811129"/>
            </a:solidFill>
            <a:ln w="9525">
              <a:solidFill>
                <a:srgbClr val="000000"/>
              </a:solidFill>
              <a:prstDash val="solid"/>
              <a:round/>
              <a:headEnd/>
              <a:tailEnd/>
            </a:ln>
          </p:spPr>
          <p:txBody>
            <a:bodyPr/>
            <a:lstStyle/>
            <a:p>
              <a:endParaRPr lang="en-GB"/>
            </a:p>
          </p:txBody>
        </p:sp>
        <p:sp>
          <p:nvSpPr>
            <p:cNvPr id="10662" name="Freeform 4475"/>
            <p:cNvSpPr>
              <a:spLocks/>
            </p:cNvSpPr>
            <p:nvPr/>
          </p:nvSpPr>
          <p:spPr bwMode="auto">
            <a:xfrm>
              <a:off x="4564063" y="2284413"/>
              <a:ext cx="452437" cy="277812"/>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811129"/>
            </a:solidFill>
            <a:ln w="9525">
              <a:solidFill>
                <a:srgbClr val="000000"/>
              </a:solidFill>
              <a:prstDash val="solid"/>
              <a:round/>
              <a:headEnd/>
              <a:tailEnd/>
            </a:ln>
          </p:spPr>
          <p:txBody>
            <a:bodyPr/>
            <a:lstStyle/>
            <a:p>
              <a:endParaRPr lang="en-GB"/>
            </a:p>
          </p:txBody>
        </p:sp>
        <p:sp>
          <p:nvSpPr>
            <p:cNvPr id="10663" name="Freeform 4476"/>
            <p:cNvSpPr>
              <a:spLocks/>
            </p:cNvSpPr>
            <p:nvPr/>
          </p:nvSpPr>
          <p:spPr bwMode="auto">
            <a:xfrm>
              <a:off x="828675" y="1663700"/>
              <a:ext cx="1836738" cy="1006475"/>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GB"/>
            </a:p>
          </p:txBody>
        </p:sp>
        <p:sp>
          <p:nvSpPr>
            <p:cNvPr id="10664" name="Freeform 4477"/>
            <p:cNvSpPr>
              <a:spLocks/>
            </p:cNvSpPr>
            <p:nvPr/>
          </p:nvSpPr>
          <p:spPr bwMode="auto">
            <a:xfrm>
              <a:off x="2212975" y="1620838"/>
              <a:ext cx="500063" cy="352425"/>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GB"/>
            </a:p>
          </p:txBody>
        </p:sp>
        <p:sp>
          <p:nvSpPr>
            <p:cNvPr id="10665" name="Freeform 4478"/>
            <p:cNvSpPr>
              <a:spLocks/>
            </p:cNvSpPr>
            <p:nvPr/>
          </p:nvSpPr>
          <p:spPr bwMode="auto">
            <a:xfrm>
              <a:off x="2357438" y="1385888"/>
              <a:ext cx="617537" cy="160337"/>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GB"/>
            </a:p>
          </p:txBody>
        </p:sp>
        <p:sp>
          <p:nvSpPr>
            <p:cNvPr id="10666" name="Freeform 4479"/>
            <p:cNvSpPr>
              <a:spLocks/>
            </p:cNvSpPr>
            <p:nvPr/>
          </p:nvSpPr>
          <p:spPr bwMode="auto">
            <a:xfrm>
              <a:off x="1616075" y="1631950"/>
              <a:ext cx="338138" cy="139700"/>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GB"/>
            </a:p>
          </p:txBody>
        </p:sp>
        <p:sp>
          <p:nvSpPr>
            <p:cNvPr id="10667" name="Freeform 4480"/>
            <p:cNvSpPr>
              <a:spLocks/>
            </p:cNvSpPr>
            <p:nvPr/>
          </p:nvSpPr>
          <p:spPr bwMode="auto">
            <a:xfrm>
              <a:off x="1522413" y="1600200"/>
              <a:ext cx="238125" cy="96838"/>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GB"/>
            </a:p>
          </p:txBody>
        </p:sp>
        <p:sp>
          <p:nvSpPr>
            <p:cNvPr id="10668" name="Freeform 4481"/>
            <p:cNvSpPr>
              <a:spLocks/>
            </p:cNvSpPr>
            <p:nvPr/>
          </p:nvSpPr>
          <p:spPr bwMode="auto">
            <a:xfrm>
              <a:off x="2530475" y="2327275"/>
              <a:ext cx="165100" cy="16192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GB"/>
            </a:p>
          </p:txBody>
        </p:sp>
        <p:sp>
          <p:nvSpPr>
            <p:cNvPr id="10669" name="Freeform 4482"/>
            <p:cNvSpPr>
              <a:spLocks/>
            </p:cNvSpPr>
            <p:nvPr/>
          </p:nvSpPr>
          <p:spPr bwMode="auto">
            <a:xfrm>
              <a:off x="2212975" y="1535113"/>
              <a:ext cx="290513" cy="53975"/>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GB"/>
            </a:p>
          </p:txBody>
        </p:sp>
        <p:sp>
          <p:nvSpPr>
            <p:cNvPr id="10670" name="Freeform 4483"/>
            <p:cNvSpPr>
              <a:spLocks/>
            </p:cNvSpPr>
            <p:nvPr/>
          </p:nvSpPr>
          <p:spPr bwMode="auto">
            <a:xfrm>
              <a:off x="2311400" y="1428750"/>
              <a:ext cx="182563" cy="63500"/>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0671" name="Freeform 4484"/>
            <p:cNvSpPr>
              <a:spLocks/>
            </p:cNvSpPr>
            <p:nvPr/>
          </p:nvSpPr>
          <p:spPr bwMode="auto">
            <a:xfrm>
              <a:off x="1771650" y="1535113"/>
              <a:ext cx="249238" cy="65087"/>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GB"/>
            </a:p>
          </p:txBody>
        </p:sp>
        <p:sp>
          <p:nvSpPr>
            <p:cNvPr id="10672" name="Freeform 4485"/>
            <p:cNvSpPr>
              <a:spLocks/>
            </p:cNvSpPr>
            <p:nvPr/>
          </p:nvSpPr>
          <p:spPr bwMode="auto">
            <a:xfrm>
              <a:off x="2108200" y="1857375"/>
              <a:ext cx="152400" cy="84138"/>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GB"/>
            </a:p>
          </p:txBody>
        </p:sp>
        <p:sp>
          <p:nvSpPr>
            <p:cNvPr id="10673" name="Freeform 4486"/>
            <p:cNvSpPr>
              <a:spLocks/>
            </p:cNvSpPr>
            <p:nvPr/>
          </p:nvSpPr>
          <p:spPr bwMode="auto">
            <a:xfrm>
              <a:off x="1992313" y="1620838"/>
              <a:ext cx="133350" cy="65087"/>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GB"/>
            </a:p>
          </p:txBody>
        </p:sp>
        <p:sp>
          <p:nvSpPr>
            <p:cNvPr id="10674" name="Freeform 4487"/>
            <p:cNvSpPr>
              <a:spLocks/>
            </p:cNvSpPr>
            <p:nvPr/>
          </p:nvSpPr>
          <p:spPr bwMode="auto">
            <a:xfrm>
              <a:off x="2117725" y="1611313"/>
              <a:ext cx="142875" cy="52387"/>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GB"/>
            </a:p>
          </p:txBody>
        </p:sp>
        <p:sp>
          <p:nvSpPr>
            <p:cNvPr id="10675" name="Freeform 4488"/>
            <p:cNvSpPr>
              <a:spLocks/>
            </p:cNvSpPr>
            <p:nvPr/>
          </p:nvSpPr>
          <p:spPr bwMode="auto">
            <a:xfrm>
              <a:off x="866775" y="2349500"/>
              <a:ext cx="76200" cy="8572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GB"/>
            </a:p>
          </p:txBody>
        </p:sp>
        <p:sp>
          <p:nvSpPr>
            <p:cNvPr id="10676" name="Freeform 4489"/>
            <p:cNvSpPr>
              <a:spLocks/>
            </p:cNvSpPr>
            <p:nvPr/>
          </p:nvSpPr>
          <p:spPr bwMode="auto">
            <a:xfrm>
              <a:off x="1703388" y="1514475"/>
              <a:ext cx="182562" cy="42863"/>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GB"/>
            </a:p>
          </p:txBody>
        </p:sp>
        <p:sp>
          <p:nvSpPr>
            <p:cNvPr id="10677" name="Freeform 4490"/>
            <p:cNvSpPr>
              <a:spLocks/>
            </p:cNvSpPr>
            <p:nvPr/>
          </p:nvSpPr>
          <p:spPr bwMode="auto">
            <a:xfrm>
              <a:off x="2070100" y="1535113"/>
              <a:ext cx="114300" cy="4286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GB"/>
            </a:p>
          </p:txBody>
        </p:sp>
        <p:sp>
          <p:nvSpPr>
            <p:cNvPr id="10678" name="Freeform 4491"/>
            <p:cNvSpPr>
              <a:spLocks/>
            </p:cNvSpPr>
            <p:nvPr/>
          </p:nvSpPr>
          <p:spPr bwMode="auto">
            <a:xfrm>
              <a:off x="2117725" y="1471613"/>
              <a:ext cx="95250" cy="31750"/>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GB"/>
            </a:p>
          </p:txBody>
        </p:sp>
        <p:sp>
          <p:nvSpPr>
            <p:cNvPr id="10679" name="Freeform 4492"/>
            <p:cNvSpPr>
              <a:spLocks/>
            </p:cNvSpPr>
            <p:nvPr/>
          </p:nvSpPr>
          <p:spPr bwMode="auto">
            <a:xfrm>
              <a:off x="1954213" y="1728788"/>
              <a:ext cx="98425" cy="4286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GB"/>
            </a:p>
          </p:txBody>
        </p:sp>
        <p:sp>
          <p:nvSpPr>
            <p:cNvPr id="10680" name="Freeform 4493"/>
            <p:cNvSpPr>
              <a:spLocks/>
            </p:cNvSpPr>
            <p:nvPr/>
          </p:nvSpPr>
          <p:spPr bwMode="auto">
            <a:xfrm>
              <a:off x="2436813" y="1620838"/>
              <a:ext cx="85725" cy="22225"/>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GB"/>
            </a:p>
          </p:txBody>
        </p:sp>
        <p:sp>
          <p:nvSpPr>
            <p:cNvPr id="10681" name="Freeform 4494"/>
            <p:cNvSpPr>
              <a:spLocks/>
            </p:cNvSpPr>
            <p:nvPr/>
          </p:nvSpPr>
          <p:spPr bwMode="auto">
            <a:xfrm>
              <a:off x="2397125" y="1782763"/>
              <a:ext cx="46038" cy="31750"/>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GB"/>
            </a:p>
          </p:txBody>
        </p:sp>
        <p:sp>
          <p:nvSpPr>
            <p:cNvPr id="10682" name="Freeform 4495"/>
            <p:cNvSpPr>
              <a:spLocks/>
            </p:cNvSpPr>
            <p:nvPr/>
          </p:nvSpPr>
          <p:spPr bwMode="auto">
            <a:xfrm>
              <a:off x="2232025" y="1481138"/>
              <a:ext cx="58738" cy="22225"/>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683" name="Freeform 4496"/>
            <p:cNvSpPr>
              <a:spLocks/>
            </p:cNvSpPr>
            <p:nvPr/>
          </p:nvSpPr>
          <p:spPr bwMode="auto">
            <a:xfrm>
              <a:off x="2165350" y="1568450"/>
              <a:ext cx="58738" cy="20638"/>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GB"/>
            </a:p>
          </p:txBody>
        </p:sp>
        <p:sp>
          <p:nvSpPr>
            <p:cNvPr id="10684" name="Freeform 4497"/>
            <p:cNvSpPr>
              <a:spLocks/>
            </p:cNvSpPr>
            <p:nvPr/>
          </p:nvSpPr>
          <p:spPr bwMode="auto">
            <a:xfrm>
              <a:off x="1927225" y="1620838"/>
              <a:ext cx="46038" cy="22225"/>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GB"/>
            </a:p>
          </p:txBody>
        </p:sp>
        <p:sp>
          <p:nvSpPr>
            <p:cNvPr id="10685" name="Freeform 4498"/>
            <p:cNvSpPr>
              <a:spLocks/>
            </p:cNvSpPr>
            <p:nvPr/>
          </p:nvSpPr>
          <p:spPr bwMode="auto">
            <a:xfrm>
              <a:off x="2684463" y="1374775"/>
              <a:ext cx="1116012"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811129"/>
            </a:solidFill>
            <a:ln w="9525">
              <a:solidFill>
                <a:srgbClr val="000000"/>
              </a:solidFill>
              <a:prstDash val="solid"/>
              <a:round/>
              <a:headEnd/>
              <a:tailEnd/>
            </a:ln>
          </p:spPr>
          <p:txBody>
            <a:bodyPr/>
            <a:lstStyle/>
            <a:p>
              <a:endParaRPr lang="en-GB"/>
            </a:p>
          </p:txBody>
        </p:sp>
        <p:sp>
          <p:nvSpPr>
            <p:cNvPr id="10686" name="Freeform 4499"/>
            <p:cNvSpPr>
              <a:spLocks/>
            </p:cNvSpPr>
            <p:nvPr/>
          </p:nvSpPr>
          <p:spPr bwMode="auto">
            <a:xfrm>
              <a:off x="2895600" y="1717675"/>
              <a:ext cx="50800" cy="31750"/>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903039"/>
            </a:solidFill>
            <a:ln w="9525">
              <a:solidFill>
                <a:srgbClr val="000000"/>
              </a:solidFill>
              <a:prstDash val="solid"/>
              <a:round/>
              <a:headEnd/>
              <a:tailEnd/>
            </a:ln>
          </p:spPr>
          <p:txBody>
            <a:bodyPr/>
            <a:lstStyle/>
            <a:p>
              <a:endParaRPr lang="en-GB"/>
            </a:p>
          </p:txBody>
        </p:sp>
        <p:sp>
          <p:nvSpPr>
            <p:cNvPr id="10687" name="Freeform 4500"/>
            <p:cNvSpPr>
              <a:spLocks/>
            </p:cNvSpPr>
            <p:nvPr/>
          </p:nvSpPr>
          <p:spPr bwMode="auto">
            <a:xfrm>
              <a:off x="3484563" y="1836738"/>
              <a:ext cx="230187" cy="93662"/>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811129"/>
            </a:solidFill>
            <a:ln w="9525">
              <a:solidFill>
                <a:srgbClr val="000000"/>
              </a:solidFill>
              <a:prstDash val="solid"/>
              <a:round/>
              <a:headEnd/>
              <a:tailEnd/>
            </a:ln>
          </p:spPr>
          <p:txBody>
            <a:bodyPr/>
            <a:lstStyle/>
            <a:p>
              <a:endParaRPr lang="en-GB"/>
            </a:p>
          </p:txBody>
        </p:sp>
        <p:sp>
          <p:nvSpPr>
            <p:cNvPr id="10688" name="Freeform 4501"/>
            <p:cNvSpPr>
              <a:spLocks/>
            </p:cNvSpPr>
            <p:nvPr/>
          </p:nvSpPr>
          <p:spPr bwMode="auto">
            <a:xfrm>
              <a:off x="3762375" y="2198688"/>
              <a:ext cx="96838" cy="11906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811129"/>
            </a:solidFill>
            <a:ln w="9525">
              <a:solidFill>
                <a:srgbClr val="000000"/>
              </a:solidFill>
              <a:prstDash val="solid"/>
              <a:round/>
              <a:headEnd/>
              <a:tailEnd/>
            </a:ln>
          </p:spPr>
          <p:txBody>
            <a:bodyPr/>
            <a:lstStyle/>
            <a:p>
              <a:endParaRPr lang="en-GB"/>
            </a:p>
          </p:txBody>
        </p:sp>
        <p:sp>
          <p:nvSpPr>
            <p:cNvPr id="10689" name="Freeform 4502"/>
            <p:cNvSpPr>
              <a:spLocks/>
            </p:cNvSpPr>
            <p:nvPr/>
          </p:nvSpPr>
          <p:spPr bwMode="auto">
            <a:xfrm>
              <a:off x="3868738" y="2081213"/>
              <a:ext cx="184150" cy="288925"/>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811129"/>
            </a:solidFill>
            <a:ln w="9525">
              <a:solidFill>
                <a:srgbClr val="000000"/>
              </a:solidFill>
              <a:prstDash val="solid"/>
              <a:round/>
              <a:headEnd/>
              <a:tailEnd/>
            </a:ln>
          </p:spPr>
          <p:txBody>
            <a:bodyPr/>
            <a:lstStyle/>
            <a:p>
              <a:endParaRPr lang="en-GB"/>
            </a:p>
          </p:txBody>
        </p:sp>
        <p:sp>
          <p:nvSpPr>
            <p:cNvPr id="10690" name="Freeform 4503"/>
            <p:cNvSpPr>
              <a:spLocks/>
            </p:cNvSpPr>
            <p:nvPr/>
          </p:nvSpPr>
          <p:spPr bwMode="auto">
            <a:xfrm>
              <a:off x="3819525" y="2198688"/>
              <a:ext cx="58738" cy="33337"/>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811129"/>
            </a:solidFill>
            <a:ln w="9525">
              <a:solidFill>
                <a:srgbClr val="000000"/>
              </a:solidFill>
              <a:prstDash val="solid"/>
              <a:round/>
              <a:headEnd/>
              <a:tailEnd/>
            </a:ln>
          </p:spPr>
          <p:txBody>
            <a:bodyPr/>
            <a:lstStyle/>
            <a:p>
              <a:endParaRPr lang="en-GB"/>
            </a:p>
          </p:txBody>
        </p:sp>
        <p:sp>
          <p:nvSpPr>
            <p:cNvPr id="10691" name="Freeform 4504"/>
            <p:cNvSpPr>
              <a:spLocks/>
            </p:cNvSpPr>
            <p:nvPr/>
          </p:nvSpPr>
          <p:spPr bwMode="auto">
            <a:xfrm>
              <a:off x="3849688" y="2124075"/>
              <a:ext cx="28575" cy="11113"/>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GB"/>
            </a:p>
          </p:txBody>
        </p:sp>
        <p:sp>
          <p:nvSpPr>
            <p:cNvPr id="10692" name="Freeform 4505"/>
            <p:cNvSpPr>
              <a:spLocks/>
            </p:cNvSpPr>
            <p:nvPr/>
          </p:nvSpPr>
          <p:spPr bwMode="auto">
            <a:xfrm>
              <a:off x="3849688" y="2092325"/>
              <a:ext cx="19050" cy="20638"/>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GB"/>
            </a:p>
          </p:txBody>
        </p:sp>
        <p:sp>
          <p:nvSpPr>
            <p:cNvPr id="10693" name="Freeform 4506"/>
            <p:cNvSpPr>
              <a:spLocks/>
            </p:cNvSpPr>
            <p:nvPr/>
          </p:nvSpPr>
          <p:spPr bwMode="auto">
            <a:xfrm>
              <a:off x="3975100" y="2027238"/>
              <a:ext cx="11113" cy="11112"/>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GB"/>
            </a:p>
          </p:txBody>
        </p:sp>
        <p:sp>
          <p:nvSpPr>
            <p:cNvPr id="10694" name="Freeform 4507"/>
            <p:cNvSpPr>
              <a:spLocks/>
            </p:cNvSpPr>
            <p:nvPr/>
          </p:nvSpPr>
          <p:spPr bwMode="auto">
            <a:xfrm>
              <a:off x="3868738" y="2155825"/>
              <a:ext cx="9525" cy="11113"/>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GB"/>
            </a:p>
          </p:txBody>
        </p:sp>
        <p:sp>
          <p:nvSpPr>
            <p:cNvPr id="10695" name="Freeform 4508"/>
            <p:cNvSpPr>
              <a:spLocks/>
            </p:cNvSpPr>
            <p:nvPr/>
          </p:nvSpPr>
          <p:spPr bwMode="auto">
            <a:xfrm>
              <a:off x="3898900" y="2252663"/>
              <a:ext cx="7938"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GB"/>
            </a:p>
          </p:txBody>
        </p:sp>
        <p:sp>
          <p:nvSpPr>
            <p:cNvPr id="10696" name="Freeform 4509"/>
            <p:cNvSpPr>
              <a:spLocks/>
            </p:cNvSpPr>
            <p:nvPr/>
          </p:nvSpPr>
          <p:spPr bwMode="auto">
            <a:xfrm>
              <a:off x="4043363" y="2627313"/>
              <a:ext cx="9525" cy="9525"/>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0697" name="Freeform 4510"/>
            <p:cNvSpPr>
              <a:spLocks/>
            </p:cNvSpPr>
            <p:nvPr/>
          </p:nvSpPr>
          <p:spPr bwMode="auto">
            <a:xfrm>
              <a:off x="3330575" y="2798763"/>
              <a:ext cx="17463" cy="9525"/>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0698" name="Freeform 4511"/>
            <p:cNvSpPr>
              <a:spLocks/>
            </p:cNvSpPr>
            <p:nvPr/>
          </p:nvSpPr>
          <p:spPr bwMode="auto">
            <a:xfrm>
              <a:off x="3262313" y="2776538"/>
              <a:ext cx="11112" cy="1587"/>
            </a:xfrm>
            <a:custGeom>
              <a:avLst/>
              <a:gdLst>
                <a:gd name="T0" fmla="*/ 0 w 6"/>
                <a:gd name="T1" fmla="*/ 0 h 1587"/>
                <a:gd name="T2" fmla="*/ 0 w 6"/>
                <a:gd name="T3" fmla="*/ 0 h 1587"/>
                <a:gd name="T4" fmla="*/ 2147483647 w 6"/>
                <a:gd name="T5" fmla="*/ 0 h 1587"/>
                <a:gd name="T6" fmla="*/ 0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699" name="Rectangle 4512"/>
            <p:cNvSpPr>
              <a:spLocks noChangeArrowheads="1"/>
            </p:cNvSpPr>
            <p:nvPr/>
          </p:nvSpPr>
          <p:spPr bwMode="auto">
            <a:xfrm>
              <a:off x="3290888" y="2765425"/>
              <a:ext cx="1111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0700" name="Freeform 4513"/>
            <p:cNvSpPr>
              <a:spLocks/>
            </p:cNvSpPr>
            <p:nvPr/>
          </p:nvSpPr>
          <p:spPr bwMode="auto">
            <a:xfrm>
              <a:off x="2260600" y="2990850"/>
              <a:ext cx="1588" cy="11113"/>
            </a:xfrm>
            <a:custGeom>
              <a:avLst/>
              <a:gdLst>
                <a:gd name="T0" fmla="*/ 0 w 1588"/>
                <a:gd name="T1" fmla="*/ 0 h 6"/>
                <a:gd name="T2" fmla="*/ 0 w 1588"/>
                <a:gd name="T3" fmla="*/ 0 h 6"/>
                <a:gd name="T4" fmla="*/ 0 w 1588"/>
                <a:gd name="T5" fmla="*/ 2147483647 h 6"/>
                <a:gd name="T6" fmla="*/ 0 w 1588"/>
                <a:gd name="T7" fmla="*/ 2147483647 h 6"/>
                <a:gd name="T8" fmla="*/ 0 w 1588"/>
                <a:gd name="T9" fmla="*/ 2147483647 h 6"/>
                <a:gd name="T10" fmla="*/ 0 w 1588"/>
                <a:gd name="T11" fmla="*/ 2147483647 h 6"/>
                <a:gd name="T12" fmla="*/ 0 w 1588"/>
                <a:gd name="T13" fmla="*/ 2147483647 h 6"/>
                <a:gd name="T14" fmla="*/ 0 w 1588"/>
                <a:gd name="T15" fmla="*/ 2147483647 h 6"/>
                <a:gd name="T16" fmla="*/ 0 w 1588"/>
                <a:gd name="T17" fmla="*/ 2147483647 h 6"/>
                <a:gd name="T18" fmla="*/ 0 w 1588"/>
                <a:gd name="T19" fmla="*/ 0 h 6"/>
                <a:gd name="T20" fmla="*/ 0 w 1588"/>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0701" name="Freeform 4514"/>
            <p:cNvSpPr>
              <a:spLocks/>
            </p:cNvSpPr>
            <p:nvPr/>
          </p:nvSpPr>
          <p:spPr bwMode="auto">
            <a:xfrm>
              <a:off x="3762375" y="2647950"/>
              <a:ext cx="77788" cy="182563"/>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811129"/>
            </a:solidFill>
            <a:ln w="9525">
              <a:solidFill>
                <a:srgbClr val="000000"/>
              </a:solidFill>
              <a:prstDash val="solid"/>
              <a:round/>
              <a:headEnd/>
              <a:tailEnd/>
            </a:ln>
          </p:spPr>
          <p:txBody>
            <a:bodyPr/>
            <a:lstStyle/>
            <a:p>
              <a:endParaRPr lang="en-GB"/>
            </a:p>
          </p:txBody>
        </p:sp>
        <p:sp>
          <p:nvSpPr>
            <p:cNvPr id="10702" name="Freeform 4515"/>
            <p:cNvSpPr>
              <a:spLocks/>
            </p:cNvSpPr>
            <p:nvPr/>
          </p:nvSpPr>
          <p:spPr bwMode="auto">
            <a:xfrm>
              <a:off x="3773488" y="2593975"/>
              <a:ext cx="317500" cy="268288"/>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811129"/>
            </a:solidFill>
            <a:ln w="9525">
              <a:solidFill>
                <a:srgbClr val="000000"/>
              </a:solidFill>
              <a:prstDash val="solid"/>
              <a:round/>
              <a:headEnd/>
              <a:tailEnd/>
            </a:ln>
          </p:spPr>
          <p:txBody>
            <a:bodyPr/>
            <a:lstStyle/>
            <a:p>
              <a:endParaRPr lang="en-GB"/>
            </a:p>
          </p:txBody>
        </p:sp>
        <p:sp>
          <p:nvSpPr>
            <p:cNvPr id="10703" name="Freeform 4516"/>
            <p:cNvSpPr>
              <a:spLocks/>
            </p:cNvSpPr>
            <p:nvPr/>
          </p:nvSpPr>
          <p:spPr bwMode="auto">
            <a:xfrm>
              <a:off x="4071938" y="2733675"/>
              <a:ext cx="28575" cy="11113"/>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GB"/>
            </a:p>
          </p:txBody>
        </p:sp>
        <p:sp>
          <p:nvSpPr>
            <p:cNvPr id="10704" name="Freeform 4517"/>
            <p:cNvSpPr>
              <a:spLocks/>
            </p:cNvSpPr>
            <p:nvPr/>
          </p:nvSpPr>
          <p:spPr bwMode="auto">
            <a:xfrm>
              <a:off x="769938" y="2392363"/>
              <a:ext cx="1541462" cy="854075"/>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811129"/>
            </a:solidFill>
            <a:ln w="9525">
              <a:solidFill>
                <a:srgbClr val="000000"/>
              </a:solidFill>
              <a:prstDash val="solid"/>
              <a:round/>
              <a:headEnd/>
              <a:tailEnd/>
            </a:ln>
          </p:spPr>
          <p:txBody>
            <a:bodyPr/>
            <a:lstStyle/>
            <a:p>
              <a:endParaRPr lang="en-GB"/>
            </a:p>
          </p:txBody>
        </p:sp>
        <p:sp>
          <p:nvSpPr>
            <p:cNvPr id="10705" name="Freeform 4518"/>
            <p:cNvSpPr>
              <a:spLocks/>
            </p:cNvSpPr>
            <p:nvPr/>
          </p:nvSpPr>
          <p:spPr bwMode="auto">
            <a:xfrm>
              <a:off x="425450" y="2101850"/>
              <a:ext cx="68263" cy="42863"/>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GB"/>
            </a:p>
          </p:txBody>
        </p:sp>
        <p:sp>
          <p:nvSpPr>
            <p:cNvPr id="10706" name="Freeform 4519"/>
            <p:cNvSpPr>
              <a:spLocks/>
            </p:cNvSpPr>
            <p:nvPr/>
          </p:nvSpPr>
          <p:spPr bwMode="auto">
            <a:xfrm>
              <a:off x="258763" y="1919288"/>
              <a:ext cx="58737" cy="22225"/>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903039"/>
            </a:solidFill>
            <a:ln w="9525">
              <a:solidFill>
                <a:srgbClr val="000000"/>
              </a:solidFill>
              <a:prstDash val="solid"/>
              <a:round/>
              <a:headEnd/>
              <a:tailEnd/>
            </a:ln>
          </p:spPr>
          <p:txBody>
            <a:bodyPr/>
            <a:lstStyle/>
            <a:p>
              <a:endParaRPr lang="en-GB"/>
            </a:p>
          </p:txBody>
        </p:sp>
        <p:sp>
          <p:nvSpPr>
            <p:cNvPr id="10707" name="Freeform 4520"/>
            <p:cNvSpPr>
              <a:spLocks/>
            </p:cNvSpPr>
            <p:nvPr/>
          </p:nvSpPr>
          <p:spPr bwMode="auto">
            <a:xfrm>
              <a:off x="866775" y="2155825"/>
              <a:ext cx="30163" cy="53975"/>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GB"/>
            </a:p>
          </p:txBody>
        </p:sp>
        <p:sp>
          <p:nvSpPr>
            <p:cNvPr id="10708" name="Freeform 4521"/>
            <p:cNvSpPr>
              <a:spLocks/>
            </p:cNvSpPr>
            <p:nvPr/>
          </p:nvSpPr>
          <p:spPr bwMode="auto">
            <a:xfrm>
              <a:off x="885825" y="2092325"/>
              <a:ext cx="28575" cy="42863"/>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GB"/>
            </a:p>
          </p:txBody>
        </p:sp>
        <p:sp>
          <p:nvSpPr>
            <p:cNvPr id="10709" name="Freeform 4522"/>
            <p:cNvSpPr>
              <a:spLocks/>
            </p:cNvSpPr>
            <p:nvPr/>
          </p:nvSpPr>
          <p:spPr bwMode="auto">
            <a:xfrm>
              <a:off x="231775" y="2027238"/>
              <a:ext cx="38100" cy="11112"/>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903039"/>
            </a:solidFill>
            <a:ln w="9525">
              <a:solidFill>
                <a:srgbClr val="000000"/>
              </a:solidFill>
              <a:prstDash val="solid"/>
              <a:round/>
              <a:headEnd/>
              <a:tailEnd/>
            </a:ln>
          </p:spPr>
          <p:txBody>
            <a:bodyPr/>
            <a:lstStyle/>
            <a:p>
              <a:endParaRPr lang="en-GB"/>
            </a:p>
          </p:txBody>
        </p:sp>
        <p:sp>
          <p:nvSpPr>
            <p:cNvPr id="10710" name="Freeform 4523"/>
            <p:cNvSpPr>
              <a:spLocks/>
            </p:cNvSpPr>
            <p:nvPr/>
          </p:nvSpPr>
          <p:spPr bwMode="auto">
            <a:xfrm>
              <a:off x="866775" y="2092325"/>
              <a:ext cx="30163" cy="3175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GB"/>
            </a:p>
          </p:txBody>
        </p:sp>
        <p:sp>
          <p:nvSpPr>
            <p:cNvPr id="10711" name="Freeform 4524"/>
            <p:cNvSpPr>
              <a:spLocks/>
            </p:cNvSpPr>
            <p:nvPr/>
          </p:nvSpPr>
          <p:spPr bwMode="auto">
            <a:xfrm>
              <a:off x="857250" y="2124075"/>
              <a:ext cx="28575" cy="42863"/>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GB"/>
            </a:p>
          </p:txBody>
        </p:sp>
        <p:sp>
          <p:nvSpPr>
            <p:cNvPr id="10712" name="Freeform 4525"/>
            <p:cNvSpPr>
              <a:spLocks/>
            </p:cNvSpPr>
            <p:nvPr/>
          </p:nvSpPr>
          <p:spPr bwMode="auto">
            <a:xfrm>
              <a:off x="896938" y="2135188"/>
              <a:ext cx="17462" cy="20637"/>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GB"/>
            </a:p>
          </p:txBody>
        </p:sp>
        <p:sp>
          <p:nvSpPr>
            <p:cNvPr id="10713" name="Freeform 4526"/>
            <p:cNvSpPr>
              <a:spLocks/>
            </p:cNvSpPr>
            <p:nvPr/>
          </p:nvSpPr>
          <p:spPr bwMode="auto">
            <a:xfrm>
              <a:off x="866775" y="2144713"/>
              <a:ext cx="30163" cy="22225"/>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GB"/>
            </a:p>
          </p:txBody>
        </p:sp>
        <p:sp>
          <p:nvSpPr>
            <p:cNvPr id="10714" name="Freeform 4527"/>
            <p:cNvSpPr>
              <a:spLocks/>
            </p:cNvSpPr>
            <p:nvPr/>
          </p:nvSpPr>
          <p:spPr bwMode="auto">
            <a:xfrm>
              <a:off x="2078038" y="2679700"/>
              <a:ext cx="66675" cy="22225"/>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GB"/>
            </a:p>
          </p:txBody>
        </p:sp>
        <p:sp>
          <p:nvSpPr>
            <p:cNvPr id="10715" name="Freeform 4528"/>
            <p:cNvSpPr>
              <a:spLocks/>
            </p:cNvSpPr>
            <p:nvPr/>
          </p:nvSpPr>
          <p:spPr bwMode="auto">
            <a:xfrm>
              <a:off x="3533775" y="3160713"/>
              <a:ext cx="239713" cy="246062"/>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GB"/>
            </a:p>
          </p:txBody>
        </p:sp>
        <p:sp>
          <p:nvSpPr>
            <p:cNvPr id="10716" name="Freeform 4529"/>
            <p:cNvSpPr>
              <a:spLocks/>
            </p:cNvSpPr>
            <p:nvPr/>
          </p:nvSpPr>
          <p:spPr bwMode="auto">
            <a:xfrm>
              <a:off x="3446463" y="1277938"/>
              <a:ext cx="2308225" cy="1587"/>
            </a:xfrm>
            <a:custGeom>
              <a:avLst/>
              <a:gdLst>
                <a:gd name="T0" fmla="*/ 0 w 1435"/>
                <a:gd name="T1" fmla="*/ 0 h 1587"/>
                <a:gd name="T2" fmla="*/ 2147483647 w 1435"/>
                <a:gd name="T3" fmla="*/ 0 h 1587"/>
                <a:gd name="T4" fmla="*/ 0 w 1435"/>
                <a:gd name="T5" fmla="*/ 0 h 1587"/>
                <a:gd name="T6" fmla="*/ 0 60000 65536"/>
                <a:gd name="T7" fmla="*/ 0 60000 65536"/>
                <a:gd name="T8" fmla="*/ 0 60000 65536"/>
              </a:gdLst>
              <a:ahLst/>
              <a:cxnLst>
                <a:cxn ang="T6">
                  <a:pos x="T0" y="T1"/>
                </a:cxn>
                <a:cxn ang="T7">
                  <a:pos x="T2" y="T3"/>
                </a:cxn>
                <a:cxn ang="T8">
                  <a:pos x="T4" y="T5"/>
                </a:cxn>
              </a:cxnLst>
              <a:rect l="0" t="0" r="r" b="b"/>
              <a:pathLst>
                <a:path w="1435" h="1587">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17" name="Freeform 4530"/>
            <p:cNvSpPr>
              <a:spLocks/>
            </p:cNvSpPr>
            <p:nvPr/>
          </p:nvSpPr>
          <p:spPr bwMode="auto">
            <a:xfrm>
              <a:off x="6927850" y="4027488"/>
              <a:ext cx="106363" cy="117475"/>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111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718" name="Freeform 4531"/>
            <p:cNvSpPr>
              <a:spLocks/>
            </p:cNvSpPr>
            <p:nvPr/>
          </p:nvSpPr>
          <p:spPr bwMode="auto">
            <a:xfrm>
              <a:off x="2224088" y="3470275"/>
              <a:ext cx="104775" cy="96838"/>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111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719" name="Freeform 4532"/>
            <p:cNvSpPr>
              <a:spLocks/>
            </p:cNvSpPr>
            <p:nvPr/>
          </p:nvSpPr>
          <p:spPr bwMode="auto">
            <a:xfrm>
              <a:off x="2025650" y="3687763"/>
              <a:ext cx="36513" cy="31750"/>
            </a:xfrm>
            <a:custGeom>
              <a:avLst/>
              <a:gdLst>
                <a:gd name="T0" fmla="*/ 2147483647 w 24"/>
                <a:gd name="T1" fmla="*/ 2147483647 h 18"/>
                <a:gd name="T2" fmla="*/ 2147483647 w 24"/>
                <a:gd name="T3" fmla="*/ 0 h 18"/>
                <a:gd name="T4" fmla="*/ 0 w 24"/>
                <a:gd name="T5" fmla="*/ 0 h 18"/>
                <a:gd name="T6" fmla="*/ 0 w 24"/>
                <a:gd name="T7" fmla="*/ 2147483647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111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720" name="Freeform 4533"/>
            <p:cNvSpPr>
              <a:spLocks/>
            </p:cNvSpPr>
            <p:nvPr/>
          </p:nvSpPr>
          <p:spPr bwMode="auto">
            <a:xfrm>
              <a:off x="4487863" y="2597150"/>
              <a:ext cx="49212" cy="55563"/>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811129"/>
            </a:solidFill>
            <a:ln w="9525">
              <a:solidFill>
                <a:srgbClr val="000000"/>
              </a:solidFill>
              <a:prstDash val="solid"/>
              <a:round/>
              <a:headEnd/>
              <a:tailEnd/>
            </a:ln>
          </p:spPr>
          <p:txBody>
            <a:bodyPr/>
            <a:lstStyle/>
            <a:p>
              <a:endParaRPr lang="en-GB"/>
            </a:p>
          </p:txBody>
        </p:sp>
        <p:sp>
          <p:nvSpPr>
            <p:cNvPr id="10721" name="Freeform 4534"/>
            <p:cNvSpPr>
              <a:spLocks/>
            </p:cNvSpPr>
            <p:nvPr/>
          </p:nvSpPr>
          <p:spPr bwMode="auto">
            <a:xfrm>
              <a:off x="4494213" y="2514600"/>
              <a:ext cx="115887" cy="138113"/>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811129"/>
            </a:solidFill>
            <a:ln w="9525">
              <a:solidFill>
                <a:srgbClr val="000000"/>
              </a:solidFill>
              <a:prstDash val="solid"/>
              <a:round/>
              <a:headEnd/>
              <a:tailEnd/>
            </a:ln>
          </p:spPr>
          <p:txBody>
            <a:bodyPr/>
            <a:lstStyle/>
            <a:p>
              <a:endParaRPr lang="en-GB"/>
            </a:p>
          </p:txBody>
        </p:sp>
        <p:sp>
          <p:nvSpPr>
            <p:cNvPr id="10722" name="Freeform 4535"/>
            <p:cNvSpPr>
              <a:spLocks/>
            </p:cNvSpPr>
            <p:nvPr/>
          </p:nvSpPr>
          <p:spPr bwMode="auto">
            <a:xfrm>
              <a:off x="4618038" y="3308350"/>
              <a:ext cx="458787" cy="552450"/>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811129"/>
            </a:solidFill>
            <a:ln w="9525">
              <a:solidFill>
                <a:srgbClr val="000000"/>
              </a:solidFill>
              <a:prstDash val="solid"/>
              <a:round/>
              <a:headEnd/>
              <a:tailEnd/>
            </a:ln>
          </p:spPr>
          <p:txBody>
            <a:bodyPr/>
            <a:lstStyle/>
            <a:p>
              <a:endParaRPr lang="en-GB"/>
            </a:p>
          </p:txBody>
        </p:sp>
        <p:sp>
          <p:nvSpPr>
            <p:cNvPr id="10723" name="Freeform 4536"/>
            <p:cNvSpPr>
              <a:spLocks/>
            </p:cNvSpPr>
            <p:nvPr/>
          </p:nvSpPr>
          <p:spPr bwMode="auto">
            <a:xfrm>
              <a:off x="4697413" y="3725863"/>
              <a:ext cx="331787" cy="31432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GB"/>
            </a:p>
          </p:txBody>
        </p:sp>
      </p:grpSp>
    </p:spTree>
    <p:extLst>
      <p:ext uri="{BB962C8B-B14F-4D97-AF65-F5344CB8AC3E}">
        <p14:creationId xmlns:p14="http://schemas.microsoft.com/office/powerpoint/2010/main" val="2605578310"/>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z="3200" smtClean="0">
                <a:ea typeface="ＭＳ Ｐゴシック" pitchFamily="34" charset="-128"/>
              </a:rPr>
              <a:t>Madrid Union – Future Contracting Parties</a:t>
            </a:r>
          </a:p>
        </p:txBody>
      </p:sp>
      <p:grpSp>
        <p:nvGrpSpPr>
          <p:cNvPr id="11267" name="Group 1508"/>
          <p:cNvGrpSpPr>
            <a:grpSpLocks/>
          </p:cNvGrpSpPr>
          <p:nvPr/>
        </p:nvGrpSpPr>
        <p:grpSpPr bwMode="auto">
          <a:xfrm>
            <a:off x="400050" y="1443038"/>
            <a:ext cx="8077200" cy="5241925"/>
            <a:chOff x="142875" y="1277938"/>
            <a:chExt cx="8893175" cy="4800600"/>
          </a:xfrm>
        </p:grpSpPr>
        <p:sp>
          <p:nvSpPr>
            <p:cNvPr id="11268" name="Freeform 4037"/>
            <p:cNvSpPr>
              <a:spLocks/>
            </p:cNvSpPr>
            <p:nvPr/>
          </p:nvSpPr>
          <p:spPr bwMode="auto">
            <a:xfrm>
              <a:off x="144463" y="1685925"/>
              <a:ext cx="981075" cy="523875"/>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GB"/>
            </a:p>
          </p:txBody>
        </p:sp>
        <p:grpSp>
          <p:nvGrpSpPr>
            <p:cNvPr id="11269" name="Group 4038"/>
            <p:cNvGrpSpPr>
              <a:grpSpLocks/>
            </p:cNvGrpSpPr>
            <p:nvPr/>
          </p:nvGrpSpPr>
          <p:grpSpPr bwMode="auto">
            <a:xfrm>
              <a:off x="144463" y="1684338"/>
              <a:ext cx="2166937" cy="1560512"/>
              <a:chOff x="851" y="1207"/>
              <a:chExt cx="1313" cy="983"/>
            </a:xfrm>
          </p:grpSpPr>
          <p:sp>
            <p:nvSpPr>
              <p:cNvPr id="11766" name="Freeform 4039"/>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67" name="Freeform 4040"/>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1270" name="Group 4041"/>
            <p:cNvGrpSpPr>
              <a:grpSpLocks/>
            </p:cNvGrpSpPr>
            <p:nvPr/>
          </p:nvGrpSpPr>
          <p:grpSpPr bwMode="auto">
            <a:xfrm>
              <a:off x="142875" y="1682750"/>
              <a:ext cx="2166938" cy="1560513"/>
              <a:chOff x="851" y="1207"/>
              <a:chExt cx="1313" cy="983"/>
            </a:xfrm>
          </p:grpSpPr>
          <p:sp>
            <p:nvSpPr>
              <p:cNvPr id="11764" name="Freeform 4042"/>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65" name="Freeform 4043"/>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1271" name="Group 4044"/>
            <p:cNvGrpSpPr>
              <a:grpSpLocks/>
            </p:cNvGrpSpPr>
            <p:nvPr/>
          </p:nvGrpSpPr>
          <p:grpSpPr bwMode="auto">
            <a:xfrm>
              <a:off x="142875" y="1682750"/>
              <a:ext cx="2166938" cy="1560513"/>
              <a:chOff x="851" y="1207"/>
              <a:chExt cx="1313" cy="983"/>
            </a:xfrm>
          </p:grpSpPr>
          <p:sp>
            <p:nvSpPr>
              <p:cNvPr id="11762" name="Freeform 4045"/>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63" name="Freeform 4046"/>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1272" name="Group 4047"/>
            <p:cNvGrpSpPr>
              <a:grpSpLocks/>
            </p:cNvGrpSpPr>
            <p:nvPr/>
          </p:nvGrpSpPr>
          <p:grpSpPr bwMode="auto">
            <a:xfrm>
              <a:off x="142875" y="1682750"/>
              <a:ext cx="2166938" cy="1560513"/>
              <a:chOff x="851" y="1207"/>
              <a:chExt cx="1313" cy="983"/>
            </a:xfrm>
          </p:grpSpPr>
          <p:sp>
            <p:nvSpPr>
              <p:cNvPr id="11760" name="Freeform 4048"/>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61" name="Freeform 4049"/>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1273" name="Group 4050"/>
            <p:cNvGrpSpPr>
              <a:grpSpLocks/>
            </p:cNvGrpSpPr>
            <p:nvPr/>
          </p:nvGrpSpPr>
          <p:grpSpPr bwMode="auto">
            <a:xfrm>
              <a:off x="142875" y="1682750"/>
              <a:ext cx="2166938" cy="1560513"/>
              <a:chOff x="851" y="1207"/>
              <a:chExt cx="1313" cy="983"/>
            </a:xfrm>
          </p:grpSpPr>
          <p:sp>
            <p:nvSpPr>
              <p:cNvPr id="11758" name="Freeform 4051"/>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59" name="Freeform 4052"/>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1274" name="Group 4053"/>
            <p:cNvGrpSpPr>
              <a:grpSpLocks/>
            </p:cNvGrpSpPr>
            <p:nvPr/>
          </p:nvGrpSpPr>
          <p:grpSpPr bwMode="auto">
            <a:xfrm>
              <a:off x="142875" y="1682750"/>
              <a:ext cx="2166938" cy="1560513"/>
              <a:chOff x="851" y="1207"/>
              <a:chExt cx="1313" cy="983"/>
            </a:xfrm>
          </p:grpSpPr>
          <p:sp>
            <p:nvSpPr>
              <p:cNvPr id="11756" name="Freeform 4054"/>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57" name="Freeform 4055"/>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1275" name="Group 4056"/>
            <p:cNvGrpSpPr>
              <a:grpSpLocks/>
            </p:cNvGrpSpPr>
            <p:nvPr/>
          </p:nvGrpSpPr>
          <p:grpSpPr bwMode="auto">
            <a:xfrm>
              <a:off x="142875" y="1682750"/>
              <a:ext cx="2166938" cy="1560513"/>
              <a:chOff x="851" y="1207"/>
              <a:chExt cx="1313" cy="983"/>
            </a:xfrm>
          </p:grpSpPr>
          <p:sp>
            <p:nvSpPr>
              <p:cNvPr id="11754" name="Freeform 4057"/>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55" name="Freeform 4058"/>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1276" name="Group 4059"/>
            <p:cNvGrpSpPr>
              <a:grpSpLocks/>
            </p:cNvGrpSpPr>
            <p:nvPr/>
          </p:nvGrpSpPr>
          <p:grpSpPr bwMode="auto">
            <a:xfrm>
              <a:off x="142875" y="1682750"/>
              <a:ext cx="2166938" cy="1560513"/>
              <a:chOff x="851" y="1207"/>
              <a:chExt cx="1313" cy="983"/>
            </a:xfrm>
          </p:grpSpPr>
          <p:sp>
            <p:nvSpPr>
              <p:cNvPr id="11752" name="Freeform 4060"/>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53" name="Freeform 4061"/>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1277" name="Group 4062"/>
            <p:cNvGrpSpPr>
              <a:grpSpLocks/>
            </p:cNvGrpSpPr>
            <p:nvPr/>
          </p:nvGrpSpPr>
          <p:grpSpPr bwMode="auto">
            <a:xfrm>
              <a:off x="142875" y="1682750"/>
              <a:ext cx="2166938" cy="1560513"/>
              <a:chOff x="851" y="1207"/>
              <a:chExt cx="1313" cy="983"/>
            </a:xfrm>
          </p:grpSpPr>
          <p:sp>
            <p:nvSpPr>
              <p:cNvPr id="11750" name="Freeform 4063"/>
              <p:cNvSpPr>
                <a:spLocks/>
              </p:cNvSpPr>
              <p:nvPr/>
            </p:nvSpPr>
            <p:spPr bwMode="auto">
              <a:xfrm>
                <a:off x="1230" y="1652"/>
                <a:ext cx="934" cy="538"/>
              </a:xfrm>
              <a:custGeom>
                <a:avLst/>
                <a:gdLst>
                  <a:gd name="T0" fmla="*/ 777 w 957"/>
                  <a:gd name="T1" fmla="*/ 110 h 478"/>
                  <a:gd name="T2" fmla="*/ 737 w 957"/>
                  <a:gd name="T3" fmla="*/ 214 h 478"/>
                  <a:gd name="T4" fmla="*/ 650 w 957"/>
                  <a:gd name="T5" fmla="*/ 292 h 478"/>
                  <a:gd name="T6" fmla="*/ 591 w 957"/>
                  <a:gd name="T7" fmla="*/ 370 h 478"/>
                  <a:gd name="T8" fmla="*/ 581 w 957"/>
                  <a:gd name="T9" fmla="*/ 292 h 478"/>
                  <a:gd name="T10" fmla="*/ 576 w 957"/>
                  <a:gd name="T11" fmla="*/ 169 h 478"/>
                  <a:gd name="T12" fmla="*/ 511 w 957"/>
                  <a:gd name="T13" fmla="*/ 78 h 478"/>
                  <a:gd name="T14" fmla="*/ 458 w 957"/>
                  <a:gd name="T15" fmla="*/ 0 h 478"/>
                  <a:gd name="T16" fmla="*/ 98 w 957"/>
                  <a:gd name="T17" fmla="*/ 61 h 478"/>
                  <a:gd name="T18" fmla="*/ 94 w 957"/>
                  <a:gd name="T19" fmla="*/ 78 h 478"/>
                  <a:gd name="T20" fmla="*/ 74 w 957"/>
                  <a:gd name="T21" fmla="*/ 61 h 478"/>
                  <a:gd name="T22" fmla="*/ 62 w 957"/>
                  <a:gd name="T23" fmla="*/ 141 h 478"/>
                  <a:gd name="T24" fmla="*/ 40 w 957"/>
                  <a:gd name="T25" fmla="*/ 260 h 478"/>
                  <a:gd name="T26" fmla="*/ 0 w 957"/>
                  <a:gd name="T27" fmla="*/ 475 h 478"/>
                  <a:gd name="T28" fmla="*/ 0 w 957"/>
                  <a:gd name="T29" fmla="*/ 584 h 478"/>
                  <a:gd name="T30" fmla="*/ 6 w 957"/>
                  <a:gd name="T31" fmla="*/ 600 h 478"/>
                  <a:gd name="T32" fmla="*/ 6 w 957"/>
                  <a:gd name="T33" fmla="*/ 754 h 478"/>
                  <a:gd name="T34" fmla="*/ 74 w 957"/>
                  <a:gd name="T35" fmla="*/ 861 h 478"/>
                  <a:gd name="T36" fmla="*/ 163 w 957"/>
                  <a:gd name="T37" fmla="*/ 895 h 478"/>
                  <a:gd name="T38" fmla="*/ 217 w 957"/>
                  <a:gd name="T39" fmla="*/ 1048 h 478"/>
                  <a:gd name="T40" fmla="*/ 265 w 957"/>
                  <a:gd name="T41" fmla="*/ 1168 h 478"/>
                  <a:gd name="T42" fmla="*/ 286 w 957"/>
                  <a:gd name="T43" fmla="*/ 1123 h 478"/>
                  <a:gd name="T44" fmla="*/ 310 w 957"/>
                  <a:gd name="T45" fmla="*/ 1064 h 478"/>
                  <a:gd name="T46" fmla="*/ 321 w 957"/>
                  <a:gd name="T47" fmla="*/ 1064 h 478"/>
                  <a:gd name="T48" fmla="*/ 350 w 957"/>
                  <a:gd name="T49" fmla="*/ 1002 h 478"/>
                  <a:gd name="T50" fmla="*/ 385 w 957"/>
                  <a:gd name="T51" fmla="*/ 1020 h 478"/>
                  <a:gd name="T52" fmla="*/ 409 w 957"/>
                  <a:gd name="T53" fmla="*/ 1048 h 478"/>
                  <a:gd name="T54" fmla="*/ 409 w 957"/>
                  <a:gd name="T55" fmla="*/ 987 h 478"/>
                  <a:gd name="T56" fmla="*/ 433 w 957"/>
                  <a:gd name="T57" fmla="*/ 969 h 478"/>
                  <a:gd name="T58" fmla="*/ 453 w 957"/>
                  <a:gd name="T59" fmla="*/ 969 h 478"/>
                  <a:gd name="T60" fmla="*/ 467 w 957"/>
                  <a:gd name="T61" fmla="*/ 1002 h 478"/>
                  <a:gd name="T62" fmla="*/ 497 w 957"/>
                  <a:gd name="T63" fmla="*/ 1109 h 478"/>
                  <a:gd name="T64" fmla="*/ 508 w 957"/>
                  <a:gd name="T65" fmla="*/ 1151 h 478"/>
                  <a:gd name="T66" fmla="*/ 517 w 957"/>
                  <a:gd name="T67" fmla="*/ 1231 h 478"/>
                  <a:gd name="T68" fmla="*/ 532 w 957"/>
                  <a:gd name="T69" fmla="*/ 1094 h 478"/>
                  <a:gd name="T70" fmla="*/ 532 w 957"/>
                  <a:gd name="T71" fmla="*/ 924 h 478"/>
                  <a:gd name="T72" fmla="*/ 547 w 957"/>
                  <a:gd name="T73" fmla="*/ 861 h 478"/>
                  <a:gd name="T74" fmla="*/ 596 w 957"/>
                  <a:gd name="T75" fmla="*/ 754 h 478"/>
                  <a:gd name="T76" fmla="*/ 606 w 957"/>
                  <a:gd name="T77" fmla="*/ 708 h 478"/>
                  <a:gd name="T78" fmla="*/ 615 w 957"/>
                  <a:gd name="T79" fmla="*/ 678 h 478"/>
                  <a:gd name="T80" fmla="*/ 626 w 957"/>
                  <a:gd name="T81" fmla="*/ 648 h 478"/>
                  <a:gd name="T82" fmla="*/ 626 w 957"/>
                  <a:gd name="T83" fmla="*/ 633 h 478"/>
                  <a:gd name="T84" fmla="*/ 621 w 957"/>
                  <a:gd name="T85" fmla="*/ 553 h 478"/>
                  <a:gd name="T86" fmla="*/ 626 w 957"/>
                  <a:gd name="T87" fmla="*/ 536 h 478"/>
                  <a:gd name="T88" fmla="*/ 635 w 957"/>
                  <a:gd name="T89" fmla="*/ 553 h 478"/>
                  <a:gd name="T90" fmla="*/ 630 w 957"/>
                  <a:gd name="T91" fmla="*/ 600 h 478"/>
                  <a:gd name="T92" fmla="*/ 645 w 957"/>
                  <a:gd name="T93" fmla="*/ 491 h 478"/>
                  <a:gd name="T94" fmla="*/ 670 w 957"/>
                  <a:gd name="T95" fmla="*/ 458 h 478"/>
                  <a:gd name="T96" fmla="*/ 709 w 957"/>
                  <a:gd name="T97" fmla="*/ 416 h 478"/>
                  <a:gd name="T98" fmla="*/ 723 w 957"/>
                  <a:gd name="T99" fmla="*/ 400 h 478"/>
                  <a:gd name="T100" fmla="*/ 723 w 957"/>
                  <a:gd name="T101" fmla="*/ 351 h 478"/>
                  <a:gd name="T102" fmla="*/ 757 w 957"/>
                  <a:gd name="T103" fmla="*/ 243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GB"/>
              </a:p>
            </p:txBody>
          </p:sp>
          <p:sp>
            <p:nvSpPr>
              <p:cNvPr id="11751" name="Freeform 4064"/>
              <p:cNvSpPr>
                <a:spLocks/>
              </p:cNvSpPr>
              <p:nvPr/>
            </p:nvSpPr>
            <p:spPr bwMode="auto">
              <a:xfrm>
                <a:off x="851" y="1207"/>
                <a:ext cx="595" cy="330"/>
              </a:xfrm>
              <a:custGeom>
                <a:avLst/>
                <a:gdLst>
                  <a:gd name="T0" fmla="*/ 403 w 610"/>
                  <a:gd name="T1" fmla="*/ 663 h 293"/>
                  <a:gd name="T2" fmla="*/ 377 w 610"/>
                  <a:gd name="T3" fmla="*/ 556 h 293"/>
                  <a:gd name="T4" fmla="*/ 373 w 610"/>
                  <a:gd name="T5" fmla="*/ 494 h 293"/>
                  <a:gd name="T6" fmla="*/ 403 w 610"/>
                  <a:gd name="T7" fmla="*/ 341 h 293"/>
                  <a:gd name="T8" fmla="*/ 481 w 610"/>
                  <a:gd name="T9" fmla="*/ 126 h 293"/>
                  <a:gd name="T10" fmla="*/ 432 w 610"/>
                  <a:gd name="T11" fmla="*/ 47 h 293"/>
                  <a:gd name="T12" fmla="*/ 383 w 610"/>
                  <a:gd name="T13" fmla="*/ 16 h 293"/>
                  <a:gd name="T14" fmla="*/ 368 w 610"/>
                  <a:gd name="T15" fmla="*/ 0 h 293"/>
                  <a:gd name="T16" fmla="*/ 324 w 610"/>
                  <a:gd name="T17" fmla="*/ 33 h 293"/>
                  <a:gd name="T18" fmla="*/ 270 w 610"/>
                  <a:gd name="T19" fmla="*/ 78 h 293"/>
                  <a:gd name="T20" fmla="*/ 220 w 610"/>
                  <a:gd name="T21" fmla="*/ 169 h 293"/>
                  <a:gd name="T22" fmla="*/ 240 w 610"/>
                  <a:gd name="T23" fmla="*/ 218 h 293"/>
                  <a:gd name="T24" fmla="*/ 225 w 610"/>
                  <a:gd name="T25" fmla="*/ 231 h 293"/>
                  <a:gd name="T26" fmla="*/ 177 w 610"/>
                  <a:gd name="T27" fmla="*/ 231 h 293"/>
                  <a:gd name="T28" fmla="*/ 137 w 610"/>
                  <a:gd name="T29" fmla="*/ 292 h 293"/>
                  <a:gd name="T30" fmla="*/ 197 w 610"/>
                  <a:gd name="T31" fmla="*/ 292 h 293"/>
                  <a:gd name="T32" fmla="*/ 137 w 610"/>
                  <a:gd name="T33" fmla="*/ 371 h 293"/>
                  <a:gd name="T34" fmla="*/ 124 w 610"/>
                  <a:gd name="T35" fmla="*/ 385 h 293"/>
                  <a:gd name="T36" fmla="*/ 89 w 610"/>
                  <a:gd name="T37" fmla="*/ 432 h 293"/>
                  <a:gd name="T38" fmla="*/ 89 w 610"/>
                  <a:gd name="T39" fmla="*/ 464 h 293"/>
                  <a:gd name="T40" fmla="*/ 97 w 610"/>
                  <a:gd name="T41" fmla="*/ 479 h 293"/>
                  <a:gd name="T42" fmla="*/ 80 w 610"/>
                  <a:gd name="T43" fmla="*/ 528 h 293"/>
                  <a:gd name="T44" fmla="*/ 93 w 610"/>
                  <a:gd name="T45" fmla="*/ 541 h 293"/>
                  <a:gd name="T46" fmla="*/ 102 w 610"/>
                  <a:gd name="T47" fmla="*/ 556 h 293"/>
                  <a:gd name="T48" fmla="*/ 128 w 610"/>
                  <a:gd name="T49" fmla="*/ 556 h 293"/>
                  <a:gd name="T50" fmla="*/ 124 w 610"/>
                  <a:gd name="T51" fmla="*/ 601 h 293"/>
                  <a:gd name="T52" fmla="*/ 108 w 610"/>
                  <a:gd name="T53" fmla="*/ 634 h 293"/>
                  <a:gd name="T54" fmla="*/ 52 w 610"/>
                  <a:gd name="T55" fmla="*/ 713 h 293"/>
                  <a:gd name="T56" fmla="*/ 0 w 610"/>
                  <a:gd name="T57" fmla="*/ 760 h 293"/>
                  <a:gd name="T58" fmla="*/ 18 w 610"/>
                  <a:gd name="T59" fmla="*/ 743 h 293"/>
                  <a:gd name="T60" fmla="*/ 52 w 610"/>
                  <a:gd name="T61" fmla="*/ 713 h 293"/>
                  <a:gd name="T62" fmla="*/ 80 w 610"/>
                  <a:gd name="T63" fmla="*/ 695 h 293"/>
                  <a:gd name="T64" fmla="*/ 182 w 610"/>
                  <a:gd name="T65" fmla="*/ 572 h 293"/>
                  <a:gd name="T66" fmla="*/ 211 w 610"/>
                  <a:gd name="T67" fmla="*/ 494 h 293"/>
                  <a:gd name="T68" fmla="*/ 259 w 610"/>
                  <a:gd name="T69" fmla="*/ 449 h 293"/>
                  <a:gd name="T70" fmla="*/ 216 w 610"/>
                  <a:gd name="T71" fmla="*/ 528 h 293"/>
                  <a:gd name="T72" fmla="*/ 235 w 610"/>
                  <a:gd name="T73" fmla="*/ 528 h 293"/>
                  <a:gd name="T74" fmla="*/ 240 w 610"/>
                  <a:gd name="T75" fmla="*/ 511 h 293"/>
                  <a:gd name="T76" fmla="*/ 270 w 610"/>
                  <a:gd name="T77" fmla="*/ 494 h 293"/>
                  <a:gd name="T78" fmla="*/ 275 w 610"/>
                  <a:gd name="T79" fmla="*/ 464 h 293"/>
                  <a:gd name="T80" fmla="*/ 284 w 610"/>
                  <a:gd name="T81" fmla="*/ 464 h 293"/>
                  <a:gd name="T82" fmla="*/ 294 w 610"/>
                  <a:gd name="T83" fmla="*/ 479 h 293"/>
                  <a:gd name="T84" fmla="*/ 298 w 610"/>
                  <a:gd name="T85" fmla="*/ 494 h 293"/>
                  <a:gd name="T86" fmla="*/ 324 w 610"/>
                  <a:gd name="T87" fmla="*/ 511 h 293"/>
                  <a:gd name="T88" fmla="*/ 363 w 610"/>
                  <a:gd name="T89" fmla="*/ 528 h 293"/>
                  <a:gd name="T90" fmla="*/ 363 w 610"/>
                  <a:gd name="T91" fmla="*/ 556 h 293"/>
                  <a:gd name="T92" fmla="*/ 377 w 610"/>
                  <a:gd name="T93" fmla="*/ 572 h 293"/>
                  <a:gd name="T94" fmla="*/ 383 w 610"/>
                  <a:gd name="T95" fmla="*/ 587 h 293"/>
                  <a:gd name="T96" fmla="*/ 397 w 610"/>
                  <a:gd name="T97" fmla="*/ 601 h 293"/>
                  <a:gd name="T98" fmla="*/ 407 w 610"/>
                  <a:gd name="T99" fmla="*/ 617 h 293"/>
                  <a:gd name="T100" fmla="*/ 397 w 610"/>
                  <a:gd name="T101" fmla="*/ 634 h 293"/>
                  <a:gd name="T102" fmla="*/ 403 w 610"/>
                  <a:gd name="T103" fmla="*/ 695 h 293"/>
                  <a:gd name="T104" fmla="*/ 407 w 610"/>
                  <a:gd name="T105" fmla="*/ 695 h 293"/>
                  <a:gd name="T106" fmla="*/ 397 w 610"/>
                  <a:gd name="T107" fmla="*/ 743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GB"/>
              </a:p>
            </p:txBody>
          </p:sp>
        </p:grpSp>
        <p:grpSp>
          <p:nvGrpSpPr>
            <p:cNvPr id="1520" name="Group 4065"/>
            <p:cNvGrpSpPr>
              <a:grpSpLocks/>
            </p:cNvGrpSpPr>
            <p:nvPr/>
          </p:nvGrpSpPr>
          <p:grpSpPr bwMode="auto">
            <a:xfrm>
              <a:off x="142875" y="1682750"/>
              <a:ext cx="2166938" cy="1560512"/>
              <a:chOff x="851" y="1207"/>
              <a:chExt cx="1313" cy="983"/>
            </a:xfrm>
            <a:solidFill>
              <a:srgbClr val="811129"/>
            </a:solidFill>
          </p:grpSpPr>
          <p:sp>
            <p:nvSpPr>
              <p:cNvPr id="1992" name="Freeform 4066"/>
              <p:cNvSpPr>
                <a:spLocks/>
              </p:cNvSpPr>
              <p:nvPr/>
            </p:nvSpPr>
            <p:spPr bwMode="auto">
              <a:xfrm>
                <a:off x="1230" y="1652"/>
                <a:ext cx="934" cy="538"/>
              </a:xfrm>
              <a:custGeom>
                <a:avLst/>
                <a:gdLst>
                  <a:gd name="T0" fmla="*/ 945 w 957"/>
                  <a:gd name="T1" fmla="*/ 42 h 478"/>
                  <a:gd name="T2" fmla="*/ 897 w 957"/>
                  <a:gd name="T3" fmla="*/ 83 h 478"/>
                  <a:gd name="T4" fmla="*/ 790 w 957"/>
                  <a:gd name="T5" fmla="*/ 113 h 478"/>
                  <a:gd name="T6" fmla="*/ 718 w 957"/>
                  <a:gd name="T7" fmla="*/ 143 h 478"/>
                  <a:gd name="T8" fmla="*/ 706 w 957"/>
                  <a:gd name="T9" fmla="*/ 113 h 478"/>
                  <a:gd name="T10" fmla="*/ 700 w 957"/>
                  <a:gd name="T11" fmla="*/ 66 h 478"/>
                  <a:gd name="T12" fmla="*/ 622 w 957"/>
                  <a:gd name="T13" fmla="*/ 30 h 478"/>
                  <a:gd name="T14" fmla="*/ 556 w 957"/>
                  <a:gd name="T15" fmla="*/ 0 h 478"/>
                  <a:gd name="T16" fmla="*/ 120 w 957"/>
                  <a:gd name="T17" fmla="*/ 24 h 478"/>
                  <a:gd name="T18" fmla="*/ 114 w 957"/>
                  <a:gd name="T19" fmla="*/ 30 h 478"/>
                  <a:gd name="T20" fmla="*/ 90 w 957"/>
                  <a:gd name="T21" fmla="*/ 24 h 478"/>
                  <a:gd name="T22" fmla="*/ 78 w 957"/>
                  <a:gd name="T23" fmla="*/ 54 h 478"/>
                  <a:gd name="T24" fmla="*/ 48 w 957"/>
                  <a:gd name="T25" fmla="*/ 101 h 478"/>
                  <a:gd name="T26" fmla="*/ 0 w 957"/>
                  <a:gd name="T27" fmla="*/ 185 h 478"/>
                  <a:gd name="T28" fmla="*/ 0 w 957"/>
                  <a:gd name="T29" fmla="*/ 227 h 478"/>
                  <a:gd name="T30" fmla="*/ 6 w 957"/>
                  <a:gd name="T31" fmla="*/ 233 h 478"/>
                  <a:gd name="T32" fmla="*/ 6 w 957"/>
                  <a:gd name="T33" fmla="*/ 293 h 478"/>
                  <a:gd name="T34" fmla="*/ 90 w 957"/>
                  <a:gd name="T35" fmla="*/ 335 h 478"/>
                  <a:gd name="T36" fmla="*/ 197 w 957"/>
                  <a:gd name="T37" fmla="*/ 347 h 478"/>
                  <a:gd name="T38" fmla="*/ 263 w 957"/>
                  <a:gd name="T39" fmla="*/ 407 h 478"/>
                  <a:gd name="T40" fmla="*/ 323 w 957"/>
                  <a:gd name="T41" fmla="*/ 454 h 478"/>
                  <a:gd name="T42" fmla="*/ 347 w 957"/>
                  <a:gd name="T43" fmla="*/ 436 h 478"/>
                  <a:gd name="T44" fmla="*/ 377 w 957"/>
                  <a:gd name="T45" fmla="*/ 413 h 478"/>
                  <a:gd name="T46" fmla="*/ 389 w 957"/>
                  <a:gd name="T47" fmla="*/ 413 h 478"/>
                  <a:gd name="T48" fmla="*/ 425 w 957"/>
                  <a:gd name="T49" fmla="*/ 389 h 478"/>
                  <a:gd name="T50" fmla="*/ 467 w 957"/>
                  <a:gd name="T51" fmla="*/ 395 h 478"/>
                  <a:gd name="T52" fmla="*/ 497 w 957"/>
                  <a:gd name="T53" fmla="*/ 407 h 478"/>
                  <a:gd name="T54" fmla="*/ 497 w 957"/>
                  <a:gd name="T55" fmla="*/ 383 h 478"/>
                  <a:gd name="T56" fmla="*/ 526 w 957"/>
                  <a:gd name="T57" fmla="*/ 377 h 478"/>
                  <a:gd name="T58" fmla="*/ 550 w 957"/>
                  <a:gd name="T59" fmla="*/ 377 h 478"/>
                  <a:gd name="T60" fmla="*/ 568 w 957"/>
                  <a:gd name="T61" fmla="*/ 389 h 478"/>
                  <a:gd name="T62" fmla="*/ 604 w 957"/>
                  <a:gd name="T63" fmla="*/ 430 h 478"/>
                  <a:gd name="T64" fmla="*/ 616 w 957"/>
                  <a:gd name="T65" fmla="*/ 448 h 478"/>
                  <a:gd name="T66" fmla="*/ 628 w 957"/>
                  <a:gd name="T67" fmla="*/ 478 h 478"/>
                  <a:gd name="T68" fmla="*/ 646 w 957"/>
                  <a:gd name="T69" fmla="*/ 425 h 478"/>
                  <a:gd name="T70" fmla="*/ 646 w 957"/>
                  <a:gd name="T71" fmla="*/ 359 h 478"/>
                  <a:gd name="T72" fmla="*/ 664 w 957"/>
                  <a:gd name="T73" fmla="*/ 335 h 478"/>
                  <a:gd name="T74" fmla="*/ 724 w 957"/>
                  <a:gd name="T75" fmla="*/ 293 h 478"/>
                  <a:gd name="T76" fmla="*/ 736 w 957"/>
                  <a:gd name="T77" fmla="*/ 275 h 478"/>
                  <a:gd name="T78" fmla="*/ 748 w 957"/>
                  <a:gd name="T79" fmla="*/ 263 h 478"/>
                  <a:gd name="T80" fmla="*/ 760 w 957"/>
                  <a:gd name="T81" fmla="*/ 251 h 478"/>
                  <a:gd name="T82" fmla="*/ 760 w 957"/>
                  <a:gd name="T83" fmla="*/ 245 h 478"/>
                  <a:gd name="T84" fmla="*/ 754 w 957"/>
                  <a:gd name="T85" fmla="*/ 215 h 478"/>
                  <a:gd name="T86" fmla="*/ 760 w 957"/>
                  <a:gd name="T87" fmla="*/ 209 h 478"/>
                  <a:gd name="T88" fmla="*/ 772 w 957"/>
                  <a:gd name="T89" fmla="*/ 215 h 478"/>
                  <a:gd name="T90" fmla="*/ 766 w 957"/>
                  <a:gd name="T91" fmla="*/ 233 h 478"/>
                  <a:gd name="T92" fmla="*/ 784 w 957"/>
                  <a:gd name="T93" fmla="*/ 191 h 478"/>
                  <a:gd name="T94" fmla="*/ 814 w 957"/>
                  <a:gd name="T95" fmla="*/ 179 h 478"/>
                  <a:gd name="T96" fmla="*/ 861 w 957"/>
                  <a:gd name="T97" fmla="*/ 161 h 478"/>
                  <a:gd name="T98" fmla="*/ 879 w 957"/>
                  <a:gd name="T99" fmla="*/ 155 h 478"/>
                  <a:gd name="T100" fmla="*/ 879 w 957"/>
                  <a:gd name="T101" fmla="*/ 137 h 478"/>
                  <a:gd name="T102" fmla="*/ 921 w 957"/>
                  <a:gd name="T103" fmla="*/ 9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7" h="478">
                    <a:moveTo>
                      <a:pt x="957" y="89"/>
                    </a:moveTo>
                    <a:lnTo>
                      <a:pt x="951" y="83"/>
                    </a:lnTo>
                    <a:lnTo>
                      <a:pt x="951" y="71"/>
                    </a:lnTo>
                    <a:lnTo>
                      <a:pt x="957" y="48"/>
                    </a:lnTo>
                    <a:lnTo>
                      <a:pt x="945" y="42"/>
                    </a:lnTo>
                    <a:lnTo>
                      <a:pt x="939"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2" y="42"/>
                    </a:lnTo>
                    <a:lnTo>
                      <a:pt x="108" y="36"/>
                    </a:lnTo>
                    <a:lnTo>
                      <a:pt x="114" y="30"/>
                    </a:lnTo>
                    <a:lnTo>
                      <a:pt x="90" y="24"/>
                    </a:lnTo>
                    <a:lnTo>
                      <a:pt x="84" y="48"/>
                    </a:lnTo>
                    <a:lnTo>
                      <a:pt x="78" y="54"/>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53" y="442"/>
                    </a:lnTo>
                    <a:lnTo>
                      <a:pt x="347" y="436"/>
                    </a:lnTo>
                    <a:lnTo>
                      <a:pt x="353" y="436"/>
                    </a:lnTo>
                    <a:lnTo>
                      <a:pt x="359" y="430"/>
                    </a:lnTo>
                    <a:lnTo>
                      <a:pt x="365" y="425"/>
                    </a:lnTo>
                    <a:lnTo>
                      <a:pt x="371" y="419"/>
                    </a:lnTo>
                    <a:lnTo>
                      <a:pt x="377" y="413"/>
                    </a:lnTo>
                    <a:lnTo>
                      <a:pt x="377" y="413"/>
                    </a:lnTo>
                    <a:lnTo>
                      <a:pt x="383" y="413"/>
                    </a:lnTo>
                    <a:lnTo>
                      <a:pt x="383" y="413"/>
                    </a:lnTo>
                    <a:lnTo>
                      <a:pt x="389" y="413"/>
                    </a:lnTo>
                    <a:lnTo>
                      <a:pt x="389" y="413"/>
                    </a:lnTo>
                    <a:lnTo>
                      <a:pt x="407" y="395"/>
                    </a:lnTo>
                    <a:lnTo>
                      <a:pt x="407" y="389"/>
                    </a:lnTo>
                    <a:lnTo>
                      <a:pt x="413" y="395"/>
                    </a:lnTo>
                    <a:lnTo>
                      <a:pt x="413" y="395"/>
                    </a:lnTo>
                    <a:lnTo>
                      <a:pt x="425" y="389"/>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97" y="383"/>
                    </a:lnTo>
                    <a:lnTo>
                      <a:pt x="485" y="383"/>
                    </a:lnTo>
                    <a:lnTo>
                      <a:pt x="497" y="383"/>
                    </a:lnTo>
                    <a:lnTo>
                      <a:pt x="526" y="377"/>
                    </a:lnTo>
                    <a:lnTo>
                      <a:pt x="532" y="371"/>
                    </a:lnTo>
                    <a:lnTo>
                      <a:pt x="526" y="377"/>
                    </a:lnTo>
                    <a:lnTo>
                      <a:pt x="538" y="377"/>
                    </a:lnTo>
                    <a:lnTo>
                      <a:pt x="544" y="377"/>
                    </a:lnTo>
                    <a:lnTo>
                      <a:pt x="544" y="377"/>
                    </a:lnTo>
                    <a:lnTo>
                      <a:pt x="556" y="377"/>
                    </a:lnTo>
                    <a:lnTo>
                      <a:pt x="550" y="377"/>
                    </a:lnTo>
                    <a:lnTo>
                      <a:pt x="562" y="377"/>
                    </a:lnTo>
                    <a:lnTo>
                      <a:pt x="568" y="377"/>
                    </a:lnTo>
                    <a:lnTo>
                      <a:pt x="568" y="383"/>
                    </a:lnTo>
                    <a:lnTo>
                      <a:pt x="568" y="383"/>
                    </a:lnTo>
                    <a:lnTo>
                      <a:pt x="568" y="389"/>
                    </a:lnTo>
                    <a:lnTo>
                      <a:pt x="568" y="389"/>
                    </a:lnTo>
                    <a:lnTo>
                      <a:pt x="592" y="383"/>
                    </a:lnTo>
                    <a:lnTo>
                      <a:pt x="610" y="407"/>
                    </a:lnTo>
                    <a:lnTo>
                      <a:pt x="604" y="430"/>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46" y="359"/>
                    </a:lnTo>
                    <a:lnTo>
                      <a:pt x="652" y="347"/>
                    </a:lnTo>
                    <a:lnTo>
                      <a:pt x="658" y="341"/>
                    </a:lnTo>
                    <a:lnTo>
                      <a:pt x="658" y="335"/>
                    </a:lnTo>
                    <a:lnTo>
                      <a:pt x="664" y="335"/>
                    </a:lnTo>
                    <a:lnTo>
                      <a:pt x="688" y="317"/>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48" y="263"/>
                    </a:lnTo>
                    <a:lnTo>
                      <a:pt x="754" y="263"/>
                    </a:lnTo>
                    <a:lnTo>
                      <a:pt x="760"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67" y="155"/>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grpFill/>
              <a:ln w="9525">
                <a:solidFill>
                  <a:srgbClr val="000000"/>
                </a:solidFill>
                <a:prstDash val="solid"/>
                <a:round/>
                <a:headEnd/>
                <a:tailEnd/>
              </a:ln>
            </p:spPr>
            <p:txBody>
              <a:bodyPr/>
              <a:lstStyle/>
              <a:p>
                <a:pPr>
                  <a:defRPr/>
                </a:pPr>
                <a:endParaRPr lang="fr-FR" dirty="0">
                  <a:ea typeface="ＭＳ Ｐゴシック" charset="0"/>
                </a:endParaRPr>
              </a:p>
            </p:txBody>
          </p:sp>
          <p:sp>
            <p:nvSpPr>
              <p:cNvPr id="1993" name="Freeform 4067"/>
              <p:cNvSpPr>
                <a:spLocks/>
              </p:cNvSpPr>
              <p:nvPr/>
            </p:nvSpPr>
            <p:spPr bwMode="auto">
              <a:xfrm>
                <a:off x="851" y="1207"/>
                <a:ext cx="595" cy="330"/>
              </a:xfrm>
              <a:custGeom>
                <a:avLst/>
                <a:gdLst>
                  <a:gd name="T0" fmla="*/ 491 w 610"/>
                  <a:gd name="T1" fmla="*/ 257 h 293"/>
                  <a:gd name="T2" fmla="*/ 461 w 610"/>
                  <a:gd name="T3" fmla="*/ 215 h 293"/>
                  <a:gd name="T4" fmla="*/ 455 w 610"/>
                  <a:gd name="T5" fmla="*/ 191 h 293"/>
                  <a:gd name="T6" fmla="*/ 491 w 610"/>
                  <a:gd name="T7" fmla="*/ 131 h 293"/>
                  <a:gd name="T8" fmla="*/ 586 w 610"/>
                  <a:gd name="T9" fmla="*/ 48 h 293"/>
                  <a:gd name="T10" fmla="*/ 527 w 610"/>
                  <a:gd name="T11" fmla="*/ 18 h 293"/>
                  <a:gd name="T12" fmla="*/ 467 w 610"/>
                  <a:gd name="T13" fmla="*/ 6 h 293"/>
                  <a:gd name="T14" fmla="*/ 449 w 610"/>
                  <a:gd name="T15" fmla="*/ 0 h 293"/>
                  <a:gd name="T16" fmla="*/ 395 w 610"/>
                  <a:gd name="T17" fmla="*/ 12 h 293"/>
                  <a:gd name="T18" fmla="*/ 329 w 610"/>
                  <a:gd name="T19" fmla="*/ 30 h 293"/>
                  <a:gd name="T20" fmla="*/ 269 w 610"/>
                  <a:gd name="T21" fmla="*/ 66 h 293"/>
                  <a:gd name="T22" fmla="*/ 293 w 610"/>
                  <a:gd name="T23" fmla="*/ 84 h 293"/>
                  <a:gd name="T24" fmla="*/ 275 w 610"/>
                  <a:gd name="T25" fmla="*/ 90 h 293"/>
                  <a:gd name="T26" fmla="*/ 216 w 610"/>
                  <a:gd name="T27" fmla="*/ 90 h 293"/>
                  <a:gd name="T28" fmla="*/ 168 w 610"/>
                  <a:gd name="T29" fmla="*/ 113 h 293"/>
                  <a:gd name="T30" fmla="*/ 240 w 610"/>
                  <a:gd name="T31" fmla="*/ 113 h 293"/>
                  <a:gd name="T32" fmla="*/ 168 w 610"/>
                  <a:gd name="T33" fmla="*/ 143 h 293"/>
                  <a:gd name="T34" fmla="*/ 150 w 610"/>
                  <a:gd name="T35" fmla="*/ 149 h 293"/>
                  <a:gd name="T36" fmla="*/ 108 w 610"/>
                  <a:gd name="T37" fmla="*/ 167 h 293"/>
                  <a:gd name="T38" fmla="*/ 108 w 610"/>
                  <a:gd name="T39" fmla="*/ 179 h 293"/>
                  <a:gd name="T40" fmla="*/ 120 w 610"/>
                  <a:gd name="T41" fmla="*/ 185 h 293"/>
                  <a:gd name="T42" fmla="*/ 96 w 610"/>
                  <a:gd name="T43" fmla="*/ 203 h 293"/>
                  <a:gd name="T44" fmla="*/ 114 w 610"/>
                  <a:gd name="T45" fmla="*/ 209 h 293"/>
                  <a:gd name="T46" fmla="*/ 126 w 610"/>
                  <a:gd name="T47" fmla="*/ 215 h 293"/>
                  <a:gd name="T48" fmla="*/ 156 w 610"/>
                  <a:gd name="T49" fmla="*/ 215 h 293"/>
                  <a:gd name="T50" fmla="*/ 150 w 610"/>
                  <a:gd name="T51" fmla="*/ 233 h 293"/>
                  <a:gd name="T52" fmla="*/ 132 w 610"/>
                  <a:gd name="T53" fmla="*/ 245 h 293"/>
                  <a:gd name="T54" fmla="*/ 60 w 610"/>
                  <a:gd name="T55" fmla="*/ 275 h 293"/>
                  <a:gd name="T56" fmla="*/ 0 w 610"/>
                  <a:gd name="T57" fmla="*/ 293 h 293"/>
                  <a:gd name="T58" fmla="*/ 18 w 610"/>
                  <a:gd name="T59" fmla="*/ 287 h 293"/>
                  <a:gd name="T60" fmla="*/ 60 w 610"/>
                  <a:gd name="T61" fmla="*/ 275 h 293"/>
                  <a:gd name="T62" fmla="*/ 96 w 610"/>
                  <a:gd name="T63" fmla="*/ 269 h 293"/>
                  <a:gd name="T64" fmla="*/ 222 w 610"/>
                  <a:gd name="T65" fmla="*/ 221 h 293"/>
                  <a:gd name="T66" fmla="*/ 257 w 610"/>
                  <a:gd name="T67" fmla="*/ 191 h 293"/>
                  <a:gd name="T68" fmla="*/ 317 w 610"/>
                  <a:gd name="T69" fmla="*/ 173 h 293"/>
                  <a:gd name="T70" fmla="*/ 263 w 610"/>
                  <a:gd name="T71" fmla="*/ 203 h 293"/>
                  <a:gd name="T72" fmla="*/ 287 w 610"/>
                  <a:gd name="T73" fmla="*/ 203 h 293"/>
                  <a:gd name="T74" fmla="*/ 293 w 610"/>
                  <a:gd name="T75" fmla="*/ 197 h 293"/>
                  <a:gd name="T76" fmla="*/ 329 w 610"/>
                  <a:gd name="T77" fmla="*/ 191 h 293"/>
                  <a:gd name="T78" fmla="*/ 335 w 610"/>
                  <a:gd name="T79" fmla="*/ 179 h 293"/>
                  <a:gd name="T80" fmla="*/ 347 w 610"/>
                  <a:gd name="T81" fmla="*/ 179 h 293"/>
                  <a:gd name="T82" fmla="*/ 359 w 610"/>
                  <a:gd name="T83" fmla="*/ 185 h 293"/>
                  <a:gd name="T84" fmla="*/ 365 w 610"/>
                  <a:gd name="T85" fmla="*/ 191 h 293"/>
                  <a:gd name="T86" fmla="*/ 395 w 610"/>
                  <a:gd name="T87" fmla="*/ 197 h 293"/>
                  <a:gd name="T88" fmla="*/ 443 w 610"/>
                  <a:gd name="T89" fmla="*/ 203 h 293"/>
                  <a:gd name="T90" fmla="*/ 443 w 610"/>
                  <a:gd name="T91" fmla="*/ 215 h 293"/>
                  <a:gd name="T92" fmla="*/ 461 w 610"/>
                  <a:gd name="T93" fmla="*/ 221 h 293"/>
                  <a:gd name="T94" fmla="*/ 467 w 610"/>
                  <a:gd name="T95" fmla="*/ 227 h 293"/>
                  <a:gd name="T96" fmla="*/ 485 w 610"/>
                  <a:gd name="T97" fmla="*/ 233 h 293"/>
                  <a:gd name="T98" fmla="*/ 497 w 610"/>
                  <a:gd name="T99" fmla="*/ 239 h 293"/>
                  <a:gd name="T100" fmla="*/ 485 w 610"/>
                  <a:gd name="T101" fmla="*/ 245 h 293"/>
                  <a:gd name="T102" fmla="*/ 491 w 610"/>
                  <a:gd name="T103" fmla="*/ 269 h 293"/>
                  <a:gd name="T104" fmla="*/ 497 w 610"/>
                  <a:gd name="T105" fmla="*/ 269 h 293"/>
                  <a:gd name="T106" fmla="*/ 485 w 610"/>
                  <a:gd name="T107" fmla="*/ 28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91" y="12"/>
                    </a:lnTo>
                    <a:lnTo>
                      <a:pt x="479" y="6"/>
                    </a:lnTo>
                    <a:lnTo>
                      <a:pt x="467" y="6"/>
                    </a:lnTo>
                    <a:lnTo>
                      <a:pt x="467" y="6"/>
                    </a:lnTo>
                    <a:lnTo>
                      <a:pt x="449" y="6"/>
                    </a:lnTo>
                    <a:lnTo>
                      <a:pt x="461" y="0"/>
                    </a:lnTo>
                    <a:lnTo>
                      <a:pt x="449" y="0"/>
                    </a:lnTo>
                    <a:lnTo>
                      <a:pt x="413" y="12"/>
                    </a:lnTo>
                    <a:lnTo>
                      <a:pt x="407" y="6"/>
                    </a:lnTo>
                    <a:lnTo>
                      <a:pt x="395" y="12"/>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8" y="167"/>
                    </a:lnTo>
                    <a:lnTo>
                      <a:pt x="102" y="167"/>
                    </a:lnTo>
                    <a:lnTo>
                      <a:pt x="102" y="173"/>
                    </a:lnTo>
                    <a:lnTo>
                      <a:pt x="120" y="167"/>
                    </a:lnTo>
                    <a:lnTo>
                      <a:pt x="108" y="179"/>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108" y="215"/>
                    </a:lnTo>
                    <a:lnTo>
                      <a:pt x="96" y="221"/>
                    </a:lnTo>
                    <a:lnTo>
                      <a:pt x="126" y="215"/>
                    </a:lnTo>
                    <a:lnTo>
                      <a:pt x="138" y="221"/>
                    </a:lnTo>
                    <a:lnTo>
                      <a:pt x="138" y="227"/>
                    </a:lnTo>
                    <a:lnTo>
                      <a:pt x="156" y="215"/>
                    </a:lnTo>
                    <a:lnTo>
                      <a:pt x="156" y="215"/>
                    </a:lnTo>
                    <a:lnTo>
                      <a:pt x="150" y="221"/>
                    </a:lnTo>
                    <a:lnTo>
                      <a:pt x="150" y="221"/>
                    </a:lnTo>
                    <a:lnTo>
                      <a:pt x="180" y="215"/>
                    </a:lnTo>
                    <a:lnTo>
                      <a:pt x="150" y="233"/>
                    </a:lnTo>
                    <a:lnTo>
                      <a:pt x="156" y="233"/>
                    </a:lnTo>
                    <a:lnTo>
                      <a:pt x="156" y="233"/>
                    </a:lnTo>
                    <a:lnTo>
                      <a:pt x="138" y="239"/>
                    </a:lnTo>
                    <a:lnTo>
                      <a:pt x="132" y="245"/>
                    </a:lnTo>
                    <a:lnTo>
                      <a:pt x="108" y="257"/>
                    </a:lnTo>
                    <a:lnTo>
                      <a:pt x="66" y="269"/>
                    </a:lnTo>
                    <a:lnTo>
                      <a:pt x="66" y="275"/>
                    </a:lnTo>
                    <a:lnTo>
                      <a:pt x="60" y="275"/>
                    </a:lnTo>
                    <a:lnTo>
                      <a:pt x="54" y="275"/>
                    </a:lnTo>
                    <a:lnTo>
                      <a:pt x="54" y="275"/>
                    </a:lnTo>
                    <a:lnTo>
                      <a:pt x="42" y="275"/>
                    </a:lnTo>
                    <a:lnTo>
                      <a:pt x="0" y="293"/>
                    </a:lnTo>
                    <a:lnTo>
                      <a:pt x="6" y="287"/>
                    </a:lnTo>
                    <a:lnTo>
                      <a:pt x="6" y="293"/>
                    </a:lnTo>
                    <a:lnTo>
                      <a:pt x="18" y="287"/>
                    </a:lnTo>
                    <a:lnTo>
                      <a:pt x="18" y="287"/>
                    </a:lnTo>
                    <a:lnTo>
                      <a:pt x="36" y="281"/>
                    </a:lnTo>
                    <a:lnTo>
                      <a:pt x="42" y="281"/>
                    </a:lnTo>
                    <a:lnTo>
                      <a:pt x="36" y="281"/>
                    </a:lnTo>
                    <a:lnTo>
                      <a:pt x="60" y="275"/>
                    </a:lnTo>
                    <a:lnTo>
                      <a:pt x="72"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87" y="203"/>
                    </a:lnTo>
                    <a:lnTo>
                      <a:pt x="293" y="197"/>
                    </a:lnTo>
                    <a:lnTo>
                      <a:pt x="293" y="203"/>
                    </a:lnTo>
                    <a:lnTo>
                      <a:pt x="305" y="197"/>
                    </a:lnTo>
                    <a:lnTo>
                      <a:pt x="311" y="197"/>
                    </a:lnTo>
                    <a:lnTo>
                      <a:pt x="329" y="191"/>
                    </a:lnTo>
                    <a:lnTo>
                      <a:pt x="323" y="191"/>
                    </a:lnTo>
                    <a:lnTo>
                      <a:pt x="329" y="185"/>
                    </a:lnTo>
                    <a:lnTo>
                      <a:pt x="329" y="185"/>
                    </a:lnTo>
                    <a:lnTo>
                      <a:pt x="335" y="179"/>
                    </a:lnTo>
                    <a:lnTo>
                      <a:pt x="353" y="173"/>
                    </a:lnTo>
                    <a:lnTo>
                      <a:pt x="341" y="179"/>
                    </a:lnTo>
                    <a:lnTo>
                      <a:pt x="347" y="179"/>
                    </a:lnTo>
                    <a:lnTo>
                      <a:pt x="347" y="179"/>
                    </a:lnTo>
                    <a:lnTo>
                      <a:pt x="365" y="179"/>
                    </a:lnTo>
                    <a:lnTo>
                      <a:pt x="359" y="179"/>
                    </a:lnTo>
                    <a:lnTo>
                      <a:pt x="359" y="179"/>
                    </a:lnTo>
                    <a:lnTo>
                      <a:pt x="359" y="185"/>
                    </a:lnTo>
                    <a:lnTo>
                      <a:pt x="365"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73" y="215"/>
                    </a:lnTo>
                    <a:lnTo>
                      <a:pt x="467" y="221"/>
                    </a:lnTo>
                    <a:lnTo>
                      <a:pt x="467" y="227"/>
                    </a:lnTo>
                    <a:lnTo>
                      <a:pt x="467" y="227"/>
                    </a:lnTo>
                    <a:lnTo>
                      <a:pt x="485" y="209"/>
                    </a:lnTo>
                    <a:lnTo>
                      <a:pt x="485" y="221"/>
                    </a:lnTo>
                    <a:lnTo>
                      <a:pt x="485" y="233"/>
                    </a:lnTo>
                    <a:lnTo>
                      <a:pt x="491" y="227"/>
                    </a:lnTo>
                    <a:lnTo>
                      <a:pt x="491" y="233"/>
                    </a:lnTo>
                    <a:lnTo>
                      <a:pt x="485" y="233"/>
                    </a:lnTo>
                    <a:lnTo>
                      <a:pt x="497" y="239"/>
                    </a:lnTo>
                    <a:lnTo>
                      <a:pt x="491"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grpFill/>
              <a:ln w="9525">
                <a:solidFill>
                  <a:srgbClr val="000000"/>
                </a:solidFill>
                <a:prstDash val="solid"/>
                <a:round/>
                <a:headEnd/>
                <a:tailEnd/>
              </a:ln>
            </p:spPr>
            <p:txBody>
              <a:bodyPr/>
              <a:lstStyle/>
              <a:p>
                <a:pPr>
                  <a:defRPr/>
                </a:pPr>
                <a:endParaRPr lang="fr-FR" dirty="0">
                  <a:ea typeface="ＭＳ Ｐゴシック" charset="0"/>
                </a:endParaRPr>
              </a:p>
            </p:txBody>
          </p:sp>
        </p:grpSp>
        <p:sp>
          <p:nvSpPr>
            <p:cNvPr id="11279" name="Rectangle 4068"/>
            <p:cNvSpPr>
              <a:spLocks noChangeArrowheads="1"/>
            </p:cNvSpPr>
            <p:nvPr/>
          </p:nvSpPr>
          <p:spPr bwMode="auto">
            <a:xfrm>
              <a:off x="6938963" y="4102100"/>
              <a:ext cx="7937"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280" name="Freeform 4069"/>
            <p:cNvSpPr>
              <a:spLocks/>
            </p:cNvSpPr>
            <p:nvPr/>
          </p:nvSpPr>
          <p:spPr bwMode="auto">
            <a:xfrm>
              <a:off x="7092950" y="3994150"/>
              <a:ext cx="279400" cy="300038"/>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GB"/>
            </a:p>
          </p:txBody>
        </p:sp>
        <p:sp>
          <p:nvSpPr>
            <p:cNvPr id="11281" name="Freeform 4070"/>
            <p:cNvSpPr>
              <a:spLocks/>
            </p:cNvSpPr>
            <p:nvPr/>
          </p:nvSpPr>
          <p:spPr bwMode="auto">
            <a:xfrm>
              <a:off x="6697663" y="3951288"/>
              <a:ext cx="309562" cy="407987"/>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GB"/>
            </a:p>
          </p:txBody>
        </p:sp>
        <p:sp>
          <p:nvSpPr>
            <p:cNvPr id="11282" name="Freeform 4071"/>
            <p:cNvSpPr>
              <a:spLocks/>
            </p:cNvSpPr>
            <p:nvPr/>
          </p:nvSpPr>
          <p:spPr bwMode="auto">
            <a:xfrm>
              <a:off x="7716838" y="4165600"/>
              <a:ext cx="279400" cy="309563"/>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GB"/>
            </a:p>
          </p:txBody>
        </p:sp>
        <p:sp>
          <p:nvSpPr>
            <p:cNvPr id="11283" name="Freeform 4072"/>
            <p:cNvSpPr>
              <a:spLocks/>
            </p:cNvSpPr>
            <p:nvPr/>
          </p:nvSpPr>
          <p:spPr bwMode="auto">
            <a:xfrm>
              <a:off x="7372350" y="4090988"/>
              <a:ext cx="182563" cy="257175"/>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GB"/>
            </a:p>
          </p:txBody>
        </p:sp>
        <p:sp>
          <p:nvSpPr>
            <p:cNvPr id="11284" name="Freeform 4073"/>
            <p:cNvSpPr>
              <a:spLocks/>
            </p:cNvSpPr>
            <p:nvPr/>
          </p:nvSpPr>
          <p:spPr bwMode="auto">
            <a:xfrm>
              <a:off x="6988175" y="4359275"/>
              <a:ext cx="249238" cy="95250"/>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GB"/>
            </a:p>
          </p:txBody>
        </p:sp>
        <p:sp>
          <p:nvSpPr>
            <p:cNvPr id="11285" name="Freeform 4074"/>
            <p:cNvSpPr>
              <a:spLocks/>
            </p:cNvSpPr>
            <p:nvPr/>
          </p:nvSpPr>
          <p:spPr bwMode="auto">
            <a:xfrm>
              <a:off x="7486650" y="4443413"/>
              <a:ext cx="115888" cy="74612"/>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GB"/>
            </a:p>
          </p:txBody>
        </p:sp>
        <p:sp>
          <p:nvSpPr>
            <p:cNvPr id="11286" name="Freeform 4075"/>
            <p:cNvSpPr>
              <a:spLocks/>
            </p:cNvSpPr>
            <p:nvPr/>
          </p:nvSpPr>
          <p:spPr bwMode="auto">
            <a:xfrm>
              <a:off x="7621588" y="4070350"/>
              <a:ext cx="38100" cy="106363"/>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GB"/>
            </a:p>
          </p:txBody>
        </p:sp>
        <p:sp>
          <p:nvSpPr>
            <p:cNvPr id="11287" name="Freeform 4076"/>
            <p:cNvSpPr>
              <a:spLocks/>
            </p:cNvSpPr>
            <p:nvPr/>
          </p:nvSpPr>
          <p:spPr bwMode="auto">
            <a:xfrm>
              <a:off x="7631113" y="4251325"/>
              <a:ext cx="77787" cy="33338"/>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GB"/>
            </a:p>
          </p:txBody>
        </p:sp>
        <p:sp>
          <p:nvSpPr>
            <p:cNvPr id="11288" name="Freeform 4077"/>
            <p:cNvSpPr>
              <a:spLocks/>
            </p:cNvSpPr>
            <p:nvPr/>
          </p:nvSpPr>
          <p:spPr bwMode="auto">
            <a:xfrm>
              <a:off x="7391400" y="4443413"/>
              <a:ext cx="85725" cy="20637"/>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GB"/>
            </a:p>
          </p:txBody>
        </p:sp>
        <p:sp>
          <p:nvSpPr>
            <p:cNvPr id="11289" name="Freeform 4078"/>
            <p:cNvSpPr>
              <a:spLocks/>
            </p:cNvSpPr>
            <p:nvPr/>
          </p:nvSpPr>
          <p:spPr bwMode="auto">
            <a:xfrm>
              <a:off x="6988175" y="4198938"/>
              <a:ext cx="46038" cy="52387"/>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GB"/>
            </a:p>
          </p:txBody>
        </p:sp>
        <p:sp>
          <p:nvSpPr>
            <p:cNvPr id="11290" name="Freeform 4079"/>
            <p:cNvSpPr>
              <a:spLocks/>
            </p:cNvSpPr>
            <p:nvPr/>
          </p:nvSpPr>
          <p:spPr bwMode="auto">
            <a:xfrm>
              <a:off x="7304088" y="4432300"/>
              <a:ext cx="68262" cy="31750"/>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GB"/>
            </a:p>
          </p:txBody>
        </p:sp>
        <p:sp>
          <p:nvSpPr>
            <p:cNvPr id="11291" name="Freeform 4080"/>
            <p:cNvSpPr>
              <a:spLocks/>
            </p:cNvSpPr>
            <p:nvPr/>
          </p:nvSpPr>
          <p:spPr bwMode="auto">
            <a:xfrm>
              <a:off x="7361238" y="4486275"/>
              <a:ext cx="47625" cy="20638"/>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GB"/>
            </a:p>
          </p:txBody>
        </p:sp>
        <p:sp>
          <p:nvSpPr>
            <p:cNvPr id="11292" name="Freeform 4081"/>
            <p:cNvSpPr>
              <a:spLocks/>
            </p:cNvSpPr>
            <p:nvPr/>
          </p:nvSpPr>
          <p:spPr bwMode="auto">
            <a:xfrm>
              <a:off x="7573963" y="4251325"/>
              <a:ext cx="38100" cy="33338"/>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1293" name="Freeform 4082"/>
            <p:cNvSpPr>
              <a:spLocks/>
            </p:cNvSpPr>
            <p:nvPr/>
          </p:nvSpPr>
          <p:spPr bwMode="auto">
            <a:xfrm>
              <a:off x="7237413" y="4432300"/>
              <a:ext cx="38100" cy="22225"/>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GB"/>
            </a:p>
          </p:txBody>
        </p:sp>
        <p:sp>
          <p:nvSpPr>
            <p:cNvPr id="11294" name="Freeform 4083"/>
            <p:cNvSpPr>
              <a:spLocks/>
            </p:cNvSpPr>
            <p:nvPr/>
          </p:nvSpPr>
          <p:spPr bwMode="auto">
            <a:xfrm>
              <a:off x="6754813" y="4090988"/>
              <a:ext cx="28575" cy="31750"/>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GB"/>
            </a:p>
          </p:txBody>
        </p:sp>
        <p:sp>
          <p:nvSpPr>
            <p:cNvPr id="11295" name="Freeform 4084"/>
            <p:cNvSpPr>
              <a:spLocks/>
            </p:cNvSpPr>
            <p:nvPr/>
          </p:nvSpPr>
          <p:spPr bwMode="auto">
            <a:xfrm>
              <a:off x="7286625" y="4443413"/>
              <a:ext cx="17463" cy="20637"/>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GB"/>
            </a:p>
          </p:txBody>
        </p:sp>
        <p:sp>
          <p:nvSpPr>
            <p:cNvPr id="11296" name="Freeform 4085"/>
            <p:cNvSpPr>
              <a:spLocks/>
            </p:cNvSpPr>
            <p:nvPr/>
          </p:nvSpPr>
          <p:spPr bwMode="auto">
            <a:xfrm>
              <a:off x="7053263" y="4241800"/>
              <a:ext cx="20637" cy="20638"/>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GB"/>
            </a:p>
          </p:txBody>
        </p:sp>
        <p:sp>
          <p:nvSpPr>
            <p:cNvPr id="11297" name="Freeform 4086"/>
            <p:cNvSpPr>
              <a:spLocks/>
            </p:cNvSpPr>
            <p:nvPr/>
          </p:nvSpPr>
          <p:spPr bwMode="auto">
            <a:xfrm>
              <a:off x="7477125" y="4305300"/>
              <a:ext cx="9525" cy="42863"/>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GB"/>
            </a:p>
          </p:txBody>
        </p:sp>
        <p:sp>
          <p:nvSpPr>
            <p:cNvPr id="11298" name="Rectangle 4087"/>
            <p:cNvSpPr>
              <a:spLocks noChangeArrowheads="1"/>
            </p:cNvSpPr>
            <p:nvPr/>
          </p:nvSpPr>
          <p:spPr bwMode="auto">
            <a:xfrm>
              <a:off x="7804150" y="4348163"/>
              <a:ext cx="9525" cy="22225"/>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299" name="Freeform 4088"/>
            <p:cNvSpPr>
              <a:spLocks/>
            </p:cNvSpPr>
            <p:nvPr/>
          </p:nvSpPr>
          <p:spPr bwMode="auto">
            <a:xfrm>
              <a:off x="6804025" y="4176713"/>
              <a:ext cx="17463" cy="31750"/>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GB"/>
            </a:p>
          </p:txBody>
        </p:sp>
        <p:sp>
          <p:nvSpPr>
            <p:cNvPr id="11300" name="Freeform 4089"/>
            <p:cNvSpPr>
              <a:spLocks/>
            </p:cNvSpPr>
            <p:nvPr/>
          </p:nvSpPr>
          <p:spPr bwMode="auto">
            <a:xfrm>
              <a:off x="7466013" y="4316413"/>
              <a:ext cx="11112" cy="20637"/>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301" name="Freeform 4090"/>
            <p:cNvSpPr>
              <a:spLocks/>
            </p:cNvSpPr>
            <p:nvPr/>
          </p:nvSpPr>
          <p:spPr bwMode="auto">
            <a:xfrm>
              <a:off x="7526338" y="4208463"/>
              <a:ext cx="28575" cy="11112"/>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GB"/>
            </a:p>
          </p:txBody>
        </p:sp>
        <p:sp>
          <p:nvSpPr>
            <p:cNvPr id="11302" name="Freeform 4091"/>
            <p:cNvSpPr>
              <a:spLocks/>
            </p:cNvSpPr>
            <p:nvPr/>
          </p:nvSpPr>
          <p:spPr bwMode="auto">
            <a:xfrm>
              <a:off x="7796213" y="4370388"/>
              <a:ext cx="7937"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303" name="Freeform 4092"/>
            <p:cNvSpPr>
              <a:spLocks/>
            </p:cNvSpPr>
            <p:nvPr/>
          </p:nvSpPr>
          <p:spPr bwMode="auto">
            <a:xfrm>
              <a:off x="7189788" y="4391025"/>
              <a:ext cx="36512" cy="11113"/>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GB"/>
            </a:p>
          </p:txBody>
        </p:sp>
        <p:sp>
          <p:nvSpPr>
            <p:cNvPr id="11304" name="Freeform 4093"/>
            <p:cNvSpPr>
              <a:spLocks/>
            </p:cNvSpPr>
            <p:nvPr/>
          </p:nvSpPr>
          <p:spPr bwMode="auto">
            <a:xfrm>
              <a:off x="7237413" y="3973513"/>
              <a:ext cx="20637" cy="31750"/>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C1636A"/>
            </a:solidFill>
            <a:ln w="9525">
              <a:solidFill>
                <a:srgbClr val="000000"/>
              </a:solidFill>
              <a:prstDash val="solid"/>
              <a:round/>
              <a:headEnd/>
              <a:tailEnd/>
            </a:ln>
          </p:spPr>
          <p:txBody>
            <a:bodyPr/>
            <a:lstStyle/>
            <a:p>
              <a:endParaRPr lang="en-GB"/>
            </a:p>
          </p:txBody>
        </p:sp>
        <p:sp>
          <p:nvSpPr>
            <p:cNvPr id="11305" name="Freeform 4094"/>
            <p:cNvSpPr>
              <a:spLocks/>
            </p:cNvSpPr>
            <p:nvPr/>
          </p:nvSpPr>
          <p:spPr bwMode="auto">
            <a:xfrm>
              <a:off x="8478838" y="3897313"/>
              <a:ext cx="1587" cy="11112"/>
            </a:xfrm>
            <a:custGeom>
              <a:avLst/>
              <a:gdLst>
                <a:gd name="T0" fmla="*/ 0 w 1588"/>
                <a:gd name="T1" fmla="*/ 0 h 6"/>
                <a:gd name="T2" fmla="*/ 0 w 1588"/>
                <a:gd name="T3" fmla="*/ 0 h 6"/>
                <a:gd name="T4" fmla="*/ 0 w 1588"/>
                <a:gd name="T5" fmla="*/ 0 h 6"/>
                <a:gd name="T6" fmla="*/ 0 w 1588"/>
                <a:gd name="T7" fmla="*/ 2147483647 h 6"/>
                <a:gd name="T8" fmla="*/ 0 w 1588"/>
                <a:gd name="T9" fmla="*/ 2147483647 h 6"/>
                <a:gd name="T10" fmla="*/ 0 w 1588"/>
                <a:gd name="T11" fmla="*/ 2147483647 h 6"/>
                <a:gd name="T12" fmla="*/ 0 w 1588"/>
                <a:gd name="T13" fmla="*/ 0 h 6"/>
                <a:gd name="T14" fmla="*/ 0 w 1588"/>
                <a:gd name="T15" fmla="*/ 0 h 6"/>
                <a:gd name="T16" fmla="*/ 0 w 1588"/>
                <a:gd name="T17" fmla="*/ 0 h 6"/>
                <a:gd name="T18" fmla="*/ 0 w 1588"/>
                <a:gd name="T19" fmla="*/ 0 h 6"/>
                <a:gd name="T20" fmla="*/ 0 w 1588"/>
                <a:gd name="T21" fmla="*/ 0 h 6"/>
                <a:gd name="T22" fmla="*/ 0 w 158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06" name="Freeform 4095"/>
            <p:cNvSpPr>
              <a:spLocks/>
            </p:cNvSpPr>
            <p:nvPr/>
          </p:nvSpPr>
          <p:spPr bwMode="auto">
            <a:xfrm>
              <a:off x="8613775" y="3951288"/>
              <a:ext cx="1588" cy="11112"/>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2147483647 h 6"/>
                <a:gd name="T10" fmla="*/ 0 w 1588"/>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1307" name="Freeform 4096"/>
            <p:cNvSpPr>
              <a:spLocks/>
            </p:cNvSpPr>
            <p:nvPr/>
          </p:nvSpPr>
          <p:spPr bwMode="auto">
            <a:xfrm>
              <a:off x="7900988" y="3802063"/>
              <a:ext cx="1587" cy="9525"/>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0 h 6"/>
                <a:gd name="T10" fmla="*/ 0 w 1588"/>
                <a:gd name="T11" fmla="*/ 0 h 6"/>
                <a:gd name="T12" fmla="*/ 0 w 1588"/>
                <a:gd name="T13" fmla="*/ 2147483647 h 6"/>
                <a:gd name="T14" fmla="*/ 0 w 1588"/>
                <a:gd name="T15" fmla="*/ 2147483647 h 6"/>
                <a:gd name="T16" fmla="*/ 0 w 158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1308" name="Freeform 4097"/>
            <p:cNvSpPr>
              <a:spLocks/>
            </p:cNvSpPr>
            <p:nvPr/>
          </p:nvSpPr>
          <p:spPr bwMode="auto">
            <a:xfrm>
              <a:off x="82867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09" name="Freeform 4098"/>
            <p:cNvSpPr>
              <a:spLocks/>
            </p:cNvSpPr>
            <p:nvPr/>
          </p:nvSpPr>
          <p:spPr bwMode="auto">
            <a:xfrm>
              <a:off x="8296275" y="3876675"/>
              <a:ext cx="1588" cy="11113"/>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10" name="Freeform 4099"/>
            <p:cNvSpPr>
              <a:spLocks/>
            </p:cNvSpPr>
            <p:nvPr/>
          </p:nvSpPr>
          <p:spPr bwMode="auto">
            <a:xfrm>
              <a:off x="7112000" y="3897313"/>
              <a:ext cx="268288" cy="215900"/>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C1636A"/>
            </a:solidFill>
            <a:ln w="9525">
              <a:solidFill>
                <a:srgbClr val="000000"/>
              </a:solidFill>
              <a:prstDash val="solid"/>
              <a:round/>
              <a:headEnd/>
              <a:tailEnd/>
            </a:ln>
          </p:spPr>
          <p:txBody>
            <a:bodyPr/>
            <a:lstStyle/>
            <a:p>
              <a:endParaRPr lang="en-GB"/>
            </a:p>
          </p:txBody>
        </p:sp>
        <p:sp>
          <p:nvSpPr>
            <p:cNvPr id="11311" name="Freeform 4100"/>
            <p:cNvSpPr>
              <a:spLocks/>
            </p:cNvSpPr>
            <p:nvPr/>
          </p:nvSpPr>
          <p:spPr bwMode="auto">
            <a:xfrm>
              <a:off x="6832600" y="3908425"/>
              <a:ext cx="123825" cy="193675"/>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GB"/>
            </a:p>
          </p:txBody>
        </p:sp>
        <p:sp>
          <p:nvSpPr>
            <p:cNvPr id="11312" name="Freeform 4101"/>
            <p:cNvSpPr>
              <a:spLocks/>
            </p:cNvSpPr>
            <p:nvPr/>
          </p:nvSpPr>
          <p:spPr bwMode="auto">
            <a:xfrm>
              <a:off x="8767763" y="3887788"/>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313" name="Rectangle 4102"/>
            <p:cNvSpPr>
              <a:spLocks noChangeArrowheads="1"/>
            </p:cNvSpPr>
            <p:nvPr/>
          </p:nvSpPr>
          <p:spPr bwMode="auto">
            <a:xfrm>
              <a:off x="88630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14" name="Rectangle 4103"/>
            <p:cNvSpPr>
              <a:spLocks noChangeArrowheads="1"/>
            </p:cNvSpPr>
            <p:nvPr/>
          </p:nvSpPr>
          <p:spPr bwMode="auto">
            <a:xfrm>
              <a:off x="8756650" y="39512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15" name="Rectangle 4104"/>
            <p:cNvSpPr>
              <a:spLocks noChangeArrowheads="1"/>
            </p:cNvSpPr>
            <p:nvPr/>
          </p:nvSpPr>
          <p:spPr bwMode="auto">
            <a:xfrm>
              <a:off x="8777288" y="38766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16" name="Rectangle 4105"/>
            <p:cNvSpPr>
              <a:spLocks noChangeArrowheads="1"/>
            </p:cNvSpPr>
            <p:nvPr/>
          </p:nvSpPr>
          <p:spPr bwMode="auto">
            <a:xfrm>
              <a:off x="8739188" y="416560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17" name="Oval 4106"/>
            <p:cNvSpPr>
              <a:spLocks noChangeArrowheads="1"/>
            </p:cNvSpPr>
            <p:nvPr/>
          </p:nvSpPr>
          <p:spPr bwMode="auto">
            <a:xfrm>
              <a:off x="7804150" y="3876675"/>
              <a:ext cx="0" cy="11113"/>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18" name="Freeform 4107"/>
            <p:cNvSpPr>
              <a:spLocks/>
            </p:cNvSpPr>
            <p:nvPr/>
          </p:nvSpPr>
          <p:spPr bwMode="auto">
            <a:xfrm>
              <a:off x="78041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19" name="Rectangle 4108"/>
            <p:cNvSpPr>
              <a:spLocks noChangeArrowheads="1"/>
            </p:cNvSpPr>
            <p:nvPr/>
          </p:nvSpPr>
          <p:spPr bwMode="auto">
            <a:xfrm>
              <a:off x="7804150" y="38877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20" name="Rectangle 4109"/>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21" name="Rectangle 4110"/>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22" name="Freeform 4111"/>
            <p:cNvSpPr>
              <a:spLocks/>
            </p:cNvSpPr>
            <p:nvPr/>
          </p:nvSpPr>
          <p:spPr bwMode="auto">
            <a:xfrm>
              <a:off x="7986713" y="4241800"/>
              <a:ext cx="269875" cy="287338"/>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GB"/>
            </a:p>
          </p:txBody>
        </p:sp>
        <p:sp>
          <p:nvSpPr>
            <p:cNvPr id="11323" name="Freeform 4112"/>
            <p:cNvSpPr>
              <a:spLocks/>
            </p:cNvSpPr>
            <p:nvPr/>
          </p:nvSpPr>
          <p:spPr bwMode="auto">
            <a:xfrm>
              <a:off x="8199438" y="4294188"/>
              <a:ext cx="115887" cy="76200"/>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GB"/>
            </a:p>
          </p:txBody>
        </p:sp>
        <p:sp>
          <p:nvSpPr>
            <p:cNvPr id="11324" name="Freeform 4113"/>
            <p:cNvSpPr>
              <a:spLocks/>
            </p:cNvSpPr>
            <p:nvPr/>
          </p:nvSpPr>
          <p:spPr bwMode="auto">
            <a:xfrm>
              <a:off x="8382000" y="4337050"/>
              <a:ext cx="28575" cy="53975"/>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GB"/>
            </a:p>
          </p:txBody>
        </p:sp>
        <p:sp>
          <p:nvSpPr>
            <p:cNvPr id="11325" name="Freeform 4114"/>
            <p:cNvSpPr>
              <a:spLocks/>
            </p:cNvSpPr>
            <p:nvPr/>
          </p:nvSpPr>
          <p:spPr bwMode="auto">
            <a:xfrm>
              <a:off x="8275638" y="4241800"/>
              <a:ext cx="66675" cy="74613"/>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GB"/>
            </a:p>
          </p:txBody>
        </p:sp>
        <p:sp>
          <p:nvSpPr>
            <p:cNvPr id="11326" name="Freeform 4115"/>
            <p:cNvSpPr>
              <a:spLocks/>
            </p:cNvSpPr>
            <p:nvPr/>
          </p:nvSpPr>
          <p:spPr bwMode="auto">
            <a:xfrm>
              <a:off x="8267700" y="4497388"/>
              <a:ext cx="7938" cy="9525"/>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327" name="Freeform 4116"/>
            <p:cNvSpPr>
              <a:spLocks/>
            </p:cNvSpPr>
            <p:nvPr/>
          </p:nvSpPr>
          <p:spPr bwMode="auto">
            <a:xfrm>
              <a:off x="8094663" y="3598863"/>
              <a:ext cx="1587" cy="11112"/>
            </a:xfrm>
            <a:custGeom>
              <a:avLst/>
              <a:gdLst>
                <a:gd name="T0" fmla="*/ 0 w 1588"/>
                <a:gd name="T1" fmla="*/ 0 h 6"/>
                <a:gd name="T2" fmla="*/ 0 w 1588"/>
                <a:gd name="T3" fmla="*/ 2147483647 h 6"/>
                <a:gd name="T4" fmla="*/ 0 w 1588"/>
                <a:gd name="T5" fmla="*/ 2147483647 h 6"/>
                <a:gd name="T6" fmla="*/ 0 w 1588"/>
                <a:gd name="T7" fmla="*/ 2147483647 h 6"/>
                <a:gd name="T8" fmla="*/ 0 w 1588"/>
                <a:gd name="T9" fmla="*/ 2147483647 h 6"/>
                <a:gd name="T10" fmla="*/ 0 w 1588"/>
                <a:gd name="T11" fmla="*/ 2147483647 h 6"/>
                <a:gd name="T12" fmla="*/ 0 w 1588"/>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28" name="Freeform 4117"/>
            <p:cNvSpPr>
              <a:spLocks/>
            </p:cNvSpPr>
            <p:nvPr/>
          </p:nvSpPr>
          <p:spPr bwMode="auto">
            <a:xfrm>
              <a:off x="8094663" y="3609975"/>
              <a:ext cx="1587" cy="11113"/>
            </a:xfrm>
            <a:custGeom>
              <a:avLst/>
              <a:gdLst>
                <a:gd name="T0" fmla="*/ 0 w 1588"/>
                <a:gd name="T1" fmla="*/ 0 h 6"/>
                <a:gd name="T2" fmla="*/ 0 w 1588"/>
                <a:gd name="T3" fmla="*/ 0 h 6"/>
                <a:gd name="T4" fmla="*/ 0 w 1588"/>
                <a:gd name="T5" fmla="*/ 0 h 6"/>
                <a:gd name="T6" fmla="*/ 0 w 1588"/>
                <a:gd name="T7" fmla="*/ 2147483647 h 6"/>
                <a:gd name="T8" fmla="*/ 0 w 1588"/>
                <a:gd name="T9" fmla="*/ 0 h 6"/>
                <a:gd name="T10" fmla="*/ 0 w 158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29" name="Freeform 4118"/>
            <p:cNvSpPr>
              <a:spLocks/>
            </p:cNvSpPr>
            <p:nvPr/>
          </p:nvSpPr>
          <p:spPr bwMode="auto">
            <a:xfrm>
              <a:off x="8083550" y="3641725"/>
              <a:ext cx="1588" cy="1588"/>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30" name="Freeform 4119"/>
            <p:cNvSpPr>
              <a:spLocks/>
            </p:cNvSpPr>
            <p:nvPr/>
          </p:nvSpPr>
          <p:spPr bwMode="auto">
            <a:xfrm>
              <a:off x="8074025" y="3502025"/>
              <a:ext cx="1588" cy="3175"/>
            </a:xfrm>
            <a:custGeom>
              <a:avLst/>
              <a:gdLst>
                <a:gd name="T0" fmla="*/ 0 w 1588"/>
                <a:gd name="T1" fmla="*/ 0 h 3175"/>
                <a:gd name="T2" fmla="*/ 0 w 1588"/>
                <a:gd name="T3" fmla="*/ 0 h 3175"/>
                <a:gd name="T4" fmla="*/ 0 w 1588"/>
                <a:gd name="T5" fmla="*/ 0 h 3175"/>
                <a:gd name="T6" fmla="*/ 0 w 1588"/>
                <a:gd name="T7" fmla="*/ 0 h 3175"/>
                <a:gd name="T8" fmla="*/ 0 w 1588"/>
                <a:gd name="T9" fmla="*/ 0 h 3175"/>
                <a:gd name="T10" fmla="*/ 0 w 1588"/>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3175">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31" name="Rectangle 4120"/>
            <p:cNvSpPr>
              <a:spLocks noChangeArrowheads="1"/>
            </p:cNvSpPr>
            <p:nvPr/>
          </p:nvSpPr>
          <p:spPr bwMode="auto">
            <a:xfrm>
              <a:off x="8062913" y="34813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32" name="Rectangle 4121"/>
            <p:cNvSpPr>
              <a:spLocks noChangeArrowheads="1"/>
            </p:cNvSpPr>
            <p:nvPr/>
          </p:nvSpPr>
          <p:spPr bwMode="auto">
            <a:xfrm>
              <a:off x="8083550" y="35671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33" name="Freeform 4122"/>
            <p:cNvSpPr>
              <a:spLocks/>
            </p:cNvSpPr>
            <p:nvPr/>
          </p:nvSpPr>
          <p:spPr bwMode="auto">
            <a:xfrm>
              <a:off x="6437313" y="3203575"/>
              <a:ext cx="134937" cy="203200"/>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GB"/>
            </a:p>
          </p:txBody>
        </p:sp>
        <p:sp>
          <p:nvSpPr>
            <p:cNvPr id="11334" name="Freeform 4123"/>
            <p:cNvSpPr>
              <a:spLocks/>
            </p:cNvSpPr>
            <p:nvPr/>
          </p:nvSpPr>
          <p:spPr bwMode="auto">
            <a:xfrm>
              <a:off x="6437313" y="3141663"/>
              <a:ext cx="98425" cy="5080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811129"/>
            </a:solidFill>
            <a:ln w="9525">
              <a:solidFill>
                <a:srgbClr val="000000"/>
              </a:solidFill>
              <a:prstDash val="solid"/>
              <a:round/>
              <a:headEnd/>
              <a:tailEnd/>
            </a:ln>
          </p:spPr>
          <p:txBody>
            <a:bodyPr/>
            <a:lstStyle/>
            <a:p>
              <a:endParaRPr lang="en-GB"/>
            </a:p>
          </p:txBody>
        </p:sp>
        <p:sp>
          <p:nvSpPr>
            <p:cNvPr id="11335" name="Freeform 4124"/>
            <p:cNvSpPr>
              <a:spLocks/>
            </p:cNvSpPr>
            <p:nvPr/>
          </p:nvSpPr>
          <p:spPr bwMode="auto">
            <a:xfrm>
              <a:off x="6880225" y="3621088"/>
              <a:ext cx="144463"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C1636A"/>
            </a:solidFill>
            <a:ln w="9525">
              <a:solidFill>
                <a:srgbClr val="000000"/>
              </a:solidFill>
              <a:prstDash val="solid"/>
              <a:round/>
              <a:headEnd/>
              <a:tailEnd/>
            </a:ln>
          </p:spPr>
          <p:txBody>
            <a:bodyPr/>
            <a:lstStyle/>
            <a:p>
              <a:endParaRPr lang="en-GB"/>
            </a:p>
          </p:txBody>
        </p:sp>
        <p:sp>
          <p:nvSpPr>
            <p:cNvPr id="11336" name="Rectangle 4125"/>
            <p:cNvSpPr>
              <a:spLocks noChangeArrowheads="1"/>
            </p:cNvSpPr>
            <p:nvPr/>
          </p:nvSpPr>
          <p:spPr bwMode="auto">
            <a:xfrm>
              <a:off x="8074025" y="3663950"/>
              <a:ext cx="0" cy="11113"/>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37" name="Rectangle 4126"/>
            <p:cNvSpPr>
              <a:spLocks noChangeArrowheads="1"/>
            </p:cNvSpPr>
            <p:nvPr/>
          </p:nvSpPr>
          <p:spPr bwMode="auto">
            <a:xfrm>
              <a:off x="7161213" y="3352800"/>
              <a:ext cx="7937" cy="0"/>
            </a:xfrm>
            <a:prstGeom prst="rect">
              <a:avLst/>
            </a:prstGeom>
            <a:blipFill dpi="0" rotWithShape="0">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38" name="Freeform 4127"/>
            <p:cNvSpPr>
              <a:spLocks/>
            </p:cNvSpPr>
            <p:nvPr/>
          </p:nvSpPr>
          <p:spPr bwMode="auto">
            <a:xfrm>
              <a:off x="6794500" y="3352800"/>
              <a:ext cx="230188" cy="300038"/>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GB"/>
            </a:p>
          </p:txBody>
        </p:sp>
        <p:sp>
          <p:nvSpPr>
            <p:cNvPr id="11339" name="Freeform 4128"/>
            <p:cNvSpPr>
              <a:spLocks/>
            </p:cNvSpPr>
            <p:nvPr/>
          </p:nvSpPr>
          <p:spPr bwMode="auto">
            <a:xfrm>
              <a:off x="6562725" y="3130550"/>
              <a:ext cx="250825" cy="650875"/>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GB"/>
            </a:p>
          </p:txBody>
        </p:sp>
        <p:sp>
          <p:nvSpPr>
            <p:cNvPr id="11340" name="Freeform 4129"/>
            <p:cNvSpPr>
              <a:spLocks/>
            </p:cNvSpPr>
            <p:nvPr/>
          </p:nvSpPr>
          <p:spPr bwMode="auto">
            <a:xfrm>
              <a:off x="7361238" y="3481388"/>
              <a:ext cx="134937" cy="214312"/>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811129"/>
            </a:solidFill>
            <a:ln w="9525">
              <a:solidFill>
                <a:srgbClr val="000000"/>
              </a:solidFill>
              <a:prstDash val="solid"/>
              <a:round/>
              <a:headEnd/>
              <a:tailEnd/>
            </a:ln>
          </p:spPr>
          <p:txBody>
            <a:bodyPr/>
            <a:lstStyle/>
            <a:p>
              <a:endParaRPr lang="en-GB"/>
            </a:p>
          </p:txBody>
        </p:sp>
        <p:sp>
          <p:nvSpPr>
            <p:cNvPr id="11341" name="Freeform 4130"/>
            <p:cNvSpPr>
              <a:spLocks/>
            </p:cNvSpPr>
            <p:nvPr/>
          </p:nvSpPr>
          <p:spPr bwMode="auto">
            <a:xfrm>
              <a:off x="7448550" y="3802063"/>
              <a:ext cx="136525" cy="149225"/>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811129"/>
            </a:solidFill>
            <a:ln w="9525">
              <a:solidFill>
                <a:srgbClr val="000000"/>
              </a:solidFill>
              <a:prstDash val="solid"/>
              <a:round/>
              <a:headEnd/>
              <a:tailEnd/>
            </a:ln>
          </p:spPr>
          <p:txBody>
            <a:bodyPr/>
            <a:lstStyle/>
            <a:p>
              <a:endParaRPr lang="en-GB"/>
            </a:p>
          </p:txBody>
        </p:sp>
        <p:sp>
          <p:nvSpPr>
            <p:cNvPr id="11342" name="Freeform 4131"/>
            <p:cNvSpPr>
              <a:spLocks/>
            </p:cNvSpPr>
            <p:nvPr/>
          </p:nvSpPr>
          <p:spPr bwMode="auto">
            <a:xfrm>
              <a:off x="7459663" y="3760788"/>
              <a:ext cx="26987" cy="61912"/>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811129"/>
            </a:solidFill>
            <a:ln w="9525">
              <a:solidFill>
                <a:srgbClr val="000000"/>
              </a:solidFill>
              <a:prstDash val="solid"/>
              <a:round/>
              <a:headEnd/>
              <a:tailEnd/>
            </a:ln>
          </p:spPr>
          <p:txBody>
            <a:bodyPr/>
            <a:lstStyle/>
            <a:p>
              <a:endParaRPr lang="en-GB"/>
            </a:p>
          </p:txBody>
        </p:sp>
        <p:sp>
          <p:nvSpPr>
            <p:cNvPr id="11343" name="Freeform 4132"/>
            <p:cNvSpPr>
              <a:spLocks/>
            </p:cNvSpPr>
            <p:nvPr/>
          </p:nvSpPr>
          <p:spPr bwMode="auto">
            <a:xfrm>
              <a:off x="7505700" y="3695700"/>
              <a:ext cx="39688" cy="53975"/>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811129"/>
            </a:solidFill>
            <a:ln w="9525">
              <a:solidFill>
                <a:srgbClr val="000000"/>
              </a:solidFill>
              <a:prstDash val="solid"/>
              <a:round/>
              <a:headEnd/>
              <a:tailEnd/>
            </a:ln>
          </p:spPr>
          <p:txBody>
            <a:bodyPr/>
            <a:lstStyle/>
            <a:p>
              <a:endParaRPr lang="en-GB"/>
            </a:p>
          </p:txBody>
        </p:sp>
        <p:sp>
          <p:nvSpPr>
            <p:cNvPr id="11344" name="Freeform 4133"/>
            <p:cNvSpPr>
              <a:spLocks/>
            </p:cNvSpPr>
            <p:nvPr/>
          </p:nvSpPr>
          <p:spPr bwMode="auto">
            <a:xfrm>
              <a:off x="7439025" y="3727450"/>
              <a:ext cx="38100" cy="42863"/>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811129"/>
            </a:solidFill>
            <a:ln w="9525">
              <a:solidFill>
                <a:srgbClr val="000000"/>
              </a:solidFill>
              <a:prstDash val="solid"/>
              <a:round/>
              <a:headEnd/>
              <a:tailEnd/>
            </a:ln>
          </p:spPr>
          <p:txBody>
            <a:bodyPr/>
            <a:lstStyle/>
            <a:p>
              <a:endParaRPr lang="en-GB"/>
            </a:p>
          </p:txBody>
        </p:sp>
        <p:sp>
          <p:nvSpPr>
            <p:cNvPr id="11345" name="Freeform 4134"/>
            <p:cNvSpPr>
              <a:spLocks/>
            </p:cNvSpPr>
            <p:nvPr/>
          </p:nvSpPr>
          <p:spPr bwMode="auto">
            <a:xfrm>
              <a:off x="7313613" y="3749675"/>
              <a:ext cx="66675" cy="95250"/>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903039"/>
            </a:solidFill>
            <a:ln w="9525">
              <a:solidFill>
                <a:srgbClr val="000000"/>
              </a:solidFill>
              <a:prstDash val="solid"/>
              <a:round/>
              <a:headEnd/>
              <a:tailEnd/>
            </a:ln>
          </p:spPr>
          <p:txBody>
            <a:bodyPr/>
            <a:lstStyle/>
            <a:p>
              <a:endParaRPr lang="en-GB"/>
            </a:p>
          </p:txBody>
        </p:sp>
        <p:sp>
          <p:nvSpPr>
            <p:cNvPr id="11346" name="Freeform 4135"/>
            <p:cNvSpPr>
              <a:spLocks/>
            </p:cNvSpPr>
            <p:nvPr/>
          </p:nvSpPr>
          <p:spPr bwMode="auto">
            <a:xfrm>
              <a:off x="7380288" y="3675063"/>
              <a:ext cx="38100" cy="31750"/>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811129"/>
            </a:solidFill>
            <a:ln w="9525">
              <a:solidFill>
                <a:srgbClr val="000000"/>
              </a:solidFill>
              <a:prstDash val="solid"/>
              <a:round/>
              <a:headEnd/>
              <a:tailEnd/>
            </a:ln>
          </p:spPr>
          <p:txBody>
            <a:bodyPr/>
            <a:lstStyle/>
            <a:p>
              <a:endParaRPr lang="en-GB"/>
            </a:p>
          </p:txBody>
        </p:sp>
        <p:sp>
          <p:nvSpPr>
            <p:cNvPr id="11347" name="Freeform 4136"/>
            <p:cNvSpPr>
              <a:spLocks/>
            </p:cNvSpPr>
            <p:nvPr/>
          </p:nvSpPr>
          <p:spPr bwMode="auto">
            <a:xfrm>
              <a:off x="7505700" y="3738563"/>
              <a:ext cx="28575" cy="52387"/>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811129"/>
            </a:solidFill>
            <a:ln w="9525">
              <a:solidFill>
                <a:srgbClr val="000000"/>
              </a:solidFill>
              <a:prstDash val="solid"/>
              <a:round/>
              <a:headEnd/>
              <a:tailEnd/>
            </a:ln>
          </p:spPr>
          <p:txBody>
            <a:bodyPr/>
            <a:lstStyle/>
            <a:p>
              <a:endParaRPr lang="en-GB"/>
            </a:p>
          </p:txBody>
        </p:sp>
        <p:sp>
          <p:nvSpPr>
            <p:cNvPr id="11348" name="Freeform 4137"/>
            <p:cNvSpPr>
              <a:spLocks/>
            </p:cNvSpPr>
            <p:nvPr/>
          </p:nvSpPr>
          <p:spPr bwMode="auto">
            <a:xfrm>
              <a:off x="7477125" y="3706813"/>
              <a:ext cx="19050" cy="20637"/>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GB"/>
            </a:p>
          </p:txBody>
        </p:sp>
        <p:sp>
          <p:nvSpPr>
            <p:cNvPr id="11349" name="Freeform 4138"/>
            <p:cNvSpPr>
              <a:spLocks/>
            </p:cNvSpPr>
            <p:nvPr/>
          </p:nvSpPr>
          <p:spPr bwMode="auto">
            <a:xfrm>
              <a:off x="7496175" y="3790950"/>
              <a:ext cx="30163" cy="11113"/>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GB"/>
            </a:p>
          </p:txBody>
        </p:sp>
        <p:sp>
          <p:nvSpPr>
            <p:cNvPr id="11350" name="Freeform 4139"/>
            <p:cNvSpPr>
              <a:spLocks/>
            </p:cNvSpPr>
            <p:nvPr/>
          </p:nvSpPr>
          <p:spPr bwMode="auto">
            <a:xfrm>
              <a:off x="7486650" y="3749675"/>
              <a:ext cx="9525" cy="61913"/>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811129"/>
            </a:solidFill>
            <a:ln w="9525">
              <a:solidFill>
                <a:srgbClr val="000000"/>
              </a:solidFill>
              <a:prstDash val="solid"/>
              <a:round/>
              <a:headEnd/>
              <a:tailEnd/>
            </a:ln>
          </p:spPr>
          <p:txBody>
            <a:bodyPr/>
            <a:lstStyle/>
            <a:p>
              <a:endParaRPr lang="en-GB"/>
            </a:p>
          </p:txBody>
        </p:sp>
        <p:sp>
          <p:nvSpPr>
            <p:cNvPr id="11351" name="Freeform 4140"/>
            <p:cNvSpPr>
              <a:spLocks/>
            </p:cNvSpPr>
            <p:nvPr/>
          </p:nvSpPr>
          <p:spPr bwMode="auto">
            <a:xfrm>
              <a:off x="6727825" y="3416300"/>
              <a:ext cx="239713" cy="523875"/>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GB"/>
            </a:p>
          </p:txBody>
        </p:sp>
        <p:sp>
          <p:nvSpPr>
            <p:cNvPr id="11352" name="Freeform 4141"/>
            <p:cNvSpPr>
              <a:spLocks/>
            </p:cNvSpPr>
            <p:nvPr/>
          </p:nvSpPr>
          <p:spPr bwMode="auto">
            <a:xfrm>
              <a:off x="6832600" y="3322638"/>
              <a:ext cx="249238" cy="51117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811129"/>
            </a:solidFill>
            <a:ln w="9525">
              <a:solidFill>
                <a:srgbClr val="000000"/>
              </a:solidFill>
              <a:prstDash val="solid"/>
              <a:round/>
              <a:headEnd/>
              <a:tailEnd/>
            </a:ln>
          </p:spPr>
          <p:txBody>
            <a:bodyPr/>
            <a:lstStyle/>
            <a:p>
              <a:endParaRPr lang="en-GB"/>
            </a:p>
          </p:txBody>
        </p:sp>
        <p:sp>
          <p:nvSpPr>
            <p:cNvPr id="11353" name="Freeform 4142"/>
            <p:cNvSpPr>
              <a:spLocks/>
            </p:cNvSpPr>
            <p:nvPr/>
          </p:nvSpPr>
          <p:spPr bwMode="auto">
            <a:xfrm>
              <a:off x="5407025" y="3214688"/>
              <a:ext cx="20638" cy="5397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GB"/>
            </a:p>
          </p:txBody>
        </p:sp>
        <p:sp>
          <p:nvSpPr>
            <p:cNvPr id="11354" name="Freeform 4143"/>
            <p:cNvSpPr>
              <a:spLocks/>
            </p:cNvSpPr>
            <p:nvPr/>
          </p:nvSpPr>
          <p:spPr bwMode="auto">
            <a:xfrm>
              <a:off x="5167313" y="2733675"/>
              <a:ext cx="577850" cy="512763"/>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811129"/>
            </a:solidFill>
            <a:ln w="9525">
              <a:solidFill>
                <a:srgbClr val="000000"/>
              </a:solidFill>
              <a:prstDash val="solid"/>
              <a:round/>
              <a:headEnd/>
              <a:tailEnd/>
            </a:ln>
          </p:spPr>
          <p:txBody>
            <a:bodyPr/>
            <a:lstStyle/>
            <a:p>
              <a:endParaRPr lang="en-GB"/>
            </a:p>
          </p:txBody>
        </p:sp>
        <p:sp>
          <p:nvSpPr>
            <p:cNvPr id="11355" name="Freeform 4144"/>
            <p:cNvSpPr>
              <a:spLocks/>
            </p:cNvSpPr>
            <p:nvPr/>
          </p:nvSpPr>
          <p:spPr bwMode="auto">
            <a:xfrm>
              <a:off x="5053013" y="2819400"/>
              <a:ext cx="277812" cy="290513"/>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GB"/>
            </a:p>
          </p:txBody>
        </p:sp>
        <p:sp>
          <p:nvSpPr>
            <p:cNvPr id="11356" name="Freeform 4145"/>
            <p:cNvSpPr>
              <a:spLocks/>
            </p:cNvSpPr>
            <p:nvPr/>
          </p:nvSpPr>
          <p:spPr bwMode="auto">
            <a:xfrm>
              <a:off x="5273675" y="3076575"/>
              <a:ext cx="57150" cy="53975"/>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GB"/>
            </a:p>
          </p:txBody>
        </p:sp>
        <p:sp>
          <p:nvSpPr>
            <p:cNvPr id="11357" name="Freeform 4146"/>
            <p:cNvSpPr>
              <a:spLocks/>
            </p:cNvSpPr>
            <p:nvPr/>
          </p:nvSpPr>
          <p:spPr bwMode="auto">
            <a:xfrm>
              <a:off x="6197600" y="3067050"/>
              <a:ext cx="230188" cy="13652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GB"/>
            </a:p>
          </p:txBody>
        </p:sp>
        <p:sp>
          <p:nvSpPr>
            <p:cNvPr id="11358" name="Freeform 4147"/>
            <p:cNvSpPr>
              <a:spLocks/>
            </p:cNvSpPr>
            <p:nvPr/>
          </p:nvSpPr>
          <p:spPr bwMode="auto">
            <a:xfrm>
              <a:off x="5659438" y="2830513"/>
              <a:ext cx="423862" cy="469900"/>
            </a:xfrm>
            <a:custGeom>
              <a:avLst/>
              <a:gdLst>
                <a:gd name="T0" fmla="*/ 2147483647 w 263"/>
                <a:gd name="T1" fmla="*/ 2147483647 h 263"/>
                <a:gd name="T2" fmla="*/ 2147483647 w 263"/>
                <a:gd name="T3" fmla="*/ 2147483647 h 263"/>
                <a:gd name="T4" fmla="*/ 2147483647 w 263"/>
                <a:gd name="T5" fmla="*/ 2147483647 h 263"/>
                <a:gd name="T6" fmla="*/ 2147483647 w 263"/>
                <a:gd name="T7" fmla="*/ 2147483647 h 263"/>
                <a:gd name="T8" fmla="*/ 2147483647 w 263"/>
                <a:gd name="T9" fmla="*/ 2147483647 h 263"/>
                <a:gd name="T10" fmla="*/ 2147483647 w 263"/>
                <a:gd name="T11" fmla="*/ 2147483647 h 263"/>
                <a:gd name="T12" fmla="*/ 2147483647 w 263"/>
                <a:gd name="T13" fmla="*/ 2147483647 h 263"/>
                <a:gd name="T14" fmla="*/ 2147483647 w 263"/>
                <a:gd name="T15" fmla="*/ 2147483647 h 263"/>
                <a:gd name="T16" fmla="*/ 2147483647 w 263"/>
                <a:gd name="T17" fmla="*/ 2147483647 h 263"/>
                <a:gd name="T18" fmla="*/ 2147483647 w 263"/>
                <a:gd name="T19" fmla="*/ 2147483647 h 263"/>
                <a:gd name="T20" fmla="*/ 2147483647 w 263"/>
                <a:gd name="T21" fmla="*/ 2147483647 h 263"/>
                <a:gd name="T22" fmla="*/ 2147483647 w 263"/>
                <a:gd name="T23" fmla="*/ 2147483647 h 263"/>
                <a:gd name="T24" fmla="*/ 2147483647 w 263"/>
                <a:gd name="T25" fmla="*/ 2147483647 h 263"/>
                <a:gd name="T26" fmla="*/ 2147483647 w 263"/>
                <a:gd name="T27" fmla="*/ 2147483647 h 263"/>
                <a:gd name="T28" fmla="*/ 2147483647 w 263"/>
                <a:gd name="T29" fmla="*/ 2147483647 h 263"/>
                <a:gd name="T30" fmla="*/ 2147483647 w 263"/>
                <a:gd name="T31" fmla="*/ 2147483647 h 263"/>
                <a:gd name="T32" fmla="*/ 2147483647 w 263"/>
                <a:gd name="T33" fmla="*/ 2147483647 h 263"/>
                <a:gd name="T34" fmla="*/ 2147483647 w 263"/>
                <a:gd name="T35" fmla="*/ 2147483647 h 263"/>
                <a:gd name="T36" fmla="*/ 2147483647 w 263"/>
                <a:gd name="T37" fmla="*/ 2147483647 h 263"/>
                <a:gd name="T38" fmla="*/ 2147483647 w 263"/>
                <a:gd name="T39" fmla="*/ 2147483647 h 263"/>
                <a:gd name="T40" fmla="*/ 2147483647 w 263"/>
                <a:gd name="T41" fmla="*/ 2147483647 h 263"/>
                <a:gd name="T42" fmla="*/ 2147483647 w 263"/>
                <a:gd name="T43" fmla="*/ 2147483647 h 263"/>
                <a:gd name="T44" fmla="*/ 2147483647 w 263"/>
                <a:gd name="T45" fmla="*/ 2147483647 h 263"/>
                <a:gd name="T46" fmla="*/ 2147483647 w 263"/>
                <a:gd name="T47" fmla="*/ 2147483647 h 263"/>
                <a:gd name="T48" fmla="*/ 2147483647 w 263"/>
                <a:gd name="T49" fmla="*/ 2147483647 h 263"/>
                <a:gd name="T50" fmla="*/ 2147483647 w 263"/>
                <a:gd name="T51" fmla="*/ 2147483647 h 263"/>
                <a:gd name="T52" fmla="*/ 2147483647 w 263"/>
                <a:gd name="T53" fmla="*/ 2147483647 h 263"/>
                <a:gd name="T54" fmla="*/ 0 w 263"/>
                <a:gd name="T55" fmla="*/ 2147483647 h 263"/>
                <a:gd name="T56" fmla="*/ 2147483647 w 263"/>
                <a:gd name="T57" fmla="*/ 2147483647 h 263"/>
                <a:gd name="T58" fmla="*/ 2147483647 w 263"/>
                <a:gd name="T59" fmla="*/ 2147483647 h 263"/>
                <a:gd name="T60" fmla="*/ 2147483647 w 263"/>
                <a:gd name="T61" fmla="*/ 2147483647 h 263"/>
                <a:gd name="T62" fmla="*/ 2147483647 w 263"/>
                <a:gd name="T63" fmla="*/ 2147483647 h 263"/>
                <a:gd name="T64" fmla="*/ 2147483647 w 263"/>
                <a:gd name="T65" fmla="*/ 2147483647 h 263"/>
                <a:gd name="T66" fmla="*/ 2147483647 w 263"/>
                <a:gd name="T67" fmla="*/ 2147483647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GB"/>
            </a:p>
          </p:txBody>
        </p:sp>
        <p:sp>
          <p:nvSpPr>
            <p:cNvPr id="11359" name="Freeform 4148"/>
            <p:cNvSpPr>
              <a:spLocks/>
            </p:cNvSpPr>
            <p:nvPr/>
          </p:nvSpPr>
          <p:spPr bwMode="auto">
            <a:xfrm>
              <a:off x="4686300" y="3022600"/>
              <a:ext cx="307975" cy="350838"/>
            </a:xfrm>
            <a:custGeom>
              <a:avLst/>
              <a:gdLst>
                <a:gd name="T0" fmla="*/ 2147483647 w 191"/>
                <a:gd name="T1" fmla="*/ 2147483647 h 197"/>
                <a:gd name="T2" fmla="*/ 2147483647 w 191"/>
                <a:gd name="T3" fmla="*/ 2147483647 h 197"/>
                <a:gd name="T4" fmla="*/ 2147483647 w 191"/>
                <a:gd name="T5" fmla="*/ 2147483647 h 197"/>
                <a:gd name="T6" fmla="*/ 2147483647 w 191"/>
                <a:gd name="T7" fmla="*/ 2147483647 h 197"/>
                <a:gd name="T8" fmla="*/ 2147483647 w 191"/>
                <a:gd name="T9" fmla="*/ 2147483647 h 197"/>
                <a:gd name="T10" fmla="*/ 2147483647 w 191"/>
                <a:gd name="T11" fmla="*/ 2147483647 h 197"/>
                <a:gd name="T12" fmla="*/ 2147483647 w 191"/>
                <a:gd name="T13" fmla="*/ 2147483647 h 197"/>
                <a:gd name="T14" fmla="*/ 2147483647 w 191"/>
                <a:gd name="T15" fmla="*/ 2147483647 h 197"/>
                <a:gd name="T16" fmla="*/ 2147483647 w 191"/>
                <a:gd name="T17" fmla="*/ 2147483647 h 197"/>
                <a:gd name="T18" fmla="*/ 2147483647 w 191"/>
                <a:gd name="T19" fmla="*/ 2147483647 h 197"/>
                <a:gd name="T20" fmla="*/ 2147483647 w 191"/>
                <a:gd name="T21" fmla="*/ 2147483647 h 197"/>
                <a:gd name="T22" fmla="*/ 2147483647 w 191"/>
                <a:gd name="T23" fmla="*/ 2147483647 h 197"/>
                <a:gd name="T24" fmla="*/ 2147483647 w 191"/>
                <a:gd name="T25" fmla="*/ 2147483647 h 197"/>
                <a:gd name="T26" fmla="*/ 2147483647 w 191"/>
                <a:gd name="T27" fmla="*/ 2147483647 h 197"/>
                <a:gd name="T28" fmla="*/ 2147483647 w 191"/>
                <a:gd name="T29" fmla="*/ 2147483647 h 197"/>
                <a:gd name="T30" fmla="*/ 2147483647 w 191"/>
                <a:gd name="T31" fmla="*/ 2147483647 h 197"/>
                <a:gd name="T32" fmla="*/ 2147483647 w 191"/>
                <a:gd name="T33" fmla="*/ 2147483647 h 197"/>
                <a:gd name="T34" fmla="*/ 2147483647 w 191"/>
                <a:gd name="T35" fmla="*/ 2147483647 h 197"/>
                <a:gd name="T36" fmla="*/ 2147483647 w 191"/>
                <a:gd name="T37" fmla="*/ 2147483647 h 197"/>
                <a:gd name="T38" fmla="*/ 2147483647 w 191"/>
                <a:gd name="T39" fmla="*/ 2147483647 h 197"/>
                <a:gd name="T40" fmla="*/ 2147483647 w 191"/>
                <a:gd name="T41" fmla="*/ 2147483647 h 197"/>
                <a:gd name="T42" fmla="*/ 2147483647 w 191"/>
                <a:gd name="T43" fmla="*/ 2147483647 h 197"/>
                <a:gd name="T44" fmla="*/ 2147483647 w 191"/>
                <a:gd name="T45" fmla="*/ 2147483647 h 197"/>
                <a:gd name="T46" fmla="*/ 2147483647 w 191"/>
                <a:gd name="T47" fmla="*/ 2147483647 h 197"/>
                <a:gd name="T48" fmla="*/ 0 w 191"/>
                <a:gd name="T49" fmla="*/ 2147483647 h 197"/>
                <a:gd name="T50" fmla="*/ 0 w 191"/>
                <a:gd name="T51" fmla="*/ 2147483647 h 197"/>
                <a:gd name="T52" fmla="*/ 0 w 191"/>
                <a:gd name="T53" fmla="*/ 2147483647 h 197"/>
                <a:gd name="T54" fmla="*/ 0 w 191"/>
                <a:gd name="T55" fmla="*/ 2147483647 h 197"/>
                <a:gd name="T56" fmla="*/ 0 w 191"/>
                <a:gd name="T57" fmla="*/ 2147483647 h 197"/>
                <a:gd name="T58" fmla="*/ 0 w 191"/>
                <a:gd name="T59" fmla="*/ 0 h 197"/>
                <a:gd name="T60" fmla="*/ 2147483647 w 191"/>
                <a:gd name="T61" fmla="*/ 0 h 197"/>
                <a:gd name="T62" fmla="*/ 2147483647 w 191"/>
                <a:gd name="T63" fmla="*/ 2147483647 h 197"/>
                <a:gd name="T64" fmla="*/ 2147483647 w 191"/>
                <a:gd name="T65" fmla="*/ 2147483647 h 197"/>
                <a:gd name="T66" fmla="*/ 2147483647 w 191"/>
                <a:gd name="T67" fmla="*/ 2147483647 h 197"/>
                <a:gd name="T68" fmla="*/ 2147483647 w 191"/>
                <a:gd name="T69" fmla="*/ 0 h 197"/>
                <a:gd name="T70" fmla="*/ 2147483647 w 191"/>
                <a:gd name="T71" fmla="*/ 2147483647 h 197"/>
                <a:gd name="T72" fmla="*/ 2147483647 w 191"/>
                <a:gd name="T73" fmla="*/ 0 h 197"/>
                <a:gd name="T74" fmla="*/ 2147483647 w 191"/>
                <a:gd name="T75" fmla="*/ 2147483647 h 197"/>
                <a:gd name="T76" fmla="*/ 2147483647 w 191"/>
                <a:gd name="T77" fmla="*/ 2147483647 h 197"/>
                <a:gd name="T78" fmla="*/ 2147483647 w 191"/>
                <a:gd name="T79" fmla="*/ 2147483647 h 197"/>
                <a:gd name="T80" fmla="*/ 2147483647 w 191"/>
                <a:gd name="T81" fmla="*/ 2147483647 h 197"/>
                <a:gd name="T82" fmla="*/ 2147483647 w 191"/>
                <a:gd name="T83" fmla="*/ 2147483647 h 197"/>
                <a:gd name="T84" fmla="*/ 2147483647 w 191"/>
                <a:gd name="T85" fmla="*/ 2147483647 h 197"/>
                <a:gd name="T86" fmla="*/ 2147483647 w 191"/>
                <a:gd name="T87" fmla="*/ 2147483647 h 197"/>
                <a:gd name="T88" fmla="*/ 2147483647 w 191"/>
                <a:gd name="T89" fmla="*/ 2147483647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811129"/>
            </a:solidFill>
            <a:ln w="9525">
              <a:solidFill>
                <a:srgbClr val="000000"/>
              </a:solidFill>
              <a:prstDash val="solid"/>
              <a:round/>
              <a:headEnd/>
              <a:tailEnd/>
            </a:ln>
          </p:spPr>
          <p:txBody>
            <a:bodyPr/>
            <a:lstStyle/>
            <a:p>
              <a:endParaRPr lang="en-GB"/>
            </a:p>
          </p:txBody>
        </p:sp>
        <p:sp>
          <p:nvSpPr>
            <p:cNvPr id="11360" name="Freeform 4149"/>
            <p:cNvSpPr>
              <a:spLocks/>
            </p:cNvSpPr>
            <p:nvPr/>
          </p:nvSpPr>
          <p:spPr bwMode="auto">
            <a:xfrm>
              <a:off x="5889625" y="2884488"/>
              <a:ext cx="779463" cy="969962"/>
            </a:xfrm>
            <a:custGeom>
              <a:avLst/>
              <a:gdLst>
                <a:gd name="T0" fmla="*/ 2147483647 w 485"/>
                <a:gd name="T1" fmla="*/ 2147483647 h 544"/>
                <a:gd name="T2" fmla="*/ 2147483647 w 485"/>
                <a:gd name="T3" fmla="*/ 2147483647 h 544"/>
                <a:gd name="T4" fmla="*/ 2147483647 w 485"/>
                <a:gd name="T5" fmla="*/ 2147483647 h 544"/>
                <a:gd name="T6" fmla="*/ 2147483647 w 485"/>
                <a:gd name="T7" fmla="*/ 2147483647 h 544"/>
                <a:gd name="T8" fmla="*/ 2147483647 w 485"/>
                <a:gd name="T9" fmla="*/ 2147483647 h 544"/>
                <a:gd name="T10" fmla="*/ 2147483647 w 485"/>
                <a:gd name="T11" fmla="*/ 2147483647 h 544"/>
                <a:gd name="T12" fmla="*/ 2147483647 w 485"/>
                <a:gd name="T13" fmla="*/ 2147483647 h 544"/>
                <a:gd name="T14" fmla="*/ 2147483647 w 485"/>
                <a:gd name="T15" fmla="*/ 2147483647 h 544"/>
                <a:gd name="T16" fmla="*/ 2147483647 w 485"/>
                <a:gd name="T17" fmla="*/ 2147483647 h 544"/>
                <a:gd name="T18" fmla="*/ 0 w 485"/>
                <a:gd name="T19" fmla="*/ 2147483647 h 544"/>
                <a:gd name="T20" fmla="*/ 2147483647 w 485"/>
                <a:gd name="T21" fmla="*/ 2147483647 h 544"/>
                <a:gd name="T22" fmla="*/ 2147483647 w 485"/>
                <a:gd name="T23" fmla="*/ 2147483647 h 544"/>
                <a:gd name="T24" fmla="*/ 2147483647 w 485"/>
                <a:gd name="T25" fmla="*/ 2147483647 h 544"/>
                <a:gd name="T26" fmla="*/ 2147483647 w 485"/>
                <a:gd name="T27" fmla="*/ 2147483647 h 544"/>
                <a:gd name="T28" fmla="*/ 2147483647 w 485"/>
                <a:gd name="T29" fmla="*/ 2147483647 h 544"/>
                <a:gd name="T30" fmla="*/ 2147483647 w 485"/>
                <a:gd name="T31" fmla="*/ 2147483647 h 544"/>
                <a:gd name="T32" fmla="*/ 2147483647 w 485"/>
                <a:gd name="T33" fmla="*/ 2147483647 h 544"/>
                <a:gd name="T34" fmla="*/ 2147483647 w 485"/>
                <a:gd name="T35" fmla="*/ 2147483647 h 544"/>
                <a:gd name="T36" fmla="*/ 2147483647 w 485"/>
                <a:gd name="T37" fmla="*/ 2147483647 h 544"/>
                <a:gd name="T38" fmla="*/ 2147483647 w 485"/>
                <a:gd name="T39" fmla="*/ 2147483647 h 544"/>
                <a:gd name="T40" fmla="*/ 2147483647 w 485"/>
                <a:gd name="T41" fmla="*/ 2147483647 h 544"/>
                <a:gd name="T42" fmla="*/ 2147483647 w 485"/>
                <a:gd name="T43" fmla="*/ 2147483647 h 544"/>
                <a:gd name="T44" fmla="*/ 2147483647 w 485"/>
                <a:gd name="T45" fmla="*/ 2147483647 h 544"/>
                <a:gd name="T46" fmla="*/ 2147483647 w 485"/>
                <a:gd name="T47" fmla="*/ 2147483647 h 544"/>
                <a:gd name="T48" fmla="*/ 2147483647 w 485"/>
                <a:gd name="T49" fmla="*/ 2147483647 h 544"/>
                <a:gd name="T50" fmla="*/ 2147483647 w 485"/>
                <a:gd name="T51" fmla="*/ 2147483647 h 544"/>
                <a:gd name="T52" fmla="*/ 2147483647 w 485"/>
                <a:gd name="T53" fmla="*/ 2147483647 h 544"/>
                <a:gd name="T54" fmla="*/ 2147483647 w 485"/>
                <a:gd name="T55" fmla="*/ 2147483647 h 544"/>
                <a:gd name="T56" fmla="*/ 2147483647 w 485"/>
                <a:gd name="T57" fmla="*/ 2147483647 h 544"/>
                <a:gd name="T58" fmla="*/ 2147483647 w 485"/>
                <a:gd name="T59" fmla="*/ 2147483647 h 544"/>
                <a:gd name="T60" fmla="*/ 2147483647 w 485"/>
                <a:gd name="T61" fmla="*/ 2147483647 h 544"/>
                <a:gd name="T62" fmla="*/ 2147483647 w 485"/>
                <a:gd name="T63" fmla="*/ 2147483647 h 544"/>
                <a:gd name="T64" fmla="*/ 2147483647 w 485"/>
                <a:gd name="T65" fmla="*/ 2147483647 h 544"/>
                <a:gd name="T66" fmla="*/ 2147483647 w 485"/>
                <a:gd name="T67" fmla="*/ 2147483647 h 544"/>
                <a:gd name="T68" fmla="*/ 2147483647 w 485"/>
                <a:gd name="T69" fmla="*/ 2147483647 h 544"/>
                <a:gd name="T70" fmla="*/ 2147483647 w 485"/>
                <a:gd name="T71" fmla="*/ 2147483647 h 544"/>
                <a:gd name="T72" fmla="*/ 2147483647 w 485"/>
                <a:gd name="T73" fmla="*/ 2147483647 h 544"/>
                <a:gd name="T74" fmla="*/ 2147483647 w 485"/>
                <a:gd name="T75" fmla="*/ 2147483647 h 544"/>
                <a:gd name="T76" fmla="*/ 2147483647 w 485"/>
                <a:gd name="T77" fmla="*/ 2147483647 h 544"/>
                <a:gd name="T78" fmla="*/ 2147483647 w 485"/>
                <a:gd name="T79" fmla="*/ 2147483647 h 544"/>
                <a:gd name="T80" fmla="*/ 2147483647 w 485"/>
                <a:gd name="T81" fmla="*/ 2147483647 h 544"/>
                <a:gd name="T82" fmla="*/ 2147483647 w 485"/>
                <a:gd name="T83" fmla="*/ 2147483647 h 544"/>
                <a:gd name="T84" fmla="*/ 2147483647 w 485"/>
                <a:gd name="T85" fmla="*/ 2147483647 h 544"/>
                <a:gd name="T86" fmla="*/ 2147483647 w 485"/>
                <a:gd name="T87" fmla="*/ 2147483647 h 544"/>
                <a:gd name="T88" fmla="*/ 2147483647 w 485"/>
                <a:gd name="T89" fmla="*/ 2147483647 h 544"/>
                <a:gd name="T90" fmla="*/ 2147483647 w 485"/>
                <a:gd name="T91" fmla="*/ 2147483647 h 544"/>
                <a:gd name="T92" fmla="*/ 2147483647 w 485"/>
                <a:gd name="T93" fmla="*/ 2147483647 h 544"/>
                <a:gd name="T94" fmla="*/ 2147483647 w 485"/>
                <a:gd name="T95" fmla="*/ 2147483647 h 544"/>
                <a:gd name="T96" fmla="*/ 2147483647 w 485"/>
                <a:gd name="T97" fmla="*/ 2147483647 h 544"/>
                <a:gd name="T98" fmla="*/ 2147483647 w 485"/>
                <a:gd name="T99" fmla="*/ 2147483647 h 544"/>
                <a:gd name="T100" fmla="*/ 2147483647 w 485"/>
                <a:gd name="T101" fmla="*/ 2147483647 h 544"/>
                <a:gd name="T102" fmla="*/ 2147483647 w 485"/>
                <a:gd name="T103" fmla="*/ 2147483647 h 544"/>
                <a:gd name="T104" fmla="*/ 2147483647 w 485"/>
                <a:gd name="T105" fmla="*/ 2147483647 h 544"/>
                <a:gd name="T106" fmla="*/ 2147483647 w 485"/>
                <a:gd name="T107" fmla="*/ 2147483647 h 544"/>
                <a:gd name="T108" fmla="*/ 2147483647 w 485"/>
                <a:gd name="T109" fmla="*/ 2147483647 h 544"/>
                <a:gd name="T110" fmla="*/ 2147483647 w 485"/>
                <a:gd name="T111" fmla="*/ 2147483647 h 544"/>
                <a:gd name="T112" fmla="*/ 2147483647 w 485"/>
                <a:gd name="T113" fmla="*/ 2147483647 h 544"/>
                <a:gd name="T114" fmla="*/ 2147483647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811129"/>
            </a:solidFill>
            <a:ln w="9525">
              <a:solidFill>
                <a:srgbClr val="000000"/>
              </a:solidFill>
              <a:prstDash val="solid"/>
              <a:round/>
              <a:headEnd/>
              <a:tailEnd/>
            </a:ln>
          </p:spPr>
          <p:txBody>
            <a:bodyPr/>
            <a:lstStyle/>
            <a:p>
              <a:endParaRPr lang="en-GB"/>
            </a:p>
          </p:txBody>
        </p:sp>
        <p:sp>
          <p:nvSpPr>
            <p:cNvPr id="11361" name="Freeform 4150"/>
            <p:cNvSpPr>
              <a:spLocks/>
            </p:cNvSpPr>
            <p:nvPr/>
          </p:nvSpPr>
          <p:spPr bwMode="auto">
            <a:xfrm>
              <a:off x="4937125" y="2970213"/>
              <a:ext cx="28575" cy="12858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811129"/>
            </a:solidFill>
            <a:ln w="9525">
              <a:solidFill>
                <a:srgbClr val="000000"/>
              </a:solidFill>
              <a:prstDash val="solid"/>
              <a:round/>
              <a:headEnd/>
              <a:tailEnd/>
            </a:ln>
          </p:spPr>
          <p:txBody>
            <a:bodyPr/>
            <a:lstStyle/>
            <a:p>
              <a:endParaRPr lang="en-GB"/>
            </a:p>
          </p:txBody>
        </p:sp>
        <p:sp>
          <p:nvSpPr>
            <p:cNvPr id="11362" name="Freeform 4151"/>
            <p:cNvSpPr>
              <a:spLocks/>
            </p:cNvSpPr>
            <p:nvPr/>
          </p:nvSpPr>
          <p:spPr bwMode="auto">
            <a:xfrm>
              <a:off x="4954588" y="2959100"/>
              <a:ext cx="115887" cy="150813"/>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GB"/>
            </a:p>
          </p:txBody>
        </p:sp>
        <p:sp>
          <p:nvSpPr>
            <p:cNvPr id="11363" name="Freeform 4152"/>
            <p:cNvSpPr>
              <a:spLocks/>
            </p:cNvSpPr>
            <p:nvPr/>
          </p:nvSpPr>
          <p:spPr bwMode="auto">
            <a:xfrm>
              <a:off x="5457825" y="3257550"/>
              <a:ext cx="211138" cy="29845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811129"/>
            </a:solidFill>
            <a:ln w="9525">
              <a:solidFill>
                <a:srgbClr val="000000"/>
              </a:solidFill>
              <a:prstDash val="solid"/>
              <a:round/>
              <a:headEnd/>
              <a:tailEnd/>
            </a:ln>
          </p:spPr>
          <p:txBody>
            <a:bodyPr/>
            <a:lstStyle/>
            <a:p>
              <a:endParaRPr lang="en-GB"/>
            </a:p>
          </p:txBody>
        </p:sp>
        <p:sp>
          <p:nvSpPr>
            <p:cNvPr id="11364" name="Freeform 4153"/>
            <p:cNvSpPr>
              <a:spLocks/>
            </p:cNvSpPr>
            <p:nvPr/>
          </p:nvSpPr>
          <p:spPr bwMode="auto">
            <a:xfrm>
              <a:off x="5551488" y="3214688"/>
              <a:ext cx="1587" cy="22225"/>
            </a:xfrm>
            <a:custGeom>
              <a:avLst/>
              <a:gdLst>
                <a:gd name="T0" fmla="*/ 0 w 1588"/>
                <a:gd name="T1" fmla="*/ 0 h 12"/>
                <a:gd name="T2" fmla="*/ 0 w 1588"/>
                <a:gd name="T3" fmla="*/ 2147483647 h 12"/>
                <a:gd name="T4" fmla="*/ 0 w 1588"/>
                <a:gd name="T5" fmla="*/ 2147483647 h 12"/>
                <a:gd name="T6" fmla="*/ 0 w 158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GB"/>
            </a:p>
          </p:txBody>
        </p:sp>
        <p:sp>
          <p:nvSpPr>
            <p:cNvPr id="1607" name="Freeform 4154"/>
            <p:cNvSpPr>
              <a:spLocks/>
            </p:cNvSpPr>
            <p:nvPr/>
          </p:nvSpPr>
          <p:spPr bwMode="auto">
            <a:xfrm>
              <a:off x="4954768" y="3002200"/>
              <a:ext cx="596024" cy="587354"/>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pPr>
                <a:defRPr/>
              </a:pPr>
              <a:endParaRPr lang="en-US" dirty="0">
                <a:solidFill>
                  <a:schemeClr val="accent6">
                    <a:lumMod val="60000"/>
                    <a:lumOff val="40000"/>
                  </a:schemeClr>
                </a:solidFill>
                <a:ea typeface="+mn-ea"/>
              </a:endParaRPr>
            </a:p>
          </p:txBody>
        </p:sp>
        <p:sp>
          <p:nvSpPr>
            <p:cNvPr id="11366" name="Freeform 4155"/>
            <p:cNvSpPr>
              <a:spLocks/>
            </p:cNvSpPr>
            <p:nvPr/>
          </p:nvSpPr>
          <p:spPr bwMode="auto">
            <a:xfrm>
              <a:off x="5427663" y="3225800"/>
              <a:ext cx="134937" cy="117475"/>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GB"/>
            </a:p>
          </p:txBody>
        </p:sp>
        <p:sp>
          <p:nvSpPr>
            <p:cNvPr id="11367" name="Freeform 4156"/>
            <p:cNvSpPr>
              <a:spLocks/>
            </p:cNvSpPr>
            <p:nvPr/>
          </p:nvSpPr>
          <p:spPr bwMode="auto">
            <a:xfrm>
              <a:off x="5207000" y="3470275"/>
              <a:ext cx="287338" cy="225425"/>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GB"/>
            </a:p>
          </p:txBody>
        </p:sp>
        <p:sp>
          <p:nvSpPr>
            <p:cNvPr id="11368" name="Freeform 4157"/>
            <p:cNvSpPr>
              <a:spLocks/>
            </p:cNvSpPr>
            <p:nvPr/>
          </p:nvSpPr>
          <p:spPr bwMode="auto">
            <a:xfrm>
              <a:off x="6254750" y="3802063"/>
              <a:ext cx="68263" cy="12858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1369" name="Freeform 4158"/>
            <p:cNvSpPr>
              <a:spLocks/>
            </p:cNvSpPr>
            <p:nvPr/>
          </p:nvSpPr>
          <p:spPr bwMode="auto">
            <a:xfrm>
              <a:off x="4829175" y="4187825"/>
              <a:ext cx="49213" cy="53975"/>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811129"/>
            </a:solidFill>
            <a:ln w="9525">
              <a:solidFill>
                <a:srgbClr val="000000"/>
              </a:solidFill>
              <a:prstDash val="solid"/>
              <a:round/>
              <a:headEnd/>
              <a:tailEnd/>
            </a:ln>
          </p:spPr>
          <p:txBody>
            <a:bodyPr/>
            <a:lstStyle/>
            <a:p>
              <a:endParaRPr lang="en-GB"/>
            </a:p>
          </p:txBody>
        </p:sp>
        <p:sp>
          <p:nvSpPr>
            <p:cNvPr id="11370" name="Rectangle 4159"/>
            <p:cNvSpPr>
              <a:spLocks noChangeArrowheads="1"/>
            </p:cNvSpPr>
            <p:nvPr/>
          </p:nvSpPr>
          <p:spPr bwMode="auto">
            <a:xfrm>
              <a:off x="6091238" y="40798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71" name="Rectangle 4160"/>
            <p:cNvSpPr>
              <a:spLocks noChangeArrowheads="1"/>
            </p:cNvSpPr>
            <p:nvPr/>
          </p:nvSpPr>
          <p:spPr bwMode="auto">
            <a:xfrm>
              <a:off x="6102350" y="4156075"/>
              <a:ext cx="0" cy="9525"/>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72" name="Rectangle 4161"/>
            <p:cNvSpPr>
              <a:spLocks noChangeArrowheads="1"/>
            </p:cNvSpPr>
            <p:nvPr/>
          </p:nvSpPr>
          <p:spPr bwMode="auto">
            <a:xfrm>
              <a:off x="6091238" y="414496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73" name="Freeform 4162"/>
            <p:cNvSpPr>
              <a:spLocks/>
            </p:cNvSpPr>
            <p:nvPr/>
          </p:nvSpPr>
          <p:spPr bwMode="auto">
            <a:xfrm>
              <a:off x="6083300" y="4165600"/>
              <a:ext cx="1588" cy="11113"/>
            </a:xfrm>
            <a:custGeom>
              <a:avLst/>
              <a:gdLst>
                <a:gd name="T0" fmla="*/ 0 w 1588"/>
                <a:gd name="T1" fmla="*/ 0 h 6"/>
                <a:gd name="T2" fmla="*/ 0 w 1588"/>
                <a:gd name="T3" fmla="*/ 2147483647 h 6"/>
                <a:gd name="T4" fmla="*/ 0 w 1588"/>
                <a:gd name="T5" fmla="*/ 0 h 6"/>
                <a:gd name="T6" fmla="*/ 0 w 158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74" name="Rectangle 4163"/>
            <p:cNvSpPr>
              <a:spLocks noChangeArrowheads="1"/>
            </p:cNvSpPr>
            <p:nvPr/>
          </p:nvSpPr>
          <p:spPr bwMode="auto">
            <a:xfrm>
              <a:off x="6083300" y="41767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75" name="Freeform 4164"/>
            <p:cNvSpPr>
              <a:spLocks/>
            </p:cNvSpPr>
            <p:nvPr/>
          </p:nvSpPr>
          <p:spPr bwMode="auto">
            <a:xfrm>
              <a:off x="6083300" y="3940175"/>
              <a:ext cx="1588" cy="11113"/>
            </a:xfrm>
            <a:custGeom>
              <a:avLst/>
              <a:gdLst>
                <a:gd name="T0" fmla="*/ 0 w 1588"/>
                <a:gd name="T1" fmla="*/ 2147483647 h 6"/>
                <a:gd name="T2" fmla="*/ 0 w 1588"/>
                <a:gd name="T3" fmla="*/ 0 h 6"/>
                <a:gd name="T4" fmla="*/ 0 w 1588"/>
                <a:gd name="T5" fmla="*/ 2147483647 h 6"/>
                <a:gd name="T6" fmla="*/ 0 w 158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1376" name="Rectangle 4165"/>
            <p:cNvSpPr>
              <a:spLocks noChangeArrowheads="1"/>
            </p:cNvSpPr>
            <p:nvPr/>
          </p:nvSpPr>
          <p:spPr bwMode="auto">
            <a:xfrm>
              <a:off x="6091238" y="4165600"/>
              <a:ext cx="0" cy="11113"/>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77" name="Rectangle 4166"/>
            <p:cNvSpPr>
              <a:spLocks noChangeArrowheads="1"/>
            </p:cNvSpPr>
            <p:nvPr/>
          </p:nvSpPr>
          <p:spPr bwMode="auto">
            <a:xfrm>
              <a:off x="6102350" y="40703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78" name="Rectangle 4167"/>
            <p:cNvSpPr>
              <a:spLocks noChangeArrowheads="1"/>
            </p:cNvSpPr>
            <p:nvPr/>
          </p:nvSpPr>
          <p:spPr bwMode="auto">
            <a:xfrm>
              <a:off x="6072188" y="3897313"/>
              <a:ext cx="1111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79" name="Freeform 4168"/>
            <p:cNvSpPr>
              <a:spLocks/>
            </p:cNvSpPr>
            <p:nvPr/>
          </p:nvSpPr>
          <p:spPr bwMode="auto">
            <a:xfrm>
              <a:off x="6083300" y="4079875"/>
              <a:ext cx="7938" cy="11113"/>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380" name="Freeform 4169"/>
            <p:cNvSpPr>
              <a:spLocks/>
            </p:cNvSpPr>
            <p:nvPr/>
          </p:nvSpPr>
          <p:spPr bwMode="auto">
            <a:xfrm>
              <a:off x="6091238" y="4059238"/>
              <a:ext cx="3175" cy="11112"/>
            </a:xfrm>
            <a:custGeom>
              <a:avLst/>
              <a:gdLst>
                <a:gd name="T0" fmla="*/ 0 w 3175"/>
                <a:gd name="T1" fmla="*/ 2147483647 h 6"/>
                <a:gd name="T2" fmla="*/ 0 w 3175"/>
                <a:gd name="T3" fmla="*/ 0 h 6"/>
                <a:gd name="T4" fmla="*/ 0 w 3175"/>
                <a:gd name="T5" fmla="*/ 2147483647 h 6"/>
                <a:gd name="T6" fmla="*/ 0 w 3175"/>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5"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1381" name="Freeform 4170"/>
            <p:cNvSpPr>
              <a:spLocks/>
            </p:cNvSpPr>
            <p:nvPr/>
          </p:nvSpPr>
          <p:spPr bwMode="auto">
            <a:xfrm>
              <a:off x="6091238" y="3940175"/>
              <a:ext cx="3175" cy="11113"/>
            </a:xfrm>
            <a:custGeom>
              <a:avLst/>
              <a:gdLst>
                <a:gd name="T0" fmla="*/ 0 w 3175"/>
                <a:gd name="T1" fmla="*/ 0 h 6"/>
                <a:gd name="T2" fmla="*/ 0 w 3175"/>
                <a:gd name="T3" fmla="*/ 0 h 6"/>
                <a:gd name="T4" fmla="*/ 0 w 3175"/>
                <a:gd name="T5" fmla="*/ 2147483647 h 6"/>
                <a:gd name="T6" fmla="*/ 0 w 317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5"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382" name="Freeform 4171"/>
            <p:cNvSpPr>
              <a:spLocks/>
            </p:cNvSpPr>
            <p:nvPr/>
          </p:nvSpPr>
          <p:spPr bwMode="auto">
            <a:xfrm>
              <a:off x="6072188" y="3908425"/>
              <a:ext cx="11112" cy="1588"/>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383" name="Rectangle 4172"/>
            <p:cNvSpPr>
              <a:spLocks noChangeArrowheads="1"/>
            </p:cNvSpPr>
            <p:nvPr/>
          </p:nvSpPr>
          <p:spPr bwMode="auto">
            <a:xfrm>
              <a:off x="6072188" y="404812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84" name="Rectangle 4173"/>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85" name="Rectangle 4174"/>
            <p:cNvSpPr>
              <a:spLocks noChangeArrowheads="1"/>
            </p:cNvSpPr>
            <p:nvPr/>
          </p:nvSpPr>
          <p:spPr bwMode="auto">
            <a:xfrm>
              <a:off x="6091238" y="40370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86" name="Rectangle 4175"/>
            <p:cNvSpPr>
              <a:spLocks noChangeArrowheads="1"/>
            </p:cNvSpPr>
            <p:nvPr/>
          </p:nvSpPr>
          <p:spPr bwMode="auto">
            <a:xfrm>
              <a:off x="6091238" y="4122738"/>
              <a:ext cx="0" cy="11112"/>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87" name="Rectangle 4176"/>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88" name="Rectangle 4177"/>
            <p:cNvSpPr>
              <a:spLocks noChangeArrowheads="1"/>
            </p:cNvSpPr>
            <p:nvPr/>
          </p:nvSpPr>
          <p:spPr bwMode="auto">
            <a:xfrm>
              <a:off x="6091238" y="40592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89" name="Rectangle 4178"/>
            <p:cNvSpPr>
              <a:spLocks noChangeArrowheads="1"/>
            </p:cNvSpPr>
            <p:nvPr/>
          </p:nvSpPr>
          <p:spPr bwMode="auto">
            <a:xfrm>
              <a:off x="6091238" y="39830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90" name="Rectangle 4179"/>
            <p:cNvSpPr>
              <a:spLocks noChangeArrowheads="1"/>
            </p:cNvSpPr>
            <p:nvPr/>
          </p:nvSpPr>
          <p:spPr bwMode="auto">
            <a:xfrm>
              <a:off x="5573713" y="4316413"/>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91" name="Freeform 4180"/>
            <p:cNvSpPr>
              <a:spLocks/>
            </p:cNvSpPr>
            <p:nvPr/>
          </p:nvSpPr>
          <p:spPr bwMode="auto">
            <a:xfrm>
              <a:off x="5311775" y="4475163"/>
              <a:ext cx="9525"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392" name="Rectangle 4181"/>
            <p:cNvSpPr>
              <a:spLocks noChangeArrowheads="1"/>
            </p:cNvSpPr>
            <p:nvPr/>
          </p:nvSpPr>
          <p:spPr bwMode="auto">
            <a:xfrm>
              <a:off x="5399088" y="3214688"/>
              <a:ext cx="0" cy="11112"/>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393" name="Freeform 4182"/>
            <p:cNvSpPr>
              <a:spLocks/>
            </p:cNvSpPr>
            <p:nvPr/>
          </p:nvSpPr>
          <p:spPr bwMode="auto">
            <a:xfrm>
              <a:off x="4387850" y="3311525"/>
              <a:ext cx="290513" cy="565150"/>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C1636A"/>
            </a:solidFill>
            <a:ln w="9525">
              <a:solidFill>
                <a:srgbClr val="000000"/>
              </a:solidFill>
              <a:prstDash val="solid"/>
              <a:round/>
              <a:headEnd/>
              <a:tailEnd/>
            </a:ln>
          </p:spPr>
          <p:txBody>
            <a:bodyPr/>
            <a:lstStyle/>
            <a:p>
              <a:endParaRPr lang="en-GB"/>
            </a:p>
          </p:txBody>
        </p:sp>
        <p:sp>
          <p:nvSpPr>
            <p:cNvPr id="11394" name="Freeform 4183"/>
            <p:cNvSpPr>
              <a:spLocks/>
            </p:cNvSpPr>
            <p:nvPr/>
          </p:nvSpPr>
          <p:spPr bwMode="auto">
            <a:xfrm>
              <a:off x="5187950" y="3695700"/>
              <a:ext cx="36513" cy="65088"/>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GB"/>
            </a:p>
          </p:txBody>
        </p:sp>
        <p:sp>
          <p:nvSpPr>
            <p:cNvPr id="11395" name="Freeform 4184"/>
            <p:cNvSpPr>
              <a:spLocks/>
            </p:cNvSpPr>
            <p:nvPr/>
          </p:nvSpPr>
          <p:spPr bwMode="auto">
            <a:xfrm>
              <a:off x="5022850" y="3502025"/>
              <a:ext cx="192088" cy="204788"/>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GB"/>
            </a:p>
          </p:txBody>
        </p:sp>
        <p:sp>
          <p:nvSpPr>
            <p:cNvPr id="11396" name="Freeform 4185"/>
            <p:cNvSpPr>
              <a:spLocks/>
            </p:cNvSpPr>
            <p:nvPr/>
          </p:nvSpPr>
          <p:spPr bwMode="auto">
            <a:xfrm>
              <a:off x="4937125" y="3632200"/>
              <a:ext cx="422275" cy="393700"/>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GB"/>
            </a:p>
          </p:txBody>
        </p:sp>
        <p:sp>
          <p:nvSpPr>
            <p:cNvPr id="11397" name="Freeform 4186"/>
            <p:cNvSpPr>
              <a:spLocks/>
            </p:cNvSpPr>
            <p:nvPr/>
          </p:nvSpPr>
          <p:spPr bwMode="auto">
            <a:xfrm>
              <a:off x="5167313" y="3727450"/>
              <a:ext cx="290512" cy="481013"/>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GB"/>
            </a:p>
          </p:txBody>
        </p:sp>
        <p:sp>
          <p:nvSpPr>
            <p:cNvPr id="11398" name="Freeform 4187"/>
            <p:cNvSpPr>
              <a:spLocks/>
            </p:cNvSpPr>
            <p:nvPr/>
          </p:nvSpPr>
          <p:spPr bwMode="auto">
            <a:xfrm>
              <a:off x="4829175" y="4230688"/>
              <a:ext cx="49213" cy="74612"/>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1399" name="Freeform 4188"/>
            <p:cNvSpPr>
              <a:spLocks/>
            </p:cNvSpPr>
            <p:nvPr/>
          </p:nvSpPr>
          <p:spPr bwMode="auto">
            <a:xfrm>
              <a:off x="4321175" y="4016375"/>
              <a:ext cx="212725" cy="311150"/>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C1636A"/>
            </a:solidFill>
            <a:ln w="9525">
              <a:solidFill>
                <a:schemeClr val="tx1"/>
              </a:solidFill>
              <a:prstDash val="solid"/>
              <a:round/>
              <a:headEnd/>
              <a:tailEnd/>
            </a:ln>
          </p:spPr>
          <p:txBody>
            <a:bodyPr/>
            <a:lstStyle/>
            <a:p>
              <a:endParaRPr lang="en-GB"/>
            </a:p>
          </p:txBody>
        </p:sp>
        <p:sp>
          <p:nvSpPr>
            <p:cNvPr id="11400" name="Freeform 4189"/>
            <p:cNvSpPr>
              <a:spLocks/>
            </p:cNvSpPr>
            <p:nvPr/>
          </p:nvSpPr>
          <p:spPr bwMode="auto">
            <a:xfrm>
              <a:off x="4965700" y="3983038"/>
              <a:ext cx="231775" cy="333375"/>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811129"/>
            </a:solidFill>
            <a:ln w="9525">
              <a:solidFill>
                <a:srgbClr val="000000"/>
              </a:solidFill>
              <a:prstDash val="solid"/>
              <a:round/>
              <a:headEnd/>
              <a:tailEnd/>
            </a:ln>
          </p:spPr>
          <p:txBody>
            <a:bodyPr/>
            <a:lstStyle/>
            <a:p>
              <a:endParaRPr lang="en-GB"/>
            </a:p>
          </p:txBody>
        </p:sp>
        <p:sp>
          <p:nvSpPr>
            <p:cNvPr id="11401" name="Rectangle 4190"/>
            <p:cNvSpPr>
              <a:spLocks noChangeArrowheads="1"/>
            </p:cNvSpPr>
            <p:nvPr/>
          </p:nvSpPr>
          <p:spPr bwMode="auto">
            <a:xfrm>
              <a:off x="8891588" y="4037013"/>
              <a:ext cx="793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02" name="Freeform 4191"/>
            <p:cNvSpPr>
              <a:spLocks/>
            </p:cNvSpPr>
            <p:nvPr/>
          </p:nvSpPr>
          <p:spPr bwMode="auto">
            <a:xfrm>
              <a:off x="8899525" y="4079875"/>
              <a:ext cx="3175" cy="11113"/>
            </a:xfrm>
            <a:custGeom>
              <a:avLst/>
              <a:gdLst>
                <a:gd name="T0" fmla="*/ 0 w 3175"/>
                <a:gd name="T1" fmla="*/ 2147483647 h 6"/>
                <a:gd name="T2" fmla="*/ 0 w 3175"/>
                <a:gd name="T3" fmla="*/ 2147483647 h 6"/>
                <a:gd name="T4" fmla="*/ 0 w 3175"/>
                <a:gd name="T5" fmla="*/ 2147483647 h 6"/>
                <a:gd name="T6" fmla="*/ 0 w 3175"/>
                <a:gd name="T7" fmla="*/ 0 h 6"/>
                <a:gd name="T8" fmla="*/ 0 w 3175"/>
                <a:gd name="T9" fmla="*/ 0 h 6"/>
                <a:gd name="T10" fmla="*/ 0 w 3175"/>
                <a:gd name="T11" fmla="*/ 0 h 6"/>
                <a:gd name="T12" fmla="*/ 0 w 3175"/>
                <a:gd name="T13" fmla="*/ 0 h 6"/>
                <a:gd name="T14" fmla="*/ 0 w 317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5"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1403" name="Freeform 4192"/>
            <p:cNvSpPr>
              <a:spLocks/>
            </p:cNvSpPr>
            <p:nvPr/>
          </p:nvSpPr>
          <p:spPr bwMode="auto">
            <a:xfrm>
              <a:off x="8910638" y="4102100"/>
              <a:ext cx="1587" cy="1588"/>
            </a:xfrm>
            <a:custGeom>
              <a:avLst/>
              <a:gdLst>
                <a:gd name="T0" fmla="*/ 0 w 1588"/>
                <a:gd name="T1" fmla="*/ 0 h 1587"/>
                <a:gd name="T2" fmla="*/ 0 w 1588"/>
                <a:gd name="T3" fmla="*/ 0 h 1587"/>
                <a:gd name="T4" fmla="*/ 0 w 1588"/>
                <a:gd name="T5" fmla="*/ 0 h 1587"/>
                <a:gd name="T6" fmla="*/ 0 60000 65536"/>
                <a:gd name="T7" fmla="*/ 0 60000 65536"/>
                <a:gd name="T8" fmla="*/ 0 60000 65536"/>
              </a:gdLst>
              <a:ahLst/>
              <a:cxnLst>
                <a:cxn ang="T6">
                  <a:pos x="T0" y="T1"/>
                </a:cxn>
                <a:cxn ang="T7">
                  <a:pos x="T2" y="T3"/>
                </a:cxn>
                <a:cxn ang="T8">
                  <a:pos x="T4" y="T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04" name="Rectangle 4193"/>
            <p:cNvSpPr>
              <a:spLocks noChangeArrowheads="1"/>
            </p:cNvSpPr>
            <p:nvPr/>
          </p:nvSpPr>
          <p:spPr bwMode="auto">
            <a:xfrm>
              <a:off x="8910638" y="40798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05" name="Freeform 4194"/>
            <p:cNvSpPr>
              <a:spLocks/>
            </p:cNvSpPr>
            <p:nvPr/>
          </p:nvSpPr>
          <p:spPr bwMode="auto">
            <a:xfrm>
              <a:off x="8899525" y="4090988"/>
              <a:ext cx="3175" cy="1587"/>
            </a:xfrm>
            <a:custGeom>
              <a:avLst/>
              <a:gdLst>
                <a:gd name="T0" fmla="*/ 0 w 3175"/>
                <a:gd name="T1" fmla="*/ 0 h 1587"/>
                <a:gd name="T2" fmla="*/ 0 w 3175"/>
                <a:gd name="T3" fmla="*/ 0 h 1587"/>
                <a:gd name="T4" fmla="*/ 0 w 3175"/>
                <a:gd name="T5" fmla="*/ 0 h 1587"/>
                <a:gd name="T6" fmla="*/ 0 60000 65536"/>
                <a:gd name="T7" fmla="*/ 0 60000 65536"/>
                <a:gd name="T8" fmla="*/ 0 60000 65536"/>
              </a:gdLst>
              <a:ahLst/>
              <a:cxnLst>
                <a:cxn ang="T6">
                  <a:pos x="T0" y="T1"/>
                </a:cxn>
                <a:cxn ang="T7">
                  <a:pos x="T2" y="T3"/>
                </a:cxn>
                <a:cxn ang="T8">
                  <a:pos x="T4" y="T5"/>
                </a:cxn>
              </a:cxnLst>
              <a:rect l="0" t="0" r="r" b="b"/>
              <a:pathLst>
                <a:path w="3175"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06" name="Freeform 4195"/>
            <p:cNvSpPr>
              <a:spLocks/>
            </p:cNvSpPr>
            <p:nvPr/>
          </p:nvSpPr>
          <p:spPr bwMode="auto">
            <a:xfrm>
              <a:off x="4081463" y="3652838"/>
              <a:ext cx="334962" cy="3413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GB"/>
            </a:p>
          </p:txBody>
        </p:sp>
        <p:sp>
          <p:nvSpPr>
            <p:cNvPr id="11407" name="Freeform 4196"/>
            <p:cNvSpPr>
              <a:spLocks/>
            </p:cNvSpPr>
            <p:nvPr/>
          </p:nvSpPr>
          <p:spPr bwMode="auto">
            <a:xfrm>
              <a:off x="4032250" y="3706813"/>
              <a:ext cx="77788" cy="223837"/>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C1636A"/>
            </a:solidFill>
            <a:ln w="9525">
              <a:solidFill>
                <a:srgbClr val="000000"/>
              </a:solidFill>
              <a:prstDash val="solid"/>
              <a:round/>
              <a:headEnd/>
              <a:tailEnd/>
            </a:ln>
          </p:spPr>
          <p:txBody>
            <a:bodyPr/>
            <a:lstStyle/>
            <a:p>
              <a:endParaRPr lang="en-GB"/>
            </a:p>
          </p:txBody>
        </p:sp>
        <p:sp>
          <p:nvSpPr>
            <p:cNvPr id="11408" name="Freeform 4197"/>
            <p:cNvSpPr>
              <a:spLocks/>
            </p:cNvSpPr>
            <p:nvPr/>
          </p:nvSpPr>
          <p:spPr bwMode="auto">
            <a:xfrm>
              <a:off x="3848100" y="3609975"/>
              <a:ext cx="233363" cy="201613"/>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C1636A"/>
            </a:solidFill>
            <a:ln w="9525">
              <a:solidFill>
                <a:srgbClr val="000000"/>
              </a:solidFill>
              <a:prstDash val="solid"/>
              <a:round/>
              <a:headEnd/>
              <a:tailEnd/>
            </a:ln>
          </p:spPr>
          <p:txBody>
            <a:bodyPr/>
            <a:lstStyle/>
            <a:p>
              <a:endParaRPr lang="en-GB"/>
            </a:p>
          </p:txBody>
        </p:sp>
        <p:sp>
          <p:nvSpPr>
            <p:cNvPr id="11409" name="Freeform 4198"/>
            <p:cNvSpPr>
              <a:spLocks/>
            </p:cNvSpPr>
            <p:nvPr/>
          </p:nvSpPr>
          <p:spPr bwMode="auto">
            <a:xfrm>
              <a:off x="4243388" y="3684588"/>
              <a:ext cx="222250" cy="395287"/>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C1636A"/>
            </a:solidFill>
            <a:ln w="9525">
              <a:solidFill>
                <a:srgbClr val="000000"/>
              </a:solidFill>
              <a:prstDash val="solid"/>
              <a:round/>
              <a:headEnd/>
              <a:tailEnd/>
            </a:ln>
          </p:spPr>
          <p:txBody>
            <a:bodyPr/>
            <a:lstStyle/>
            <a:p>
              <a:endParaRPr lang="en-GB"/>
            </a:p>
          </p:txBody>
        </p:sp>
        <p:sp>
          <p:nvSpPr>
            <p:cNvPr id="11410" name="Freeform 4199"/>
            <p:cNvSpPr>
              <a:spLocks/>
            </p:cNvSpPr>
            <p:nvPr/>
          </p:nvSpPr>
          <p:spPr bwMode="auto">
            <a:xfrm>
              <a:off x="4416425" y="3760788"/>
              <a:ext cx="365125" cy="309562"/>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C1636A"/>
            </a:solidFill>
            <a:ln w="9525">
              <a:solidFill>
                <a:srgbClr val="000000"/>
              </a:solidFill>
              <a:prstDash val="solid"/>
              <a:round/>
              <a:headEnd/>
              <a:tailEnd/>
            </a:ln>
          </p:spPr>
          <p:txBody>
            <a:bodyPr/>
            <a:lstStyle/>
            <a:p>
              <a:endParaRPr lang="en-GB"/>
            </a:p>
          </p:txBody>
        </p:sp>
        <p:sp>
          <p:nvSpPr>
            <p:cNvPr id="11411" name="Freeform 4200"/>
            <p:cNvSpPr>
              <a:spLocks/>
            </p:cNvSpPr>
            <p:nvPr/>
          </p:nvSpPr>
          <p:spPr bwMode="auto">
            <a:xfrm>
              <a:off x="3541713" y="3652838"/>
              <a:ext cx="77787" cy="31750"/>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C1636A"/>
            </a:solidFill>
            <a:ln w="9525">
              <a:solidFill>
                <a:srgbClr val="000000"/>
              </a:solidFill>
              <a:prstDash val="solid"/>
              <a:round/>
              <a:headEnd/>
              <a:tailEnd/>
            </a:ln>
          </p:spPr>
          <p:txBody>
            <a:bodyPr/>
            <a:lstStyle/>
            <a:p>
              <a:endParaRPr lang="en-GB"/>
            </a:p>
          </p:txBody>
        </p:sp>
        <p:sp>
          <p:nvSpPr>
            <p:cNvPr id="11412" name="Freeform 4201"/>
            <p:cNvSpPr>
              <a:spLocks/>
            </p:cNvSpPr>
            <p:nvPr/>
          </p:nvSpPr>
          <p:spPr bwMode="auto">
            <a:xfrm>
              <a:off x="3916363" y="3749675"/>
              <a:ext cx="125412" cy="223838"/>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811129"/>
            </a:solidFill>
            <a:ln w="9525">
              <a:solidFill>
                <a:srgbClr val="000000"/>
              </a:solidFill>
              <a:prstDash val="solid"/>
              <a:round/>
              <a:headEnd/>
              <a:tailEnd/>
            </a:ln>
          </p:spPr>
          <p:txBody>
            <a:bodyPr/>
            <a:lstStyle/>
            <a:p>
              <a:endParaRPr lang="en-GB"/>
            </a:p>
          </p:txBody>
        </p:sp>
        <p:sp>
          <p:nvSpPr>
            <p:cNvPr id="11413" name="Freeform 4202"/>
            <p:cNvSpPr>
              <a:spLocks/>
            </p:cNvSpPr>
            <p:nvPr/>
          </p:nvSpPr>
          <p:spPr bwMode="auto">
            <a:xfrm>
              <a:off x="3589338" y="3695700"/>
              <a:ext cx="201612" cy="192088"/>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C1636A"/>
            </a:solidFill>
            <a:ln w="9525">
              <a:solidFill>
                <a:srgbClr val="000000"/>
              </a:solidFill>
              <a:prstDash val="solid"/>
              <a:round/>
              <a:headEnd/>
              <a:tailEnd/>
            </a:ln>
          </p:spPr>
          <p:txBody>
            <a:bodyPr/>
            <a:lstStyle/>
            <a:p>
              <a:endParaRPr lang="en-GB"/>
            </a:p>
          </p:txBody>
        </p:sp>
        <p:sp>
          <p:nvSpPr>
            <p:cNvPr id="11414" name="Freeform 4203"/>
            <p:cNvSpPr>
              <a:spLocks/>
            </p:cNvSpPr>
            <p:nvPr/>
          </p:nvSpPr>
          <p:spPr bwMode="auto">
            <a:xfrm>
              <a:off x="3541713" y="3695700"/>
              <a:ext cx="77787" cy="65088"/>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C1636A"/>
            </a:solidFill>
            <a:ln w="9525">
              <a:solidFill>
                <a:srgbClr val="000000"/>
              </a:solidFill>
              <a:prstDash val="solid"/>
              <a:round/>
              <a:headEnd/>
              <a:tailEnd/>
            </a:ln>
          </p:spPr>
          <p:txBody>
            <a:bodyPr/>
            <a:lstStyle/>
            <a:p>
              <a:endParaRPr lang="en-GB"/>
            </a:p>
          </p:txBody>
        </p:sp>
        <p:sp>
          <p:nvSpPr>
            <p:cNvPr id="11415" name="Freeform 4204"/>
            <p:cNvSpPr>
              <a:spLocks/>
            </p:cNvSpPr>
            <p:nvPr/>
          </p:nvSpPr>
          <p:spPr bwMode="auto">
            <a:xfrm>
              <a:off x="3773488" y="3770313"/>
              <a:ext cx="161925" cy="223837"/>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C1636A"/>
            </a:solidFill>
            <a:ln w="9525">
              <a:solidFill>
                <a:srgbClr val="000000"/>
              </a:solidFill>
              <a:prstDash val="solid"/>
              <a:round/>
              <a:headEnd/>
              <a:tailEnd/>
            </a:ln>
          </p:spPr>
          <p:txBody>
            <a:bodyPr/>
            <a:lstStyle/>
            <a:p>
              <a:endParaRPr lang="en-GB"/>
            </a:p>
          </p:txBody>
        </p:sp>
        <p:sp>
          <p:nvSpPr>
            <p:cNvPr id="11416" name="Freeform 4205"/>
            <p:cNvSpPr>
              <a:spLocks/>
            </p:cNvSpPr>
            <p:nvPr/>
          </p:nvSpPr>
          <p:spPr bwMode="auto">
            <a:xfrm>
              <a:off x="3629025" y="3790950"/>
              <a:ext cx="85725" cy="106363"/>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811129"/>
            </a:solidFill>
            <a:ln w="9525">
              <a:solidFill>
                <a:srgbClr val="000000"/>
              </a:solidFill>
              <a:prstDash val="solid"/>
              <a:round/>
              <a:headEnd/>
              <a:tailEnd/>
            </a:ln>
          </p:spPr>
          <p:txBody>
            <a:bodyPr/>
            <a:lstStyle/>
            <a:p>
              <a:endParaRPr lang="en-GB"/>
            </a:p>
          </p:txBody>
        </p:sp>
        <p:sp>
          <p:nvSpPr>
            <p:cNvPr id="11417" name="Freeform 4206"/>
            <p:cNvSpPr>
              <a:spLocks/>
            </p:cNvSpPr>
            <p:nvPr/>
          </p:nvSpPr>
          <p:spPr bwMode="auto">
            <a:xfrm>
              <a:off x="4003675" y="3749675"/>
              <a:ext cx="49213" cy="180975"/>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C1636A"/>
            </a:solidFill>
            <a:ln w="9525">
              <a:solidFill>
                <a:srgbClr val="000000"/>
              </a:solidFill>
              <a:prstDash val="solid"/>
              <a:round/>
              <a:headEnd/>
              <a:tailEnd/>
            </a:ln>
          </p:spPr>
          <p:txBody>
            <a:bodyPr/>
            <a:lstStyle/>
            <a:p>
              <a:endParaRPr lang="en-GB"/>
            </a:p>
          </p:txBody>
        </p:sp>
        <p:sp>
          <p:nvSpPr>
            <p:cNvPr id="11418" name="Freeform 4207"/>
            <p:cNvSpPr>
              <a:spLocks/>
            </p:cNvSpPr>
            <p:nvPr/>
          </p:nvSpPr>
          <p:spPr bwMode="auto">
            <a:xfrm>
              <a:off x="3773488" y="2830513"/>
              <a:ext cx="566737" cy="628650"/>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811129"/>
            </a:solidFill>
            <a:ln w="9525">
              <a:solidFill>
                <a:srgbClr val="000000"/>
              </a:solidFill>
              <a:prstDash val="solid"/>
              <a:round/>
              <a:headEnd/>
              <a:tailEnd/>
            </a:ln>
          </p:spPr>
          <p:txBody>
            <a:bodyPr/>
            <a:lstStyle/>
            <a:p>
              <a:endParaRPr lang="en-GB"/>
            </a:p>
          </p:txBody>
        </p:sp>
        <p:sp>
          <p:nvSpPr>
            <p:cNvPr id="11419" name="Freeform 4208"/>
            <p:cNvSpPr>
              <a:spLocks/>
            </p:cNvSpPr>
            <p:nvPr/>
          </p:nvSpPr>
          <p:spPr bwMode="auto">
            <a:xfrm>
              <a:off x="3619500" y="3119438"/>
              <a:ext cx="20638" cy="22225"/>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1420" name="Freeform 4209"/>
            <p:cNvSpPr>
              <a:spLocks/>
            </p:cNvSpPr>
            <p:nvPr/>
          </p:nvSpPr>
          <p:spPr bwMode="auto">
            <a:xfrm>
              <a:off x="3551238" y="3130550"/>
              <a:ext cx="9525" cy="22225"/>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421" name="Freeform 4210"/>
            <p:cNvSpPr>
              <a:spLocks/>
            </p:cNvSpPr>
            <p:nvPr/>
          </p:nvSpPr>
          <p:spPr bwMode="auto">
            <a:xfrm>
              <a:off x="3579813" y="3152775"/>
              <a:ext cx="9525" cy="7938"/>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422" name="Freeform 4211"/>
            <p:cNvSpPr>
              <a:spLocks/>
            </p:cNvSpPr>
            <p:nvPr/>
          </p:nvSpPr>
          <p:spPr bwMode="auto">
            <a:xfrm>
              <a:off x="3640138" y="3109913"/>
              <a:ext cx="7937"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423" name="Rectangle 4212"/>
            <p:cNvSpPr>
              <a:spLocks noChangeArrowheads="1"/>
            </p:cNvSpPr>
            <p:nvPr/>
          </p:nvSpPr>
          <p:spPr bwMode="auto">
            <a:xfrm>
              <a:off x="3328988" y="3556000"/>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24" name="Rectangle 4213"/>
            <p:cNvSpPr>
              <a:spLocks noChangeArrowheads="1"/>
            </p:cNvSpPr>
            <p:nvPr/>
          </p:nvSpPr>
          <p:spPr bwMode="auto">
            <a:xfrm>
              <a:off x="3868738" y="2862263"/>
              <a:ext cx="0" cy="0"/>
            </a:xfrm>
            <a:prstGeom prst="rect">
              <a:avLst/>
            </a:prstGeom>
            <a:blipFill dpi="0" rotWithShape="0">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25" name="Freeform 4214"/>
            <p:cNvSpPr>
              <a:spLocks/>
            </p:cNvSpPr>
            <p:nvPr/>
          </p:nvSpPr>
          <p:spPr bwMode="auto">
            <a:xfrm>
              <a:off x="4262438" y="2970213"/>
              <a:ext cx="442912" cy="479425"/>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GB"/>
            </a:p>
          </p:txBody>
        </p:sp>
        <p:sp>
          <p:nvSpPr>
            <p:cNvPr id="11426" name="Freeform 4215"/>
            <p:cNvSpPr>
              <a:spLocks/>
            </p:cNvSpPr>
            <p:nvPr/>
          </p:nvSpPr>
          <p:spPr bwMode="auto">
            <a:xfrm>
              <a:off x="3665538" y="3257550"/>
              <a:ext cx="463550" cy="523875"/>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C1636A"/>
            </a:solidFill>
            <a:ln w="9525">
              <a:solidFill>
                <a:srgbClr val="000000"/>
              </a:solidFill>
              <a:prstDash val="solid"/>
              <a:round/>
              <a:headEnd/>
              <a:tailEnd/>
            </a:ln>
          </p:spPr>
          <p:txBody>
            <a:bodyPr/>
            <a:lstStyle/>
            <a:p>
              <a:endParaRPr lang="en-GB"/>
            </a:p>
          </p:txBody>
        </p:sp>
        <p:sp>
          <p:nvSpPr>
            <p:cNvPr id="11427" name="Rectangle 4216"/>
            <p:cNvSpPr>
              <a:spLocks noChangeArrowheads="1"/>
            </p:cNvSpPr>
            <p:nvPr/>
          </p:nvSpPr>
          <p:spPr bwMode="auto">
            <a:xfrm>
              <a:off x="4387850" y="2873375"/>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28" name="Freeform 4217"/>
            <p:cNvSpPr>
              <a:spLocks/>
            </p:cNvSpPr>
            <p:nvPr/>
          </p:nvSpPr>
          <p:spPr bwMode="auto">
            <a:xfrm>
              <a:off x="3532188" y="3171825"/>
              <a:ext cx="346075" cy="449263"/>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C1636A"/>
            </a:solidFill>
            <a:ln w="9525">
              <a:solidFill>
                <a:srgbClr val="000000"/>
              </a:solidFill>
              <a:prstDash val="solid"/>
              <a:round/>
              <a:headEnd/>
              <a:tailEnd/>
            </a:ln>
          </p:spPr>
          <p:txBody>
            <a:bodyPr/>
            <a:lstStyle/>
            <a:p>
              <a:endParaRPr lang="en-GB"/>
            </a:p>
          </p:txBody>
        </p:sp>
        <p:sp>
          <p:nvSpPr>
            <p:cNvPr id="11429" name="Freeform 4218"/>
            <p:cNvSpPr>
              <a:spLocks/>
            </p:cNvSpPr>
            <p:nvPr/>
          </p:nvSpPr>
          <p:spPr bwMode="auto">
            <a:xfrm>
              <a:off x="3648075" y="2873375"/>
              <a:ext cx="336550" cy="287338"/>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811129"/>
            </a:solidFill>
            <a:ln w="9525">
              <a:solidFill>
                <a:srgbClr val="000000"/>
              </a:solidFill>
              <a:prstDash val="solid"/>
              <a:round/>
              <a:headEnd/>
              <a:tailEnd/>
            </a:ln>
          </p:spPr>
          <p:txBody>
            <a:bodyPr/>
            <a:lstStyle/>
            <a:p>
              <a:endParaRPr lang="en-GB"/>
            </a:p>
          </p:txBody>
        </p:sp>
        <p:sp>
          <p:nvSpPr>
            <p:cNvPr id="11430" name="Freeform 4219"/>
            <p:cNvSpPr>
              <a:spLocks/>
            </p:cNvSpPr>
            <p:nvPr/>
          </p:nvSpPr>
          <p:spPr bwMode="auto">
            <a:xfrm>
              <a:off x="4013200" y="3311525"/>
              <a:ext cx="442913" cy="415925"/>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C1636A"/>
            </a:solidFill>
            <a:ln w="9525">
              <a:solidFill>
                <a:srgbClr val="000000"/>
              </a:solidFill>
              <a:prstDash val="solid"/>
              <a:round/>
              <a:headEnd/>
              <a:tailEnd/>
            </a:ln>
          </p:spPr>
          <p:txBody>
            <a:bodyPr/>
            <a:lstStyle/>
            <a:p>
              <a:endParaRPr lang="en-GB"/>
            </a:p>
          </p:txBody>
        </p:sp>
        <p:sp>
          <p:nvSpPr>
            <p:cNvPr id="11431" name="Freeform 4220"/>
            <p:cNvSpPr>
              <a:spLocks/>
            </p:cNvSpPr>
            <p:nvPr/>
          </p:nvSpPr>
          <p:spPr bwMode="auto">
            <a:xfrm>
              <a:off x="3521075" y="3556000"/>
              <a:ext cx="165100" cy="150813"/>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C1636A"/>
            </a:solidFill>
            <a:ln w="9525">
              <a:solidFill>
                <a:srgbClr val="000000"/>
              </a:solidFill>
              <a:prstDash val="solid"/>
              <a:round/>
              <a:headEnd/>
              <a:tailEnd/>
            </a:ln>
          </p:spPr>
          <p:txBody>
            <a:bodyPr/>
            <a:lstStyle/>
            <a:p>
              <a:endParaRPr lang="en-GB"/>
            </a:p>
          </p:txBody>
        </p:sp>
        <p:sp>
          <p:nvSpPr>
            <p:cNvPr id="11432" name="Freeform 4221"/>
            <p:cNvSpPr>
              <a:spLocks/>
            </p:cNvSpPr>
            <p:nvPr/>
          </p:nvSpPr>
          <p:spPr bwMode="auto">
            <a:xfrm>
              <a:off x="4203700" y="2819400"/>
              <a:ext cx="117475" cy="257175"/>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811129"/>
            </a:solidFill>
            <a:ln w="9525">
              <a:solidFill>
                <a:srgbClr val="000000"/>
              </a:solidFill>
              <a:prstDash val="solid"/>
              <a:round/>
              <a:headEnd/>
              <a:tailEnd/>
            </a:ln>
          </p:spPr>
          <p:txBody>
            <a:bodyPr/>
            <a:lstStyle/>
            <a:p>
              <a:endParaRPr lang="en-GB"/>
            </a:p>
          </p:txBody>
        </p:sp>
        <p:sp>
          <p:nvSpPr>
            <p:cNvPr id="11433" name="Freeform 4222"/>
            <p:cNvSpPr>
              <a:spLocks/>
            </p:cNvSpPr>
            <p:nvPr/>
          </p:nvSpPr>
          <p:spPr bwMode="auto">
            <a:xfrm>
              <a:off x="3686175" y="3844925"/>
              <a:ext cx="114300" cy="149225"/>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811129"/>
            </a:solidFill>
            <a:ln w="9525">
              <a:solidFill>
                <a:srgbClr val="000000"/>
              </a:solidFill>
              <a:prstDash val="solid"/>
              <a:round/>
              <a:headEnd/>
              <a:tailEnd/>
            </a:ln>
          </p:spPr>
          <p:txBody>
            <a:bodyPr/>
            <a:lstStyle/>
            <a:p>
              <a:endParaRPr lang="en-GB"/>
            </a:p>
          </p:txBody>
        </p:sp>
        <p:sp>
          <p:nvSpPr>
            <p:cNvPr id="11434" name="Freeform 4223"/>
            <p:cNvSpPr>
              <a:spLocks/>
            </p:cNvSpPr>
            <p:nvPr/>
          </p:nvSpPr>
          <p:spPr bwMode="auto">
            <a:xfrm>
              <a:off x="1663700" y="3802063"/>
              <a:ext cx="96838" cy="8572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GB"/>
            </a:p>
          </p:txBody>
        </p:sp>
        <p:sp>
          <p:nvSpPr>
            <p:cNvPr id="11435" name="Freeform 4224"/>
            <p:cNvSpPr>
              <a:spLocks/>
            </p:cNvSpPr>
            <p:nvPr/>
          </p:nvSpPr>
          <p:spPr bwMode="auto">
            <a:xfrm>
              <a:off x="1735138" y="3883025"/>
              <a:ext cx="68262" cy="76200"/>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GB"/>
            </a:p>
          </p:txBody>
        </p:sp>
        <p:sp>
          <p:nvSpPr>
            <p:cNvPr id="11436" name="Freeform 4225"/>
            <p:cNvSpPr>
              <a:spLocks/>
            </p:cNvSpPr>
            <p:nvPr/>
          </p:nvSpPr>
          <p:spPr bwMode="auto">
            <a:xfrm>
              <a:off x="2439988" y="4011613"/>
              <a:ext cx="85725" cy="130175"/>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811129"/>
            </a:solidFill>
            <a:ln w="9525">
              <a:solidFill>
                <a:srgbClr val="000000"/>
              </a:solidFill>
              <a:prstDash val="solid"/>
              <a:round/>
              <a:headEnd/>
              <a:tailEnd/>
            </a:ln>
          </p:spPr>
          <p:txBody>
            <a:bodyPr/>
            <a:lstStyle/>
            <a:p>
              <a:endParaRPr lang="en-GB"/>
            </a:p>
          </p:txBody>
        </p:sp>
        <p:sp>
          <p:nvSpPr>
            <p:cNvPr id="11437" name="Freeform 4226"/>
            <p:cNvSpPr>
              <a:spLocks/>
            </p:cNvSpPr>
            <p:nvPr/>
          </p:nvSpPr>
          <p:spPr bwMode="auto">
            <a:xfrm>
              <a:off x="1746250" y="3778250"/>
              <a:ext cx="344488" cy="587375"/>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811129"/>
            </a:solidFill>
            <a:ln w="9525">
              <a:solidFill>
                <a:srgbClr val="000000"/>
              </a:solidFill>
              <a:prstDash val="solid"/>
              <a:round/>
              <a:headEnd/>
              <a:tailEnd/>
            </a:ln>
          </p:spPr>
          <p:txBody>
            <a:bodyPr/>
            <a:lstStyle/>
            <a:p>
              <a:endParaRPr lang="en-GB"/>
            </a:p>
          </p:txBody>
        </p:sp>
        <p:sp>
          <p:nvSpPr>
            <p:cNvPr id="11438" name="Freeform 4227"/>
            <p:cNvSpPr>
              <a:spLocks/>
            </p:cNvSpPr>
            <p:nvPr/>
          </p:nvSpPr>
          <p:spPr bwMode="auto">
            <a:xfrm>
              <a:off x="2246313" y="3916363"/>
              <a:ext cx="134937" cy="257175"/>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GB"/>
            </a:p>
          </p:txBody>
        </p:sp>
        <p:sp>
          <p:nvSpPr>
            <p:cNvPr id="11439" name="Freeform 4228"/>
            <p:cNvSpPr>
              <a:spLocks/>
            </p:cNvSpPr>
            <p:nvPr/>
          </p:nvSpPr>
          <p:spPr bwMode="auto">
            <a:xfrm>
              <a:off x="2341563" y="4011613"/>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GB"/>
            </a:p>
          </p:txBody>
        </p:sp>
        <p:sp>
          <p:nvSpPr>
            <p:cNvPr id="11440" name="Freeform 4229"/>
            <p:cNvSpPr>
              <a:spLocks/>
            </p:cNvSpPr>
            <p:nvPr/>
          </p:nvSpPr>
          <p:spPr bwMode="auto">
            <a:xfrm>
              <a:off x="2260600" y="3760788"/>
              <a:ext cx="30163" cy="30162"/>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C1636A"/>
            </a:solidFill>
            <a:ln w="9525">
              <a:solidFill>
                <a:srgbClr val="000000"/>
              </a:solidFill>
              <a:prstDash val="solid"/>
              <a:round/>
              <a:headEnd/>
              <a:tailEnd/>
            </a:ln>
          </p:spPr>
          <p:txBody>
            <a:bodyPr/>
            <a:lstStyle/>
            <a:p>
              <a:endParaRPr lang="en-GB"/>
            </a:p>
          </p:txBody>
        </p:sp>
        <p:sp>
          <p:nvSpPr>
            <p:cNvPr id="11441" name="Freeform 4230"/>
            <p:cNvSpPr>
              <a:spLocks/>
            </p:cNvSpPr>
            <p:nvPr/>
          </p:nvSpPr>
          <p:spPr bwMode="auto">
            <a:xfrm>
              <a:off x="1908175" y="3789363"/>
              <a:ext cx="384175" cy="404812"/>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GB"/>
            </a:p>
          </p:txBody>
        </p:sp>
        <p:sp>
          <p:nvSpPr>
            <p:cNvPr id="11442" name="Freeform 4231"/>
            <p:cNvSpPr>
              <a:spLocks/>
            </p:cNvSpPr>
            <p:nvPr/>
          </p:nvSpPr>
          <p:spPr bwMode="auto">
            <a:xfrm>
              <a:off x="2193925" y="3749675"/>
              <a:ext cx="19050" cy="11113"/>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GB"/>
            </a:p>
          </p:txBody>
        </p:sp>
        <p:sp>
          <p:nvSpPr>
            <p:cNvPr id="11443" name="Freeform 4232"/>
            <p:cNvSpPr>
              <a:spLocks/>
            </p:cNvSpPr>
            <p:nvPr/>
          </p:nvSpPr>
          <p:spPr bwMode="auto">
            <a:xfrm>
              <a:off x="1652588" y="3322638"/>
              <a:ext cx="292100" cy="115887"/>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811129"/>
            </a:solidFill>
            <a:ln w="9525">
              <a:solidFill>
                <a:srgbClr val="000000"/>
              </a:solidFill>
              <a:prstDash val="solid"/>
              <a:round/>
              <a:headEnd/>
              <a:tailEnd/>
            </a:ln>
          </p:spPr>
          <p:txBody>
            <a:bodyPr/>
            <a:lstStyle/>
            <a:p>
              <a:endParaRPr lang="en-GB"/>
            </a:p>
          </p:txBody>
        </p:sp>
        <p:sp>
          <p:nvSpPr>
            <p:cNvPr id="11444" name="Freeform 4233"/>
            <p:cNvSpPr>
              <a:spLocks/>
            </p:cNvSpPr>
            <p:nvPr/>
          </p:nvSpPr>
          <p:spPr bwMode="auto">
            <a:xfrm>
              <a:off x="1703388" y="3363913"/>
              <a:ext cx="17462" cy="20637"/>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GB"/>
            </a:p>
          </p:txBody>
        </p:sp>
        <p:sp>
          <p:nvSpPr>
            <p:cNvPr id="11445" name="Freeform 4234"/>
            <p:cNvSpPr>
              <a:spLocks/>
            </p:cNvSpPr>
            <p:nvPr/>
          </p:nvSpPr>
          <p:spPr bwMode="auto">
            <a:xfrm>
              <a:off x="1741488" y="3459163"/>
              <a:ext cx="9525" cy="3175"/>
            </a:xfrm>
            <a:custGeom>
              <a:avLst/>
              <a:gdLst>
                <a:gd name="T0" fmla="*/ 2147483647 w 6"/>
                <a:gd name="T1" fmla="*/ 0 h 3175"/>
                <a:gd name="T2" fmla="*/ 2147483647 w 6"/>
                <a:gd name="T3" fmla="*/ 0 h 3175"/>
                <a:gd name="T4" fmla="*/ 2147483647 w 6"/>
                <a:gd name="T5" fmla="*/ 0 h 3175"/>
                <a:gd name="T6" fmla="*/ 2147483647 w 6"/>
                <a:gd name="T7" fmla="*/ 0 h 3175"/>
                <a:gd name="T8" fmla="*/ 2147483647 w 6"/>
                <a:gd name="T9" fmla="*/ 0 h 3175"/>
                <a:gd name="T10" fmla="*/ 2147483647 w 6"/>
                <a:gd name="T11" fmla="*/ 0 h 3175"/>
                <a:gd name="T12" fmla="*/ 0 w 6"/>
                <a:gd name="T13" fmla="*/ 0 h 3175"/>
                <a:gd name="T14" fmla="*/ 0 w 6"/>
                <a:gd name="T15" fmla="*/ 0 h 3175"/>
                <a:gd name="T16" fmla="*/ 0 w 6"/>
                <a:gd name="T17" fmla="*/ 0 h 3175"/>
                <a:gd name="T18" fmla="*/ 0 w 6"/>
                <a:gd name="T19" fmla="*/ 0 h 3175"/>
                <a:gd name="T20" fmla="*/ 0 w 6"/>
                <a:gd name="T21" fmla="*/ 0 h 3175"/>
                <a:gd name="T22" fmla="*/ 0 w 6"/>
                <a:gd name="T23" fmla="*/ 0 h 3175"/>
                <a:gd name="T24" fmla="*/ 0 w 6"/>
                <a:gd name="T25" fmla="*/ 0 h 3175"/>
                <a:gd name="T26" fmla="*/ 0 w 6"/>
                <a:gd name="T27" fmla="*/ 0 h 3175"/>
                <a:gd name="T28" fmla="*/ 0 w 6"/>
                <a:gd name="T29" fmla="*/ 0 h 3175"/>
                <a:gd name="T30" fmla="*/ 0 w 6"/>
                <a:gd name="T31" fmla="*/ 0 h 3175"/>
                <a:gd name="T32" fmla="*/ 0 w 6"/>
                <a:gd name="T33" fmla="*/ 0 h 3175"/>
                <a:gd name="T34" fmla="*/ 0 w 6"/>
                <a:gd name="T35" fmla="*/ 0 h 3175"/>
                <a:gd name="T36" fmla="*/ 0 w 6"/>
                <a:gd name="T37" fmla="*/ 0 h 3175"/>
                <a:gd name="T38" fmla="*/ 0 w 6"/>
                <a:gd name="T39" fmla="*/ 0 h 3175"/>
                <a:gd name="T40" fmla="*/ 0 w 6"/>
                <a:gd name="T41" fmla="*/ 0 h 3175"/>
                <a:gd name="T42" fmla="*/ 0 w 6"/>
                <a:gd name="T43" fmla="*/ 0 h 3175"/>
                <a:gd name="T44" fmla="*/ 0 w 6"/>
                <a:gd name="T45" fmla="*/ 0 h 3175"/>
                <a:gd name="T46" fmla="*/ 0 w 6"/>
                <a:gd name="T47" fmla="*/ 0 h 3175"/>
                <a:gd name="T48" fmla="*/ 0 w 6"/>
                <a:gd name="T49" fmla="*/ 0 h 3175"/>
                <a:gd name="T50" fmla="*/ 0 w 6"/>
                <a:gd name="T51" fmla="*/ 0 h 3175"/>
                <a:gd name="T52" fmla="*/ 2147483647 w 6"/>
                <a:gd name="T53" fmla="*/ 0 h 3175"/>
                <a:gd name="T54" fmla="*/ 2147483647 w 6"/>
                <a:gd name="T55" fmla="*/ 0 h 3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3175">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446" name="Freeform 4235"/>
            <p:cNvSpPr>
              <a:spLocks/>
            </p:cNvSpPr>
            <p:nvPr/>
          </p:nvSpPr>
          <p:spPr bwMode="auto">
            <a:xfrm>
              <a:off x="1778000" y="3438525"/>
              <a:ext cx="11113" cy="11113"/>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1447" name="Freeform 4236"/>
            <p:cNvSpPr>
              <a:spLocks/>
            </p:cNvSpPr>
            <p:nvPr/>
          </p:nvSpPr>
          <p:spPr bwMode="auto">
            <a:xfrm>
              <a:off x="1778000" y="344963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48" name="Freeform 4237"/>
            <p:cNvSpPr>
              <a:spLocks/>
            </p:cNvSpPr>
            <p:nvPr/>
          </p:nvSpPr>
          <p:spPr bwMode="auto">
            <a:xfrm>
              <a:off x="2203450" y="3492500"/>
              <a:ext cx="1588" cy="1588"/>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w 1588"/>
                <a:gd name="T19" fmla="*/ 0 h 15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49" name="Freeform 4238"/>
            <p:cNvSpPr>
              <a:spLocks/>
            </p:cNvSpPr>
            <p:nvPr/>
          </p:nvSpPr>
          <p:spPr bwMode="auto">
            <a:xfrm>
              <a:off x="2212975" y="34813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50" name="Oval 4239"/>
            <p:cNvSpPr>
              <a:spLocks noChangeArrowheads="1"/>
            </p:cNvSpPr>
            <p:nvPr/>
          </p:nvSpPr>
          <p:spPr bwMode="auto">
            <a:xfrm>
              <a:off x="2212975" y="34925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51" name="Freeform 4240"/>
            <p:cNvSpPr>
              <a:spLocks/>
            </p:cNvSpPr>
            <p:nvPr/>
          </p:nvSpPr>
          <p:spPr bwMode="auto">
            <a:xfrm>
              <a:off x="2203450" y="3492500"/>
              <a:ext cx="1588" cy="1588"/>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52" name="Freeform 4241"/>
            <p:cNvSpPr>
              <a:spLocks/>
            </p:cNvSpPr>
            <p:nvPr/>
          </p:nvSpPr>
          <p:spPr bwMode="auto">
            <a:xfrm>
              <a:off x="2203450" y="3492500"/>
              <a:ext cx="1588" cy="1588"/>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53" name="Freeform 4242"/>
            <p:cNvSpPr>
              <a:spLocks/>
            </p:cNvSpPr>
            <p:nvPr/>
          </p:nvSpPr>
          <p:spPr bwMode="auto">
            <a:xfrm>
              <a:off x="2203450" y="3492500"/>
              <a:ext cx="1588" cy="1588"/>
            </a:xfrm>
            <a:custGeom>
              <a:avLst/>
              <a:gdLst>
                <a:gd name="T0" fmla="*/ 0 w 1588"/>
                <a:gd name="T1" fmla="*/ 0 h 1587"/>
                <a:gd name="T2" fmla="*/ 0 w 1588"/>
                <a:gd name="T3" fmla="*/ 0 h 1587"/>
                <a:gd name="T4" fmla="*/ 0 w 1588"/>
                <a:gd name="T5" fmla="*/ 0 h 1587"/>
                <a:gd name="T6" fmla="*/ 0 60000 65536"/>
                <a:gd name="T7" fmla="*/ 0 60000 65536"/>
                <a:gd name="T8" fmla="*/ 0 60000 65536"/>
              </a:gdLst>
              <a:ahLst/>
              <a:cxnLst>
                <a:cxn ang="T6">
                  <a:pos x="T0" y="T1"/>
                </a:cxn>
                <a:cxn ang="T7">
                  <a:pos x="T2" y="T3"/>
                </a:cxn>
                <a:cxn ang="T8">
                  <a:pos x="T4" y="T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54" name="Freeform 4243"/>
            <p:cNvSpPr>
              <a:spLocks/>
            </p:cNvSpPr>
            <p:nvPr/>
          </p:nvSpPr>
          <p:spPr bwMode="auto">
            <a:xfrm>
              <a:off x="2001838" y="3438525"/>
              <a:ext cx="103187" cy="8572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455" name="Freeform 4244"/>
            <p:cNvSpPr>
              <a:spLocks/>
            </p:cNvSpPr>
            <p:nvPr/>
          </p:nvSpPr>
          <p:spPr bwMode="auto">
            <a:xfrm>
              <a:off x="1933575" y="3438525"/>
              <a:ext cx="79375" cy="63500"/>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GB"/>
            </a:p>
          </p:txBody>
        </p:sp>
        <p:sp>
          <p:nvSpPr>
            <p:cNvPr id="11456" name="Freeform 4245"/>
            <p:cNvSpPr>
              <a:spLocks/>
            </p:cNvSpPr>
            <p:nvPr/>
          </p:nvSpPr>
          <p:spPr bwMode="auto">
            <a:xfrm>
              <a:off x="2001838" y="3363913"/>
              <a:ext cx="11112"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457" name="Rectangle 4246"/>
            <p:cNvSpPr>
              <a:spLocks noChangeArrowheads="1"/>
            </p:cNvSpPr>
            <p:nvPr/>
          </p:nvSpPr>
          <p:spPr bwMode="auto">
            <a:xfrm>
              <a:off x="2020888" y="3373438"/>
              <a:ext cx="0" cy="0"/>
            </a:xfrm>
            <a:prstGeom prst="rect">
              <a:avLst/>
            </a:prstGeom>
            <a:blipFill dpi="0" rotWithShape="0">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58" name="Freeform 4247"/>
            <p:cNvSpPr>
              <a:spLocks/>
            </p:cNvSpPr>
            <p:nvPr/>
          </p:nvSpPr>
          <p:spPr bwMode="auto">
            <a:xfrm>
              <a:off x="2290763" y="3641725"/>
              <a:ext cx="7937" cy="22225"/>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1459" name="Freeform 4248"/>
            <p:cNvSpPr>
              <a:spLocks/>
            </p:cNvSpPr>
            <p:nvPr/>
          </p:nvSpPr>
          <p:spPr bwMode="auto">
            <a:xfrm>
              <a:off x="1587500" y="3749675"/>
              <a:ext cx="96838" cy="115888"/>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GB"/>
            </a:p>
          </p:txBody>
        </p:sp>
        <p:sp>
          <p:nvSpPr>
            <p:cNvPr id="11460" name="Freeform 4249"/>
            <p:cNvSpPr>
              <a:spLocks/>
            </p:cNvSpPr>
            <p:nvPr/>
          </p:nvSpPr>
          <p:spPr bwMode="auto">
            <a:xfrm>
              <a:off x="2039938" y="3695700"/>
              <a:ext cx="1587" cy="11113"/>
            </a:xfrm>
            <a:custGeom>
              <a:avLst/>
              <a:gdLst>
                <a:gd name="T0" fmla="*/ 0 w 1588"/>
                <a:gd name="T1" fmla="*/ 0 h 6"/>
                <a:gd name="T2" fmla="*/ 0 w 1588"/>
                <a:gd name="T3" fmla="*/ 0 h 6"/>
                <a:gd name="T4" fmla="*/ 0 w 1588"/>
                <a:gd name="T5" fmla="*/ 2147483647 h 6"/>
                <a:gd name="T6" fmla="*/ 0 w 158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0"/>
                  </a:moveTo>
                  <a:lnTo>
                    <a:pt x="0" y="0"/>
                  </a:lnTo>
                  <a:lnTo>
                    <a:pt x="0" y="6"/>
                  </a:lnTo>
                  <a:lnTo>
                    <a:pt x="0"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1461" name="Freeform 4250"/>
            <p:cNvSpPr>
              <a:spLocks/>
            </p:cNvSpPr>
            <p:nvPr/>
          </p:nvSpPr>
          <p:spPr bwMode="auto">
            <a:xfrm>
              <a:off x="2328863" y="3675063"/>
              <a:ext cx="9525" cy="9525"/>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462" name="Freeform 4251"/>
            <p:cNvSpPr>
              <a:spLocks/>
            </p:cNvSpPr>
            <p:nvPr/>
          </p:nvSpPr>
          <p:spPr bwMode="auto">
            <a:xfrm>
              <a:off x="2290763" y="3589338"/>
              <a:ext cx="3175" cy="20637"/>
            </a:xfrm>
            <a:custGeom>
              <a:avLst/>
              <a:gdLst>
                <a:gd name="T0" fmla="*/ 0 w 3175"/>
                <a:gd name="T1" fmla="*/ 2147483647 h 12"/>
                <a:gd name="T2" fmla="*/ 0 w 3175"/>
                <a:gd name="T3" fmla="*/ 2147483647 h 12"/>
                <a:gd name="T4" fmla="*/ 0 w 3175"/>
                <a:gd name="T5" fmla="*/ 0 h 12"/>
                <a:gd name="T6" fmla="*/ 0 w 3175"/>
                <a:gd name="T7" fmla="*/ 0 h 12"/>
                <a:gd name="T8" fmla="*/ 0 w 3175"/>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5"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1463" name="Freeform 4252"/>
            <p:cNvSpPr>
              <a:spLocks/>
            </p:cNvSpPr>
            <p:nvPr/>
          </p:nvSpPr>
          <p:spPr bwMode="auto">
            <a:xfrm>
              <a:off x="1481138" y="3632200"/>
              <a:ext cx="60325" cy="42863"/>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GB"/>
            </a:p>
          </p:txBody>
        </p:sp>
        <p:sp>
          <p:nvSpPr>
            <p:cNvPr id="11464" name="Freeform 4253"/>
            <p:cNvSpPr>
              <a:spLocks/>
            </p:cNvSpPr>
            <p:nvPr/>
          </p:nvSpPr>
          <p:spPr bwMode="auto">
            <a:xfrm>
              <a:off x="2271713" y="3717925"/>
              <a:ext cx="0" cy="1588"/>
            </a:xfrm>
            <a:custGeom>
              <a:avLst/>
              <a:gdLst>
                <a:gd name="T0" fmla="*/ 0 h 1587"/>
                <a:gd name="T1" fmla="*/ 0 h 1587"/>
                <a:gd name="T2" fmla="*/ 0 h 1587"/>
                <a:gd name="T3" fmla="*/ 0 h 1587"/>
                <a:gd name="T4" fmla="*/ 0 h 1587"/>
                <a:gd name="T5" fmla="*/ 0 h 1587"/>
                <a:gd name="T6" fmla="*/ 0 h 1587"/>
                <a:gd name="T7" fmla="*/ 0 h 1587"/>
                <a:gd name="T8" fmla="*/ 0 h 1587"/>
                <a:gd name="T9" fmla="*/ 0 h 1587"/>
                <a:gd name="T10" fmla="*/ 0 h 1587"/>
                <a:gd name="T11" fmla="*/ 0 h 1587"/>
                <a:gd name="T12" fmla="*/ 0 h 1587"/>
                <a:gd name="T13" fmla="*/ 0 h 1587"/>
                <a:gd name="T14" fmla="*/ 0 h 1587"/>
                <a:gd name="T15" fmla="*/ 0 h 1587"/>
                <a:gd name="T16" fmla="*/ 0 h 1587"/>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465" name="Freeform 4254"/>
            <p:cNvSpPr>
              <a:spLocks/>
            </p:cNvSpPr>
            <p:nvPr/>
          </p:nvSpPr>
          <p:spPr bwMode="auto">
            <a:xfrm>
              <a:off x="2271713" y="3706813"/>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466" name="Freeform 4255"/>
            <p:cNvSpPr>
              <a:spLocks/>
            </p:cNvSpPr>
            <p:nvPr/>
          </p:nvSpPr>
          <p:spPr bwMode="auto">
            <a:xfrm>
              <a:off x="1501775" y="3578225"/>
              <a:ext cx="171450" cy="106363"/>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GB"/>
            </a:p>
          </p:txBody>
        </p:sp>
        <p:sp>
          <p:nvSpPr>
            <p:cNvPr id="11467" name="Freeform 4256"/>
            <p:cNvSpPr>
              <a:spLocks/>
            </p:cNvSpPr>
            <p:nvPr/>
          </p:nvSpPr>
          <p:spPr bwMode="auto">
            <a:xfrm>
              <a:off x="2290763" y="3621088"/>
              <a:ext cx="7937" cy="11112"/>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468" name="Freeform 4257"/>
            <p:cNvSpPr>
              <a:spLocks/>
            </p:cNvSpPr>
            <p:nvPr/>
          </p:nvSpPr>
          <p:spPr bwMode="auto">
            <a:xfrm>
              <a:off x="1549400" y="3609975"/>
              <a:ext cx="123825" cy="150813"/>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GB"/>
            </a:p>
          </p:txBody>
        </p:sp>
        <p:sp>
          <p:nvSpPr>
            <p:cNvPr id="11469" name="Rectangle 4258"/>
            <p:cNvSpPr>
              <a:spLocks noChangeArrowheads="1"/>
            </p:cNvSpPr>
            <p:nvPr/>
          </p:nvSpPr>
          <p:spPr bwMode="auto">
            <a:xfrm>
              <a:off x="2290763" y="367506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70" name="Rectangle 4259"/>
            <p:cNvSpPr>
              <a:spLocks noChangeArrowheads="1"/>
            </p:cNvSpPr>
            <p:nvPr/>
          </p:nvSpPr>
          <p:spPr bwMode="auto">
            <a:xfrm>
              <a:off x="2260600" y="3535363"/>
              <a:ext cx="0" cy="0"/>
            </a:xfrm>
            <a:prstGeom prst="rect">
              <a:avLst/>
            </a:prstGeom>
            <a:blipFill dpi="0" rotWithShape="0">
              <a:blip/>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471" name="Freeform 4260"/>
            <p:cNvSpPr>
              <a:spLocks/>
            </p:cNvSpPr>
            <p:nvPr/>
          </p:nvSpPr>
          <p:spPr bwMode="auto">
            <a:xfrm>
              <a:off x="2251075" y="3524250"/>
              <a:ext cx="9525" cy="11113"/>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1472" name="Freeform 4261"/>
            <p:cNvSpPr>
              <a:spLocks/>
            </p:cNvSpPr>
            <p:nvPr/>
          </p:nvSpPr>
          <p:spPr bwMode="auto">
            <a:xfrm>
              <a:off x="2281238" y="3567113"/>
              <a:ext cx="9525" cy="11112"/>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1473" name="Freeform 4262"/>
            <p:cNvSpPr>
              <a:spLocks/>
            </p:cNvSpPr>
            <p:nvPr/>
          </p:nvSpPr>
          <p:spPr bwMode="auto">
            <a:xfrm>
              <a:off x="2241550" y="3492500"/>
              <a:ext cx="9525" cy="9525"/>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1474" name="Freeform 4263"/>
            <p:cNvSpPr>
              <a:spLocks/>
            </p:cNvSpPr>
            <p:nvPr/>
          </p:nvSpPr>
          <p:spPr bwMode="auto">
            <a:xfrm>
              <a:off x="2281238" y="3535363"/>
              <a:ext cx="1587" cy="9525"/>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GB"/>
            </a:p>
          </p:txBody>
        </p:sp>
        <p:sp>
          <p:nvSpPr>
            <p:cNvPr id="11475" name="Freeform 4264"/>
            <p:cNvSpPr>
              <a:spLocks/>
            </p:cNvSpPr>
            <p:nvPr/>
          </p:nvSpPr>
          <p:spPr bwMode="auto">
            <a:xfrm>
              <a:off x="2281238" y="3513138"/>
              <a:ext cx="1587" cy="11112"/>
            </a:xfrm>
            <a:custGeom>
              <a:avLst/>
              <a:gdLst>
                <a:gd name="T0" fmla="*/ 0 w 1588"/>
                <a:gd name="T1" fmla="*/ 2147483647 h 6"/>
                <a:gd name="T2" fmla="*/ 0 w 1588"/>
                <a:gd name="T3" fmla="*/ 2147483647 h 6"/>
                <a:gd name="T4" fmla="*/ 0 w 1588"/>
                <a:gd name="T5" fmla="*/ 0 h 6"/>
                <a:gd name="T6" fmla="*/ 0 w 1588"/>
                <a:gd name="T7" fmla="*/ 0 h 6"/>
                <a:gd name="T8" fmla="*/ 0 w 1588"/>
                <a:gd name="T9" fmla="*/ 0 h 6"/>
                <a:gd name="T10" fmla="*/ 0 w 1588"/>
                <a:gd name="T11" fmla="*/ 2147483647 h 6"/>
                <a:gd name="T12" fmla="*/ 0 w 1588"/>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GB"/>
            </a:p>
          </p:txBody>
        </p:sp>
        <p:sp>
          <p:nvSpPr>
            <p:cNvPr id="11476" name="Freeform 4265"/>
            <p:cNvSpPr>
              <a:spLocks/>
            </p:cNvSpPr>
            <p:nvPr/>
          </p:nvSpPr>
          <p:spPr bwMode="auto">
            <a:xfrm>
              <a:off x="1512888" y="3492500"/>
              <a:ext cx="36512"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GB"/>
            </a:p>
          </p:txBody>
        </p:sp>
        <p:sp>
          <p:nvSpPr>
            <p:cNvPr id="11477" name="Freeform 4266"/>
            <p:cNvSpPr>
              <a:spLocks/>
            </p:cNvSpPr>
            <p:nvPr/>
          </p:nvSpPr>
          <p:spPr bwMode="auto">
            <a:xfrm>
              <a:off x="1423988" y="3513138"/>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GB"/>
            </a:p>
          </p:txBody>
        </p:sp>
        <p:sp>
          <p:nvSpPr>
            <p:cNvPr id="11478" name="Freeform 4267"/>
            <p:cNvSpPr>
              <a:spLocks/>
            </p:cNvSpPr>
            <p:nvPr/>
          </p:nvSpPr>
          <p:spPr bwMode="auto">
            <a:xfrm>
              <a:off x="1819275" y="3492500"/>
              <a:ext cx="66675" cy="22225"/>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C1636A"/>
            </a:solidFill>
            <a:ln w="9525">
              <a:solidFill>
                <a:srgbClr val="000000"/>
              </a:solidFill>
              <a:prstDash val="solid"/>
              <a:round/>
              <a:headEnd/>
              <a:tailEnd/>
            </a:ln>
          </p:spPr>
          <p:txBody>
            <a:bodyPr/>
            <a:lstStyle/>
            <a:p>
              <a:endParaRPr lang="en-GB"/>
            </a:p>
          </p:txBody>
        </p:sp>
        <p:sp>
          <p:nvSpPr>
            <p:cNvPr id="11479" name="Freeform 4268"/>
            <p:cNvSpPr>
              <a:spLocks/>
            </p:cNvSpPr>
            <p:nvPr/>
          </p:nvSpPr>
          <p:spPr bwMode="auto">
            <a:xfrm>
              <a:off x="2136775" y="3492500"/>
              <a:ext cx="38100" cy="11113"/>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GB"/>
            </a:p>
          </p:txBody>
        </p:sp>
        <p:sp>
          <p:nvSpPr>
            <p:cNvPr id="11480" name="Freeform 4269"/>
            <p:cNvSpPr>
              <a:spLocks/>
            </p:cNvSpPr>
            <p:nvPr/>
          </p:nvSpPr>
          <p:spPr bwMode="auto">
            <a:xfrm>
              <a:off x="2193925" y="3514725"/>
              <a:ext cx="9525" cy="1588"/>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481" name="Freeform 4270"/>
            <p:cNvSpPr>
              <a:spLocks/>
            </p:cNvSpPr>
            <p:nvPr/>
          </p:nvSpPr>
          <p:spPr bwMode="auto">
            <a:xfrm>
              <a:off x="857250" y="2992438"/>
              <a:ext cx="741363" cy="63976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811129"/>
            </a:solidFill>
            <a:ln w="9525">
              <a:solidFill>
                <a:srgbClr val="000000"/>
              </a:solidFill>
              <a:prstDash val="solid"/>
              <a:round/>
              <a:headEnd/>
              <a:tailEnd/>
            </a:ln>
          </p:spPr>
          <p:txBody>
            <a:bodyPr/>
            <a:lstStyle/>
            <a:p>
              <a:endParaRPr lang="en-GB"/>
            </a:p>
          </p:txBody>
        </p:sp>
        <p:sp>
          <p:nvSpPr>
            <p:cNvPr id="11482" name="Freeform 4271"/>
            <p:cNvSpPr>
              <a:spLocks/>
            </p:cNvSpPr>
            <p:nvPr/>
          </p:nvSpPr>
          <p:spPr bwMode="auto">
            <a:xfrm>
              <a:off x="1847850" y="3248025"/>
              <a:ext cx="17463" cy="31750"/>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GB"/>
            </a:p>
          </p:txBody>
        </p:sp>
        <p:sp>
          <p:nvSpPr>
            <p:cNvPr id="11483" name="Freeform 4272"/>
            <p:cNvSpPr>
              <a:spLocks/>
            </p:cNvSpPr>
            <p:nvPr/>
          </p:nvSpPr>
          <p:spPr bwMode="auto">
            <a:xfrm>
              <a:off x="1876425" y="3194050"/>
              <a:ext cx="20638" cy="31750"/>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GB"/>
            </a:p>
          </p:txBody>
        </p:sp>
        <p:sp>
          <p:nvSpPr>
            <p:cNvPr id="11484" name="Freeform 4273"/>
            <p:cNvSpPr>
              <a:spLocks/>
            </p:cNvSpPr>
            <p:nvPr/>
          </p:nvSpPr>
          <p:spPr bwMode="auto">
            <a:xfrm>
              <a:off x="1897063" y="3236913"/>
              <a:ext cx="19050" cy="31750"/>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GB"/>
            </a:p>
          </p:txBody>
        </p:sp>
        <p:sp>
          <p:nvSpPr>
            <p:cNvPr id="11485" name="Freeform 4274"/>
            <p:cNvSpPr>
              <a:spLocks/>
            </p:cNvSpPr>
            <p:nvPr/>
          </p:nvSpPr>
          <p:spPr bwMode="auto">
            <a:xfrm>
              <a:off x="1963738" y="3386138"/>
              <a:ext cx="20637"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1486" name="Freeform 4275"/>
            <p:cNvSpPr>
              <a:spLocks/>
            </p:cNvSpPr>
            <p:nvPr/>
          </p:nvSpPr>
          <p:spPr bwMode="auto">
            <a:xfrm>
              <a:off x="1954213" y="3343275"/>
              <a:ext cx="9525" cy="9525"/>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487" name="Freeform 4276"/>
            <p:cNvSpPr>
              <a:spLocks/>
            </p:cNvSpPr>
            <p:nvPr/>
          </p:nvSpPr>
          <p:spPr bwMode="auto">
            <a:xfrm>
              <a:off x="1839913" y="3194050"/>
              <a:ext cx="25400" cy="11113"/>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GB"/>
            </a:p>
          </p:txBody>
        </p:sp>
        <p:sp>
          <p:nvSpPr>
            <p:cNvPr id="11488" name="Freeform 4277"/>
            <p:cNvSpPr>
              <a:spLocks/>
            </p:cNvSpPr>
            <p:nvPr/>
          </p:nvSpPr>
          <p:spPr bwMode="auto">
            <a:xfrm>
              <a:off x="1858963" y="3290888"/>
              <a:ext cx="6350" cy="9525"/>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GB"/>
            </a:p>
          </p:txBody>
        </p:sp>
        <p:sp>
          <p:nvSpPr>
            <p:cNvPr id="11489" name="Freeform 4278"/>
            <p:cNvSpPr>
              <a:spLocks/>
            </p:cNvSpPr>
            <p:nvPr/>
          </p:nvSpPr>
          <p:spPr bwMode="auto">
            <a:xfrm>
              <a:off x="5600700" y="4862513"/>
              <a:ext cx="11113" cy="11112"/>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1490" name="Freeform 4279"/>
            <p:cNvSpPr>
              <a:spLocks/>
            </p:cNvSpPr>
            <p:nvPr/>
          </p:nvSpPr>
          <p:spPr bwMode="auto">
            <a:xfrm>
              <a:off x="7092950" y="4529138"/>
              <a:ext cx="1125538" cy="1008062"/>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811129"/>
            </a:solidFill>
            <a:ln w="9525">
              <a:solidFill>
                <a:srgbClr val="000000"/>
              </a:solidFill>
              <a:prstDash val="solid"/>
              <a:round/>
              <a:headEnd/>
              <a:tailEnd/>
            </a:ln>
          </p:spPr>
          <p:txBody>
            <a:bodyPr/>
            <a:lstStyle/>
            <a:p>
              <a:endParaRPr lang="en-GB"/>
            </a:p>
          </p:txBody>
        </p:sp>
        <p:sp>
          <p:nvSpPr>
            <p:cNvPr id="11491" name="Freeform 4280"/>
            <p:cNvSpPr>
              <a:spLocks/>
            </p:cNvSpPr>
            <p:nvPr/>
          </p:nvSpPr>
          <p:spPr bwMode="auto">
            <a:xfrm>
              <a:off x="7747000" y="5600700"/>
              <a:ext cx="114300" cy="95250"/>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811129"/>
            </a:solidFill>
            <a:ln w="9525">
              <a:solidFill>
                <a:srgbClr val="000000"/>
              </a:solidFill>
              <a:prstDash val="solid"/>
              <a:round/>
              <a:headEnd/>
              <a:tailEnd/>
            </a:ln>
          </p:spPr>
          <p:txBody>
            <a:bodyPr/>
            <a:lstStyle/>
            <a:p>
              <a:endParaRPr lang="en-GB"/>
            </a:p>
          </p:txBody>
        </p:sp>
        <p:sp>
          <p:nvSpPr>
            <p:cNvPr id="11492" name="Freeform 4281"/>
            <p:cNvSpPr>
              <a:spLocks/>
            </p:cNvSpPr>
            <p:nvPr/>
          </p:nvSpPr>
          <p:spPr bwMode="auto">
            <a:xfrm>
              <a:off x="8959850" y="4765675"/>
              <a:ext cx="38100" cy="31750"/>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1493" name="Freeform 4282"/>
            <p:cNvSpPr>
              <a:spLocks/>
            </p:cNvSpPr>
            <p:nvPr/>
          </p:nvSpPr>
          <p:spPr bwMode="auto">
            <a:xfrm>
              <a:off x="8997950" y="4722813"/>
              <a:ext cx="38100" cy="31750"/>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GB"/>
            </a:p>
          </p:txBody>
        </p:sp>
        <p:sp>
          <p:nvSpPr>
            <p:cNvPr id="11494" name="Freeform 4283"/>
            <p:cNvSpPr>
              <a:spLocks/>
            </p:cNvSpPr>
            <p:nvPr/>
          </p:nvSpPr>
          <p:spPr bwMode="auto">
            <a:xfrm>
              <a:off x="8574088" y="4862513"/>
              <a:ext cx="58737"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GB"/>
            </a:p>
          </p:txBody>
        </p:sp>
        <p:sp>
          <p:nvSpPr>
            <p:cNvPr id="11495" name="Freeform 4284"/>
            <p:cNvSpPr>
              <a:spLocks/>
            </p:cNvSpPr>
            <p:nvPr/>
          </p:nvSpPr>
          <p:spPr bwMode="auto">
            <a:xfrm>
              <a:off x="8210550" y="5589588"/>
              <a:ext cx="315913" cy="214312"/>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811129"/>
            </a:solidFill>
            <a:ln w="9525">
              <a:solidFill>
                <a:srgbClr val="000000"/>
              </a:solidFill>
              <a:prstDash val="solid"/>
              <a:round/>
              <a:headEnd/>
              <a:tailEnd/>
            </a:ln>
          </p:spPr>
          <p:txBody>
            <a:bodyPr/>
            <a:lstStyle/>
            <a:p>
              <a:endParaRPr lang="en-GB"/>
            </a:p>
          </p:txBody>
        </p:sp>
        <p:sp>
          <p:nvSpPr>
            <p:cNvPr id="11496" name="Freeform 4285"/>
            <p:cNvSpPr>
              <a:spLocks/>
            </p:cNvSpPr>
            <p:nvPr/>
          </p:nvSpPr>
          <p:spPr bwMode="auto">
            <a:xfrm>
              <a:off x="8535988" y="5375275"/>
              <a:ext cx="184150" cy="257175"/>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811129"/>
            </a:solidFill>
            <a:ln w="9525">
              <a:solidFill>
                <a:srgbClr val="000000"/>
              </a:solidFill>
              <a:prstDash val="solid"/>
              <a:round/>
              <a:headEnd/>
              <a:tailEnd/>
            </a:ln>
          </p:spPr>
          <p:txBody>
            <a:bodyPr/>
            <a:lstStyle/>
            <a:p>
              <a:endParaRPr lang="en-GB"/>
            </a:p>
          </p:txBody>
        </p:sp>
        <p:sp>
          <p:nvSpPr>
            <p:cNvPr id="11497" name="Freeform 4286"/>
            <p:cNvSpPr>
              <a:spLocks/>
            </p:cNvSpPr>
            <p:nvPr/>
          </p:nvSpPr>
          <p:spPr bwMode="auto">
            <a:xfrm>
              <a:off x="8210550" y="5813425"/>
              <a:ext cx="19050" cy="11113"/>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1498" name="Freeform 4287"/>
            <p:cNvSpPr>
              <a:spLocks/>
            </p:cNvSpPr>
            <p:nvPr/>
          </p:nvSpPr>
          <p:spPr bwMode="auto">
            <a:xfrm>
              <a:off x="5543550" y="4894263"/>
              <a:ext cx="19050" cy="11112"/>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GB"/>
            </a:p>
          </p:txBody>
        </p:sp>
        <p:sp>
          <p:nvSpPr>
            <p:cNvPr id="11499" name="Freeform 4288"/>
            <p:cNvSpPr>
              <a:spLocks/>
            </p:cNvSpPr>
            <p:nvPr/>
          </p:nvSpPr>
          <p:spPr bwMode="auto">
            <a:xfrm>
              <a:off x="8507413" y="4476750"/>
              <a:ext cx="38100" cy="20638"/>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GB"/>
            </a:p>
          </p:txBody>
        </p:sp>
        <p:sp>
          <p:nvSpPr>
            <p:cNvPr id="11500" name="Freeform 4289"/>
            <p:cNvSpPr>
              <a:spLocks/>
            </p:cNvSpPr>
            <p:nvPr/>
          </p:nvSpPr>
          <p:spPr bwMode="auto">
            <a:xfrm>
              <a:off x="8428038" y="4381500"/>
              <a:ext cx="30162" cy="31750"/>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501" name="Freeform 4290"/>
            <p:cNvSpPr>
              <a:spLocks/>
            </p:cNvSpPr>
            <p:nvPr/>
          </p:nvSpPr>
          <p:spPr bwMode="auto">
            <a:xfrm>
              <a:off x="8553450" y="4508500"/>
              <a:ext cx="20638" cy="20638"/>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GB"/>
            </a:p>
          </p:txBody>
        </p:sp>
        <p:sp>
          <p:nvSpPr>
            <p:cNvPr id="11502" name="Freeform 4291"/>
            <p:cNvSpPr>
              <a:spLocks/>
            </p:cNvSpPr>
            <p:nvPr/>
          </p:nvSpPr>
          <p:spPr bwMode="auto">
            <a:xfrm>
              <a:off x="8448675" y="4433888"/>
              <a:ext cx="9525" cy="20637"/>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1503" name="Freeform 4292"/>
            <p:cNvSpPr>
              <a:spLocks/>
            </p:cNvSpPr>
            <p:nvPr/>
          </p:nvSpPr>
          <p:spPr bwMode="auto">
            <a:xfrm>
              <a:off x="8545513" y="4443413"/>
              <a:ext cx="7937" cy="4286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504" name="Freeform 4293"/>
            <p:cNvSpPr>
              <a:spLocks/>
            </p:cNvSpPr>
            <p:nvPr/>
          </p:nvSpPr>
          <p:spPr bwMode="auto">
            <a:xfrm>
              <a:off x="8488363" y="4424363"/>
              <a:ext cx="26987" cy="30162"/>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GB"/>
            </a:p>
          </p:txBody>
        </p:sp>
        <p:sp>
          <p:nvSpPr>
            <p:cNvPr id="11505" name="Freeform 4294"/>
            <p:cNvSpPr>
              <a:spLocks/>
            </p:cNvSpPr>
            <p:nvPr/>
          </p:nvSpPr>
          <p:spPr bwMode="auto">
            <a:xfrm>
              <a:off x="8978900" y="4594225"/>
              <a:ext cx="9525" cy="1588"/>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506" name="Freeform 4295"/>
            <p:cNvSpPr>
              <a:spLocks/>
            </p:cNvSpPr>
            <p:nvPr/>
          </p:nvSpPr>
          <p:spPr bwMode="auto">
            <a:xfrm>
              <a:off x="8682038" y="4668838"/>
              <a:ext cx="7937" cy="33337"/>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GB"/>
            </a:p>
          </p:txBody>
        </p:sp>
        <p:sp>
          <p:nvSpPr>
            <p:cNvPr id="11507" name="Freeform 4296"/>
            <p:cNvSpPr>
              <a:spLocks/>
            </p:cNvSpPr>
            <p:nvPr/>
          </p:nvSpPr>
          <p:spPr bwMode="auto">
            <a:xfrm>
              <a:off x="8689975" y="4711700"/>
              <a:ext cx="9525" cy="22225"/>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1508" name="Freeform 4297"/>
            <p:cNvSpPr>
              <a:spLocks/>
            </p:cNvSpPr>
            <p:nvPr/>
          </p:nvSpPr>
          <p:spPr bwMode="auto">
            <a:xfrm>
              <a:off x="8709025" y="4722813"/>
              <a:ext cx="11113" cy="11112"/>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509" name="Freeform 4298"/>
            <p:cNvSpPr>
              <a:spLocks/>
            </p:cNvSpPr>
            <p:nvPr/>
          </p:nvSpPr>
          <p:spPr bwMode="auto">
            <a:xfrm>
              <a:off x="8720138" y="4808538"/>
              <a:ext cx="7937" cy="11112"/>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510" name="Freeform 4299"/>
            <p:cNvSpPr>
              <a:spLocks/>
            </p:cNvSpPr>
            <p:nvPr/>
          </p:nvSpPr>
          <p:spPr bwMode="auto">
            <a:xfrm>
              <a:off x="2570163" y="5964238"/>
              <a:ext cx="39687" cy="31750"/>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GB"/>
            </a:p>
          </p:txBody>
        </p:sp>
        <p:sp>
          <p:nvSpPr>
            <p:cNvPr id="11511" name="Freeform 4300"/>
            <p:cNvSpPr>
              <a:spLocks/>
            </p:cNvSpPr>
            <p:nvPr/>
          </p:nvSpPr>
          <p:spPr bwMode="auto">
            <a:xfrm>
              <a:off x="2541588" y="5975350"/>
              <a:ext cx="28575" cy="20638"/>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512" name="Freeform 4301"/>
            <p:cNvSpPr>
              <a:spLocks/>
            </p:cNvSpPr>
            <p:nvPr/>
          </p:nvSpPr>
          <p:spPr bwMode="auto">
            <a:xfrm>
              <a:off x="4340225" y="4754563"/>
              <a:ext cx="374650" cy="417512"/>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811129"/>
            </a:solidFill>
            <a:ln w="9525">
              <a:solidFill>
                <a:srgbClr val="000000"/>
              </a:solidFill>
              <a:prstDash val="solid"/>
              <a:round/>
              <a:headEnd/>
              <a:tailEnd/>
            </a:ln>
          </p:spPr>
          <p:txBody>
            <a:bodyPr/>
            <a:lstStyle/>
            <a:p>
              <a:endParaRPr lang="en-GB"/>
            </a:p>
          </p:txBody>
        </p:sp>
        <p:sp>
          <p:nvSpPr>
            <p:cNvPr id="11513" name="Freeform 4302"/>
            <p:cNvSpPr>
              <a:spLocks/>
            </p:cNvSpPr>
            <p:nvPr/>
          </p:nvSpPr>
          <p:spPr bwMode="auto">
            <a:xfrm>
              <a:off x="2027238" y="4568825"/>
              <a:ext cx="354012" cy="461963"/>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GB"/>
            </a:p>
          </p:txBody>
        </p:sp>
        <p:sp>
          <p:nvSpPr>
            <p:cNvPr id="11514" name="Freeform 4303"/>
            <p:cNvSpPr>
              <a:spLocks/>
            </p:cNvSpPr>
            <p:nvPr/>
          </p:nvSpPr>
          <p:spPr bwMode="auto">
            <a:xfrm>
              <a:off x="4564063" y="4787900"/>
              <a:ext cx="258762" cy="319088"/>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811129"/>
            </a:solidFill>
            <a:ln w="9525">
              <a:solidFill>
                <a:srgbClr val="000000"/>
              </a:solidFill>
              <a:prstDash val="solid"/>
              <a:round/>
              <a:headEnd/>
              <a:tailEnd/>
            </a:ln>
          </p:spPr>
          <p:txBody>
            <a:bodyPr/>
            <a:lstStyle/>
            <a:p>
              <a:endParaRPr lang="en-GB"/>
            </a:p>
          </p:txBody>
        </p:sp>
        <p:sp>
          <p:nvSpPr>
            <p:cNvPr id="11515" name="Freeform 4304"/>
            <p:cNvSpPr>
              <a:spLocks/>
            </p:cNvSpPr>
            <p:nvPr/>
          </p:nvSpPr>
          <p:spPr bwMode="auto">
            <a:xfrm>
              <a:off x="5224463" y="4551363"/>
              <a:ext cx="9525"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1516" name="Freeform 4305"/>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811129"/>
            </a:solidFill>
            <a:ln w="9525">
              <a:solidFill>
                <a:srgbClr val="000000"/>
              </a:solidFill>
              <a:prstDash val="solid"/>
              <a:round/>
              <a:headEnd/>
              <a:tailEnd/>
            </a:ln>
          </p:spPr>
          <p:txBody>
            <a:bodyPr/>
            <a:lstStyle/>
            <a:p>
              <a:endParaRPr lang="en-GB"/>
            </a:p>
          </p:txBody>
        </p:sp>
        <p:sp>
          <p:nvSpPr>
            <p:cNvPr id="11517" name="Freeform 4306"/>
            <p:cNvSpPr>
              <a:spLocks/>
            </p:cNvSpPr>
            <p:nvPr/>
          </p:nvSpPr>
          <p:spPr bwMode="auto">
            <a:xfrm>
              <a:off x="5208588" y="4583113"/>
              <a:ext cx="219075" cy="473075"/>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811129"/>
            </a:solidFill>
            <a:ln w="9525">
              <a:solidFill>
                <a:srgbClr val="000000"/>
              </a:solidFill>
              <a:prstDash val="solid"/>
              <a:round/>
              <a:headEnd/>
              <a:tailEnd/>
            </a:ln>
          </p:spPr>
          <p:txBody>
            <a:bodyPr/>
            <a:lstStyle/>
            <a:p>
              <a:endParaRPr lang="en-GB"/>
            </a:p>
          </p:txBody>
        </p:sp>
        <p:sp>
          <p:nvSpPr>
            <p:cNvPr id="11518" name="Freeform 4307"/>
            <p:cNvSpPr>
              <a:spLocks/>
            </p:cNvSpPr>
            <p:nvPr/>
          </p:nvSpPr>
          <p:spPr bwMode="auto">
            <a:xfrm>
              <a:off x="4927600" y="4486275"/>
              <a:ext cx="88900" cy="268288"/>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C1636A"/>
            </a:solidFill>
            <a:ln w="9525">
              <a:solidFill>
                <a:srgbClr val="C1636A"/>
              </a:solidFill>
              <a:prstDash val="solid"/>
              <a:round/>
              <a:headEnd/>
              <a:tailEnd/>
            </a:ln>
          </p:spPr>
          <p:txBody>
            <a:bodyPr/>
            <a:lstStyle/>
            <a:p>
              <a:endParaRPr lang="en-GB"/>
            </a:p>
          </p:txBody>
        </p:sp>
        <p:sp>
          <p:nvSpPr>
            <p:cNvPr id="11519" name="Freeform 4308"/>
            <p:cNvSpPr>
              <a:spLocks/>
            </p:cNvSpPr>
            <p:nvPr/>
          </p:nvSpPr>
          <p:spPr bwMode="auto">
            <a:xfrm>
              <a:off x="4849813" y="4519613"/>
              <a:ext cx="298450" cy="587375"/>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811129"/>
            </a:solidFill>
            <a:ln w="9525">
              <a:solidFill>
                <a:srgbClr val="000000"/>
              </a:solidFill>
              <a:prstDash val="solid"/>
              <a:round/>
              <a:headEnd/>
              <a:tailEnd/>
            </a:ln>
          </p:spPr>
          <p:txBody>
            <a:bodyPr/>
            <a:lstStyle/>
            <a:p>
              <a:endParaRPr lang="en-GB"/>
            </a:p>
          </p:txBody>
        </p:sp>
        <p:sp>
          <p:nvSpPr>
            <p:cNvPr id="11520" name="Freeform 4309"/>
            <p:cNvSpPr>
              <a:spLocks/>
            </p:cNvSpPr>
            <p:nvPr/>
          </p:nvSpPr>
          <p:spPr bwMode="auto">
            <a:xfrm>
              <a:off x="4456113" y="4937125"/>
              <a:ext cx="452437" cy="449263"/>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21" name="Freeform 4310"/>
            <p:cNvSpPr>
              <a:spLocks/>
            </p:cNvSpPr>
            <p:nvPr/>
          </p:nvSpPr>
          <p:spPr bwMode="auto">
            <a:xfrm>
              <a:off x="4456113" y="4937125"/>
              <a:ext cx="452437" cy="449263"/>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22" name="Freeform 4311"/>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23" name="Freeform 4312"/>
            <p:cNvSpPr>
              <a:spLocks/>
            </p:cNvSpPr>
            <p:nvPr/>
          </p:nvSpPr>
          <p:spPr bwMode="auto">
            <a:xfrm>
              <a:off x="4408488" y="4959350"/>
              <a:ext cx="7937" cy="11113"/>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GB"/>
            </a:p>
          </p:txBody>
        </p:sp>
        <p:sp>
          <p:nvSpPr>
            <p:cNvPr id="11524" name="Freeform 4313"/>
            <p:cNvSpPr>
              <a:spLocks/>
            </p:cNvSpPr>
            <p:nvPr/>
          </p:nvSpPr>
          <p:spPr bwMode="auto">
            <a:xfrm>
              <a:off x="4860925" y="5064125"/>
              <a:ext cx="25400" cy="53975"/>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811129"/>
            </a:solidFill>
            <a:ln w="9525">
              <a:solidFill>
                <a:srgbClr val="000000"/>
              </a:solidFill>
              <a:prstDash val="solid"/>
              <a:round/>
              <a:headEnd/>
              <a:tailEnd/>
            </a:ln>
          </p:spPr>
          <p:txBody>
            <a:bodyPr/>
            <a:lstStyle/>
            <a:p>
              <a:endParaRPr lang="en-GB"/>
            </a:p>
          </p:txBody>
        </p:sp>
        <p:sp>
          <p:nvSpPr>
            <p:cNvPr id="11525" name="Freeform 4314"/>
            <p:cNvSpPr>
              <a:spLocks/>
            </p:cNvSpPr>
            <p:nvPr/>
          </p:nvSpPr>
          <p:spPr bwMode="auto">
            <a:xfrm>
              <a:off x="4340225" y="4359275"/>
              <a:ext cx="347663" cy="428625"/>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GB"/>
            </a:p>
          </p:txBody>
        </p:sp>
        <p:sp>
          <p:nvSpPr>
            <p:cNvPr id="11526" name="Freeform 4315"/>
            <p:cNvSpPr>
              <a:spLocks/>
            </p:cNvSpPr>
            <p:nvPr/>
          </p:nvSpPr>
          <p:spPr bwMode="auto">
            <a:xfrm>
              <a:off x="4351338" y="4306888"/>
              <a:ext cx="26987" cy="52387"/>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GB"/>
            </a:p>
          </p:txBody>
        </p:sp>
        <p:sp>
          <p:nvSpPr>
            <p:cNvPr id="11527" name="Freeform 4316"/>
            <p:cNvSpPr>
              <a:spLocks/>
            </p:cNvSpPr>
            <p:nvPr/>
          </p:nvSpPr>
          <p:spPr bwMode="auto">
            <a:xfrm>
              <a:off x="1901825" y="4033838"/>
              <a:ext cx="1095375" cy="1392237"/>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GB"/>
            </a:p>
          </p:txBody>
        </p:sp>
        <p:sp>
          <p:nvSpPr>
            <p:cNvPr id="11528" name="Freeform 4317"/>
            <p:cNvSpPr>
              <a:spLocks/>
            </p:cNvSpPr>
            <p:nvPr/>
          </p:nvSpPr>
          <p:spPr bwMode="auto">
            <a:xfrm>
              <a:off x="2544763" y="4227513"/>
              <a:ext cx="66675" cy="53975"/>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GB"/>
            </a:p>
          </p:txBody>
        </p:sp>
        <p:sp>
          <p:nvSpPr>
            <p:cNvPr id="11529" name="Freeform 4318"/>
            <p:cNvSpPr>
              <a:spLocks/>
            </p:cNvSpPr>
            <p:nvPr/>
          </p:nvSpPr>
          <p:spPr bwMode="auto">
            <a:xfrm>
              <a:off x="4271963" y="4059238"/>
              <a:ext cx="58737" cy="53975"/>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C1636A"/>
            </a:solidFill>
            <a:ln w="9525">
              <a:solidFill>
                <a:srgbClr val="000000"/>
              </a:solidFill>
              <a:prstDash val="solid"/>
              <a:round/>
              <a:headEnd/>
              <a:tailEnd/>
            </a:ln>
          </p:spPr>
          <p:txBody>
            <a:bodyPr/>
            <a:lstStyle/>
            <a:p>
              <a:endParaRPr lang="en-GB"/>
            </a:p>
          </p:txBody>
        </p:sp>
        <p:sp>
          <p:nvSpPr>
            <p:cNvPr id="11530" name="Freeform 4319"/>
            <p:cNvSpPr>
              <a:spLocks/>
            </p:cNvSpPr>
            <p:nvPr/>
          </p:nvSpPr>
          <p:spPr bwMode="auto">
            <a:xfrm>
              <a:off x="4243388" y="4016375"/>
              <a:ext cx="19050" cy="11113"/>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GB"/>
            </a:p>
          </p:txBody>
        </p:sp>
        <p:sp>
          <p:nvSpPr>
            <p:cNvPr id="11531" name="Freeform 4320"/>
            <p:cNvSpPr>
              <a:spLocks/>
            </p:cNvSpPr>
            <p:nvPr/>
          </p:nvSpPr>
          <p:spPr bwMode="auto">
            <a:xfrm>
              <a:off x="4252913" y="4070350"/>
              <a:ext cx="163512" cy="214313"/>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C1636A"/>
            </a:solidFill>
            <a:ln w="9525">
              <a:solidFill>
                <a:srgbClr val="000000"/>
              </a:solidFill>
              <a:prstDash val="solid"/>
              <a:round/>
              <a:headEnd/>
              <a:tailEnd/>
            </a:ln>
          </p:spPr>
          <p:txBody>
            <a:bodyPr/>
            <a:lstStyle/>
            <a:p>
              <a:endParaRPr lang="en-GB"/>
            </a:p>
          </p:txBody>
        </p:sp>
        <p:sp>
          <p:nvSpPr>
            <p:cNvPr id="11532" name="Freeform 4321"/>
            <p:cNvSpPr>
              <a:spLocks/>
            </p:cNvSpPr>
            <p:nvPr/>
          </p:nvSpPr>
          <p:spPr bwMode="auto">
            <a:xfrm>
              <a:off x="2246313" y="4911725"/>
              <a:ext cx="239712" cy="288925"/>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GB"/>
            </a:p>
          </p:txBody>
        </p:sp>
        <p:sp>
          <p:nvSpPr>
            <p:cNvPr id="11533" name="Rectangle 4322"/>
            <p:cNvSpPr>
              <a:spLocks noChangeArrowheads="1"/>
            </p:cNvSpPr>
            <p:nvPr/>
          </p:nvSpPr>
          <p:spPr bwMode="auto">
            <a:xfrm>
              <a:off x="4195763" y="4133850"/>
              <a:ext cx="0" cy="11113"/>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534" name="Rectangle 4323"/>
            <p:cNvSpPr>
              <a:spLocks noChangeArrowheads="1"/>
            </p:cNvSpPr>
            <p:nvPr/>
          </p:nvSpPr>
          <p:spPr bwMode="auto">
            <a:xfrm>
              <a:off x="4214813" y="40909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535" name="Freeform 4324"/>
            <p:cNvSpPr>
              <a:spLocks/>
            </p:cNvSpPr>
            <p:nvPr/>
          </p:nvSpPr>
          <p:spPr bwMode="auto">
            <a:xfrm>
              <a:off x="4840288" y="4187825"/>
              <a:ext cx="307975" cy="374650"/>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GB"/>
            </a:p>
          </p:txBody>
        </p:sp>
        <p:sp>
          <p:nvSpPr>
            <p:cNvPr id="11536" name="Freeform 4325"/>
            <p:cNvSpPr>
              <a:spLocks/>
            </p:cNvSpPr>
            <p:nvPr/>
          </p:nvSpPr>
          <p:spPr bwMode="auto">
            <a:xfrm>
              <a:off x="5121275" y="4359275"/>
              <a:ext cx="9525" cy="22225"/>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GB"/>
            </a:p>
          </p:txBody>
        </p:sp>
        <p:sp>
          <p:nvSpPr>
            <p:cNvPr id="11537" name="Freeform 4326"/>
            <p:cNvSpPr>
              <a:spLocks/>
            </p:cNvSpPr>
            <p:nvPr/>
          </p:nvSpPr>
          <p:spPr bwMode="auto">
            <a:xfrm>
              <a:off x="4849813" y="3995738"/>
              <a:ext cx="144462" cy="203200"/>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GB"/>
            </a:p>
          </p:txBody>
        </p:sp>
        <p:sp>
          <p:nvSpPr>
            <p:cNvPr id="11538" name="Freeform 4327"/>
            <p:cNvSpPr>
              <a:spLocks/>
            </p:cNvSpPr>
            <p:nvPr/>
          </p:nvSpPr>
          <p:spPr bwMode="auto">
            <a:xfrm>
              <a:off x="4351338" y="3962400"/>
              <a:ext cx="546100" cy="663575"/>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GB"/>
            </a:p>
          </p:txBody>
        </p:sp>
        <p:sp>
          <p:nvSpPr>
            <p:cNvPr id="11539" name="Freeform 4328"/>
            <p:cNvSpPr>
              <a:spLocks/>
            </p:cNvSpPr>
            <p:nvPr/>
          </p:nvSpPr>
          <p:spPr bwMode="auto">
            <a:xfrm>
              <a:off x="4621213" y="4443413"/>
              <a:ext cx="333375" cy="344487"/>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811129"/>
            </a:solidFill>
            <a:ln w="9525">
              <a:solidFill>
                <a:srgbClr val="000000"/>
              </a:solidFill>
              <a:prstDash val="solid"/>
              <a:round/>
              <a:headEnd/>
              <a:tailEnd/>
            </a:ln>
          </p:spPr>
          <p:txBody>
            <a:bodyPr/>
            <a:lstStyle/>
            <a:p>
              <a:endParaRPr lang="en-GB"/>
            </a:p>
          </p:txBody>
        </p:sp>
        <p:sp>
          <p:nvSpPr>
            <p:cNvPr id="11540" name="Freeform 4329"/>
            <p:cNvSpPr>
              <a:spLocks/>
            </p:cNvSpPr>
            <p:nvPr/>
          </p:nvSpPr>
          <p:spPr bwMode="auto">
            <a:xfrm>
              <a:off x="4714875" y="4702175"/>
              <a:ext cx="212725" cy="246063"/>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prstDash val="solid"/>
              <a:round/>
              <a:headEnd/>
              <a:tailEnd/>
            </a:ln>
          </p:spPr>
          <p:txBody>
            <a:bodyPr/>
            <a:lstStyle/>
            <a:p>
              <a:endParaRPr lang="en-GB"/>
            </a:p>
          </p:txBody>
        </p:sp>
        <p:sp>
          <p:nvSpPr>
            <p:cNvPr id="11541" name="Freeform 4330"/>
            <p:cNvSpPr>
              <a:spLocks/>
            </p:cNvSpPr>
            <p:nvPr/>
          </p:nvSpPr>
          <p:spPr bwMode="auto">
            <a:xfrm>
              <a:off x="2411413" y="5297488"/>
              <a:ext cx="142875"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GB"/>
            </a:p>
          </p:txBody>
        </p:sp>
        <p:sp>
          <p:nvSpPr>
            <p:cNvPr id="11542" name="Freeform 4331"/>
            <p:cNvSpPr>
              <a:spLocks/>
            </p:cNvSpPr>
            <p:nvPr/>
          </p:nvSpPr>
          <p:spPr bwMode="auto">
            <a:xfrm>
              <a:off x="2073275" y="4999038"/>
              <a:ext cx="442913" cy="1079500"/>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GB"/>
            </a:p>
          </p:txBody>
        </p:sp>
        <p:sp>
          <p:nvSpPr>
            <p:cNvPr id="11543" name="Freeform 4332"/>
            <p:cNvSpPr>
              <a:spLocks/>
            </p:cNvSpPr>
            <p:nvPr/>
          </p:nvSpPr>
          <p:spPr bwMode="auto">
            <a:xfrm>
              <a:off x="2098675" y="5632450"/>
              <a:ext cx="19050" cy="53975"/>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544" name="Freeform 4333"/>
            <p:cNvSpPr>
              <a:spLocks/>
            </p:cNvSpPr>
            <p:nvPr/>
          </p:nvSpPr>
          <p:spPr bwMode="auto">
            <a:xfrm>
              <a:off x="2144713" y="5878513"/>
              <a:ext cx="30162" cy="4286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545" name="Freeform 4334"/>
            <p:cNvSpPr>
              <a:spLocks/>
            </p:cNvSpPr>
            <p:nvPr/>
          </p:nvSpPr>
          <p:spPr bwMode="auto">
            <a:xfrm>
              <a:off x="1697038" y="4162425"/>
              <a:ext cx="153987" cy="236538"/>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GB"/>
            </a:p>
          </p:txBody>
        </p:sp>
        <p:sp>
          <p:nvSpPr>
            <p:cNvPr id="11546" name="Freeform 4335"/>
            <p:cNvSpPr>
              <a:spLocks/>
            </p:cNvSpPr>
            <p:nvPr/>
          </p:nvSpPr>
          <p:spPr bwMode="auto">
            <a:xfrm>
              <a:off x="1416050" y="4144963"/>
              <a:ext cx="19050" cy="33337"/>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547" name="Freeform 4336"/>
            <p:cNvSpPr>
              <a:spLocks/>
            </p:cNvSpPr>
            <p:nvPr/>
          </p:nvSpPr>
          <p:spPr bwMode="auto">
            <a:xfrm>
              <a:off x="1741488" y="4241800"/>
              <a:ext cx="9525" cy="11113"/>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GB"/>
            </a:p>
          </p:txBody>
        </p:sp>
        <p:sp>
          <p:nvSpPr>
            <p:cNvPr id="11548" name="Freeform 4337"/>
            <p:cNvSpPr>
              <a:spLocks/>
            </p:cNvSpPr>
            <p:nvPr/>
          </p:nvSpPr>
          <p:spPr bwMode="auto">
            <a:xfrm>
              <a:off x="1444625" y="4167188"/>
              <a:ext cx="11113" cy="11112"/>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GB"/>
            </a:p>
          </p:txBody>
        </p:sp>
        <p:sp>
          <p:nvSpPr>
            <p:cNvPr id="11549" name="Freeform 4338"/>
            <p:cNvSpPr>
              <a:spLocks/>
            </p:cNvSpPr>
            <p:nvPr/>
          </p:nvSpPr>
          <p:spPr bwMode="auto">
            <a:xfrm>
              <a:off x="1689100" y="4216400"/>
              <a:ext cx="363538" cy="652463"/>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GB"/>
            </a:p>
          </p:txBody>
        </p:sp>
        <p:sp>
          <p:nvSpPr>
            <p:cNvPr id="11550" name="Freeform 4339"/>
            <p:cNvSpPr>
              <a:spLocks/>
            </p:cNvSpPr>
            <p:nvPr/>
          </p:nvSpPr>
          <p:spPr bwMode="auto">
            <a:xfrm>
              <a:off x="5938838" y="2263775"/>
              <a:ext cx="1441450" cy="1165225"/>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811129"/>
            </a:solidFill>
            <a:ln w="9525">
              <a:solidFill>
                <a:srgbClr val="000000"/>
              </a:solidFill>
              <a:prstDash val="solid"/>
              <a:round/>
              <a:headEnd/>
              <a:tailEnd/>
            </a:ln>
          </p:spPr>
          <p:txBody>
            <a:bodyPr/>
            <a:lstStyle/>
            <a:p>
              <a:endParaRPr lang="en-GB"/>
            </a:p>
          </p:txBody>
        </p:sp>
        <p:sp>
          <p:nvSpPr>
            <p:cNvPr id="11551" name="Freeform 4340"/>
            <p:cNvSpPr>
              <a:spLocks/>
            </p:cNvSpPr>
            <p:nvPr/>
          </p:nvSpPr>
          <p:spPr bwMode="auto">
            <a:xfrm>
              <a:off x="7034213" y="3438525"/>
              <a:ext cx="68262" cy="53975"/>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811129"/>
            </a:solidFill>
            <a:ln w="9525">
              <a:solidFill>
                <a:srgbClr val="000000"/>
              </a:solidFill>
              <a:prstDash val="solid"/>
              <a:round/>
              <a:headEnd/>
              <a:tailEnd/>
            </a:ln>
          </p:spPr>
          <p:txBody>
            <a:bodyPr/>
            <a:lstStyle/>
            <a:p>
              <a:endParaRPr lang="en-GB"/>
            </a:p>
          </p:txBody>
        </p:sp>
        <p:sp>
          <p:nvSpPr>
            <p:cNvPr id="11552" name="Freeform 4341"/>
            <p:cNvSpPr>
              <a:spLocks/>
            </p:cNvSpPr>
            <p:nvPr/>
          </p:nvSpPr>
          <p:spPr bwMode="auto">
            <a:xfrm>
              <a:off x="7516813" y="2670175"/>
              <a:ext cx="241300" cy="288925"/>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811129"/>
            </a:solidFill>
            <a:ln w="9525">
              <a:solidFill>
                <a:srgbClr val="000000"/>
              </a:solidFill>
              <a:prstDash val="solid"/>
              <a:round/>
              <a:headEnd/>
              <a:tailEnd/>
            </a:ln>
          </p:spPr>
          <p:txBody>
            <a:bodyPr/>
            <a:lstStyle/>
            <a:p>
              <a:endParaRPr lang="en-GB"/>
            </a:p>
          </p:txBody>
        </p:sp>
        <p:sp>
          <p:nvSpPr>
            <p:cNvPr id="11553" name="Freeform 4342"/>
            <p:cNvSpPr>
              <a:spLocks/>
            </p:cNvSpPr>
            <p:nvPr/>
          </p:nvSpPr>
          <p:spPr bwMode="auto">
            <a:xfrm>
              <a:off x="7602538" y="2530475"/>
              <a:ext cx="136525" cy="139700"/>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811129"/>
            </a:solidFill>
            <a:ln w="9525">
              <a:solidFill>
                <a:srgbClr val="000000"/>
              </a:solidFill>
              <a:prstDash val="solid"/>
              <a:round/>
              <a:headEnd/>
              <a:tailEnd/>
            </a:ln>
          </p:spPr>
          <p:txBody>
            <a:bodyPr/>
            <a:lstStyle/>
            <a:p>
              <a:endParaRPr lang="en-GB"/>
            </a:p>
          </p:txBody>
        </p:sp>
        <p:sp>
          <p:nvSpPr>
            <p:cNvPr id="11554" name="Freeform 4343"/>
            <p:cNvSpPr>
              <a:spLocks/>
            </p:cNvSpPr>
            <p:nvPr/>
          </p:nvSpPr>
          <p:spPr bwMode="auto">
            <a:xfrm>
              <a:off x="7486650" y="2938463"/>
              <a:ext cx="77788" cy="106362"/>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811129"/>
            </a:solidFill>
            <a:ln w="9525">
              <a:solidFill>
                <a:srgbClr val="000000"/>
              </a:solidFill>
              <a:prstDash val="solid"/>
              <a:round/>
              <a:headEnd/>
              <a:tailEnd/>
            </a:ln>
          </p:spPr>
          <p:txBody>
            <a:bodyPr/>
            <a:lstStyle/>
            <a:p>
              <a:endParaRPr lang="en-GB"/>
            </a:p>
          </p:txBody>
        </p:sp>
        <p:sp>
          <p:nvSpPr>
            <p:cNvPr id="11555" name="Freeform 4344"/>
            <p:cNvSpPr>
              <a:spLocks/>
            </p:cNvSpPr>
            <p:nvPr/>
          </p:nvSpPr>
          <p:spPr bwMode="auto">
            <a:xfrm>
              <a:off x="7554913" y="2927350"/>
              <a:ext cx="66675" cy="53975"/>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811129"/>
            </a:solidFill>
            <a:ln w="9525">
              <a:solidFill>
                <a:srgbClr val="000000"/>
              </a:solidFill>
              <a:prstDash val="solid"/>
              <a:round/>
              <a:headEnd/>
              <a:tailEnd/>
            </a:ln>
          </p:spPr>
          <p:txBody>
            <a:bodyPr/>
            <a:lstStyle/>
            <a:p>
              <a:endParaRPr lang="en-GB"/>
            </a:p>
          </p:txBody>
        </p:sp>
        <p:sp>
          <p:nvSpPr>
            <p:cNvPr id="11556" name="Freeform 4345"/>
            <p:cNvSpPr>
              <a:spLocks/>
            </p:cNvSpPr>
            <p:nvPr/>
          </p:nvSpPr>
          <p:spPr bwMode="auto">
            <a:xfrm>
              <a:off x="7516813" y="3194050"/>
              <a:ext cx="9525" cy="20638"/>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GB"/>
            </a:p>
          </p:txBody>
        </p:sp>
        <p:sp>
          <p:nvSpPr>
            <p:cNvPr id="11557" name="Freeform 4346"/>
            <p:cNvSpPr>
              <a:spLocks/>
            </p:cNvSpPr>
            <p:nvPr/>
          </p:nvSpPr>
          <p:spPr bwMode="auto">
            <a:xfrm>
              <a:off x="7651750" y="2787650"/>
              <a:ext cx="7938" cy="11113"/>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GB"/>
            </a:p>
          </p:txBody>
        </p:sp>
        <p:sp>
          <p:nvSpPr>
            <p:cNvPr id="11558" name="Freeform 4347"/>
            <p:cNvSpPr>
              <a:spLocks/>
            </p:cNvSpPr>
            <p:nvPr/>
          </p:nvSpPr>
          <p:spPr bwMode="auto">
            <a:xfrm>
              <a:off x="7505700" y="2992438"/>
              <a:ext cx="11113" cy="9525"/>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GB"/>
            </a:p>
          </p:txBody>
        </p:sp>
        <p:sp>
          <p:nvSpPr>
            <p:cNvPr id="11559" name="Freeform 4348"/>
            <p:cNvSpPr>
              <a:spLocks/>
            </p:cNvSpPr>
            <p:nvPr/>
          </p:nvSpPr>
          <p:spPr bwMode="auto">
            <a:xfrm>
              <a:off x="7258050" y="2616200"/>
              <a:ext cx="122238" cy="182563"/>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811129"/>
            </a:solidFill>
            <a:ln w="9525">
              <a:solidFill>
                <a:srgbClr val="000000"/>
              </a:solidFill>
              <a:prstDash val="solid"/>
              <a:round/>
              <a:headEnd/>
              <a:tailEnd/>
            </a:ln>
          </p:spPr>
          <p:txBody>
            <a:bodyPr/>
            <a:lstStyle/>
            <a:p>
              <a:endParaRPr lang="en-GB"/>
            </a:p>
          </p:txBody>
        </p:sp>
        <p:sp>
          <p:nvSpPr>
            <p:cNvPr id="11560" name="Freeform 4349"/>
            <p:cNvSpPr>
              <a:spLocks/>
            </p:cNvSpPr>
            <p:nvPr/>
          </p:nvSpPr>
          <p:spPr bwMode="auto">
            <a:xfrm>
              <a:off x="7342188" y="2776538"/>
              <a:ext cx="117475" cy="150812"/>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811129"/>
            </a:solidFill>
            <a:ln w="9525">
              <a:solidFill>
                <a:srgbClr val="000000"/>
              </a:solidFill>
              <a:prstDash val="solid"/>
              <a:round/>
              <a:headEnd/>
              <a:tailEnd/>
            </a:ln>
          </p:spPr>
          <p:txBody>
            <a:bodyPr/>
            <a:lstStyle/>
            <a:p>
              <a:endParaRPr lang="en-GB"/>
            </a:p>
          </p:txBody>
        </p:sp>
        <p:sp>
          <p:nvSpPr>
            <p:cNvPr id="11561" name="Freeform 4350"/>
            <p:cNvSpPr>
              <a:spLocks/>
            </p:cNvSpPr>
            <p:nvPr/>
          </p:nvSpPr>
          <p:spPr bwMode="auto">
            <a:xfrm>
              <a:off x="7332663" y="3248025"/>
              <a:ext cx="39687" cy="115888"/>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GB"/>
            </a:p>
          </p:txBody>
        </p:sp>
        <p:sp>
          <p:nvSpPr>
            <p:cNvPr id="11562" name="Freeform 4351"/>
            <p:cNvSpPr>
              <a:spLocks/>
            </p:cNvSpPr>
            <p:nvPr/>
          </p:nvSpPr>
          <p:spPr bwMode="auto">
            <a:xfrm>
              <a:off x="6176963" y="2306638"/>
              <a:ext cx="836612" cy="363537"/>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811129"/>
            </a:solidFill>
            <a:ln w="9525">
              <a:solidFill>
                <a:srgbClr val="000000"/>
              </a:solidFill>
              <a:prstDash val="solid"/>
              <a:round/>
              <a:headEnd/>
              <a:tailEnd/>
            </a:ln>
          </p:spPr>
          <p:txBody>
            <a:bodyPr/>
            <a:lstStyle/>
            <a:p>
              <a:endParaRPr lang="en-GB"/>
            </a:p>
          </p:txBody>
        </p:sp>
        <p:sp>
          <p:nvSpPr>
            <p:cNvPr id="11563" name="Freeform 4352"/>
            <p:cNvSpPr>
              <a:spLocks/>
            </p:cNvSpPr>
            <p:nvPr/>
          </p:nvSpPr>
          <p:spPr bwMode="auto">
            <a:xfrm>
              <a:off x="5167313" y="2189163"/>
              <a:ext cx="992187" cy="492125"/>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811129"/>
            </a:solidFill>
            <a:ln w="9525">
              <a:solidFill>
                <a:srgbClr val="000000"/>
              </a:solidFill>
              <a:prstDash val="solid"/>
              <a:round/>
              <a:headEnd/>
              <a:tailEnd/>
            </a:ln>
          </p:spPr>
          <p:txBody>
            <a:bodyPr/>
            <a:lstStyle/>
            <a:p>
              <a:endParaRPr lang="en-GB"/>
            </a:p>
          </p:txBody>
        </p:sp>
        <p:sp>
          <p:nvSpPr>
            <p:cNvPr id="11564" name="Freeform 4353"/>
            <p:cNvSpPr>
              <a:spLocks/>
            </p:cNvSpPr>
            <p:nvPr/>
          </p:nvSpPr>
          <p:spPr bwMode="auto">
            <a:xfrm>
              <a:off x="5016500" y="2584450"/>
              <a:ext cx="207963" cy="8572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811129"/>
            </a:solidFill>
            <a:ln w="9525">
              <a:solidFill>
                <a:srgbClr val="000000"/>
              </a:solidFill>
              <a:prstDash val="solid"/>
              <a:round/>
              <a:headEnd/>
              <a:tailEnd/>
            </a:ln>
          </p:spPr>
          <p:txBody>
            <a:bodyPr/>
            <a:lstStyle/>
            <a:p>
              <a:endParaRPr lang="en-GB"/>
            </a:p>
          </p:txBody>
        </p:sp>
        <p:sp>
          <p:nvSpPr>
            <p:cNvPr id="11565" name="Freeform 4354"/>
            <p:cNvSpPr>
              <a:spLocks/>
            </p:cNvSpPr>
            <p:nvPr/>
          </p:nvSpPr>
          <p:spPr bwMode="auto">
            <a:xfrm>
              <a:off x="5821363" y="2605088"/>
              <a:ext cx="261937" cy="139700"/>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811129"/>
            </a:solidFill>
            <a:ln w="9525">
              <a:solidFill>
                <a:srgbClr val="000000"/>
              </a:solidFill>
              <a:prstDash val="solid"/>
              <a:round/>
              <a:headEnd/>
              <a:tailEnd/>
            </a:ln>
          </p:spPr>
          <p:txBody>
            <a:bodyPr/>
            <a:lstStyle/>
            <a:p>
              <a:endParaRPr lang="en-GB"/>
            </a:p>
          </p:txBody>
        </p:sp>
        <p:sp>
          <p:nvSpPr>
            <p:cNvPr id="11566" name="Freeform 4355"/>
            <p:cNvSpPr>
              <a:spLocks/>
            </p:cNvSpPr>
            <p:nvPr/>
          </p:nvSpPr>
          <p:spPr bwMode="auto">
            <a:xfrm>
              <a:off x="5349875" y="2627313"/>
              <a:ext cx="395288" cy="268287"/>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811129"/>
            </a:solidFill>
            <a:ln w="9525">
              <a:solidFill>
                <a:srgbClr val="000000"/>
              </a:solidFill>
              <a:prstDash val="solid"/>
              <a:round/>
              <a:headEnd/>
              <a:tailEnd/>
            </a:ln>
          </p:spPr>
          <p:txBody>
            <a:bodyPr/>
            <a:lstStyle/>
            <a:p>
              <a:endParaRPr lang="en-GB"/>
            </a:p>
          </p:txBody>
        </p:sp>
        <p:sp>
          <p:nvSpPr>
            <p:cNvPr id="11567" name="Freeform 4356"/>
            <p:cNvSpPr>
              <a:spLocks/>
            </p:cNvSpPr>
            <p:nvPr/>
          </p:nvSpPr>
          <p:spPr bwMode="auto">
            <a:xfrm>
              <a:off x="5630863" y="2776538"/>
              <a:ext cx="354012" cy="322262"/>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GB"/>
            </a:p>
          </p:txBody>
        </p:sp>
        <p:sp>
          <p:nvSpPr>
            <p:cNvPr id="11568" name="Freeform 4357"/>
            <p:cNvSpPr>
              <a:spLocks/>
            </p:cNvSpPr>
            <p:nvPr/>
          </p:nvSpPr>
          <p:spPr bwMode="auto">
            <a:xfrm>
              <a:off x="4868863" y="2884488"/>
              <a:ext cx="58737" cy="31750"/>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903039"/>
            </a:solidFill>
            <a:ln w="9525">
              <a:solidFill>
                <a:srgbClr val="000000"/>
              </a:solidFill>
              <a:prstDash val="solid"/>
              <a:round/>
              <a:headEnd/>
              <a:tailEnd/>
            </a:ln>
          </p:spPr>
          <p:txBody>
            <a:bodyPr/>
            <a:lstStyle/>
            <a:p>
              <a:endParaRPr lang="en-GB"/>
            </a:p>
          </p:txBody>
        </p:sp>
        <p:sp>
          <p:nvSpPr>
            <p:cNvPr id="11569" name="Line 4358"/>
            <p:cNvSpPr>
              <a:spLocks noChangeShapeType="1"/>
            </p:cNvSpPr>
            <p:nvPr/>
          </p:nvSpPr>
          <p:spPr bwMode="auto">
            <a:xfrm>
              <a:off x="5967413" y="2830513"/>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0" name="Line 4359"/>
            <p:cNvSpPr>
              <a:spLocks noChangeShapeType="1"/>
            </p:cNvSpPr>
            <p:nvPr/>
          </p:nvSpPr>
          <p:spPr bwMode="auto">
            <a:xfrm>
              <a:off x="5976938" y="2841625"/>
              <a:ext cx="1587"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1" name="Line 4360"/>
            <p:cNvSpPr>
              <a:spLocks noChangeShapeType="1"/>
            </p:cNvSpPr>
            <p:nvPr/>
          </p:nvSpPr>
          <p:spPr bwMode="auto">
            <a:xfrm flipH="1">
              <a:off x="5967413" y="2841625"/>
              <a:ext cx="9525"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2" name="Line 4361"/>
            <p:cNvSpPr>
              <a:spLocks noChangeShapeType="1"/>
            </p:cNvSpPr>
            <p:nvPr/>
          </p:nvSpPr>
          <p:spPr bwMode="auto">
            <a:xfrm flipH="1">
              <a:off x="5957888" y="2852738"/>
              <a:ext cx="95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3" name="Line 4362"/>
            <p:cNvSpPr>
              <a:spLocks noChangeShapeType="1"/>
            </p:cNvSpPr>
            <p:nvPr/>
          </p:nvSpPr>
          <p:spPr bwMode="auto">
            <a:xfrm>
              <a:off x="5957888" y="2852738"/>
              <a:ext cx="1587"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4" name="Line 4363"/>
            <p:cNvSpPr>
              <a:spLocks noChangeShapeType="1"/>
            </p:cNvSpPr>
            <p:nvPr/>
          </p:nvSpPr>
          <p:spPr bwMode="auto">
            <a:xfrm flipH="1">
              <a:off x="5946775" y="2852738"/>
              <a:ext cx="11113"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5" name="Line 4364"/>
            <p:cNvSpPr>
              <a:spLocks noChangeShapeType="1"/>
            </p:cNvSpPr>
            <p:nvPr/>
          </p:nvSpPr>
          <p:spPr bwMode="auto">
            <a:xfrm>
              <a:off x="5946775" y="2862263"/>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6" name="Line 4365"/>
            <p:cNvSpPr>
              <a:spLocks noChangeShapeType="1"/>
            </p:cNvSpPr>
            <p:nvPr/>
          </p:nvSpPr>
          <p:spPr bwMode="auto">
            <a:xfrm>
              <a:off x="5946775" y="2873375"/>
              <a:ext cx="1588"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7" name="Line 4366"/>
            <p:cNvSpPr>
              <a:spLocks noChangeShapeType="1"/>
            </p:cNvSpPr>
            <p:nvPr/>
          </p:nvSpPr>
          <p:spPr bwMode="auto">
            <a:xfrm>
              <a:off x="5946775"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8" name="Line 4367"/>
            <p:cNvSpPr>
              <a:spLocks noChangeShapeType="1"/>
            </p:cNvSpPr>
            <p:nvPr/>
          </p:nvSpPr>
          <p:spPr bwMode="auto">
            <a:xfrm>
              <a:off x="5967413" y="2916238"/>
              <a:ext cx="1587"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79" name="Line 4368"/>
            <p:cNvSpPr>
              <a:spLocks noChangeShapeType="1"/>
            </p:cNvSpPr>
            <p:nvPr/>
          </p:nvSpPr>
          <p:spPr bwMode="auto">
            <a:xfrm>
              <a:off x="5967413" y="2927350"/>
              <a:ext cx="9525"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0" name="Line 4369"/>
            <p:cNvSpPr>
              <a:spLocks noChangeShapeType="1"/>
            </p:cNvSpPr>
            <p:nvPr/>
          </p:nvSpPr>
          <p:spPr bwMode="auto">
            <a:xfrm>
              <a:off x="5976938" y="2938463"/>
              <a:ext cx="7937"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1" name="Line 4370"/>
            <p:cNvSpPr>
              <a:spLocks noChangeShapeType="1"/>
            </p:cNvSpPr>
            <p:nvPr/>
          </p:nvSpPr>
          <p:spPr bwMode="auto">
            <a:xfrm>
              <a:off x="5984875" y="2949575"/>
              <a:ext cx="158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2" name="Line 4371"/>
            <p:cNvSpPr>
              <a:spLocks noChangeShapeType="1"/>
            </p:cNvSpPr>
            <p:nvPr/>
          </p:nvSpPr>
          <p:spPr bwMode="auto">
            <a:xfrm>
              <a:off x="5984875" y="2959100"/>
              <a:ext cx="1588"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3" name="Line 4372"/>
            <p:cNvSpPr>
              <a:spLocks noChangeShapeType="1"/>
            </p:cNvSpPr>
            <p:nvPr/>
          </p:nvSpPr>
          <p:spPr bwMode="auto">
            <a:xfrm>
              <a:off x="5984875" y="2970213"/>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4" name="Line 4373"/>
            <p:cNvSpPr>
              <a:spLocks noChangeShapeType="1"/>
            </p:cNvSpPr>
            <p:nvPr/>
          </p:nvSpPr>
          <p:spPr bwMode="auto">
            <a:xfrm flipV="1">
              <a:off x="6130925" y="2927350"/>
              <a:ext cx="9525"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5" name="Line 4374"/>
            <p:cNvSpPr>
              <a:spLocks noChangeShapeType="1"/>
            </p:cNvSpPr>
            <p:nvPr/>
          </p:nvSpPr>
          <p:spPr bwMode="auto">
            <a:xfrm flipV="1">
              <a:off x="6140450" y="2916238"/>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6" name="Line 4375"/>
            <p:cNvSpPr>
              <a:spLocks noChangeShapeType="1"/>
            </p:cNvSpPr>
            <p:nvPr/>
          </p:nvSpPr>
          <p:spPr bwMode="auto">
            <a:xfrm flipV="1">
              <a:off x="6140450" y="2884488"/>
              <a:ext cx="11113" cy="31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7" name="Line 4376"/>
            <p:cNvSpPr>
              <a:spLocks noChangeShapeType="1"/>
            </p:cNvSpPr>
            <p:nvPr/>
          </p:nvSpPr>
          <p:spPr bwMode="auto">
            <a:xfrm flipH="1">
              <a:off x="6140450"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8" name="Line 4377"/>
            <p:cNvSpPr>
              <a:spLocks noChangeShapeType="1"/>
            </p:cNvSpPr>
            <p:nvPr/>
          </p:nvSpPr>
          <p:spPr bwMode="auto">
            <a:xfrm flipH="1">
              <a:off x="6102350" y="2873375"/>
              <a:ext cx="79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89" name="Line 4378"/>
            <p:cNvSpPr>
              <a:spLocks noChangeShapeType="1"/>
            </p:cNvSpPr>
            <p:nvPr/>
          </p:nvSpPr>
          <p:spPr bwMode="auto">
            <a:xfrm flipH="1">
              <a:off x="6083300" y="2873375"/>
              <a:ext cx="19050" cy="11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590" name="Freeform 4379"/>
            <p:cNvSpPr>
              <a:spLocks/>
            </p:cNvSpPr>
            <p:nvPr/>
          </p:nvSpPr>
          <p:spPr bwMode="auto">
            <a:xfrm>
              <a:off x="4954588" y="2916238"/>
              <a:ext cx="30162" cy="53975"/>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GB"/>
            </a:p>
          </p:txBody>
        </p:sp>
        <p:sp>
          <p:nvSpPr>
            <p:cNvPr id="11591" name="Freeform 4380"/>
            <p:cNvSpPr>
              <a:spLocks/>
            </p:cNvSpPr>
            <p:nvPr/>
          </p:nvSpPr>
          <p:spPr bwMode="auto">
            <a:xfrm>
              <a:off x="4965700" y="2819400"/>
              <a:ext cx="165100" cy="182563"/>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811129"/>
            </a:solidFill>
            <a:ln w="9525">
              <a:solidFill>
                <a:srgbClr val="000000"/>
              </a:solidFill>
              <a:prstDash val="solid"/>
              <a:round/>
              <a:headEnd/>
              <a:tailEnd/>
            </a:ln>
          </p:spPr>
          <p:txBody>
            <a:bodyPr/>
            <a:lstStyle/>
            <a:p>
              <a:endParaRPr lang="en-GB"/>
            </a:p>
          </p:txBody>
        </p:sp>
        <p:sp>
          <p:nvSpPr>
            <p:cNvPr id="11592" name="Freeform 4381"/>
            <p:cNvSpPr>
              <a:spLocks/>
            </p:cNvSpPr>
            <p:nvPr/>
          </p:nvSpPr>
          <p:spPr bwMode="auto">
            <a:xfrm>
              <a:off x="5773738" y="2670175"/>
              <a:ext cx="222250" cy="171450"/>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811129"/>
            </a:solidFill>
            <a:ln w="9525">
              <a:solidFill>
                <a:srgbClr val="000000"/>
              </a:solidFill>
              <a:prstDash val="solid"/>
              <a:round/>
              <a:headEnd/>
              <a:tailEnd/>
            </a:ln>
          </p:spPr>
          <p:txBody>
            <a:bodyPr/>
            <a:lstStyle/>
            <a:p>
              <a:endParaRPr lang="en-GB"/>
            </a:p>
          </p:txBody>
        </p:sp>
        <p:sp>
          <p:nvSpPr>
            <p:cNvPr id="11593" name="Freeform 4382"/>
            <p:cNvSpPr>
              <a:spLocks/>
            </p:cNvSpPr>
            <p:nvPr/>
          </p:nvSpPr>
          <p:spPr bwMode="auto">
            <a:xfrm>
              <a:off x="5427663" y="2519363"/>
              <a:ext cx="414337" cy="300037"/>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811129"/>
            </a:solidFill>
            <a:ln w="9525">
              <a:solidFill>
                <a:srgbClr val="000000"/>
              </a:solidFill>
              <a:prstDash val="solid"/>
              <a:round/>
              <a:headEnd/>
              <a:tailEnd/>
            </a:ln>
          </p:spPr>
          <p:txBody>
            <a:bodyPr/>
            <a:lstStyle/>
            <a:p>
              <a:endParaRPr lang="en-GB"/>
            </a:p>
          </p:txBody>
        </p:sp>
        <p:sp>
          <p:nvSpPr>
            <p:cNvPr id="11594" name="Freeform 4383"/>
            <p:cNvSpPr>
              <a:spLocks/>
            </p:cNvSpPr>
            <p:nvPr/>
          </p:nvSpPr>
          <p:spPr bwMode="auto">
            <a:xfrm>
              <a:off x="4533900" y="2638425"/>
              <a:ext cx="66675" cy="52388"/>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811129"/>
            </a:solidFill>
            <a:ln w="9525">
              <a:solidFill>
                <a:srgbClr val="000000"/>
              </a:solidFill>
              <a:prstDash val="solid"/>
              <a:round/>
              <a:headEnd/>
              <a:tailEnd/>
            </a:ln>
          </p:spPr>
          <p:txBody>
            <a:bodyPr/>
            <a:lstStyle/>
            <a:p>
              <a:endParaRPr lang="en-GB"/>
            </a:p>
          </p:txBody>
        </p:sp>
        <p:sp>
          <p:nvSpPr>
            <p:cNvPr id="11595" name="Freeform 4384"/>
            <p:cNvSpPr>
              <a:spLocks/>
            </p:cNvSpPr>
            <p:nvPr/>
          </p:nvSpPr>
          <p:spPr bwMode="auto">
            <a:xfrm>
              <a:off x="4581525" y="2573338"/>
              <a:ext cx="153988" cy="107950"/>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811129"/>
            </a:solidFill>
            <a:ln w="9525">
              <a:solidFill>
                <a:srgbClr val="000000"/>
              </a:solidFill>
              <a:prstDash val="solid"/>
              <a:round/>
              <a:headEnd/>
              <a:tailEnd/>
            </a:ln>
          </p:spPr>
          <p:txBody>
            <a:bodyPr/>
            <a:lstStyle/>
            <a:p>
              <a:endParaRPr lang="en-GB"/>
            </a:p>
          </p:txBody>
        </p:sp>
        <p:sp>
          <p:nvSpPr>
            <p:cNvPr id="11596" name="Freeform 4385"/>
            <p:cNvSpPr>
              <a:spLocks/>
            </p:cNvSpPr>
            <p:nvPr/>
          </p:nvSpPr>
          <p:spPr bwMode="auto">
            <a:xfrm>
              <a:off x="4502150" y="2638425"/>
              <a:ext cx="50800" cy="95250"/>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811129"/>
            </a:solidFill>
            <a:ln w="9525">
              <a:solidFill>
                <a:srgbClr val="000000"/>
              </a:solidFill>
              <a:prstDash val="solid"/>
              <a:round/>
              <a:headEnd/>
              <a:tailEnd/>
            </a:ln>
          </p:spPr>
          <p:txBody>
            <a:bodyPr/>
            <a:lstStyle/>
            <a:p>
              <a:endParaRPr lang="en-GB"/>
            </a:p>
          </p:txBody>
        </p:sp>
        <p:sp>
          <p:nvSpPr>
            <p:cNvPr id="11597" name="Freeform 4386"/>
            <p:cNvSpPr>
              <a:spLocks/>
            </p:cNvSpPr>
            <p:nvPr/>
          </p:nvSpPr>
          <p:spPr bwMode="auto">
            <a:xfrm>
              <a:off x="5121275" y="2670175"/>
              <a:ext cx="112713" cy="8572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811129"/>
            </a:solidFill>
            <a:ln w="9525">
              <a:solidFill>
                <a:srgbClr val="000000"/>
              </a:solidFill>
              <a:prstDash val="solid"/>
              <a:round/>
              <a:headEnd/>
              <a:tailEnd/>
            </a:ln>
          </p:spPr>
          <p:txBody>
            <a:bodyPr/>
            <a:lstStyle/>
            <a:p>
              <a:endParaRPr lang="en-GB"/>
            </a:p>
          </p:txBody>
        </p:sp>
        <p:sp>
          <p:nvSpPr>
            <p:cNvPr id="11598" name="Freeform 4387"/>
            <p:cNvSpPr>
              <a:spLocks/>
            </p:cNvSpPr>
            <p:nvPr/>
          </p:nvSpPr>
          <p:spPr bwMode="auto">
            <a:xfrm>
              <a:off x="5214938" y="2659063"/>
              <a:ext cx="106362" cy="117475"/>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811129"/>
            </a:solidFill>
            <a:ln w="9525">
              <a:solidFill>
                <a:srgbClr val="000000"/>
              </a:solidFill>
              <a:prstDash val="solid"/>
              <a:round/>
              <a:headEnd/>
              <a:tailEnd/>
            </a:ln>
          </p:spPr>
          <p:txBody>
            <a:bodyPr/>
            <a:lstStyle/>
            <a:p>
              <a:endParaRPr lang="en-GB"/>
            </a:p>
          </p:txBody>
        </p:sp>
        <p:sp>
          <p:nvSpPr>
            <p:cNvPr id="11599" name="Freeform 4388"/>
            <p:cNvSpPr>
              <a:spLocks/>
            </p:cNvSpPr>
            <p:nvPr/>
          </p:nvSpPr>
          <p:spPr bwMode="auto">
            <a:xfrm>
              <a:off x="5178425" y="2733675"/>
              <a:ext cx="46038" cy="33338"/>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GB"/>
            </a:p>
          </p:txBody>
        </p:sp>
        <p:sp>
          <p:nvSpPr>
            <p:cNvPr id="11600" name="Freeform 4389"/>
            <p:cNvSpPr>
              <a:spLocks/>
            </p:cNvSpPr>
            <p:nvPr/>
          </p:nvSpPr>
          <p:spPr bwMode="auto">
            <a:xfrm>
              <a:off x="4533900" y="2659063"/>
              <a:ext cx="160338" cy="193675"/>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811129"/>
            </a:solidFill>
            <a:ln w="9525">
              <a:solidFill>
                <a:srgbClr val="000000"/>
              </a:solidFill>
              <a:prstDash val="solid"/>
              <a:round/>
              <a:headEnd/>
              <a:tailEnd/>
            </a:ln>
          </p:spPr>
          <p:txBody>
            <a:bodyPr/>
            <a:lstStyle/>
            <a:p>
              <a:endParaRPr lang="en-GB"/>
            </a:p>
          </p:txBody>
        </p:sp>
        <p:sp>
          <p:nvSpPr>
            <p:cNvPr id="11601" name="Freeform 4390"/>
            <p:cNvSpPr>
              <a:spLocks/>
            </p:cNvSpPr>
            <p:nvPr/>
          </p:nvSpPr>
          <p:spPr bwMode="auto">
            <a:xfrm>
              <a:off x="4638675" y="2884488"/>
              <a:ext cx="66675" cy="20637"/>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GB"/>
            </a:p>
          </p:txBody>
        </p:sp>
        <p:sp>
          <p:nvSpPr>
            <p:cNvPr id="11602" name="Freeform 4391"/>
            <p:cNvSpPr>
              <a:spLocks/>
            </p:cNvSpPr>
            <p:nvPr/>
          </p:nvSpPr>
          <p:spPr bwMode="auto">
            <a:xfrm>
              <a:off x="4610100" y="2755900"/>
              <a:ext cx="47625" cy="42863"/>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GB"/>
            </a:p>
          </p:txBody>
        </p:sp>
        <p:sp>
          <p:nvSpPr>
            <p:cNvPr id="11603" name="Freeform 4392"/>
            <p:cNvSpPr>
              <a:spLocks/>
            </p:cNvSpPr>
            <p:nvPr/>
          </p:nvSpPr>
          <p:spPr bwMode="auto">
            <a:xfrm>
              <a:off x="4687888" y="2744788"/>
              <a:ext cx="17462" cy="11112"/>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GB"/>
            </a:p>
          </p:txBody>
        </p:sp>
        <p:sp>
          <p:nvSpPr>
            <p:cNvPr id="11604" name="Freeform 4393"/>
            <p:cNvSpPr>
              <a:spLocks/>
            </p:cNvSpPr>
            <p:nvPr/>
          </p:nvSpPr>
          <p:spPr bwMode="auto">
            <a:xfrm>
              <a:off x="4543425" y="2776538"/>
              <a:ext cx="9525" cy="11112"/>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GB"/>
            </a:p>
          </p:txBody>
        </p:sp>
        <p:sp>
          <p:nvSpPr>
            <p:cNvPr id="11605" name="Freeform 4394"/>
            <p:cNvSpPr>
              <a:spLocks/>
            </p:cNvSpPr>
            <p:nvPr/>
          </p:nvSpPr>
          <p:spPr bwMode="auto">
            <a:xfrm>
              <a:off x="4687888" y="2776538"/>
              <a:ext cx="6350" cy="11112"/>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GB"/>
            </a:p>
          </p:txBody>
        </p:sp>
        <p:sp>
          <p:nvSpPr>
            <p:cNvPr id="11606" name="Freeform 4395"/>
            <p:cNvSpPr>
              <a:spLocks/>
            </p:cNvSpPr>
            <p:nvPr/>
          </p:nvSpPr>
          <p:spPr bwMode="auto">
            <a:xfrm>
              <a:off x="4176713" y="2478088"/>
              <a:ext cx="307975" cy="320675"/>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8111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07" name="Freeform 4396"/>
            <p:cNvSpPr>
              <a:spLocks/>
            </p:cNvSpPr>
            <p:nvPr/>
          </p:nvSpPr>
          <p:spPr bwMode="auto">
            <a:xfrm>
              <a:off x="4176713" y="2478088"/>
              <a:ext cx="307975" cy="320675"/>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608" name="Freeform 4397"/>
            <p:cNvSpPr>
              <a:spLocks/>
            </p:cNvSpPr>
            <p:nvPr/>
          </p:nvSpPr>
          <p:spPr bwMode="auto">
            <a:xfrm>
              <a:off x="4321175" y="2584450"/>
              <a:ext cx="9525" cy="1588"/>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2147483647 w 6"/>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587">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609" name="Freeform 4398"/>
            <p:cNvSpPr>
              <a:spLocks/>
            </p:cNvSpPr>
            <p:nvPr/>
          </p:nvSpPr>
          <p:spPr bwMode="auto">
            <a:xfrm>
              <a:off x="4330700" y="2670175"/>
              <a:ext cx="0" cy="1588"/>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610" name="Freeform 4399"/>
            <p:cNvSpPr>
              <a:spLocks/>
            </p:cNvSpPr>
            <p:nvPr/>
          </p:nvSpPr>
          <p:spPr bwMode="auto">
            <a:xfrm>
              <a:off x="4340225" y="2787650"/>
              <a:ext cx="76200" cy="53975"/>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811129"/>
            </a:solidFill>
            <a:ln w="9525">
              <a:solidFill>
                <a:srgbClr val="000000"/>
              </a:solidFill>
              <a:prstDash val="solid"/>
              <a:round/>
              <a:headEnd/>
              <a:tailEnd/>
            </a:ln>
          </p:spPr>
          <p:txBody>
            <a:bodyPr/>
            <a:lstStyle/>
            <a:p>
              <a:endParaRPr lang="en-GB"/>
            </a:p>
          </p:txBody>
        </p:sp>
        <p:sp>
          <p:nvSpPr>
            <p:cNvPr id="11611" name="Freeform 4400"/>
            <p:cNvSpPr>
              <a:spLocks/>
            </p:cNvSpPr>
            <p:nvPr/>
          </p:nvSpPr>
          <p:spPr bwMode="auto">
            <a:xfrm>
              <a:off x="4224338" y="2681288"/>
              <a:ext cx="38100"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811129"/>
            </a:solidFill>
            <a:ln w="9525">
              <a:solidFill>
                <a:srgbClr val="000000"/>
              </a:solidFill>
              <a:prstDash val="solid"/>
              <a:round/>
              <a:headEnd/>
              <a:tailEnd/>
            </a:ln>
          </p:spPr>
          <p:txBody>
            <a:bodyPr/>
            <a:lstStyle/>
            <a:p>
              <a:endParaRPr lang="en-GB"/>
            </a:p>
          </p:txBody>
        </p:sp>
        <p:sp>
          <p:nvSpPr>
            <p:cNvPr id="11612" name="Rectangle 4401"/>
            <p:cNvSpPr>
              <a:spLocks noChangeArrowheads="1"/>
            </p:cNvSpPr>
            <p:nvPr/>
          </p:nvSpPr>
          <p:spPr bwMode="auto">
            <a:xfrm>
              <a:off x="4195763" y="2593975"/>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613" name="Freeform 4402"/>
            <p:cNvSpPr>
              <a:spLocks/>
            </p:cNvSpPr>
            <p:nvPr/>
          </p:nvSpPr>
          <p:spPr bwMode="auto">
            <a:xfrm>
              <a:off x="4694238" y="2659063"/>
              <a:ext cx="503237" cy="214312"/>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811129"/>
            </a:solidFill>
            <a:ln w="9525">
              <a:solidFill>
                <a:srgbClr val="000000"/>
              </a:solidFill>
              <a:prstDash val="solid"/>
              <a:round/>
              <a:headEnd/>
              <a:tailEnd/>
            </a:ln>
          </p:spPr>
          <p:txBody>
            <a:bodyPr/>
            <a:lstStyle/>
            <a:p>
              <a:endParaRPr lang="en-GB"/>
            </a:p>
          </p:txBody>
        </p:sp>
        <p:sp>
          <p:nvSpPr>
            <p:cNvPr id="11614" name="Freeform 4403"/>
            <p:cNvSpPr>
              <a:spLocks/>
            </p:cNvSpPr>
            <p:nvPr/>
          </p:nvSpPr>
          <p:spPr bwMode="auto">
            <a:xfrm>
              <a:off x="4687888" y="2659063"/>
              <a:ext cx="74612" cy="53975"/>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811129"/>
            </a:solidFill>
            <a:ln w="9525">
              <a:solidFill>
                <a:srgbClr val="000000"/>
              </a:solidFill>
              <a:prstDash val="solid"/>
              <a:round/>
              <a:headEnd/>
              <a:tailEnd/>
            </a:ln>
          </p:spPr>
          <p:txBody>
            <a:bodyPr/>
            <a:lstStyle/>
            <a:p>
              <a:endParaRPr lang="en-GB"/>
            </a:p>
          </p:txBody>
        </p:sp>
        <p:sp>
          <p:nvSpPr>
            <p:cNvPr id="11615" name="Freeform 4404"/>
            <p:cNvSpPr>
              <a:spLocks/>
            </p:cNvSpPr>
            <p:nvPr/>
          </p:nvSpPr>
          <p:spPr bwMode="auto">
            <a:xfrm>
              <a:off x="4564063" y="2166938"/>
              <a:ext cx="217487" cy="16192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811129"/>
            </a:solidFill>
            <a:ln w="9525">
              <a:solidFill>
                <a:srgbClr val="000000"/>
              </a:solidFill>
              <a:prstDash val="solid"/>
              <a:round/>
              <a:headEnd/>
              <a:tailEnd/>
            </a:ln>
          </p:spPr>
          <p:txBody>
            <a:bodyPr/>
            <a:lstStyle/>
            <a:p>
              <a:endParaRPr lang="en-GB"/>
            </a:p>
          </p:txBody>
        </p:sp>
        <p:sp>
          <p:nvSpPr>
            <p:cNvPr id="11616" name="Freeform 4405"/>
            <p:cNvSpPr>
              <a:spLocks/>
            </p:cNvSpPr>
            <p:nvPr/>
          </p:nvSpPr>
          <p:spPr bwMode="auto">
            <a:xfrm>
              <a:off x="4203700" y="2135188"/>
              <a:ext cx="58738"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811129"/>
            </a:solidFill>
            <a:ln w="9525">
              <a:solidFill>
                <a:srgbClr val="000000"/>
              </a:solidFill>
              <a:prstDash val="solid"/>
              <a:round/>
              <a:headEnd/>
              <a:tailEnd/>
            </a:ln>
          </p:spPr>
          <p:txBody>
            <a:bodyPr/>
            <a:lstStyle/>
            <a:p>
              <a:endParaRPr lang="en-GB"/>
            </a:p>
          </p:txBody>
        </p:sp>
        <p:sp>
          <p:nvSpPr>
            <p:cNvPr id="11617" name="Freeform 4406"/>
            <p:cNvSpPr>
              <a:spLocks/>
            </p:cNvSpPr>
            <p:nvPr/>
          </p:nvSpPr>
          <p:spPr bwMode="auto">
            <a:xfrm>
              <a:off x="4271963" y="2166938"/>
              <a:ext cx="30162" cy="33337"/>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903039"/>
            </a:solidFill>
            <a:ln w="9525">
              <a:solidFill>
                <a:srgbClr val="000000"/>
              </a:solidFill>
              <a:prstDash val="solid"/>
              <a:round/>
              <a:headEnd/>
              <a:tailEnd/>
            </a:ln>
          </p:spPr>
          <p:txBody>
            <a:bodyPr/>
            <a:lstStyle/>
            <a:p>
              <a:endParaRPr lang="en-GB"/>
            </a:p>
          </p:txBody>
        </p:sp>
        <p:sp>
          <p:nvSpPr>
            <p:cNvPr id="11618" name="Freeform 4407"/>
            <p:cNvSpPr>
              <a:spLocks/>
            </p:cNvSpPr>
            <p:nvPr/>
          </p:nvSpPr>
          <p:spPr bwMode="auto">
            <a:xfrm>
              <a:off x="4203700" y="2112963"/>
              <a:ext cx="49213" cy="33337"/>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GB"/>
            </a:p>
          </p:txBody>
        </p:sp>
        <p:sp>
          <p:nvSpPr>
            <p:cNvPr id="11619" name="Freeform 4408"/>
            <p:cNvSpPr>
              <a:spLocks/>
            </p:cNvSpPr>
            <p:nvPr/>
          </p:nvSpPr>
          <p:spPr bwMode="auto">
            <a:xfrm>
              <a:off x="4233863" y="2189163"/>
              <a:ext cx="28575" cy="11112"/>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GB"/>
            </a:p>
          </p:txBody>
        </p:sp>
        <p:sp>
          <p:nvSpPr>
            <p:cNvPr id="11620" name="Rectangle 4409"/>
            <p:cNvSpPr>
              <a:spLocks noChangeArrowheads="1"/>
            </p:cNvSpPr>
            <p:nvPr/>
          </p:nvSpPr>
          <p:spPr bwMode="auto">
            <a:xfrm>
              <a:off x="4292600" y="2209800"/>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621" name="Freeform 4410"/>
            <p:cNvSpPr>
              <a:spLocks/>
            </p:cNvSpPr>
            <p:nvPr/>
          </p:nvSpPr>
          <p:spPr bwMode="auto">
            <a:xfrm>
              <a:off x="4543425" y="2049463"/>
              <a:ext cx="106363" cy="63500"/>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811129"/>
            </a:solidFill>
            <a:ln w="9525">
              <a:solidFill>
                <a:srgbClr val="000000"/>
              </a:solidFill>
              <a:prstDash val="solid"/>
              <a:round/>
              <a:headEnd/>
              <a:tailEnd/>
            </a:ln>
          </p:spPr>
          <p:txBody>
            <a:bodyPr/>
            <a:lstStyle/>
            <a:p>
              <a:endParaRPr lang="en-GB"/>
            </a:p>
          </p:txBody>
        </p:sp>
        <p:sp>
          <p:nvSpPr>
            <p:cNvPr id="11622" name="Freeform 4411"/>
            <p:cNvSpPr>
              <a:spLocks/>
            </p:cNvSpPr>
            <p:nvPr/>
          </p:nvSpPr>
          <p:spPr bwMode="auto">
            <a:xfrm>
              <a:off x="4502150" y="2092325"/>
              <a:ext cx="166688" cy="8572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811129"/>
            </a:solidFill>
            <a:ln w="9525">
              <a:solidFill>
                <a:srgbClr val="000000"/>
              </a:solidFill>
              <a:prstDash val="solid"/>
              <a:round/>
              <a:headEnd/>
              <a:tailEnd/>
            </a:ln>
          </p:spPr>
          <p:txBody>
            <a:bodyPr/>
            <a:lstStyle/>
            <a:p>
              <a:endParaRPr lang="en-GB"/>
            </a:p>
          </p:txBody>
        </p:sp>
        <p:sp>
          <p:nvSpPr>
            <p:cNvPr id="11623" name="Freeform 4412"/>
            <p:cNvSpPr>
              <a:spLocks/>
            </p:cNvSpPr>
            <p:nvPr/>
          </p:nvSpPr>
          <p:spPr bwMode="auto">
            <a:xfrm>
              <a:off x="4502150" y="2146300"/>
              <a:ext cx="136525" cy="8572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811129"/>
            </a:solidFill>
            <a:ln w="9525">
              <a:solidFill>
                <a:srgbClr val="000000"/>
              </a:solidFill>
              <a:prstDash val="solid"/>
              <a:round/>
              <a:headEnd/>
              <a:tailEnd/>
            </a:ln>
          </p:spPr>
          <p:txBody>
            <a:bodyPr/>
            <a:lstStyle/>
            <a:p>
              <a:endParaRPr lang="en-GB"/>
            </a:p>
          </p:txBody>
        </p:sp>
        <p:sp>
          <p:nvSpPr>
            <p:cNvPr id="11624" name="Freeform 4413"/>
            <p:cNvSpPr>
              <a:spLocks/>
            </p:cNvSpPr>
            <p:nvPr/>
          </p:nvSpPr>
          <p:spPr bwMode="auto">
            <a:xfrm>
              <a:off x="4090988" y="2263775"/>
              <a:ext cx="85725" cy="8572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811129"/>
            </a:solidFill>
            <a:ln w="9525">
              <a:solidFill>
                <a:srgbClr val="000000"/>
              </a:solidFill>
              <a:prstDash val="solid"/>
              <a:round/>
              <a:headEnd/>
              <a:tailEnd/>
            </a:ln>
          </p:spPr>
          <p:txBody>
            <a:bodyPr/>
            <a:lstStyle/>
            <a:p>
              <a:endParaRPr lang="en-GB"/>
            </a:p>
          </p:txBody>
        </p:sp>
        <p:sp>
          <p:nvSpPr>
            <p:cNvPr id="11625" name="Freeform 4414"/>
            <p:cNvSpPr>
              <a:spLocks/>
            </p:cNvSpPr>
            <p:nvPr/>
          </p:nvSpPr>
          <p:spPr bwMode="auto">
            <a:xfrm>
              <a:off x="4351338" y="2209800"/>
              <a:ext cx="239712" cy="193675"/>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811129"/>
            </a:solidFill>
            <a:ln w="9525">
              <a:solidFill>
                <a:srgbClr val="000000"/>
              </a:solidFill>
              <a:prstDash val="solid"/>
              <a:round/>
              <a:headEnd/>
              <a:tailEnd/>
            </a:ln>
          </p:spPr>
          <p:txBody>
            <a:bodyPr/>
            <a:lstStyle/>
            <a:p>
              <a:endParaRPr lang="en-GB"/>
            </a:p>
          </p:txBody>
        </p:sp>
        <p:sp>
          <p:nvSpPr>
            <p:cNvPr id="11626" name="Freeform 4415"/>
            <p:cNvSpPr>
              <a:spLocks/>
            </p:cNvSpPr>
            <p:nvPr/>
          </p:nvSpPr>
          <p:spPr bwMode="auto">
            <a:xfrm>
              <a:off x="4524375" y="2435225"/>
              <a:ext cx="238125" cy="158750"/>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811129"/>
            </a:solidFill>
            <a:ln w="9525">
              <a:solidFill>
                <a:srgbClr val="000000"/>
              </a:solidFill>
              <a:prstDash val="solid"/>
              <a:round/>
              <a:headEnd/>
              <a:tailEnd/>
            </a:ln>
          </p:spPr>
          <p:txBody>
            <a:bodyPr/>
            <a:lstStyle/>
            <a:p>
              <a:endParaRPr lang="en-GB"/>
            </a:p>
          </p:txBody>
        </p:sp>
        <p:sp>
          <p:nvSpPr>
            <p:cNvPr id="11627" name="Freeform 4416"/>
            <p:cNvSpPr>
              <a:spLocks/>
            </p:cNvSpPr>
            <p:nvPr/>
          </p:nvSpPr>
          <p:spPr bwMode="auto">
            <a:xfrm>
              <a:off x="4310063" y="2338388"/>
              <a:ext cx="165100" cy="8572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811129"/>
            </a:solidFill>
            <a:ln w="9525">
              <a:solidFill>
                <a:srgbClr val="000000"/>
              </a:solidFill>
              <a:prstDash val="solid"/>
              <a:round/>
              <a:headEnd/>
              <a:tailEnd/>
            </a:ln>
          </p:spPr>
          <p:txBody>
            <a:bodyPr/>
            <a:lstStyle/>
            <a:p>
              <a:endParaRPr lang="en-GB"/>
            </a:p>
          </p:txBody>
        </p:sp>
        <p:sp>
          <p:nvSpPr>
            <p:cNvPr id="11628" name="Freeform 4417"/>
            <p:cNvSpPr>
              <a:spLocks/>
            </p:cNvSpPr>
            <p:nvPr/>
          </p:nvSpPr>
          <p:spPr bwMode="auto">
            <a:xfrm>
              <a:off x="4071938" y="2328863"/>
              <a:ext cx="87312" cy="63500"/>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811129"/>
            </a:solidFill>
            <a:ln w="9525">
              <a:solidFill>
                <a:srgbClr val="000000"/>
              </a:solidFill>
              <a:prstDash val="solid"/>
              <a:round/>
              <a:headEnd/>
              <a:tailEnd/>
            </a:ln>
          </p:spPr>
          <p:txBody>
            <a:bodyPr/>
            <a:lstStyle/>
            <a:p>
              <a:endParaRPr lang="en-GB"/>
            </a:p>
          </p:txBody>
        </p:sp>
        <p:sp>
          <p:nvSpPr>
            <p:cNvPr id="11629" name="Freeform 4418"/>
            <p:cNvSpPr>
              <a:spLocks/>
            </p:cNvSpPr>
            <p:nvPr/>
          </p:nvSpPr>
          <p:spPr bwMode="auto">
            <a:xfrm>
              <a:off x="4159250" y="2209800"/>
              <a:ext cx="211138" cy="257175"/>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811129"/>
            </a:solidFill>
            <a:ln w="9525">
              <a:solidFill>
                <a:srgbClr val="000000"/>
              </a:solidFill>
              <a:prstDash val="solid"/>
              <a:round/>
              <a:headEnd/>
              <a:tailEnd/>
            </a:ln>
          </p:spPr>
          <p:txBody>
            <a:bodyPr/>
            <a:lstStyle/>
            <a:p>
              <a:endParaRPr lang="en-GB"/>
            </a:p>
          </p:txBody>
        </p:sp>
        <p:sp>
          <p:nvSpPr>
            <p:cNvPr id="11630" name="Freeform 4419"/>
            <p:cNvSpPr>
              <a:spLocks/>
            </p:cNvSpPr>
            <p:nvPr/>
          </p:nvSpPr>
          <p:spPr bwMode="auto">
            <a:xfrm>
              <a:off x="4321175" y="2220913"/>
              <a:ext cx="9525" cy="11112"/>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GB"/>
            </a:p>
          </p:txBody>
        </p:sp>
        <p:sp>
          <p:nvSpPr>
            <p:cNvPr id="11631" name="Freeform 4420"/>
            <p:cNvSpPr>
              <a:spLocks/>
            </p:cNvSpPr>
            <p:nvPr/>
          </p:nvSpPr>
          <p:spPr bwMode="auto">
            <a:xfrm>
              <a:off x="4148138" y="2371725"/>
              <a:ext cx="20637" cy="20638"/>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903039"/>
            </a:solidFill>
            <a:ln w="9525">
              <a:solidFill>
                <a:srgbClr val="000000"/>
              </a:solidFill>
              <a:prstDash val="solid"/>
              <a:round/>
              <a:headEnd/>
              <a:tailEnd/>
            </a:ln>
          </p:spPr>
          <p:txBody>
            <a:bodyPr/>
            <a:lstStyle/>
            <a:p>
              <a:endParaRPr lang="en-GB"/>
            </a:p>
          </p:txBody>
        </p:sp>
        <p:sp>
          <p:nvSpPr>
            <p:cNvPr id="11632" name="Freeform 4421"/>
            <p:cNvSpPr>
              <a:spLocks/>
            </p:cNvSpPr>
            <p:nvPr/>
          </p:nvSpPr>
          <p:spPr bwMode="auto">
            <a:xfrm>
              <a:off x="4668838" y="2414588"/>
              <a:ext cx="112712" cy="127000"/>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811129"/>
            </a:solidFill>
            <a:ln w="9525">
              <a:solidFill>
                <a:srgbClr val="000000"/>
              </a:solidFill>
              <a:prstDash val="solid"/>
              <a:round/>
              <a:headEnd/>
              <a:tailEnd/>
            </a:ln>
          </p:spPr>
          <p:txBody>
            <a:bodyPr/>
            <a:lstStyle/>
            <a:p>
              <a:endParaRPr lang="en-GB"/>
            </a:p>
          </p:txBody>
        </p:sp>
        <p:sp>
          <p:nvSpPr>
            <p:cNvPr id="11633" name="Freeform 4422"/>
            <p:cNvSpPr>
              <a:spLocks/>
            </p:cNvSpPr>
            <p:nvPr/>
          </p:nvSpPr>
          <p:spPr bwMode="auto">
            <a:xfrm>
              <a:off x="4117975" y="1697038"/>
              <a:ext cx="520700" cy="406400"/>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811129"/>
            </a:solidFill>
            <a:ln w="9525">
              <a:solidFill>
                <a:srgbClr val="000000"/>
              </a:solidFill>
              <a:prstDash val="solid"/>
              <a:round/>
              <a:headEnd/>
              <a:tailEnd/>
            </a:ln>
          </p:spPr>
          <p:txBody>
            <a:bodyPr/>
            <a:lstStyle/>
            <a:p>
              <a:endParaRPr lang="en-GB"/>
            </a:p>
          </p:txBody>
        </p:sp>
        <p:sp>
          <p:nvSpPr>
            <p:cNvPr id="11634" name="Freeform 4423"/>
            <p:cNvSpPr>
              <a:spLocks/>
            </p:cNvSpPr>
            <p:nvPr/>
          </p:nvSpPr>
          <p:spPr bwMode="auto">
            <a:xfrm>
              <a:off x="4203700" y="1450975"/>
              <a:ext cx="193675" cy="8572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811129"/>
            </a:solidFill>
            <a:ln w="9525">
              <a:solidFill>
                <a:srgbClr val="000000"/>
              </a:solidFill>
              <a:prstDash val="solid"/>
              <a:round/>
              <a:headEnd/>
              <a:tailEnd/>
            </a:ln>
          </p:spPr>
          <p:txBody>
            <a:bodyPr/>
            <a:lstStyle/>
            <a:p>
              <a:endParaRPr lang="en-GB"/>
            </a:p>
          </p:txBody>
        </p:sp>
        <p:sp>
          <p:nvSpPr>
            <p:cNvPr id="11635" name="Freeform 4424"/>
            <p:cNvSpPr>
              <a:spLocks/>
            </p:cNvSpPr>
            <p:nvPr/>
          </p:nvSpPr>
          <p:spPr bwMode="auto">
            <a:xfrm>
              <a:off x="4330700" y="1439863"/>
              <a:ext cx="153988" cy="31750"/>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811129"/>
            </a:solidFill>
            <a:ln w="9525">
              <a:solidFill>
                <a:srgbClr val="000000"/>
              </a:solidFill>
              <a:prstDash val="solid"/>
              <a:round/>
              <a:headEnd/>
              <a:tailEnd/>
            </a:ln>
          </p:spPr>
          <p:txBody>
            <a:bodyPr/>
            <a:lstStyle/>
            <a:p>
              <a:endParaRPr lang="en-GB"/>
            </a:p>
          </p:txBody>
        </p:sp>
        <p:sp>
          <p:nvSpPr>
            <p:cNvPr id="11636" name="Freeform 4425"/>
            <p:cNvSpPr>
              <a:spLocks/>
            </p:cNvSpPr>
            <p:nvPr/>
          </p:nvSpPr>
          <p:spPr bwMode="auto">
            <a:xfrm>
              <a:off x="4387850" y="1503363"/>
              <a:ext cx="77788" cy="11112"/>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903039"/>
            </a:solidFill>
            <a:ln w="9525">
              <a:solidFill>
                <a:srgbClr val="000000"/>
              </a:solidFill>
              <a:prstDash val="solid"/>
              <a:round/>
              <a:headEnd/>
              <a:tailEnd/>
            </a:ln>
          </p:spPr>
          <p:txBody>
            <a:bodyPr/>
            <a:lstStyle/>
            <a:p>
              <a:endParaRPr lang="en-GB"/>
            </a:p>
          </p:txBody>
        </p:sp>
        <p:sp>
          <p:nvSpPr>
            <p:cNvPr id="11637" name="Freeform 4426"/>
            <p:cNvSpPr>
              <a:spLocks/>
            </p:cNvSpPr>
            <p:nvPr/>
          </p:nvSpPr>
          <p:spPr bwMode="auto">
            <a:xfrm>
              <a:off x="4321175" y="1762125"/>
              <a:ext cx="30163" cy="9525"/>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GB"/>
            </a:p>
          </p:txBody>
        </p:sp>
        <p:sp>
          <p:nvSpPr>
            <p:cNvPr id="11638" name="Freeform 4427"/>
            <p:cNvSpPr>
              <a:spLocks/>
            </p:cNvSpPr>
            <p:nvPr/>
          </p:nvSpPr>
          <p:spPr bwMode="auto">
            <a:xfrm>
              <a:off x="4427538" y="1728788"/>
              <a:ext cx="277812" cy="309562"/>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811129"/>
            </a:solidFill>
            <a:ln w="9525">
              <a:solidFill>
                <a:srgbClr val="000000"/>
              </a:solidFill>
              <a:prstDash val="solid"/>
              <a:round/>
              <a:headEnd/>
              <a:tailEnd/>
            </a:ln>
          </p:spPr>
          <p:txBody>
            <a:bodyPr/>
            <a:lstStyle/>
            <a:p>
              <a:endParaRPr lang="en-GB"/>
            </a:p>
          </p:txBody>
        </p:sp>
        <p:sp>
          <p:nvSpPr>
            <p:cNvPr id="11639" name="Rectangle 4428"/>
            <p:cNvSpPr>
              <a:spLocks noChangeArrowheads="1"/>
            </p:cNvSpPr>
            <p:nvPr/>
          </p:nvSpPr>
          <p:spPr bwMode="auto">
            <a:xfrm>
              <a:off x="4243388" y="2466975"/>
              <a:ext cx="0" cy="11113"/>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640" name="Freeform 4429"/>
            <p:cNvSpPr>
              <a:spLocks/>
            </p:cNvSpPr>
            <p:nvPr/>
          </p:nvSpPr>
          <p:spPr bwMode="auto">
            <a:xfrm>
              <a:off x="4243388" y="2414588"/>
              <a:ext cx="193675" cy="8572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811129"/>
            </a:solidFill>
            <a:ln w="9525">
              <a:solidFill>
                <a:srgbClr val="000000"/>
              </a:solidFill>
              <a:prstDash val="solid"/>
              <a:round/>
              <a:headEnd/>
              <a:tailEnd/>
            </a:ln>
          </p:spPr>
          <p:txBody>
            <a:bodyPr/>
            <a:lstStyle/>
            <a:p>
              <a:endParaRPr lang="en-GB"/>
            </a:p>
          </p:txBody>
        </p:sp>
        <p:sp>
          <p:nvSpPr>
            <p:cNvPr id="11641" name="Freeform 4430"/>
            <p:cNvSpPr>
              <a:spLocks/>
            </p:cNvSpPr>
            <p:nvPr/>
          </p:nvSpPr>
          <p:spPr bwMode="auto">
            <a:xfrm>
              <a:off x="4408488" y="2541588"/>
              <a:ext cx="104775" cy="96837"/>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811129"/>
            </a:solidFill>
            <a:ln w="9525">
              <a:solidFill>
                <a:srgbClr val="000000"/>
              </a:solidFill>
              <a:prstDash val="solid"/>
              <a:round/>
              <a:headEnd/>
              <a:tailEnd/>
            </a:ln>
          </p:spPr>
          <p:txBody>
            <a:bodyPr/>
            <a:lstStyle/>
            <a:p>
              <a:endParaRPr lang="en-GB"/>
            </a:p>
          </p:txBody>
        </p:sp>
        <p:sp>
          <p:nvSpPr>
            <p:cNvPr id="11642" name="Freeform 4431"/>
            <p:cNvSpPr>
              <a:spLocks/>
            </p:cNvSpPr>
            <p:nvPr/>
          </p:nvSpPr>
          <p:spPr bwMode="auto">
            <a:xfrm>
              <a:off x="4351338" y="2489200"/>
              <a:ext cx="150812" cy="127000"/>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811129"/>
            </a:solidFill>
            <a:ln w="9525">
              <a:solidFill>
                <a:srgbClr val="000000"/>
              </a:solidFill>
              <a:prstDash val="solid"/>
              <a:round/>
              <a:headEnd/>
              <a:tailEnd/>
            </a:ln>
          </p:spPr>
          <p:txBody>
            <a:bodyPr/>
            <a:lstStyle/>
            <a:p>
              <a:endParaRPr lang="en-GB"/>
            </a:p>
          </p:txBody>
        </p:sp>
        <p:sp>
          <p:nvSpPr>
            <p:cNvPr id="11643" name="Freeform 4432"/>
            <p:cNvSpPr>
              <a:spLocks/>
            </p:cNvSpPr>
            <p:nvPr/>
          </p:nvSpPr>
          <p:spPr bwMode="auto">
            <a:xfrm>
              <a:off x="4445000" y="2616200"/>
              <a:ext cx="39688" cy="22225"/>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811129"/>
            </a:solidFill>
            <a:ln w="9525">
              <a:solidFill>
                <a:srgbClr val="000000"/>
              </a:solidFill>
              <a:prstDash val="solid"/>
              <a:round/>
              <a:headEnd/>
              <a:tailEnd/>
            </a:ln>
          </p:spPr>
          <p:txBody>
            <a:bodyPr/>
            <a:lstStyle/>
            <a:p>
              <a:endParaRPr lang="en-GB"/>
            </a:p>
          </p:txBody>
        </p:sp>
        <p:sp>
          <p:nvSpPr>
            <p:cNvPr id="11644" name="Freeform 4433"/>
            <p:cNvSpPr>
              <a:spLocks/>
            </p:cNvSpPr>
            <p:nvPr/>
          </p:nvSpPr>
          <p:spPr bwMode="auto">
            <a:xfrm>
              <a:off x="3887788" y="2338388"/>
              <a:ext cx="315912" cy="300037"/>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811129"/>
            </a:solidFill>
            <a:ln w="9525">
              <a:solidFill>
                <a:srgbClr val="000000"/>
              </a:solidFill>
              <a:prstDash val="solid"/>
              <a:round/>
              <a:headEnd/>
              <a:tailEnd/>
            </a:ln>
          </p:spPr>
          <p:txBody>
            <a:bodyPr/>
            <a:lstStyle/>
            <a:p>
              <a:endParaRPr lang="en-GB"/>
            </a:p>
          </p:txBody>
        </p:sp>
        <p:sp>
          <p:nvSpPr>
            <p:cNvPr id="11645" name="Freeform 4434"/>
            <p:cNvSpPr>
              <a:spLocks/>
            </p:cNvSpPr>
            <p:nvPr/>
          </p:nvSpPr>
          <p:spPr bwMode="auto">
            <a:xfrm>
              <a:off x="4233863" y="2627313"/>
              <a:ext cx="19050" cy="4286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903039"/>
            </a:solidFill>
            <a:ln w="9525">
              <a:solidFill>
                <a:srgbClr val="000000"/>
              </a:solidFill>
              <a:prstDash val="solid"/>
              <a:round/>
              <a:headEnd/>
              <a:tailEnd/>
            </a:ln>
          </p:spPr>
          <p:txBody>
            <a:bodyPr/>
            <a:lstStyle/>
            <a:p>
              <a:endParaRPr lang="en-GB"/>
            </a:p>
          </p:txBody>
        </p:sp>
        <p:sp>
          <p:nvSpPr>
            <p:cNvPr id="11646" name="Freeform 4435"/>
            <p:cNvSpPr>
              <a:spLocks/>
            </p:cNvSpPr>
            <p:nvPr/>
          </p:nvSpPr>
          <p:spPr bwMode="auto">
            <a:xfrm>
              <a:off x="4408488" y="2424113"/>
              <a:ext cx="173037" cy="95250"/>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811129"/>
            </a:solidFill>
            <a:ln w="9525">
              <a:solidFill>
                <a:srgbClr val="000000"/>
              </a:solidFill>
              <a:prstDash val="solid"/>
              <a:round/>
              <a:headEnd/>
              <a:tailEnd/>
            </a:ln>
          </p:spPr>
          <p:txBody>
            <a:bodyPr/>
            <a:lstStyle/>
            <a:p>
              <a:endParaRPr lang="en-GB"/>
            </a:p>
          </p:txBody>
        </p:sp>
        <p:sp>
          <p:nvSpPr>
            <p:cNvPr id="11647" name="Freeform 4436"/>
            <p:cNvSpPr>
              <a:spLocks/>
            </p:cNvSpPr>
            <p:nvPr/>
          </p:nvSpPr>
          <p:spPr bwMode="auto">
            <a:xfrm>
              <a:off x="4330700" y="2670175"/>
              <a:ext cx="0" cy="1588"/>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1648" name="Freeform 4437"/>
            <p:cNvSpPr>
              <a:spLocks/>
            </p:cNvSpPr>
            <p:nvPr/>
          </p:nvSpPr>
          <p:spPr bwMode="auto">
            <a:xfrm>
              <a:off x="4600575" y="1514475"/>
              <a:ext cx="3368675" cy="1155700"/>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811129"/>
            </a:solidFill>
            <a:ln w="9525">
              <a:solidFill>
                <a:srgbClr val="000000"/>
              </a:solidFill>
              <a:prstDash val="solid"/>
              <a:round/>
              <a:headEnd/>
              <a:tailEnd/>
            </a:ln>
          </p:spPr>
          <p:txBody>
            <a:bodyPr/>
            <a:lstStyle/>
            <a:p>
              <a:endParaRPr lang="en-GB"/>
            </a:p>
          </p:txBody>
        </p:sp>
        <p:sp>
          <p:nvSpPr>
            <p:cNvPr id="11649" name="Freeform 4438"/>
            <p:cNvSpPr>
              <a:spLocks/>
            </p:cNvSpPr>
            <p:nvPr/>
          </p:nvSpPr>
          <p:spPr bwMode="auto">
            <a:xfrm>
              <a:off x="7391400" y="2220913"/>
              <a:ext cx="230188" cy="29051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811129"/>
            </a:solidFill>
            <a:ln w="9525">
              <a:solidFill>
                <a:srgbClr val="000000"/>
              </a:solidFill>
              <a:prstDash val="solid"/>
              <a:round/>
              <a:headEnd/>
              <a:tailEnd/>
            </a:ln>
          </p:spPr>
          <p:txBody>
            <a:bodyPr/>
            <a:lstStyle/>
            <a:p>
              <a:endParaRPr lang="en-GB"/>
            </a:p>
          </p:txBody>
        </p:sp>
        <p:sp>
          <p:nvSpPr>
            <p:cNvPr id="11650" name="Freeform 4439"/>
            <p:cNvSpPr>
              <a:spLocks/>
            </p:cNvSpPr>
            <p:nvPr/>
          </p:nvSpPr>
          <p:spPr bwMode="auto">
            <a:xfrm>
              <a:off x="5041900" y="1525588"/>
              <a:ext cx="250825" cy="106362"/>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811129"/>
            </a:solidFill>
            <a:ln w="9525">
              <a:solidFill>
                <a:srgbClr val="000000"/>
              </a:solidFill>
              <a:prstDash val="solid"/>
              <a:round/>
              <a:headEnd/>
              <a:tailEnd/>
            </a:ln>
          </p:spPr>
          <p:txBody>
            <a:bodyPr/>
            <a:lstStyle/>
            <a:p>
              <a:endParaRPr lang="en-GB"/>
            </a:p>
          </p:txBody>
        </p:sp>
        <p:sp>
          <p:nvSpPr>
            <p:cNvPr id="11651" name="Freeform 4440"/>
            <p:cNvSpPr>
              <a:spLocks/>
            </p:cNvSpPr>
            <p:nvPr/>
          </p:nvSpPr>
          <p:spPr bwMode="auto">
            <a:xfrm>
              <a:off x="5033963" y="1631950"/>
              <a:ext cx="133350" cy="76200"/>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811129"/>
            </a:solidFill>
            <a:ln w="9525">
              <a:solidFill>
                <a:srgbClr val="000000"/>
              </a:solidFill>
              <a:prstDash val="solid"/>
              <a:round/>
              <a:headEnd/>
              <a:tailEnd/>
            </a:ln>
          </p:spPr>
          <p:txBody>
            <a:bodyPr/>
            <a:lstStyle/>
            <a:p>
              <a:endParaRPr lang="en-GB"/>
            </a:p>
          </p:txBody>
        </p:sp>
        <p:sp>
          <p:nvSpPr>
            <p:cNvPr id="11652" name="Freeform 4441"/>
            <p:cNvSpPr>
              <a:spLocks/>
            </p:cNvSpPr>
            <p:nvPr/>
          </p:nvSpPr>
          <p:spPr bwMode="auto">
            <a:xfrm>
              <a:off x="6592888" y="1546225"/>
              <a:ext cx="161925" cy="42863"/>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903039"/>
            </a:solidFill>
            <a:ln w="9525">
              <a:solidFill>
                <a:srgbClr val="000000"/>
              </a:solidFill>
              <a:prstDash val="solid"/>
              <a:round/>
              <a:headEnd/>
              <a:tailEnd/>
            </a:ln>
          </p:spPr>
          <p:txBody>
            <a:bodyPr/>
            <a:lstStyle/>
            <a:p>
              <a:endParaRPr lang="en-GB"/>
            </a:p>
          </p:txBody>
        </p:sp>
        <p:sp>
          <p:nvSpPr>
            <p:cNvPr id="11653" name="Freeform 4442"/>
            <p:cNvSpPr>
              <a:spLocks/>
            </p:cNvSpPr>
            <p:nvPr/>
          </p:nvSpPr>
          <p:spPr bwMode="auto">
            <a:xfrm>
              <a:off x="5668963" y="1450975"/>
              <a:ext cx="122237" cy="31750"/>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03039"/>
            </a:solidFill>
            <a:ln w="9525">
              <a:solidFill>
                <a:srgbClr val="000000"/>
              </a:solidFill>
              <a:prstDash val="solid"/>
              <a:round/>
              <a:headEnd/>
              <a:tailEnd/>
            </a:ln>
          </p:spPr>
          <p:txBody>
            <a:bodyPr/>
            <a:lstStyle/>
            <a:p>
              <a:endParaRPr lang="en-GB"/>
            </a:p>
          </p:txBody>
        </p:sp>
        <p:sp>
          <p:nvSpPr>
            <p:cNvPr id="11654" name="Freeform 4443"/>
            <p:cNvSpPr>
              <a:spLocks/>
            </p:cNvSpPr>
            <p:nvPr/>
          </p:nvSpPr>
          <p:spPr bwMode="auto">
            <a:xfrm>
              <a:off x="5811838" y="1460500"/>
              <a:ext cx="98425" cy="42863"/>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03039"/>
            </a:solidFill>
            <a:ln w="9525">
              <a:solidFill>
                <a:srgbClr val="000000"/>
              </a:solidFill>
              <a:prstDash val="solid"/>
              <a:round/>
              <a:headEnd/>
              <a:tailEnd/>
            </a:ln>
          </p:spPr>
          <p:txBody>
            <a:bodyPr/>
            <a:lstStyle/>
            <a:p>
              <a:endParaRPr lang="en-GB"/>
            </a:p>
          </p:txBody>
        </p:sp>
        <p:sp>
          <p:nvSpPr>
            <p:cNvPr id="11655" name="Freeform 4444"/>
            <p:cNvSpPr>
              <a:spLocks/>
            </p:cNvSpPr>
            <p:nvPr/>
          </p:nvSpPr>
          <p:spPr bwMode="auto">
            <a:xfrm>
              <a:off x="5611813" y="1428750"/>
              <a:ext cx="106362" cy="22225"/>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03039"/>
            </a:solidFill>
            <a:ln w="9525">
              <a:solidFill>
                <a:srgbClr val="000000"/>
              </a:solidFill>
              <a:prstDash val="solid"/>
              <a:round/>
              <a:headEnd/>
              <a:tailEnd/>
            </a:ln>
          </p:spPr>
          <p:txBody>
            <a:bodyPr/>
            <a:lstStyle/>
            <a:p>
              <a:endParaRPr lang="en-GB"/>
            </a:p>
          </p:txBody>
        </p:sp>
        <p:sp>
          <p:nvSpPr>
            <p:cNvPr id="11656" name="Freeform 4445"/>
            <p:cNvSpPr>
              <a:spLocks/>
            </p:cNvSpPr>
            <p:nvPr/>
          </p:nvSpPr>
          <p:spPr bwMode="auto">
            <a:xfrm>
              <a:off x="6775450" y="1568450"/>
              <a:ext cx="106363" cy="20638"/>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903039"/>
            </a:solidFill>
            <a:ln w="9525">
              <a:solidFill>
                <a:srgbClr val="000000"/>
              </a:solidFill>
              <a:prstDash val="solid"/>
              <a:round/>
              <a:headEnd/>
              <a:tailEnd/>
            </a:ln>
          </p:spPr>
          <p:txBody>
            <a:bodyPr/>
            <a:lstStyle/>
            <a:p>
              <a:endParaRPr lang="en-GB"/>
            </a:p>
          </p:txBody>
        </p:sp>
        <p:sp>
          <p:nvSpPr>
            <p:cNvPr id="11657" name="Freeform 4446"/>
            <p:cNvSpPr>
              <a:spLocks/>
            </p:cNvSpPr>
            <p:nvPr/>
          </p:nvSpPr>
          <p:spPr bwMode="auto">
            <a:xfrm>
              <a:off x="4484688" y="2209800"/>
              <a:ext cx="58737" cy="22225"/>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811129"/>
            </a:solidFill>
            <a:ln w="9525">
              <a:solidFill>
                <a:srgbClr val="000000"/>
              </a:solidFill>
              <a:prstDash val="solid"/>
              <a:round/>
              <a:headEnd/>
              <a:tailEnd/>
            </a:ln>
          </p:spPr>
          <p:txBody>
            <a:bodyPr/>
            <a:lstStyle/>
            <a:p>
              <a:endParaRPr lang="en-GB"/>
            </a:p>
          </p:txBody>
        </p:sp>
        <p:sp>
          <p:nvSpPr>
            <p:cNvPr id="11658" name="Freeform 4447"/>
            <p:cNvSpPr>
              <a:spLocks/>
            </p:cNvSpPr>
            <p:nvPr/>
          </p:nvSpPr>
          <p:spPr bwMode="auto">
            <a:xfrm>
              <a:off x="6727825" y="1611313"/>
              <a:ext cx="85725" cy="20637"/>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GB"/>
            </a:p>
          </p:txBody>
        </p:sp>
        <p:sp>
          <p:nvSpPr>
            <p:cNvPr id="11659" name="Freeform 4448"/>
            <p:cNvSpPr>
              <a:spLocks/>
            </p:cNvSpPr>
            <p:nvPr/>
          </p:nvSpPr>
          <p:spPr bwMode="auto">
            <a:xfrm>
              <a:off x="4994275" y="1739900"/>
              <a:ext cx="47625" cy="22225"/>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903039"/>
            </a:solidFill>
            <a:ln w="9525">
              <a:solidFill>
                <a:srgbClr val="000000"/>
              </a:solidFill>
              <a:prstDash val="solid"/>
              <a:round/>
              <a:headEnd/>
              <a:tailEnd/>
            </a:ln>
          </p:spPr>
          <p:txBody>
            <a:bodyPr/>
            <a:lstStyle/>
            <a:p>
              <a:endParaRPr lang="en-GB"/>
            </a:p>
          </p:txBody>
        </p:sp>
        <p:sp>
          <p:nvSpPr>
            <p:cNvPr id="11660" name="Freeform 4449"/>
            <p:cNvSpPr>
              <a:spLocks/>
            </p:cNvSpPr>
            <p:nvPr/>
          </p:nvSpPr>
          <p:spPr bwMode="auto">
            <a:xfrm>
              <a:off x="4829175" y="1428750"/>
              <a:ext cx="79375" cy="22225"/>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GB"/>
            </a:p>
          </p:txBody>
        </p:sp>
        <p:sp>
          <p:nvSpPr>
            <p:cNvPr id="11661" name="Freeform 4450"/>
            <p:cNvSpPr>
              <a:spLocks/>
            </p:cNvSpPr>
            <p:nvPr/>
          </p:nvSpPr>
          <p:spPr bwMode="auto">
            <a:xfrm>
              <a:off x="7747000" y="2530475"/>
              <a:ext cx="30163" cy="42863"/>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903039"/>
            </a:solidFill>
            <a:ln w="9525">
              <a:solidFill>
                <a:srgbClr val="000000"/>
              </a:solidFill>
              <a:prstDash val="solid"/>
              <a:round/>
              <a:headEnd/>
              <a:tailEnd/>
            </a:ln>
          </p:spPr>
          <p:txBody>
            <a:bodyPr/>
            <a:lstStyle/>
            <a:p>
              <a:endParaRPr lang="en-GB"/>
            </a:p>
          </p:txBody>
        </p:sp>
        <p:sp>
          <p:nvSpPr>
            <p:cNvPr id="11662" name="Freeform 4451"/>
            <p:cNvSpPr>
              <a:spLocks/>
            </p:cNvSpPr>
            <p:nvPr/>
          </p:nvSpPr>
          <p:spPr bwMode="auto">
            <a:xfrm>
              <a:off x="7591425" y="1685925"/>
              <a:ext cx="30163" cy="22225"/>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903039"/>
            </a:solidFill>
            <a:ln w="9525">
              <a:solidFill>
                <a:srgbClr val="000000"/>
              </a:solidFill>
              <a:prstDash val="solid"/>
              <a:round/>
              <a:headEnd/>
              <a:tailEnd/>
            </a:ln>
          </p:spPr>
          <p:txBody>
            <a:bodyPr/>
            <a:lstStyle/>
            <a:p>
              <a:endParaRPr lang="en-GB"/>
            </a:p>
          </p:txBody>
        </p:sp>
        <p:sp>
          <p:nvSpPr>
            <p:cNvPr id="11663" name="Freeform 4452"/>
            <p:cNvSpPr>
              <a:spLocks/>
            </p:cNvSpPr>
            <p:nvPr/>
          </p:nvSpPr>
          <p:spPr bwMode="auto">
            <a:xfrm>
              <a:off x="5197475" y="1717675"/>
              <a:ext cx="47625" cy="11113"/>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GB"/>
            </a:p>
          </p:txBody>
        </p:sp>
        <p:sp>
          <p:nvSpPr>
            <p:cNvPr id="11664" name="Freeform 4453"/>
            <p:cNvSpPr>
              <a:spLocks/>
            </p:cNvSpPr>
            <p:nvPr/>
          </p:nvSpPr>
          <p:spPr bwMode="auto">
            <a:xfrm>
              <a:off x="4513263" y="2092325"/>
              <a:ext cx="30162" cy="11113"/>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GB"/>
            </a:p>
          </p:txBody>
        </p:sp>
        <p:sp>
          <p:nvSpPr>
            <p:cNvPr id="11665" name="Freeform 4454"/>
            <p:cNvSpPr>
              <a:spLocks/>
            </p:cNvSpPr>
            <p:nvPr/>
          </p:nvSpPr>
          <p:spPr bwMode="auto">
            <a:xfrm>
              <a:off x="7747000" y="2060575"/>
              <a:ext cx="20638" cy="20638"/>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GB"/>
            </a:p>
          </p:txBody>
        </p:sp>
        <p:sp>
          <p:nvSpPr>
            <p:cNvPr id="11666" name="Freeform 4455"/>
            <p:cNvSpPr>
              <a:spLocks/>
            </p:cNvSpPr>
            <p:nvPr/>
          </p:nvSpPr>
          <p:spPr bwMode="auto">
            <a:xfrm>
              <a:off x="7429500" y="1728788"/>
              <a:ext cx="36513" cy="11112"/>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GB"/>
            </a:p>
          </p:txBody>
        </p:sp>
        <p:sp>
          <p:nvSpPr>
            <p:cNvPr id="11667" name="Freeform 4456"/>
            <p:cNvSpPr>
              <a:spLocks/>
            </p:cNvSpPr>
            <p:nvPr/>
          </p:nvSpPr>
          <p:spPr bwMode="auto">
            <a:xfrm>
              <a:off x="5370513" y="1622425"/>
              <a:ext cx="36512" cy="9525"/>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GB"/>
            </a:p>
          </p:txBody>
        </p:sp>
        <p:sp>
          <p:nvSpPr>
            <p:cNvPr id="11668" name="Freeform 4457"/>
            <p:cNvSpPr>
              <a:spLocks/>
            </p:cNvSpPr>
            <p:nvPr/>
          </p:nvSpPr>
          <p:spPr bwMode="auto">
            <a:xfrm>
              <a:off x="5041900" y="1428750"/>
              <a:ext cx="49213" cy="11113"/>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GB"/>
            </a:p>
          </p:txBody>
        </p:sp>
        <p:sp>
          <p:nvSpPr>
            <p:cNvPr id="11669" name="Freeform 4458"/>
            <p:cNvSpPr>
              <a:spLocks/>
            </p:cNvSpPr>
            <p:nvPr/>
          </p:nvSpPr>
          <p:spPr bwMode="auto">
            <a:xfrm>
              <a:off x="5091113" y="1428750"/>
              <a:ext cx="49212" cy="1588"/>
            </a:xfrm>
            <a:custGeom>
              <a:avLst/>
              <a:gdLst>
                <a:gd name="T0" fmla="*/ 2147483647 w 30"/>
                <a:gd name="T1" fmla="*/ 0 h 1587"/>
                <a:gd name="T2" fmla="*/ 0 w 30"/>
                <a:gd name="T3" fmla="*/ 0 h 1587"/>
                <a:gd name="T4" fmla="*/ 2147483647 w 30"/>
                <a:gd name="T5" fmla="*/ 0 h 1587"/>
                <a:gd name="T6" fmla="*/ 2147483647 w 30"/>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587">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GB"/>
            </a:p>
          </p:txBody>
        </p:sp>
        <p:sp>
          <p:nvSpPr>
            <p:cNvPr id="11670" name="Freeform 4459"/>
            <p:cNvSpPr>
              <a:spLocks/>
            </p:cNvSpPr>
            <p:nvPr/>
          </p:nvSpPr>
          <p:spPr bwMode="auto">
            <a:xfrm>
              <a:off x="6151563" y="1600200"/>
              <a:ext cx="36512" cy="1588"/>
            </a:xfrm>
            <a:custGeom>
              <a:avLst/>
              <a:gdLst>
                <a:gd name="T0" fmla="*/ 2147483647 w 24"/>
                <a:gd name="T1" fmla="*/ 0 h 1587"/>
                <a:gd name="T2" fmla="*/ 0 w 24"/>
                <a:gd name="T3" fmla="*/ 0 h 1587"/>
                <a:gd name="T4" fmla="*/ 2147483647 w 24"/>
                <a:gd name="T5" fmla="*/ 0 h 1587"/>
                <a:gd name="T6" fmla="*/ 2147483647 w 24"/>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587">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GB"/>
            </a:p>
          </p:txBody>
        </p:sp>
        <p:sp>
          <p:nvSpPr>
            <p:cNvPr id="11671" name="Freeform 4460"/>
            <p:cNvSpPr>
              <a:spLocks/>
            </p:cNvSpPr>
            <p:nvPr/>
          </p:nvSpPr>
          <p:spPr bwMode="auto">
            <a:xfrm>
              <a:off x="7813675" y="2349500"/>
              <a:ext cx="19050" cy="20638"/>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GB"/>
            </a:p>
          </p:txBody>
        </p:sp>
        <p:sp>
          <p:nvSpPr>
            <p:cNvPr id="11672" name="Freeform 4461"/>
            <p:cNvSpPr>
              <a:spLocks/>
            </p:cNvSpPr>
            <p:nvPr/>
          </p:nvSpPr>
          <p:spPr bwMode="auto">
            <a:xfrm>
              <a:off x="7727950" y="2562225"/>
              <a:ext cx="11113" cy="31750"/>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GB"/>
            </a:p>
          </p:txBody>
        </p:sp>
        <p:sp>
          <p:nvSpPr>
            <p:cNvPr id="11673" name="Freeform 4462"/>
            <p:cNvSpPr>
              <a:spLocks/>
            </p:cNvSpPr>
            <p:nvPr/>
          </p:nvSpPr>
          <p:spPr bwMode="auto">
            <a:xfrm>
              <a:off x="6708775" y="1600200"/>
              <a:ext cx="19050" cy="11113"/>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GB"/>
            </a:p>
          </p:txBody>
        </p:sp>
        <p:sp>
          <p:nvSpPr>
            <p:cNvPr id="11674" name="Freeform 4463"/>
            <p:cNvSpPr>
              <a:spLocks/>
            </p:cNvSpPr>
            <p:nvPr/>
          </p:nvSpPr>
          <p:spPr bwMode="auto">
            <a:xfrm>
              <a:off x="4800600" y="1438275"/>
              <a:ext cx="60325" cy="3175"/>
            </a:xfrm>
            <a:custGeom>
              <a:avLst/>
              <a:gdLst>
                <a:gd name="T0" fmla="*/ 2147483647 w 36"/>
                <a:gd name="T1" fmla="*/ 0 h 3175"/>
                <a:gd name="T2" fmla="*/ 0 w 36"/>
                <a:gd name="T3" fmla="*/ 0 h 3175"/>
                <a:gd name="T4" fmla="*/ 2147483647 w 36"/>
                <a:gd name="T5" fmla="*/ 0 h 3175"/>
                <a:gd name="T6" fmla="*/ 2147483647 w 36"/>
                <a:gd name="T7" fmla="*/ 0 h 3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175">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GB"/>
            </a:p>
          </p:txBody>
        </p:sp>
        <p:sp>
          <p:nvSpPr>
            <p:cNvPr id="11675" name="Freeform 4464"/>
            <p:cNvSpPr>
              <a:spLocks/>
            </p:cNvSpPr>
            <p:nvPr/>
          </p:nvSpPr>
          <p:spPr bwMode="auto">
            <a:xfrm>
              <a:off x="5532438" y="1654175"/>
              <a:ext cx="19050" cy="9525"/>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GB"/>
            </a:p>
          </p:txBody>
        </p:sp>
        <p:sp>
          <p:nvSpPr>
            <p:cNvPr id="11676" name="Freeform 4465"/>
            <p:cNvSpPr>
              <a:spLocks/>
            </p:cNvSpPr>
            <p:nvPr/>
          </p:nvSpPr>
          <p:spPr bwMode="auto">
            <a:xfrm>
              <a:off x="5016500" y="1438275"/>
              <a:ext cx="25400" cy="11113"/>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GB"/>
            </a:p>
          </p:txBody>
        </p:sp>
        <p:sp>
          <p:nvSpPr>
            <p:cNvPr id="11677" name="Freeform 4466"/>
            <p:cNvSpPr>
              <a:spLocks/>
            </p:cNvSpPr>
            <p:nvPr/>
          </p:nvSpPr>
          <p:spPr bwMode="auto">
            <a:xfrm>
              <a:off x="7918450" y="2187575"/>
              <a:ext cx="39688" cy="33338"/>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GB"/>
            </a:p>
          </p:txBody>
        </p:sp>
        <p:sp>
          <p:nvSpPr>
            <p:cNvPr id="11678" name="Freeform 4467"/>
            <p:cNvSpPr>
              <a:spLocks/>
            </p:cNvSpPr>
            <p:nvPr/>
          </p:nvSpPr>
          <p:spPr bwMode="auto">
            <a:xfrm>
              <a:off x="6562725" y="1557338"/>
              <a:ext cx="19050" cy="11112"/>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GB"/>
            </a:p>
          </p:txBody>
        </p:sp>
        <p:sp>
          <p:nvSpPr>
            <p:cNvPr id="11679" name="Freeform 4468"/>
            <p:cNvSpPr>
              <a:spLocks/>
            </p:cNvSpPr>
            <p:nvPr/>
          </p:nvSpPr>
          <p:spPr bwMode="auto">
            <a:xfrm>
              <a:off x="4513263" y="2070100"/>
              <a:ext cx="20637" cy="11113"/>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GB"/>
            </a:p>
          </p:txBody>
        </p:sp>
        <p:sp>
          <p:nvSpPr>
            <p:cNvPr id="11680" name="Freeform 4469"/>
            <p:cNvSpPr>
              <a:spLocks/>
            </p:cNvSpPr>
            <p:nvPr/>
          </p:nvSpPr>
          <p:spPr bwMode="auto">
            <a:xfrm>
              <a:off x="4321175" y="2582863"/>
              <a:ext cx="9525" cy="3175"/>
            </a:xfrm>
            <a:custGeom>
              <a:avLst/>
              <a:gdLst>
                <a:gd name="T0" fmla="*/ 2147483647 w 6"/>
                <a:gd name="T1" fmla="*/ 0 h 3175"/>
                <a:gd name="T2" fmla="*/ 2147483647 w 6"/>
                <a:gd name="T3" fmla="*/ 0 h 3175"/>
                <a:gd name="T4" fmla="*/ 2147483647 w 6"/>
                <a:gd name="T5" fmla="*/ 0 h 3175"/>
                <a:gd name="T6" fmla="*/ 0 w 6"/>
                <a:gd name="T7" fmla="*/ 0 h 3175"/>
                <a:gd name="T8" fmla="*/ 2147483647 w 6"/>
                <a:gd name="T9" fmla="*/ 0 h 3175"/>
                <a:gd name="T10" fmla="*/ 2147483647 w 6"/>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175">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GB"/>
            </a:p>
          </p:txBody>
        </p:sp>
        <p:sp>
          <p:nvSpPr>
            <p:cNvPr id="11681" name="Freeform 4470"/>
            <p:cNvSpPr>
              <a:spLocks/>
            </p:cNvSpPr>
            <p:nvPr/>
          </p:nvSpPr>
          <p:spPr bwMode="auto">
            <a:xfrm>
              <a:off x="4416425" y="2392363"/>
              <a:ext cx="147638" cy="53975"/>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811129"/>
            </a:solidFill>
            <a:ln w="9525">
              <a:solidFill>
                <a:srgbClr val="000000"/>
              </a:solidFill>
              <a:prstDash val="solid"/>
              <a:round/>
              <a:headEnd/>
              <a:tailEnd/>
            </a:ln>
          </p:spPr>
          <p:txBody>
            <a:bodyPr/>
            <a:lstStyle/>
            <a:p>
              <a:endParaRPr lang="en-GB"/>
            </a:p>
          </p:txBody>
        </p:sp>
        <p:sp>
          <p:nvSpPr>
            <p:cNvPr id="11682" name="Freeform 4471"/>
            <p:cNvSpPr>
              <a:spLocks/>
            </p:cNvSpPr>
            <p:nvPr/>
          </p:nvSpPr>
          <p:spPr bwMode="auto">
            <a:xfrm>
              <a:off x="4351338" y="2489200"/>
              <a:ext cx="76200" cy="41275"/>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811129"/>
            </a:solidFill>
            <a:ln w="9525">
              <a:solidFill>
                <a:srgbClr val="000000"/>
              </a:solidFill>
              <a:prstDash val="solid"/>
              <a:round/>
              <a:headEnd/>
              <a:tailEnd/>
            </a:ln>
          </p:spPr>
          <p:txBody>
            <a:bodyPr/>
            <a:lstStyle/>
            <a:p>
              <a:endParaRPr lang="en-GB"/>
            </a:p>
          </p:txBody>
        </p:sp>
        <p:sp>
          <p:nvSpPr>
            <p:cNvPr id="11683" name="Freeform 4472"/>
            <p:cNvSpPr>
              <a:spLocks/>
            </p:cNvSpPr>
            <p:nvPr/>
          </p:nvSpPr>
          <p:spPr bwMode="auto">
            <a:xfrm>
              <a:off x="4262438" y="1749425"/>
              <a:ext cx="261937" cy="438150"/>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811129"/>
            </a:solidFill>
            <a:ln w="9525">
              <a:solidFill>
                <a:srgbClr val="000000"/>
              </a:solidFill>
              <a:prstDash val="solid"/>
              <a:round/>
              <a:headEnd/>
              <a:tailEnd/>
            </a:ln>
          </p:spPr>
          <p:txBody>
            <a:bodyPr/>
            <a:lstStyle/>
            <a:p>
              <a:endParaRPr lang="en-GB"/>
            </a:p>
          </p:txBody>
        </p:sp>
        <p:sp>
          <p:nvSpPr>
            <p:cNvPr id="11684" name="Freeform 4473"/>
            <p:cNvSpPr>
              <a:spLocks/>
            </p:cNvSpPr>
            <p:nvPr/>
          </p:nvSpPr>
          <p:spPr bwMode="auto">
            <a:xfrm>
              <a:off x="4427538" y="2112963"/>
              <a:ext cx="17462" cy="22225"/>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GB"/>
            </a:p>
          </p:txBody>
        </p:sp>
        <p:sp>
          <p:nvSpPr>
            <p:cNvPr id="11685" name="Freeform 4474"/>
            <p:cNvSpPr>
              <a:spLocks/>
            </p:cNvSpPr>
            <p:nvPr/>
          </p:nvSpPr>
          <p:spPr bwMode="auto">
            <a:xfrm>
              <a:off x="4159250" y="2455863"/>
              <a:ext cx="112713" cy="63500"/>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811129"/>
            </a:solidFill>
            <a:ln w="9525">
              <a:solidFill>
                <a:srgbClr val="000000"/>
              </a:solidFill>
              <a:prstDash val="solid"/>
              <a:round/>
              <a:headEnd/>
              <a:tailEnd/>
            </a:ln>
          </p:spPr>
          <p:txBody>
            <a:bodyPr/>
            <a:lstStyle/>
            <a:p>
              <a:endParaRPr lang="en-GB"/>
            </a:p>
          </p:txBody>
        </p:sp>
        <p:sp>
          <p:nvSpPr>
            <p:cNvPr id="11686" name="Freeform 4475"/>
            <p:cNvSpPr>
              <a:spLocks/>
            </p:cNvSpPr>
            <p:nvPr/>
          </p:nvSpPr>
          <p:spPr bwMode="auto">
            <a:xfrm>
              <a:off x="4564063" y="2284413"/>
              <a:ext cx="452437" cy="277812"/>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811129"/>
            </a:solidFill>
            <a:ln w="9525">
              <a:solidFill>
                <a:srgbClr val="000000"/>
              </a:solidFill>
              <a:prstDash val="solid"/>
              <a:round/>
              <a:headEnd/>
              <a:tailEnd/>
            </a:ln>
          </p:spPr>
          <p:txBody>
            <a:bodyPr/>
            <a:lstStyle/>
            <a:p>
              <a:endParaRPr lang="en-GB"/>
            </a:p>
          </p:txBody>
        </p:sp>
        <p:sp>
          <p:nvSpPr>
            <p:cNvPr id="11687" name="Freeform 4476"/>
            <p:cNvSpPr>
              <a:spLocks/>
            </p:cNvSpPr>
            <p:nvPr/>
          </p:nvSpPr>
          <p:spPr bwMode="auto">
            <a:xfrm>
              <a:off x="828675" y="1663700"/>
              <a:ext cx="1836738" cy="1006475"/>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C1636A"/>
            </a:solidFill>
            <a:ln w="9525">
              <a:solidFill>
                <a:srgbClr val="000000"/>
              </a:solidFill>
              <a:prstDash val="solid"/>
              <a:round/>
              <a:headEnd/>
              <a:tailEnd/>
            </a:ln>
          </p:spPr>
          <p:txBody>
            <a:bodyPr/>
            <a:lstStyle/>
            <a:p>
              <a:endParaRPr lang="en-GB"/>
            </a:p>
          </p:txBody>
        </p:sp>
        <p:sp>
          <p:nvSpPr>
            <p:cNvPr id="11688" name="Freeform 4477"/>
            <p:cNvSpPr>
              <a:spLocks/>
            </p:cNvSpPr>
            <p:nvPr/>
          </p:nvSpPr>
          <p:spPr bwMode="auto">
            <a:xfrm>
              <a:off x="2212975" y="1620838"/>
              <a:ext cx="500063" cy="352425"/>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C1636A"/>
            </a:solidFill>
            <a:ln w="9525">
              <a:solidFill>
                <a:srgbClr val="000000"/>
              </a:solidFill>
              <a:prstDash val="solid"/>
              <a:round/>
              <a:headEnd/>
              <a:tailEnd/>
            </a:ln>
          </p:spPr>
          <p:txBody>
            <a:bodyPr/>
            <a:lstStyle/>
            <a:p>
              <a:endParaRPr lang="en-GB"/>
            </a:p>
          </p:txBody>
        </p:sp>
        <p:sp>
          <p:nvSpPr>
            <p:cNvPr id="11689" name="Freeform 4478"/>
            <p:cNvSpPr>
              <a:spLocks/>
            </p:cNvSpPr>
            <p:nvPr/>
          </p:nvSpPr>
          <p:spPr bwMode="auto">
            <a:xfrm>
              <a:off x="2357438" y="1385888"/>
              <a:ext cx="617537" cy="160337"/>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C1636A"/>
            </a:solidFill>
            <a:ln w="9525">
              <a:solidFill>
                <a:srgbClr val="000000"/>
              </a:solidFill>
              <a:prstDash val="solid"/>
              <a:round/>
              <a:headEnd/>
              <a:tailEnd/>
            </a:ln>
          </p:spPr>
          <p:txBody>
            <a:bodyPr/>
            <a:lstStyle/>
            <a:p>
              <a:endParaRPr lang="en-GB"/>
            </a:p>
          </p:txBody>
        </p:sp>
        <p:sp>
          <p:nvSpPr>
            <p:cNvPr id="11690" name="Freeform 4479"/>
            <p:cNvSpPr>
              <a:spLocks/>
            </p:cNvSpPr>
            <p:nvPr/>
          </p:nvSpPr>
          <p:spPr bwMode="auto">
            <a:xfrm>
              <a:off x="1616075" y="1631950"/>
              <a:ext cx="338138" cy="139700"/>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C1636A"/>
            </a:solidFill>
            <a:ln w="9525">
              <a:solidFill>
                <a:srgbClr val="000000"/>
              </a:solidFill>
              <a:prstDash val="solid"/>
              <a:round/>
              <a:headEnd/>
              <a:tailEnd/>
            </a:ln>
          </p:spPr>
          <p:txBody>
            <a:bodyPr/>
            <a:lstStyle/>
            <a:p>
              <a:endParaRPr lang="en-GB"/>
            </a:p>
          </p:txBody>
        </p:sp>
        <p:sp>
          <p:nvSpPr>
            <p:cNvPr id="11691" name="Freeform 4480"/>
            <p:cNvSpPr>
              <a:spLocks/>
            </p:cNvSpPr>
            <p:nvPr/>
          </p:nvSpPr>
          <p:spPr bwMode="auto">
            <a:xfrm>
              <a:off x="1522413" y="1600200"/>
              <a:ext cx="238125" cy="96838"/>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C1636A"/>
            </a:solidFill>
            <a:ln w="9525">
              <a:solidFill>
                <a:srgbClr val="000000"/>
              </a:solidFill>
              <a:prstDash val="solid"/>
              <a:round/>
              <a:headEnd/>
              <a:tailEnd/>
            </a:ln>
          </p:spPr>
          <p:txBody>
            <a:bodyPr/>
            <a:lstStyle/>
            <a:p>
              <a:endParaRPr lang="en-GB"/>
            </a:p>
          </p:txBody>
        </p:sp>
        <p:sp>
          <p:nvSpPr>
            <p:cNvPr id="11692" name="Freeform 4481"/>
            <p:cNvSpPr>
              <a:spLocks/>
            </p:cNvSpPr>
            <p:nvPr/>
          </p:nvSpPr>
          <p:spPr bwMode="auto">
            <a:xfrm>
              <a:off x="2530475" y="2327275"/>
              <a:ext cx="165100" cy="16192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C1636A"/>
            </a:solidFill>
            <a:ln w="9525">
              <a:solidFill>
                <a:srgbClr val="000000"/>
              </a:solidFill>
              <a:prstDash val="solid"/>
              <a:round/>
              <a:headEnd/>
              <a:tailEnd/>
            </a:ln>
          </p:spPr>
          <p:txBody>
            <a:bodyPr/>
            <a:lstStyle/>
            <a:p>
              <a:endParaRPr lang="en-GB"/>
            </a:p>
          </p:txBody>
        </p:sp>
        <p:sp>
          <p:nvSpPr>
            <p:cNvPr id="11693" name="Freeform 4482"/>
            <p:cNvSpPr>
              <a:spLocks/>
            </p:cNvSpPr>
            <p:nvPr/>
          </p:nvSpPr>
          <p:spPr bwMode="auto">
            <a:xfrm>
              <a:off x="2212975" y="1535113"/>
              <a:ext cx="290513" cy="53975"/>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C1636A"/>
            </a:solidFill>
            <a:ln w="9525">
              <a:solidFill>
                <a:srgbClr val="000000"/>
              </a:solidFill>
              <a:prstDash val="solid"/>
              <a:round/>
              <a:headEnd/>
              <a:tailEnd/>
            </a:ln>
          </p:spPr>
          <p:txBody>
            <a:bodyPr/>
            <a:lstStyle/>
            <a:p>
              <a:endParaRPr lang="en-GB"/>
            </a:p>
          </p:txBody>
        </p:sp>
        <p:sp>
          <p:nvSpPr>
            <p:cNvPr id="11694" name="Freeform 4483"/>
            <p:cNvSpPr>
              <a:spLocks/>
            </p:cNvSpPr>
            <p:nvPr/>
          </p:nvSpPr>
          <p:spPr bwMode="auto">
            <a:xfrm>
              <a:off x="2311400" y="1428750"/>
              <a:ext cx="182563" cy="63500"/>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C1636A"/>
            </a:solidFill>
            <a:ln w="9525">
              <a:solidFill>
                <a:srgbClr val="000000"/>
              </a:solidFill>
              <a:prstDash val="solid"/>
              <a:round/>
              <a:headEnd/>
              <a:tailEnd/>
            </a:ln>
          </p:spPr>
          <p:txBody>
            <a:bodyPr/>
            <a:lstStyle/>
            <a:p>
              <a:endParaRPr lang="en-GB"/>
            </a:p>
          </p:txBody>
        </p:sp>
        <p:sp>
          <p:nvSpPr>
            <p:cNvPr id="11695" name="Freeform 4484"/>
            <p:cNvSpPr>
              <a:spLocks/>
            </p:cNvSpPr>
            <p:nvPr/>
          </p:nvSpPr>
          <p:spPr bwMode="auto">
            <a:xfrm>
              <a:off x="1771650" y="1535113"/>
              <a:ext cx="249238" cy="65087"/>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C1636A"/>
            </a:solidFill>
            <a:ln w="9525">
              <a:solidFill>
                <a:srgbClr val="000000"/>
              </a:solidFill>
              <a:prstDash val="solid"/>
              <a:round/>
              <a:headEnd/>
              <a:tailEnd/>
            </a:ln>
          </p:spPr>
          <p:txBody>
            <a:bodyPr/>
            <a:lstStyle/>
            <a:p>
              <a:endParaRPr lang="en-GB"/>
            </a:p>
          </p:txBody>
        </p:sp>
        <p:sp>
          <p:nvSpPr>
            <p:cNvPr id="11696" name="Freeform 4485"/>
            <p:cNvSpPr>
              <a:spLocks/>
            </p:cNvSpPr>
            <p:nvPr/>
          </p:nvSpPr>
          <p:spPr bwMode="auto">
            <a:xfrm>
              <a:off x="2108200" y="1857375"/>
              <a:ext cx="152400" cy="84138"/>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C1636A"/>
            </a:solidFill>
            <a:ln w="9525">
              <a:solidFill>
                <a:srgbClr val="000000"/>
              </a:solidFill>
              <a:prstDash val="solid"/>
              <a:round/>
              <a:headEnd/>
              <a:tailEnd/>
            </a:ln>
          </p:spPr>
          <p:txBody>
            <a:bodyPr/>
            <a:lstStyle/>
            <a:p>
              <a:endParaRPr lang="en-GB"/>
            </a:p>
          </p:txBody>
        </p:sp>
        <p:sp>
          <p:nvSpPr>
            <p:cNvPr id="11697" name="Freeform 4486"/>
            <p:cNvSpPr>
              <a:spLocks/>
            </p:cNvSpPr>
            <p:nvPr/>
          </p:nvSpPr>
          <p:spPr bwMode="auto">
            <a:xfrm>
              <a:off x="1992313" y="1620838"/>
              <a:ext cx="133350" cy="65087"/>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C1636A"/>
            </a:solidFill>
            <a:ln w="9525">
              <a:solidFill>
                <a:srgbClr val="000000"/>
              </a:solidFill>
              <a:prstDash val="solid"/>
              <a:round/>
              <a:headEnd/>
              <a:tailEnd/>
            </a:ln>
          </p:spPr>
          <p:txBody>
            <a:bodyPr/>
            <a:lstStyle/>
            <a:p>
              <a:endParaRPr lang="en-GB"/>
            </a:p>
          </p:txBody>
        </p:sp>
        <p:sp>
          <p:nvSpPr>
            <p:cNvPr id="11698" name="Freeform 4487"/>
            <p:cNvSpPr>
              <a:spLocks/>
            </p:cNvSpPr>
            <p:nvPr/>
          </p:nvSpPr>
          <p:spPr bwMode="auto">
            <a:xfrm>
              <a:off x="2117725" y="1611313"/>
              <a:ext cx="142875" cy="52387"/>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C1636A"/>
            </a:solidFill>
            <a:ln w="9525">
              <a:solidFill>
                <a:srgbClr val="000000"/>
              </a:solidFill>
              <a:prstDash val="solid"/>
              <a:round/>
              <a:headEnd/>
              <a:tailEnd/>
            </a:ln>
          </p:spPr>
          <p:txBody>
            <a:bodyPr/>
            <a:lstStyle/>
            <a:p>
              <a:endParaRPr lang="en-GB"/>
            </a:p>
          </p:txBody>
        </p:sp>
        <p:sp>
          <p:nvSpPr>
            <p:cNvPr id="11699" name="Freeform 4488"/>
            <p:cNvSpPr>
              <a:spLocks/>
            </p:cNvSpPr>
            <p:nvPr/>
          </p:nvSpPr>
          <p:spPr bwMode="auto">
            <a:xfrm>
              <a:off x="866775" y="2349500"/>
              <a:ext cx="76200" cy="8572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C1636A"/>
            </a:solidFill>
            <a:ln w="9525">
              <a:solidFill>
                <a:srgbClr val="000000"/>
              </a:solidFill>
              <a:prstDash val="solid"/>
              <a:round/>
              <a:headEnd/>
              <a:tailEnd/>
            </a:ln>
          </p:spPr>
          <p:txBody>
            <a:bodyPr/>
            <a:lstStyle/>
            <a:p>
              <a:endParaRPr lang="en-GB"/>
            </a:p>
          </p:txBody>
        </p:sp>
        <p:sp>
          <p:nvSpPr>
            <p:cNvPr id="11700" name="Freeform 4489"/>
            <p:cNvSpPr>
              <a:spLocks/>
            </p:cNvSpPr>
            <p:nvPr/>
          </p:nvSpPr>
          <p:spPr bwMode="auto">
            <a:xfrm>
              <a:off x="1703388" y="1514475"/>
              <a:ext cx="182562" cy="42863"/>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C1636A"/>
            </a:solidFill>
            <a:ln w="9525">
              <a:solidFill>
                <a:srgbClr val="000000"/>
              </a:solidFill>
              <a:prstDash val="solid"/>
              <a:round/>
              <a:headEnd/>
              <a:tailEnd/>
            </a:ln>
          </p:spPr>
          <p:txBody>
            <a:bodyPr/>
            <a:lstStyle/>
            <a:p>
              <a:endParaRPr lang="en-GB"/>
            </a:p>
          </p:txBody>
        </p:sp>
        <p:sp>
          <p:nvSpPr>
            <p:cNvPr id="11701" name="Freeform 4490"/>
            <p:cNvSpPr>
              <a:spLocks/>
            </p:cNvSpPr>
            <p:nvPr/>
          </p:nvSpPr>
          <p:spPr bwMode="auto">
            <a:xfrm>
              <a:off x="2070100" y="1535113"/>
              <a:ext cx="114300" cy="4286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C1636A"/>
            </a:solidFill>
            <a:ln w="9525">
              <a:solidFill>
                <a:srgbClr val="000000"/>
              </a:solidFill>
              <a:prstDash val="solid"/>
              <a:round/>
              <a:headEnd/>
              <a:tailEnd/>
            </a:ln>
          </p:spPr>
          <p:txBody>
            <a:bodyPr/>
            <a:lstStyle/>
            <a:p>
              <a:endParaRPr lang="en-GB"/>
            </a:p>
          </p:txBody>
        </p:sp>
        <p:sp>
          <p:nvSpPr>
            <p:cNvPr id="11702" name="Freeform 4491"/>
            <p:cNvSpPr>
              <a:spLocks/>
            </p:cNvSpPr>
            <p:nvPr/>
          </p:nvSpPr>
          <p:spPr bwMode="auto">
            <a:xfrm>
              <a:off x="2117725" y="1471613"/>
              <a:ext cx="95250" cy="31750"/>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C1636A"/>
            </a:solidFill>
            <a:ln w="9525">
              <a:solidFill>
                <a:srgbClr val="000000"/>
              </a:solidFill>
              <a:prstDash val="solid"/>
              <a:round/>
              <a:headEnd/>
              <a:tailEnd/>
            </a:ln>
          </p:spPr>
          <p:txBody>
            <a:bodyPr/>
            <a:lstStyle/>
            <a:p>
              <a:endParaRPr lang="en-GB"/>
            </a:p>
          </p:txBody>
        </p:sp>
        <p:sp>
          <p:nvSpPr>
            <p:cNvPr id="11703" name="Freeform 4492"/>
            <p:cNvSpPr>
              <a:spLocks/>
            </p:cNvSpPr>
            <p:nvPr/>
          </p:nvSpPr>
          <p:spPr bwMode="auto">
            <a:xfrm>
              <a:off x="1954213" y="1728788"/>
              <a:ext cx="98425" cy="4286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C1636A"/>
            </a:solidFill>
            <a:ln w="9525">
              <a:solidFill>
                <a:srgbClr val="000000"/>
              </a:solidFill>
              <a:prstDash val="solid"/>
              <a:round/>
              <a:headEnd/>
              <a:tailEnd/>
            </a:ln>
          </p:spPr>
          <p:txBody>
            <a:bodyPr/>
            <a:lstStyle/>
            <a:p>
              <a:endParaRPr lang="en-GB"/>
            </a:p>
          </p:txBody>
        </p:sp>
        <p:sp>
          <p:nvSpPr>
            <p:cNvPr id="11704" name="Freeform 4493"/>
            <p:cNvSpPr>
              <a:spLocks/>
            </p:cNvSpPr>
            <p:nvPr/>
          </p:nvSpPr>
          <p:spPr bwMode="auto">
            <a:xfrm>
              <a:off x="2436813" y="1620838"/>
              <a:ext cx="85725" cy="22225"/>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C1636A"/>
            </a:solidFill>
            <a:ln w="9525">
              <a:solidFill>
                <a:srgbClr val="000000"/>
              </a:solidFill>
              <a:prstDash val="solid"/>
              <a:round/>
              <a:headEnd/>
              <a:tailEnd/>
            </a:ln>
          </p:spPr>
          <p:txBody>
            <a:bodyPr/>
            <a:lstStyle/>
            <a:p>
              <a:endParaRPr lang="en-GB"/>
            </a:p>
          </p:txBody>
        </p:sp>
        <p:sp>
          <p:nvSpPr>
            <p:cNvPr id="11705" name="Freeform 4494"/>
            <p:cNvSpPr>
              <a:spLocks/>
            </p:cNvSpPr>
            <p:nvPr/>
          </p:nvSpPr>
          <p:spPr bwMode="auto">
            <a:xfrm>
              <a:off x="2397125" y="1782763"/>
              <a:ext cx="46038" cy="31750"/>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C1636A"/>
            </a:solidFill>
            <a:ln w="9525">
              <a:solidFill>
                <a:srgbClr val="000000"/>
              </a:solidFill>
              <a:prstDash val="solid"/>
              <a:round/>
              <a:headEnd/>
              <a:tailEnd/>
            </a:ln>
          </p:spPr>
          <p:txBody>
            <a:bodyPr/>
            <a:lstStyle/>
            <a:p>
              <a:endParaRPr lang="en-GB"/>
            </a:p>
          </p:txBody>
        </p:sp>
        <p:sp>
          <p:nvSpPr>
            <p:cNvPr id="11706" name="Freeform 4495"/>
            <p:cNvSpPr>
              <a:spLocks/>
            </p:cNvSpPr>
            <p:nvPr/>
          </p:nvSpPr>
          <p:spPr bwMode="auto">
            <a:xfrm>
              <a:off x="2232025" y="1481138"/>
              <a:ext cx="58738" cy="22225"/>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C1636A"/>
            </a:solidFill>
            <a:ln w="9525">
              <a:solidFill>
                <a:srgbClr val="000000"/>
              </a:solidFill>
              <a:prstDash val="solid"/>
              <a:round/>
              <a:headEnd/>
              <a:tailEnd/>
            </a:ln>
          </p:spPr>
          <p:txBody>
            <a:bodyPr/>
            <a:lstStyle/>
            <a:p>
              <a:endParaRPr lang="en-GB"/>
            </a:p>
          </p:txBody>
        </p:sp>
        <p:sp>
          <p:nvSpPr>
            <p:cNvPr id="11707" name="Freeform 4496"/>
            <p:cNvSpPr>
              <a:spLocks/>
            </p:cNvSpPr>
            <p:nvPr/>
          </p:nvSpPr>
          <p:spPr bwMode="auto">
            <a:xfrm>
              <a:off x="2165350" y="1568450"/>
              <a:ext cx="58738" cy="20638"/>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C1636A"/>
            </a:solidFill>
            <a:ln w="9525">
              <a:solidFill>
                <a:srgbClr val="000000"/>
              </a:solidFill>
              <a:prstDash val="solid"/>
              <a:round/>
              <a:headEnd/>
              <a:tailEnd/>
            </a:ln>
          </p:spPr>
          <p:txBody>
            <a:bodyPr/>
            <a:lstStyle/>
            <a:p>
              <a:endParaRPr lang="en-GB"/>
            </a:p>
          </p:txBody>
        </p:sp>
        <p:sp>
          <p:nvSpPr>
            <p:cNvPr id="11708" name="Freeform 4497"/>
            <p:cNvSpPr>
              <a:spLocks/>
            </p:cNvSpPr>
            <p:nvPr/>
          </p:nvSpPr>
          <p:spPr bwMode="auto">
            <a:xfrm>
              <a:off x="1927225" y="1620838"/>
              <a:ext cx="46038" cy="22225"/>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C1636A"/>
            </a:solidFill>
            <a:ln w="9525">
              <a:solidFill>
                <a:srgbClr val="000000"/>
              </a:solidFill>
              <a:prstDash val="solid"/>
              <a:round/>
              <a:headEnd/>
              <a:tailEnd/>
            </a:ln>
          </p:spPr>
          <p:txBody>
            <a:bodyPr/>
            <a:lstStyle/>
            <a:p>
              <a:endParaRPr lang="en-GB"/>
            </a:p>
          </p:txBody>
        </p:sp>
        <p:sp>
          <p:nvSpPr>
            <p:cNvPr id="11709" name="Freeform 4498"/>
            <p:cNvSpPr>
              <a:spLocks/>
            </p:cNvSpPr>
            <p:nvPr/>
          </p:nvSpPr>
          <p:spPr bwMode="auto">
            <a:xfrm>
              <a:off x="2684463" y="1374775"/>
              <a:ext cx="1116012"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811129"/>
            </a:solidFill>
            <a:ln w="9525">
              <a:solidFill>
                <a:srgbClr val="000000"/>
              </a:solidFill>
              <a:prstDash val="solid"/>
              <a:round/>
              <a:headEnd/>
              <a:tailEnd/>
            </a:ln>
          </p:spPr>
          <p:txBody>
            <a:bodyPr/>
            <a:lstStyle/>
            <a:p>
              <a:endParaRPr lang="en-GB"/>
            </a:p>
          </p:txBody>
        </p:sp>
        <p:sp>
          <p:nvSpPr>
            <p:cNvPr id="11710" name="Freeform 4499"/>
            <p:cNvSpPr>
              <a:spLocks/>
            </p:cNvSpPr>
            <p:nvPr/>
          </p:nvSpPr>
          <p:spPr bwMode="auto">
            <a:xfrm>
              <a:off x="2895600" y="1717675"/>
              <a:ext cx="50800" cy="31750"/>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903039"/>
            </a:solidFill>
            <a:ln w="9525">
              <a:solidFill>
                <a:srgbClr val="000000"/>
              </a:solidFill>
              <a:prstDash val="solid"/>
              <a:round/>
              <a:headEnd/>
              <a:tailEnd/>
            </a:ln>
          </p:spPr>
          <p:txBody>
            <a:bodyPr/>
            <a:lstStyle/>
            <a:p>
              <a:endParaRPr lang="en-GB"/>
            </a:p>
          </p:txBody>
        </p:sp>
        <p:sp>
          <p:nvSpPr>
            <p:cNvPr id="11711" name="Freeform 4500"/>
            <p:cNvSpPr>
              <a:spLocks/>
            </p:cNvSpPr>
            <p:nvPr/>
          </p:nvSpPr>
          <p:spPr bwMode="auto">
            <a:xfrm>
              <a:off x="3484563" y="1836738"/>
              <a:ext cx="230187" cy="93662"/>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811129"/>
            </a:solidFill>
            <a:ln w="9525">
              <a:solidFill>
                <a:srgbClr val="000000"/>
              </a:solidFill>
              <a:prstDash val="solid"/>
              <a:round/>
              <a:headEnd/>
              <a:tailEnd/>
            </a:ln>
          </p:spPr>
          <p:txBody>
            <a:bodyPr/>
            <a:lstStyle/>
            <a:p>
              <a:endParaRPr lang="en-GB"/>
            </a:p>
          </p:txBody>
        </p:sp>
        <p:sp>
          <p:nvSpPr>
            <p:cNvPr id="11712" name="Freeform 4501"/>
            <p:cNvSpPr>
              <a:spLocks/>
            </p:cNvSpPr>
            <p:nvPr/>
          </p:nvSpPr>
          <p:spPr bwMode="auto">
            <a:xfrm>
              <a:off x="3762375" y="2198688"/>
              <a:ext cx="96838" cy="11906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811129"/>
            </a:solidFill>
            <a:ln w="9525">
              <a:solidFill>
                <a:srgbClr val="000000"/>
              </a:solidFill>
              <a:prstDash val="solid"/>
              <a:round/>
              <a:headEnd/>
              <a:tailEnd/>
            </a:ln>
          </p:spPr>
          <p:txBody>
            <a:bodyPr/>
            <a:lstStyle/>
            <a:p>
              <a:endParaRPr lang="en-GB"/>
            </a:p>
          </p:txBody>
        </p:sp>
        <p:sp>
          <p:nvSpPr>
            <p:cNvPr id="11713" name="Freeform 4502"/>
            <p:cNvSpPr>
              <a:spLocks/>
            </p:cNvSpPr>
            <p:nvPr/>
          </p:nvSpPr>
          <p:spPr bwMode="auto">
            <a:xfrm>
              <a:off x="3868738" y="2081213"/>
              <a:ext cx="184150" cy="288925"/>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811129"/>
            </a:solidFill>
            <a:ln w="9525">
              <a:solidFill>
                <a:srgbClr val="000000"/>
              </a:solidFill>
              <a:prstDash val="solid"/>
              <a:round/>
              <a:headEnd/>
              <a:tailEnd/>
            </a:ln>
          </p:spPr>
          <p:txBody>
            <a:bodyPr/>
            <a:lstStyle/>
            <a:p>
              <a:endParaRPr lang="en-GB"/>
            </a:p>
          </p:txBody>
        </p:sp>
        <p:sp>
          <p:nvSpPr>
            <p:cNvPr id="11714" name="Freeform 4503"/>
            <p:cNvSpPr>
              <a:spLocks/>
            </p:cNvSpPr>
            <p:nvPr/>
          </p:nvSpPr>
          <p:spPr bwMode="auto">
            <a:xfrm>
              <a:off x="3819525" y="2198688"/>
              <a:ext cx="58738" cy="33337"/>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811129"/>
            </a:solidFill>
            <a:ln w="9525">
              <a:solidFill>
                <a:srgbClr val="000000"/>
              </a:solidFill>
              <a:prstDash val="solid"/>
              <a:round/>
              <a:headEnd/>
              <a:tailEnd/>
            </a:ln>
          </p:spPr>
          <p:txBody>
            <a:bodyPr/>
            <a:lstStyle/>
            <a:p>
              <a:endParaRPr lang="en-GB"/>
            </a:p>
          </p:txBody>
        </p:sp>
        <p:sp>
          <p:nvSpPr>
            <p:cNvPr id="11715" name="Freeform 4504"/>
            <p:cNvSpPr>
              <a:spLocks/>
            </p:cNvSpPr>
            <p:nvPr/>
          </p:nvSpPr>
          <p:spPr bwMode="auto">
            <a:xfrm>
              <a:off x="3849688" y="2124075"/>
              <a:ext cx="28575" cy="11113"/>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GB"/>
            </a:p>
          </p:txBody>
        </p:sp>
        <p:sp>
          <p:nvSpPr>
            <p:cNvPr id="11716" name="Freeform 4505"/>
            <p:cNvSpPr>
              <a:spLocks/>
            </p:cNvSpPr>
            <p:nvPr/>
          </p:nvSpPr>
          <p:spPr bwMode="auto">
            <a:xfrm>
              <a:off x="3849688" y="2092325"/>
              <a:ext cx="19050" cy="20638"/>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GB"/>
            </a:p>
          </p:txBody>
        </p:sp>
        <p:sp>
          <p:nvSpPr>
            <p:cNvPr id="11717" name="Freeform 4506"/>
            <p:cNvSpPr>
              <a:spLocks/>
            </p:cNvSpPr>
            <p:nvPr/>
          </p:nvSpPr>
          <p:spPr bwMode="auto">
            <a:xfrm>
              <a:off x="3975100" y="2027238"/>
              <a:ext cx="11113" cy="11112"/>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GB"/>
            </a:p>
          </p:txBody>
        </p:sp>
        <p:sp>
          <p:nvSpPr>
            <p:cNvPr id="11718" name="Freeform 4507"/>
            <p:cNvSpPr>
              <a:spLocks/>
            </p:cNvSpPr>
            <p:nvPr/>
          </p:nvSpPr>
          <p:spPr bwMode="auto">
            <a:xfrm>
              <a:off x="3868738" y="2155825"/>
              <a:ext cx="9525" cy="11113"/>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GB"/>
            </a:p>
          </p:txBody>
        </p:sp>
        <p:sp>
          <p:nvSpPr>
            <p:cNvPr id="11719" name="Freeform 4508"/>
            <p:cNvSpPr>
              <a:spLocks/>
            </p:cNvSpPr>
            <p:nvPr/>
          </p:nvSpPr>
          <p:spPr bwMode="auto">
            <a:xfrm>
              <a:off x="3898900" y="2252663"/>
              <a:ext cx="7938"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GB"/>
            </a:p>
          </p:txBody>
        </p:sp>
        <p:sp>
          <p:nvSpPr>
            <p:cNvPr id="11720" name="Freeform 4509"/>
            <p:cNvSpPr>
              <a:spLocks/>
            </p:cNvSpPr>
            <p:nvPr/>
          </p:nvSpPr>
          <p:spPr bwMode="auto">
            <a:xfrm>
              <a:off x="4043363" y="2627313"/>
              <a:ext cx="9525" cy="9525"/>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a:srcRect/>
              <a:tile tx="0" ty="0" sx="100000" sy="100000" flip="none" algn="tl"/>
            </a:blipFill>
            <a:ln w="9525">
              <a:solidFill>
                <a:srgbClr val="000000"/>
              </a:solidFill>
              <a:prstDash val="solid"/>
              <a:round/>
              <a:headEnd/>
              <a:tailEnd/>
            </a:ln>
          </p:spPr>
          <p:txBody>
            <a:bodyPr/>
            <a:lstStyle/>
            <a:p>
              <a:endParaRPr lang="en-GB"/>
            </a:p>
          </p:txBody>
        </p:sp>
        <p:sp>
          <p:nvSpPr>
            <p:cNvPr id="11721" name="Freeform 4510"/>
            <p:cNvSpPr>
              <a:spLocks/>
            </p:cNvSpPr>
            <p:nvPr/>
          </p:nvSpPr>
          <p:spPr bwMode="auto">
            <a:xfrm>
              <a:off x="3330575" y="2798763"/>
              <a:ext cx="17463" cy="9525"/>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GB"/>
            </a:p>
          </p:txBody>
        </p:sp>
        <p:sp>
          <p:nvSpPr>
            <p:cNvPr id="11722" name="Freeform 4511"/>
            <p:cNvSpPr>
              <a:spLocks/>
            </p:cNvSpPr>
            <p:nvPr/>
          </p:nvSpPr>
          <p:spPr bwMode="auto">
            <a:xfrm>
              <a:off x="3262313" y="2776538"/>
              <a:ext cx="11112" cy="1587"/>
            </a:xfrm>
            <a:custGeom>
              <a:avLst/>
              <a:gdLst>
                <a:gd name="T0" fmla="*/ 0 w 6"/>
                <a:gd name="T1" fmla="*/ 0 h 1587"/>
                <a:gd name="T2" fmla="*/ 0 w 6"/>
                <a:gd name="T3" fmla="*/ 0 h 1587"/>
                <a:gd name="T4" fmla="*/ 2147483647 w 6"/>
                <a:gd name="T5" fmla="*/ 0 h 1587"/>
                <a:gd name="T6" fmla="*/ 0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723" name="Rectangle 4512"/>
            <p:cNvSpPr>
              <a:spLocks noChangeArrowheads="1"/>
            </p:cNvSpPr>
            <p:nvPr/>
          </p:nvSpPr>
          <p:spPr bwMode="auto">
            <a:xfrm>
              <a:off x="3290888" y="2765425"/>
              <a:ext cx="1111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1724" name="Freeform 4513"/>
            <p:cNvSpPr>
              <a:spLocks/>
            </p:cNvSpPr>
            <p:nvPr/>
          </p:nvSpPr>
          <p:spPr bwMode="auto">
            <a:xfrm>
              <a:off x="2260600" y="2990850"/>
              <a:ext cx="1588" cy="11113"/>
            </a:xfrm>
            <a:custGeom>
              <a:avLst/>
              <a:gdLst>
                <a:gd name="T0" fmla="*/ 0 w 1588"/>
                <a:gd name="T1" fmla="*/ 0 h 6"/>
                <a:gd name="T2" fmla="*/ 0 w 1588"/>
                <a:gd name="T3" fmla="*/ 0 h 6"/>
                <a:gd name="T4" fmla="*/ 0 w 1588"/>
                <a:gd name="T5" fmla="*/ 2147483647 h 6"/>
                <a:gd name="T6" fmla="*/ 0 w 1588"/>
                <a:gd name="T7" fmla="*/ 2147483647 h 6"/>
                <a:gd name="T8" fmla="*/ 0 w 1588"/>
                <a:gd name="T9" fmla="*/ 2147483647 h 6"/>
                <a:gd name="T10" fmla="*/ 0 w 1588"/>
                <a:gd name="T11" fmla="*/ 2147483647 h 6"/>
                <a:gd name="T12" fmla="*/ 0 w 1588"/>
                <a:gd name="T13" fmla="*/ 2147483647 h 6"/>
                <a:gd name="T14" fmla="*/ 0 w 1588"/>
                <a:gd name="T15" fmla="*/ 2147483647 h 6"/>
                <a:gd name="T16" fmla="*/ 0 w 1588"/>
                <a:gd name="T17" fmla="*/ 2147483647 h 6"/>
                <a:gd name="T18" fmla="*/ 0 w 1588"/>
                <a:gd name="T19" fmla="*/ 0 h 6"/>
                <a:gd name="T20" fmla="*/ 0 w 1588"/>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GB"/>
            </a:p>
          </p:txBody>
        </p:sp>
        <p:sp>
          <p:nvSpPr>
            <p:cNvPr id="11725" name="Freeform 4514"/>
            <p:cNvSpPr>
              <a:spLocks/>
            </p:cNvSpPr>
            <p:nvPr/>
          </p:nvSpPr>
          <p:spPr bwMode="auto">
            <a:xfrm>
              <a:off x="3762375" y="2647950"/>
              <a:ext cx="77788" cy="182563"/>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811129"/>
            </a:solidFill>
            <a:ln w="9525">
              <a:solidFill>
                <a:srgbClr val="000000"/>
              </a:solidFill>
              <a:prstDash val="solid"/>
              <a:round/>
              <a:headEnd/>
              <a:tailEnd/>
            </a:ln>
          </p:spPr>
          <p:txBody>
            <a:bodyPr/>
            <a:lstStyle/>
            <a:p>
              <a:endParaRPr lang="en-GB"/>
            </a:p>
          </p:txBody>
        </p:sp>
        <p:sp>
          <p:nvSpPr>
            <p:cNvPr id="11726" name="Freeform 4515"/>
            <p:cNvSpPr>
              <a:spLocks/>
            </p:cNvSpPr>
            <p:nvPr/>
          </p:nvSpPr>
          <p:spPr bwMode="auto">
            <a:xfrm>
              <a:off x="3773488" y="2593975"/>
              <a:ext cx="317500" cy="268288"/>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811129"/>
            </a:solidFill>
            <a:ln w="9525">
              <a:solidFill>
                <a:srgbClr val="000000"/>
              </a:solidFill>
              <a:prstDash val="solid"/>
              <a:round/>
              <a:headEnd/>
              <a:tailEnd/>
            </a:ln>
          </p:spPr>
          <p:txBody>
            <a:bodyPr/>
            <a:lstStyle/>
            <a:p>
              <a:endParaRPr lang="en-GB"/>
            </a:p>
          </p:txBody>
        </p:sp>
        <p:sp>
          <p:nvSpPr>
            <p:cNvPr id="11727" name="Freeform 4516"/>
            <p:cNvSpPr>
              <a:spLocks/>
            </p:cNvSpPr>
            <p:nvPr/>
          </p:nvSpPr>
          <p:spPr bwMode="auto">
            <a:xfrm>
              <a:off x="4071938" y="2733675"/>
              <a:ext cx="28575" cy="11113"/>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GB"/>
            </a:p>
          </p:txBody>
        </p:sp>
        <p:sp>
          <p:nvSpPr>
            <p:cNvPr id="11728" name="Freeform 4517"/>
            <p:cNvSpPr>
              <a:spLocks/>
            </p:cNvSpPr>
            <p:nvPr/>
          </p:nvSpPr>
          <p:spPr bwMode="auto">
            <a:xfrm>
              <a:off x="769938" y="2392363"/>
              <a:ext cx="1541462" cy="854075"/>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811129"/>
            </a:solidFill>
            <a:ln w="9525">
              <a:solidFill>
                <a:srgbClr val="000000"/>
              </a:solidFill>
              <a:prstDash val="solid"/>
              <a:round/>
              <a:headEnd/>
              <a:tailEnd/>
            </a:ln>
          </p:spPr>
          <p:txBody>
            <a:bodyPr/>
            <a:lstStyle/>
            <a:p>
              <a:endParaRPr lang="en-GB"/>
            </a:p>
          </p:txBody>
        </p:sp>
        <p:sp>
          <p:nvSpPr>
            <p:cNvPr id="11729" name="Freeform 4518"/>
            <p:cNvSpPr>
              <a:spLocks/>
            </p:cNvSpPr>
            <p:nvPr/>
          </p:nvSpPr>
          <p:spPr bwMode="auto">
            <a:xfrm>
              <a:off x="425450" y="2101850"/>
              <a:ext cx="68263" cy="42863"/>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903039"/>
            </a:solidFill>
            <a:ln w="9525">
              <a:solidFill>
                <a:srgbClr val="000000"/>
              </a:solidFill>
              <a:prstDash val="solid"/>
              <a:round/>
              <a:headEnd/>
              <a:tailEnd/>
            </a:ln>
          </p:spPr>
          <p:txBody>
            <a:bodyPr/>
            <a:lstStyle/>
            <a:p>
              <a:endParaRPr lang="en-GB"/>
            </a:p>
          </p:txBody>
        </p:sp>
        <p:sp>
          <p:nvSpPr>
            <p:cNvPr id="11730" name="Freeform 4519"/>
            <p:cNvSpPr>
              <a:spLocks/>
            </p:cNvSpPr>
            <p:nvPr/>
          </p:nvSpPr>
          <p:spPr bwMode="auto">
            <a:xfrm>
              <a:off x="258763" y="1919288"/>
              <a:ext cx="58737" cy="22225"/>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903039"/>
            </a:solidFill>
            <a:ln w="9525">
              <a:solidFill>
                <a:srgbClr val="000000"/>
              </a:solidFill>
              <a:prstDash val="solid"/>
              <a:round/>
              <a:headEnd/>
              <a:tailEnd/>
            </a:ln>
          </p:spPr>
          <p:txBody>
            <a:bodyPr/>
            <a:lstStyle/>
            <a:p>
              <a:endParaRPr lang="en-GB"/>
            </a:p>
          </p:txBody>
        </p:sp>
        <p:sp>
          <p:nvSpPr>
            <p:cNvPr id="11731" name="Freeform 4520"/>
            <p:cNvSpPr>
              <a:spLocks/>
            </p:cNvSpPr>
            <p:nvPr/>
          </p:nvSpPr>
          <p:spPr bwMode="auto">
            <a:xfrm>
              <a:off x="866775" y="2155825"/>
              <a:ext cx="30163" cy="53975"/>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1636A"/>
            </a:solidFill>
            <a:ln w="9525">
              <a:solidFill>
                <a:srgbClr val="000000"/>
              </a:solidFill>
              <a:prstDash val="solid"/>
              <a:round/>
              <a:headEnd/>
              <a:tailEnd/>
            </a:ln>
          </p:spPr>
          <p:txBody>
            <a:bodyPr/>
            <a:lstStyle/>
            <a:p>
              <a:endParaRPr lang="en-GB"/>
            </a:p>
          </p:txBody>
        </p:sp>
        <p:sp>
          <p:nvSpPr>
            <p:cNvPr id="11732" name="Freeform 4521"/>
            <p:cNvSpPr>
              <a:spLocks/>
            </p:cNvSpPr>
            <p:nvPr/>
          </p:nvSpPr>
          <p:spPr bwMode="auto">
            <a:xfrm>
              <a:off x="885825" y="2092325"/>
              <a:ext cx="28575" cy="42863"/>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GB"/>
            </a:p>
          </p:txBody>
        </p:sp>
        <p:sp>
          <p:nvSpPr>
            <p:cNvPr id="11733" name="Freeform 4522"/>
            <p:cNvSpPr>
              <a:spLocks/>
            </p:cNvSpPr>
            <p:nvPr/>
          </p:nvSpPr>
          <p:spPr bwMode="auto">
            <a:xfrm>
              <a:off x="231775" y="2027238"/>
              <a:ext cx="38100" cy="11112"/>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GB"/>
            </a:p>
          </p:txBody>
        </p:sp>
        <p:sp>
          <p:nvSpPr>
            <p:cNvPr id="11734" name="Freeform 4523"/>
            <p:cNvSpPr>
              <a:spLocks/>
            </p:cNvSpPr>
            <p:nvPr/>
          </p:nvSpPr>
          <p:spPr bwMode="auto">
            <a:xfrm>
              <a:off x="866775" y="2092325"/>
              <a:ext cx="30163" cy="3175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1636A"/>
            </a:solidFill>
            <a:ln w="9525">
              <a:solidFill>
                <a:srgbClr val="000000"/>
              </a:solidFill>
              <a:prstDash val="solid"/>
              <a:round/>
              <a:headEnd/>
              <a:tailEnd/>
            </a:ln>
          </p:spPr>
          <p:txBody>
            <a:bodyPr/>
            <a:lstStyle/>
            <a:p>
              <a:endParaRPr lang="en-GB"/>
            </a:p>
          </p:txBody>
        </p:sp>
        <p:sp>
          <p:nvSpPr>
            <p:cNvPr id="11735" name="Freeform 4524"/>
            <p:cNvSpPr>
              <a:spLocks/>
            </p:cNvSpPr>
            <p:nvPr/>
          </p:nvSpPr>
          <p:spPr bwMode="auto">
            <a:xfrm>
              <a:off x="857250" y="2124075"/>
              <a:ext cx="28575" cy="42863"/>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1636A"/>
            </a:solidFill>
            <a:ln w="9525">
              <a:solidFill>
                <a:srgbClr val="000000"/>
              </a:solidFill>
              <a:prstDash val="solid"/>
              <a:round/>
              <a:headEnd/>
              <a:tailEnd/>
            </a:ln>
          </p:spPr>
          <p:txBody>
            <a:bodyPr/>
            <a:lstStyle/>
            <a:p>
              <a:endParaRPr lang="en-GB"/>
            </a:p>
          </p:txBody>
        </p:sp>
        <p:sp>
          <p:nvSpPr>
            <p:cNvPr id="11736" name="Freeform 4525"/>
            <p:cNvSpPr>
              <a:spLocks/>
            </p:cNvSpPr>
            <p:nvPr/>
          </p:nvSpPr>
          <p:spPr bwMode="auto">
            <a:xfrm>
              <a:off x="896938" y="2135188"/>
              <a:ext cx="17462" cy="20637"/>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1636A"/>
            </a:solidFill>
            <a:ln w="9525">
              <a:solidFill>
                <a:srgbClr val="000000"/>
              </a:solidFill>
              <a:prstDash val="solid"/>
              <a:round/>
              <a:headEnd/>
              <a:tailEnd/>
            </a:ln>
          </p:spPr>
          <p:txBody>
            <a:bodyPr/>
            <a:lstStyle/>
            <a:p>
              <a:endParaRPr lang="en-GB"/>
            </a:p>
          </p:txBody>
        </p:sp>
        <p:sp>
          <p:nvSpPr>
            <p:cNvPr id="11737" name="Freeform 4526"/>
            <p:cNvSpPr>
              <a:spLocks/>
            </p:cNvSpPr>
            <p:nvPr/>
          </p:nvSpPr>
          <p:spPr bwMode="auto">
            <a:xfrm>
              <a:off x="866775" y="2144713"/>
              <a:ext cx="30163" cy="22225"/>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1636A"/>
            </a:solidFill>
            <a:ln w="9525">
              <a:solidFill>
                <a:srgbClr val="000000"/>
              </a:solidFill>
              <a:prstDash val="solid"/>
              <a:round/>
              <a:headEnd/>
              <a:tailEnd/>
            </a:ln>
          </p:spPr>
          <p:txBody>
            <a:bodyPr/>
            <a:lstStyle/>
            <a:p>
              <a:endParaRPr lang="en-GB"/>
            </a:p>
          </p:txBody>
        </p:sp>
        <p:sp>
          <p:nvSpPr>
            <p:cNvPr id="11738" name="Freeform 4527"/>
            <p:cNvSpPr>
              <a:spLocks/>
            </p:cNvSpPr>
            <p:nvPr/>
          </p:nvSpPr>
          <p:spPr bwMode="auto">
            <a:xfrm>
              <a:off x="2078038" y="2679700"/>
              <a:ext cx="66675" cy="22225"/>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GB"/>
            </a:p>
          </p:txBody>
        </p:sp>
        <p:sp>
          <p:nvSpPr>
            <p:cNvPr id="11739" name="Freeform 4528"/>
            <p:cNvSpPr>
              <a:spLocks/>
            </p:cNvSpPr>
            <p:nvPr/>
          </p:nvSpPr>
          <p:spPr bwMode="auto">
            <a:xfrm>
              <a:off x="3533775" y="3160713"/>
              <a:ext cx="239713" cy="246062"/>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GB"/>
            </a:p>
          </p:txBody>
        </p:sp>
        <p:sp>
          <p:nvSpPr>
            <p:cNvPr id="11740" name="Freeform 4529"/>
            <p:cNvSpPr>
              <a:spLocks/>
            </p:cNvSpPr>
            <p:nvPr/>
          </p:nvSpPr>
          <p:spPr bwMode="auto">
            <a:xfrm>
              <a:off x="3446463" y="1277938"/>
              <a:ext cx="2308225" cy="1587"/>
            </a:xfrm>
            <a:custGeom>
              <a:avLst/>
              <a:gdLst>
                <a:gd name="T0" fmla="*/ 0 w 1435"/>
                <a:gd name="T1" fmla="*/ 0 h 1587"/>
                <a:gd name="T2" fmla="*/ 2147483647 w 1435"/>
                <a:gd name="T3" fmla="*/ 0 h 1587"/>
                <a:gd name="T4" fmla="*/ 0 w 1435"/>
                <a:gd name="T5" fmla="*/ 0 h 1587"/>
                <a:gd name="T6" fmla="*/ 0 60000 65536"/>
                <a:gd name="T7" fmla="*/ 0 60000 65536"/>
                <a:gd name="T8" fmla="*/ 0 60000 65536"/>
              </a:gdLst>
              <a:ahLst/>
              <a:cxnLst>
                <a:cxn ang="T6">
                  <a:pos x="T0" y="T1"/>
                </a:cxn>
                <a:cxn ang="T7">
                  <a:pos x="T2" y="T3"/>
                </a:cxn>
                <a:cxn ang="T8">
                  <a:pos x="T4" y="T5"/>
                </a:cxn>
              </a:cxnLst>
              <a:rect l="0" t="0" r="r" b="b"/>
              <a:pathLst>
                <a:path w="1435" h="1587">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 name="Freeform 4530"/>
            <p:cNvSpPr>
              <a:spLocks/>
            </p:cNvSpPr>
            <p:nvPr/>
          </p:nvSpPr>
          <p:spPr bwMode="auto">
            <a:xfrm>
              <a:off x="6927850" y="4027488"/>
              <a:ext cx="106363" cy="117475"/>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111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742" name="Freeform 4531"/>
            <p:cNvSpPr>
              <a:spLocks/>
            </p:cNvSpPr>
            <p:nvPr/>
          </p:nvSpPr>
          <p:spPr bwMode="auto">
            <a:xfrm>
              <a:off x="2224088" y="3470275"/>
              <a:ext cx="104775" cy="96838"/>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111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743" name="Freeform 4532"/>
            <p:cNvSpPr>
              <a:spLocks/>
            </p:cNvSpPr>
            <p:nvPr/>
          </p:nvSpPr>
          <p:spPr bwMode="auto">
            <a:xfrm>
              <a:off x="2025650" y="3687763"/>
              <a:ext cx="36513" cy="31750"/>
            </a:xfrm>
            <a:custGeom>
              <a:avLst/>
              <a:gdLst>
                <a:gd name="T0" fmla="*/ 2147483647 w 24"/>
                <a:gd name="T1" fmla="*/ 2147483647 h 18"/>
                <a:gd name="T2" fmla="*/ 2147483647 w 24"/>
                <a:gd name="T3" fmla="*/ 0 h 18"/>
                <a:gd name="T4" fmla="*/ 0 w 24"/>
                <a:gd name="T5" fmla="*/ 0 h 18"/>
                <a:gd name="T6" fmla="*/ 0 w 24"/>
                <a:gd name="T7" fmla="*/ 2147483647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111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744" name="Freeform 4533"/>
            <p:cNvSpPr>
              <a:spLocks/>
            </p:cNvSpPr>
            <p:nvPr/>
          </p:nvSpPr>
          <p:spPr bwMode="auto">
            <a:xfrm>
              <a:off x="4487863" y="2597150"/>
              <a:ext cx="49212" cy="55563"/>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811129"/>
            </a:solidFill>
            <a:ln w="9525">
              <a:solidFill>
                <a:srgbClr val="000000"/>
              </a:solidFill>
              <a:prstDash val="solid"/>
              <a:round/>
              <a:headEnd/>
              <a:tailEnd/>
            </a:ln>
          </p:spPr>
          <p:txBody>
            <a:bodyPr/>
            <a:lstStyle/>
            <a:p>
              <a:endParaRPr lang="en-GB"/>
            </a:p>
          </p:txBody>
        </p:sp>
        <p:sp>
          <p:nvSpPr>
            <p:cNvPr id="11745" name="Freeform 4534"/>
            <p:cNvSpPr>
              <a:spLocks/>
            </p:cNvSpPr>
            <p:nvPr/>
          </p:nvSpPr>
          <p:spPr bwMode="auto">
            <a:xfrm>
              <a:off x="4494213" y="2514600"/>
              <a:ext cx="115887" cy="138113"/>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811129"/>
            </a:solidFill>
            <a:ln w="9525">
              <a:solidFill>
                <a:srgbClr val="000000"/>
              </a:solidFill>
              <a:prstDash val="solid"/>
              <a:round/>
              <a:headEnd/>
              <a:tailEnd/>
            </a:ln>
          </p:spPr>
          <p:txBody>
            <a:bodyPr/>
            <a:lstStyle/>
            <a:p>
              <a:endParaRPr lang="en-GB"/>
            </a:p>
          </p:txBody>
        </p:sp>
        <p:sp>
          <p:nvSpPr>
            <p:cNvPr id="11746" name="Freeform 4535"/>
            <p:cNvSpPr>
              <a:spLocks/>
            </p:cNvSpPr>
            <p:nvPr/>
          </p:nvSpPr>
          <p:spPr bwMode="auto">
            <a:xfrm>
              <a:off x="4618038" y="3308350"/>
              <a:ext cx="458787" cy="552450"/>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811129"/>
            </a:solidFill>
            <a:ln w="9525">
              <a:solidFill>
                <a:srgbClr val="000000"/>
              </a:solidFill>
              <a:prstDash val="solid"/>
              <a:round/>
              <a:headEnd/>
              <a:tailEnd/>
            </a:ln>
          </p:spPr>
          <p:txBody>
            <a:bodyPr/>
            <a:lstStyle/>
            <a:p>
              <a:endParaRPr lang="en-GB"/>
            </a:p>
          </p:txBody>
        </p:sp>
        <p:sp>
          <p:nvSpPr>
            <p:cNvPr id="11747" name="Freeform 4536"/>
            <p:cNvSpPr>
              <a:spLocks/>
            </p:cNvSpPr>
            <p:nvPr/>
          </p:nvSpPr>
          <p:spPr bwMode="auto">
            <a:xfrm>
              <a:off x="4697413" y="3725863"/>
              <a:ext cx="331787" cy="31432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GB"/>
            </a:p>
          </p:txBody>
        </p:sp>
        <p:sp>
          <p:nvSpPr>
            <p:cNvPr id="11748" name="Hexagon 1"/>
            <p:cNvSpPr>
              <a:spLocks noChangeArrowheads="1"/>
            </p:cNvSpPr>
            <p:nvPr/>
          </p:nvSpPr>
          <p:spPr bwMode="auto">
            <a:xfrm>
              <a:off x="2232025" y="3546800"/>
              <a:ext cx="303701" cy="462901"/>
            </a:xfrm>
            <a:prstGeom prst="hexagon">
              <a:avLst>
                <a:gd name="adj" fmla="val 25000"/>
                <a:gd name="vf" fmla="val 115470"/>
              </a:avLst>
            </a:prstGeom>
            <a:noFill/>
            <a:ln w="9525">
              <a:solidFill>
                <a:srgbClr val="C1636A"/>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sp>
          <p:nvSpPr>
            <p:cNvPr id="11749" name="Hexagon 2"/>
            <p:cNvSpPr>
              <a:spLocks noChangeArrowheads="1"/>
            </p:cNvSpPr>
            <p:nvPr/>
          </p:nvSpPr>
          <p:spPr bwMode="auto">
            <a:xfrm>
              <a:off x="5192713" y="4334111"/>
              <a:ext cx="301735" cy="459903"/>
            </a:xfrm>
            <a:prstGeom prst="hexagon">
              <a:avLst>
                <a:gd name="adj" fmla="val 24727"/>
                <a:gd name="vf" fmla="val 115470"/>
              </a:avLst>
            </a:prstGeom>
            <a:noFill/>
            <a:ln w="9525">
              <a:solidFill>
                <a:srgbClr val="C1636A"/>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1600"/>
            </a:p>
          </p:txBody>
        </p:sp>
      </p:grpSp>
    </p:spTree>
    <p:extLst>
      <p:ext uri="{BB962C8B-B14F-4D97-AF65-F5344CB8AC3E}">
        <p14:creationId xmlns:p14="http://schemas.microsoft.com/office/powerpoint/2010/main" val="3606720768"/>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ea typeface="ＭＳ Ｐゴシック" pitchFamily="34" charset="-128"/>
              </a:rPr>
              <a:t>Example of the life cycle of an international registration</a:t>
            </a:r>
          </a:p>
        </p:txBody>
      </p:sp>
      <p:cxnSp>
        <p:nvCxnSpPr>
          <p:cNvPr id="12291" name="Straight Arrow Connector 6"/>
          <p:cNvCxnSpPr>
            <a:cxnSpLocks noChangeShapeType="1"/>
          </p:cNvCxnSpPr>
          <p:nvPr/>
        </p:nvCxnSpPr>
        <p:spPr bwMode="auto">
          <a:xfrm>
            <a:off x="0" y="5784850"/>
            <a:ext cx="9036050" cy="0"/>
          </a:xfrm>
          <a:prstGeom prst="straightConnector1">
            <a:avLst/>
          </a:prstGeom>
          <a:noFill/>
          <a:ln w="38100">
            <a:solidFill>
              <a:srgbClr val="7030A0">
                <a:alpha val="65881"/>
              </a:srgbClr>
            </a:solidFill>
            <a:prstDash val="sysDot"/>
            <a:round/>
            <a:headEnd/>
            <a:tailEnd type="arrow" w="med" len="med"/>
          </a:ln>
          <a:extLst>
            <a:ext uri="{909E8E84-426E-40DD-AFC4-6F175D3DCCD1}">
              <a14:hiddenFill xmlns:a14="http://schemas.microsoft.com/office/drawing/2010/main">
                <a:noFill/>
              </a14:hiddenFill>
            </a:ext>
          </a:extLst>
        </p:spPr>
      </p:cxnSp>
      <p:graphicFrame>
        <p:nvGraphicFramePr>
          <p:cNvPr id="5" name="Diagram 4"/>
          <p:cNvGraphicFramePr/>
          <p:nvPr/>
        </p:nvGraphicFramePr>
        <p:xfrm>
          <a:off x="179388" y="1566863"/>
          <a:ext cx="86409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293" name="Straight Arrow Connector 6"/>
          <p:cNvCxnSpPr>
            <a:cxnSpLocks noChangeShapeType="1"/>
          </p:cNvCxnSpPr>
          <p:nvPr/>
        </p:nvCxnSpPr>
        <p:spPr bwMode="auto">
          <a:xfrm flipV="1">
            <a:off x="107950" y="3775075"/>
            <a:ext cx="8856663" cy="0"/>
          </a:xfrm>
          <a:prstGeom prst="straightConnector1">
            <a:avLst/>
          </a:prstGeom>
          <a:noFill/>
          <a:ln w="63500">
            <a:solidFill>
              <a:srgbClr val="92D050"/>
            </a:solidFill>
            <a:round/>
            <a:headEnd/>
            <a:tailEnd type="arrow" w="med" len="med"/>
          </a:ln>
          <a:extLst>
            <a:ext uri="{909E8E84-426E-40DD-AFC4-6F175D3DCCD1}">
              <a14:hiddenFill xmlns:a14="http://schemas.microsoft.com/office/drawing/2010/main">
                <a:noFill/>
              </a14:hiddenFill>
            </a:ext>
          </a:extLst>
        </p:spPr>
      </p:cxnSp>
      <p:sp>
        <p:nvSpPr>
          <p:cNvPr id="12294" name="TextBox 13"/>
          <p:cNvSpPr txBox="1">
            <a:spLocks noChangeArrowheads="1"/>
          </p:cNvSpPr>
          <p:nvPr/>
        </p:nvSpPr>
        <p:spPr bwMode="auto">
          <a:xfrm>
            <a:off x="134938" y="3598863"/>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900">
                <a:solidFill>
                  <a:schemeClr val="bg1"/>
                </a:solidFill>
              </a:rPr>
              <a:t>Registration date</a:t>
            </a:r>
          </a:p>
        </p:txBody>
      </p:sp>
      <p:sp>
        <p:nvSpPr>
          <p:cNvPr id="12295" name="TextBox 14"/>
          <p:cNvSpPr txBox="1">
            <a:spLocks noChangeArrowheads="1"/>
          </p:cNvSpPr>
          <p:nvPr/>
        </p:nvSpPr>
        <p:spPr bwMode="auto">
          <a:xfrm>
            <a:off x="5291138" y="3614738"/>
            <a:ext cx="1152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000">
                <a:solidFill>
                  <a:schemeClr val="bg1"/>
                </a:solidFill>
              </a:rPr>
              <a:t>10 </a:t>
            </a:r>
            <a:r>
              <a:rPr lang="en-US" altLang="en-US" sz="1100">
                <a:solidFill>
                  <a:schemeClr val="bg1"/>
                </a:solidFill>
              </a:rPr>
              <a:t>years</a:t>
            </a:r>
          </a:p>
        </p:txBody>
      </p:sp>
      <p:sp>
        <p:nvSpPr>
          <p:cNvPr id="12296" name="TextBox 15"/>
          <p:cNvSpPr txBox="1">
            <a:spLocks noChangeArrowheads="1"/>
          </p:cNvSpPr>
          <p:nvPr/>
        </p:nvSpPr>
        <p:spPr bwMode="auto">
          <a:xfrm>
            <a:off x="7019925" y="3614738"/>
            <a:ext cx="1152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100">
                <a:solidFill>
                  <a:schemeClr val="bg1"/>
                </a:solidFill>
              </a:rPr>
              <a:t>10 years</a:t>
            </a:r>
          </a:p>
        </p:txBody>
      </p:sp>
      <p:sp>
        <p:nvSpPr>
          <p:cNvPr id="12297" name="TextBox 2"/>
          <p:cNvSpPr txBox="1">
            <a:spLocks noChangeArrowheads="1"/>
          </p:cNvSpPr>
          <p:nvPr/>
        </p:nvSpPr>
        <p:spPr bwMode="auto">
          <a:xfrm>
            <a:off x="134938" y="5497513"/>
            <a:ext cx="878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i="1">
                <a:solidFill>
                  <a:srgbClr val="7030A0"/>
                </a:solidFill>
              </a:rPr>
              <a:t>The Madrid customer service and the Madrid teams are always available by phone or e-mail</a:t>
            </a:r>
          </a:p>
        </p:txBody>
      </p:sp>
    </p:spTree>
    <p:extLst>
      <p:ext uri="{BB962C8B-B14F-4D97-AF65-F5344CB8AC3E}">
        <p14:creationId xmlns:p14="http://schemas.microsoft.com/office/powerpoint/2010/main" val="148591930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712968" cy="1152128"/>
          </a:xfrm>
        </p:spPr>
        <p:txBody>
          <a:bodyPr>
            <a:noAutofit/>
          </a:bodyPr>
          <a:lstStyle/>
          <a:p>
            <a:r>
              <a:rPr lang="en-US" sz="4000" dirty="0">
                <a:solidFill>
                  <a:srgbClr val="000090"/>
                </a:solidFill>
              </a:rPr>
              <a:t>PROVIDER OF PREMIER </a:t>
            </a:r>
            <a:br>
              <a:rPr lang="en-US" sz="4000" dirty="0">
                <a:solidFill>
                  <a:srgbClr val="000090"/>
                </a:solidFill>
              </a:rPr>
            </a:br>
            <a:r>
              <a:rPr lang="en-US" sz="4000" dirty="0">
                <a:solidFill>
                  <a:srgbClr val="000090"/>
                </a:solidFill>
              </a:rPr>
              <a:t>GLOBAL IP SERVICES   </a:t>
            </a:r>
            <a:endParaRPr lang="en-US" sz="4000" dirty="0">
              <a:solidFill>
                <a:srgbClr val="000090"/>
              </a:solidFill>
            </a:endParaRPr>
          </a:p>
        </p:txBody>
      </p:sp>
      <p:sp>
        <p:nvSpPr>
          <p:cNvPr id="3" name="Espace réservé du contenu 2"/>
          <p:cNvSpPr>
            <a:spLocks noGrp="1"/>
          </p:cNvSpPr>
          <p:nvPr>
            <p:ph idx="1"/>
          </p:nvPr>
        </p:nvSpPr>
        <p:spPr>
          <a:xfrm>
            <a:off x="251520" y="1844824"/>
            <a:ext cx="8712968" cy="4569371"/>
          </a:xfrm>
        </p:spPr>
        <p:txBody>
          <a:bodyPr/>
          <a:lstStyle/>
          <a:p>
            <a:r>
              <a:rPr lang="en-US" dirty="0">
                <a:ea typeface="Arial Unicode MS" pitchFamily="34" charset="-128"/>
                <a:cs typeface="Arial Unicode MS" pitchFamily="34" charset="-128"/>
              </a:rPr>
              <a:t>Core </a:t>
            </a:r>
            <a:r>
              <a:rPr lang="en-US" dirty="0" smtClean="0">
                <a:ea typeface="Arial Unicode MS" pitchFamily="34" charset="-128"/>
                <a:cs typeface="Arial Unicode MS" pitchFamily="34" charset="-128"/>
              </a:rPr>
              <a:t>business </a:t>
            </a:r>
            <a:r>
              <a:rPr lang="en-US" dirty="0">
                <a:ea typeface="Arial Unicode MS" pitchFamily="34" charset="-128"/>
                <a:cs typeface="Arial Unicode MS" pitchFamily="34" charset="-128"/>
              </a:rPr>
              <a:t>areas</a:t>
            </a:r>
            <a:r>
              <a:rPr lang="en-US" dirty="0" smtClean="0">
                <a:ea typeface="Arial Unicode MS" pitchFamily="34" charset="-128"/>
                <a:cs typeface="Arial Unicode MS" pitchFamily="34" charset="-128"/>
              </a:rPr>
              <a:t>:</a:t>
            </a:r>
          </a:p>
          <a:p>
            <a:pPr marL="0" indent="0">
              <a:buNone/>
            </a:pPr>
            <a:endParaRPr lang="en-US" sz="1200" dirty="0" smtClean="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Patent Cooperation Treaty (Patents)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Madrid System (Trademarks)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Hague System (Industrial Designs)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Lisbon System (Geographical Indications) </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WIPO Arbitration and Mediation Center</a:t>
            </a:r>
          </a:p>
          <a:p>
            <a:pPr marL="0" indent="0">
              <a:buNone/>
            </a:pPr>
            <a:endParaRPr lang="en-US" sz="2000" dirty="0" smtClean="0">
              <a:ea typeface="Arial Unicode MS" pitchFamily="34" charset="-128"/>
              <a:cs typeface="Arial Unicode MS" pitchFamily="34" charset="-128"/>
            </a:endParaRP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4269912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ea typeface="ＭＳ Ｐゴシック" pitchFamily="34" charset="-128"/>
              </a:rPr>
              <a:t>Good practice – Before filing </a:t>
            </a:r>
          </a:p>
        </p:txBody>
      </p:sp>
      <p:sp>
        <p:nvSpPr>
          <p:cNvPr id="13315" name="Content Placeholder 2"/>
          <p:cNvSpPr>
            <a:spLocks noGrp="1"/>
          </p:cNvSpPr>
          <p:nvPr>
            <p:ph idx="1"/>
          </p:nvPr>
        </p:nvSpPr>
        <p:spPr>
          <a:xfrm>
            <a:off x="468313" y="1268413"/>
            <a:ext cx="8207375" cy="4537075"/>
          </a:xfrm>
        </p:spPr>
        <p:txBody>
          <a:bodyPr/>
          <a:lstStyle/>
          <a:p>
            <a:pPr>
              <a:lnSpc>
                <a:spcPct val="150000"/>
              </a:lnSpc>
            </a:pPr>
            <a:r>
              <a:rPr lang="en-US" altLang="en-US" smtClean="0">
                <a:ea typeface="ＭＳ Ｐゴシック" pitchFamily="34" charset="-128"/>
              </a:rPr>
              <a:t>Plan ahead where you want to protect your trademark</a:t>
            </a:r>
          </a:p>
          <a:p>
            <a:pPr lvl="1"/>
            <a:r>
              <a:rPr lang="en-US" altLang="en-US" smtClean="0">
                <a:ea typeface="Arial" pitchFamily="34" charset="0"/>
              </a:rPr>
              <a:t>Search for possible conflicting prior rights</a:t>
            </a:r>
          </a:p>
          <a:p>
            <a:pPr lvl="1"/>
            <a:r>
              <a:rPr lang="en-US" altLang="en-US" smtClean="0">
                <a:ea typeface="Arial" pitchFamily="34" charset="0"/>
              </a:rPr>
              <a:t>Compile a list of G&amp;S (properly classified, ambitious, realistic and well-balanced)</a:t>
            </a:r>
          </a:p>
          <a:p>
            <a:pPr lvl="1"/>
            <a:r>
              <a:rPr lang="en-US" altLang="en-US" smtClean="0">
                <a:ea typeface="Arial" pitchFamily="34" charset="0"/>
              </a:rPr>
              <a:t>Check particular territorial requirements (i.e., use of the mark, etc.)</a:t>
            </a:r>
          </a:p>
          <a:p>
            <a:pPr lvl="1"/>
            <a:r>
              <a:rPr lang="en-US" altLang="en-US" smtClean="0">
                <a:ea typeface="Arial" pitchFamily="34" charset="0"/>
              </a:rPr>
              <a:t>Fees - Cost </a:t>
            </a:r>
          </a:p>
          <a:p>
            <a:pPr lvl="1"/>
            <a:r>
              <a:rPr lang="en-US" altLang="en-US" smtClean="0">
                <a:ea typeface="Arial" pitchFamily="34" charset="0"/>
              </a:rPr>
              <a:t>Be aware that the time limits and the requirements to respond to refusals are different in each state</a:t>
            </a:r>
          </a:p>
          <a:p>
            <a:pPr lvl="1"/>
            <a:r>
              <a:rPr lang="en-US" altLang="en-US" smtClean="0">
                <a:ea typeface="Arial" pitchFamily="34" charset="0"/>
              </a:rPr>
              <a:t>Certificates one protection is granted</a:t>
            </a:r>
          </a:p>
          <a:p>
            <a:pPr lvl="1"/>
            <a:r>
              <a:rPr lang="en-US" altLang="en-US" smtClean="0">
                <a:ea typeface="Arial" pitchFamily="34" charset="0"/>
              </a:rPr>
              <a:t>Etc.</a:t>
            </a:r>
          </a:p>
        </p:txBody>
      </p:sp>
    </p:spTree>
    <p:extLst>
      <p:ext uri="{BB962C8B-B14F-4D97-AF65-F5344CB8AC3E}">
        <p14:creationId xmlns:p14="http://schemas.microsoft.com/office/powerpoint/2010/main" val="1480976161"/>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idx="4294967295"/>
          </p:nvPr>
        </p:nvSpPr>
        <p:spPr>
          <a:xfrm>
            <a:off x="250825" y="404813"/>
            <a:ext cx="8569325" cy="941387"/>
          </a:xfrm>
        </p:spPr>
        <p:txBody>
          <a:bodyPr/>
          <a:lstStyle/>
          <a:p>
            <a:pPr eaLnBrk="1" hangingPunct="1"/>
            <a:r>
              <a:rPr lang="en-US" altLang="en-US" smtClean="0">
                <a:ea typeface="ＭＳ Ｐゴシック" pitchFamily="34" charset="-128"/>
              </a:rPr>
              <a:t>The National Route vs. the Madrid Route</a:t>
            </a:r>
          </a:p>
        </p:txBody>
      </p:sp>
      <p:sp>
        <p:nvSpPr>
          <p:cNvPr id="14339" name="Rectangle 5"/>
          <p:cNvSpPr>
            <a:spLocks noGrp="1" noChangeArrowheads="1"/>
          </p:cNvSpPr>
          <p:nvPr>
            <p:ph type="body" sz="half" idx="4294967295"/>
          </p:nvPr>
        </p:nvSpPr>
        <p:spPr>
          <a:xfrm>
            <a:off x="457200" y="1773238"/>
            <a:ext cx="4037013" cy="4352925"/>
          </a:xfrm>
        </p:spPr>
        <p:txBody>
          <a:bodyPr/>
          <a:lstStyle/>
          <a:p>
            <a:pPr eaLnBrk="1" hangingPunct="1"/>
            <a:r>
              <a:rPr lang="en-US" altLang="en-US" smtClean="0">
                <a:ea typeface="ＭＳ Ｐゴシック" pitchFamily="34" charset="-128"/>
              </a:rPr>
              <a:t>Filing in several Offices </a:t>
            </a:r>
          </a:p>
          <a:p>
            <a:pPr eaLnBrk="1" hangingPunct="1"/>
            <a:r>
              <a:rPr lang="en-US" altLang="en-US" smtClean="0">
                <a:ea typeface="ＭＳ Ｐゴシック" pitchFamily="34" charset="-128"/>
              </a:rPr>
              <a:t>Many application forms</a:t>
            </a:r>
          </a:p>
          <a:p>
            <a:pPr eaLnBrk="1" hangingPunct="1"/>
            <a:r>
              <a:rPr lang="en-US" altLang="en-US" smtClean="0">
                <a:ea typeface="ＭＳ Ｐゴシック" pitchFamily="34" charset="-128"/>
              </a:rPr>
              <a:t>Several languages</a:t>
            </a:r>
          </a:p>
          <a:p>
            <a:pPr eaLnBrk="1" hangingPunct="1"/>
            <a:r>
              <a:rPr lang="en-US" altLang="en-US" smtClean="0">
                <a:ea typeface="ＭＳ Ｐゴシック" pitchFamily="34" charset="-128"/>
              </a:rPr>
              <a:t>Several currencies</a:t>
            </a:r>
          </a:p>
          <a:p>
            <a:pPr eaLnBrk="1" hangingPunct="1"/>
            <a:r>
              <a:rPr lang="en-US" altLang="en-US" smtClean="0">
                <a:ea typeface="ＭＳ Ｐゴシック" pitchFamily="34" charset="-128"/>
              </a:rPr>
              <a:t>Several registrations</a:t>
            </a:r>
          </a:p>
          <a:p>
            <a:pPr eaLnBrk="1" hangingPunct="1"/>
            <a:r>
              <a:rPr lang="en-US" altLang="en-US" smtClean="0">
                <a:ea typeface="ＭＳ Ｐゴシック" pitchFamily="34" charset="-128"/>
              </a:rPr>
              <a:t>Several renewals</a:t>
            </a:r>
          </a:p>
          <a:p>
            <a:pPr eaLnBrk="1" hangingPunct="1"/>
            <a:r>
              <a:rPr lang="en-US" altLang="en-US" smtClean="0">
                <a:ea typeface="ＭＳ Ｐゴシック" pitchFamily="34" charset="-128"/>
              </a:rPr>
              <a:t>Several modifications</a:t>
            </a:r>
          </a:p>
          <a:p>
            <a:pPr eaLnBrk="1" hangingPunct="1"/>
            <a:r>
              <a:rPr lang="en-US" altLang="en-US" smtClean="0">
                <a:ea typeface="ＭＳ Ｐゴシック" pitchFamily="34" charset="-128"/>
              </a:rPr>
              <a:t>Foreign attorney needed from filing</a:t>
            </a:r>
          </a:p>
        </p:txBody>
      </p:sp>
      <p:sp>
        <p:nvSpPr>
          <p:cNvPr id="14340" name="Rectangle 6"/>
          <p:cNvSpPr>
            <a:spLocks noGrp="1" noChangeArrowheads="1"/>
          </p:cNvSpPr>
          <p:nvPr>
            <p:ph type="body" sz="half" idx="4294967295"/>
          </p:nvPr>
        </p:nvSpPr>
        <p:spPr>
          <a:xfrm>
            <a:off x="4356100" y="1773238"/>
            <a:ext cx="4608513" cy="4114800"/>
          </a:xfrm>
        </p:spPr>
        <p:txBody>
          <a:bodyPr/>
          <a:lstStyle/>
          <a:p>
            <a:pPr eaLnBrk="1" hangingPunct="1"/>
            <a:r>
              <a:rPr lang="en-US" altLang="en-US" smtClean="0">
                <a:ea typeface="ＭＳ Ｐゴシック" pitchFamily="34" charset="-128"/>
              </a:rPr>
              <a:t>Filing in one Office</a:t>
            </a:r>
          </a:p>
          <a:p>
            <a:pPr eaLnBrk="1" hangingPunct="1"/>
            <a:r>
              <a:rPr lang="en-US" altLang="en-US" smtClean="0">
                <a:ea typeface="ＭＳ Ｐゴシック" pitchFamily="34" charset="-128"/>
              </a:rPr>
              <a:t>One application form</a:t>
            </a:r>
          </a:p>
          <a:p>
            <a:pPr eaLnBrk="1" hangingPunct="1"/>
            <a:r>
              <a:rPr lang="en-US" altLang="en-US" smtClean="0">
                <a:ea typeface="ＭＳ Ｐゴシック" pitchFamily="34" charset="-128"/>
              </a:rPr>
              <a:t>One language (E/F/S)</a:t>
            </a:r>
          </a:p>
          <a:p>
            <a:pPr eaLnBrk="1" hangingPunct="1"/>
            <a:r>
              <a:rPr lang="en-US" altLang="en-US" smtClean="0">
                <a:ea typeface="ＭＳ Ｐゴシック" pitchFamily="34" charset="-128"/>
              </a:rPr>
              <a:t>One currency (CHF)</a:t>
            </a:r>
          </a:p>
          <a:p>
            <a:pPr eaLnBrk="1" hangingPunct="1"/>
            <a:r>
              <a:rPr lang="en-US" altLang="en-US" smtClean="0">
                <a:ea typeface="ＭＳ Ｐゴシック" pitchFamily="34" charset="-128"/>
              </a:rPr>
              <a:t>One international registration</a:t>
            </a:r>
          </a:p>
          <a:p>
            <a:pPr eaLnBrk="1" hangingPunct="1"/>
            <a:r>
              <a:rPr lang="en-US" altLang="en-US" smtClean="0">
                <a:ea typeface="ＭＳ Ｐゴシック" pitchFamily="34" charset="-128"/>
              </a:rPr>
              <a:t>One renewal</a:t>
            </a:r>
          </a:p>
          <a:p>
            <a:pPr eaLnBrk="1" hangingPunct="1"/>
            <a:r>
              <a:rPr lang="en-US" altLang="en-US" smtClean="0">
                <a:ea typeface="ＭＳ Ｐゴシック" pitchFamily="34" charset="-128"/>
              </a:rPr>
              <a:t>One modification</a:t>
            </a:r>
          </a:p>
          <a:p>
            <a:pPr eaLnBrk="1" hangingPunct="1"/>
            <a:r>
              <a:rPr lang="en-US" altLang="en-US" smtClean="0">
                <a:ea typeface="ＭＳ Ｐゴシック" pitchFamily="34" charset="-128"/>
              </a:rPr>
              <a:t>Foreign attorney first needed in case of refusal</a:t>
            </a:r>
          </a:p>
        </p:txBody>
      </p:sp>
    </p:spTree>
    <p:extLst>
      <p:ext uri="{BB962C8B-B14F-4D97-AF65-F5344CB8AC3E}">
        <p14:creationId xmlns:p14="http://schemas.microsoft.com/office/powerpoint/2010/main" val="1858772638"/>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fr-CH" altLang="en-US" smtClean="0">
                <a:ea typeface="ＭＳ Ｐゴシック" pitchFamily="34" charset="-128"/>
              </a:rPr>
              <a:t>Madrid system</a:t>
            </a:r>
            <a:r>
              <a:rPr lang="en-US" altLang="en-US" smtClean="0">
                <a:ea typeface="ＭＳ Ｐゴシック" pitchFamily="34" charset="-128"/>
              </a:rPr>
              <a:t> – I</a:t>
            </a:r>
          </a:p>
        </p:txBody>
      </p:sp>
      <p:sp>
        <p:nvSpPr>
          <p:cNvPr id="15363" name="Content Placeholder 2"/>
          <p:cNvSpPr>
            <a:spLocks noGrp="1"/>
          </p:cNvSpPr>
          <p:nvPr>
            <p:ph idx="1"/>
          </p:nvPr>
        </p:nvSpPr>
        <p:spPr>
          <a:xfrm>
            <a:off x="468313" y="1557338"/>
            <a:ext cx="8229600" cy="4352925"/>
          </a:xfrm>
        </p:spPr>
        <p:txBody>
          <a:bodyPr/>
          <a:lstStyle/>
          <a:p>
            <a:pPr>
              <a:spcBef>
                <a:spcPts val="1800"/>
              </a:spcBef>
            </a:pPr>
            <a:r>
              <a:rPr lang="en-US" altLang="en-US" smtClean="0">
                <a:ea typeface="ＭＳ Ｐゴシック" pitchFamily="34" charset="-128"/>
              </a:rPr>
              <a:t>A registration system for 92 Contracting Parties</a:t>
            </a:r>
          </a:p>
          <a:p>
            <a:pPr>
              <a:spcBef>
                <a:spcPts val="1800"/>
              </a:spcBef>
            </a:pPr>
            <a:r>
              <a:rPr lang="en-US" altLang="en-US" smtClean="0">
                <a:ea typeface="ＭＳ Ｐゴシック" pitchFamily="34" charset="-128"/>
              </a:rPr>
              <a:t>One application – one language – one set of fees</a:t>
            </a:r>
          </a:p>
          <a:p>
            <a:pPr>
              <a:spcBef>
                <a:spcPts val="1800"/>
              </a:spcBef>
            </a:pPr>
            <a:r>
              <a:rPr lang="en-US" altLang="en-US" smtClean="0">
                <a:ea typeface="ＭＳ Ｐゴシック" pitchFamily="34" charset="-128"/>
              </a:rPr>
              <a:t> Three main stages </a:t>
            </a:r>
          </a:p>
          <a:p>
            <a:pPr lvl="1">
              <a:spcBef>
                <a:spcPts val="1800"/>
              </a:spcBef>
            </a:pPr>
            <a:r>
              <a:rPr lang="en-US" altLang="en-US" smtClean="0">
                <a:ea typeface="Arial" pitchFamily="34" charset="0"/>
              </a:rPr>
              <a:t>Basic application/basic registration &gt; International application</a:t>
            </a:r>
          </a:p>
          <a:p>
            <a:pPr lvl="1">
              <a:spcBef>
                <a:spcPts val="1800"/>
              </a:spcBef>
            </a:pPr>
            <a:r>
              <a:rPr lang="en-US" altLang="en-US" smtClean="0">
                <a:ea typeface="Arial" pitchFamily="34" charset="0"/>
              </a:rPr>
              <a:t>Formal examination by WIPO</a:t>
            </a:r>
          </a:p>
          <a:p>
            <a:pPr lvl="1">
              <a:spcBef>
                <a:spcPts val="1800"/>
              </a:spcBef>
            </a:pPr>
            <a:r>
              <a:rPr lang="en-US" altLang="en-US" smtClean="0">
                <a:ea typeface="Arial" pitchFamily="34" charset="0"/>
              </a:rPr>
              <a:t>Examination and decisions by the Offices of the designated Contracting Parties</a:t>
            </a:r>
          </a:p>
          <a:p>
            <a:pPr lvl="1">
              <a:spcBef>
                <a:spcPts val="1800"/>
              </a:spcBef>
              <a:buFontTx/>
              <a:buNone/>
            </a:pPr>
            <a:endParaRPr lang="en-US" altLang="en-US" smtClean="0">
              <a:ea typeface="Arial" pitchFamily="34" charset="0"/>
            </a:endParaRPr>
          </a:p>
          <a:p>
            <a:pPr lvl="1"/>
            <a:endParaRPr lang="en-US" altLang="en-US" smtClean="0">
              <a:ea typeface="Arial" pitchFamily="34" charset="0"/>
            </a:endParaRPr>
          </a:p>
        </p:txBody>
      </p:sp>
    </p:spTree>
    <p:extLst>
      <p:ext uri="{BB962C8B-B14F-4D97-AF65-F5344CB8AC3E}">
        <p14:creationId xmlns:p14="http://schemas.microsoft.com/office/powerpoint/2010/main" val="3911195632"/>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fr-CH" altLang="en-US" smtClean="0">
                <a:ea typeface="ＭＳ Ｐゴシック" pitchFamily="34" charset="-128"/>
              </a:rPr>
              <a:t>Madrid system </a:t>
            </a:r>
            <a:r>
              <a:rPr lang="en-US" altLang="en-US" smtClean="0">
                <a:ea typeface="ＭＳ Ｐゴシック" pitchFamily="34" charset="-128"/>
              </a:rPr>
              <a:t>–</a:t>
            </a:r>
            <a:r>
              <a:rPr lang="fr-CH" altLang="en-US" smtClean="0">
                <a:ea typeface="ＭＳ Ｐゴシック" pitchFamily="34" charset="-128"/>
              </a:rPr>
              <a:t> II</a:t>
            </a:r>
            <a:endParaRPr lang="en-US" altLang="en-US" smtClean="0">
              <a:ea typeface="ＭＳ Ｐゴシック" pitchFamily="34" charset="-128"/>
            </a:endParaRPr>
          </a:p>
        </p:txBody>
      </p:sp>
      <p:sp>
        <p:nvSpPr>
          <p:cNvPr id="8195" name="Content Placeholder 2"/>
          <p:cNvSpPr>
            <a:spLocks noGrp="1"/>
          </p:cNvSpPr>
          <p:nvPr>
            <p:ph idx="1"/>
          </p:nvPr>
        </p:nvSpPr>
        <p:spPr>
          <a:xfrm>
            <a:off x="468313" y="1700213"/>
            <a:ext cx="8229600" cy="4352925"/>
          </a:xfrm>
        </p:spPr>
        <p:txBody>
          <a:bodyPr/>
          <a:lstStyle/>
          <a:p>
            <a:pPr>
              <a:lnSpc>
                <a:spcPct val="150000"/>
              </a:lnSpc>
              <a:defRPr/>
            </a:pPr>
            <a:r>
              <a:rPr lang="en-US" dirty="0">
                <a:ea typeface="+mn-ea"/>
              </a:rPr>
              <a:t>One registration covering multiple territories</a:t>
            </a:r>
          </a:p>
          <a:p>
            <a:pPr>
              <a:lnSpc>
                <a:spcPct val="150000"/>
              </a:lnSpc>
              <a:defRPr/>
            </a:pPr>
            <a:r>
              <a:rPr lang="en-US" dirty="0">
                <a:ea typeface="+mn-ea"/>
              </a:rPr>
              <a:t>Manage a portfolio of trademarks via a single centralized system</a:t>
            </a:r>
          </a:p>
          <a:p>
            <a:pPr>
              <a:lnSpc>
                <a:spcPct val="150000"/>
              </a:lnSpc>
              <a:defRPr/>
            </a:pPr>
            <a:r>
              <a:rPr lang="en-US" dirty="0">
                <a:ea typeface="+mn-ea"/>
              </a:rPr>
              <a:t>Renew in all </a:t>
            </a:r>
            <a:r>
              <a:rPr lang="en-US" dirty="0" smtClean="0">
                <a:ea typeface="+mn-ea"/>
              </a:rPr>
              <a:t>designated Contracting Parties </a:t>
            </a:r>
            <a:r>
              <a:rPr lang="en-US" dirty="0">
                <a:ea typeface="+mn-ea"/>
              </a:rPr>
              <a:t>with one request</a:t>
            </a:r>
          </a:p>
          <a:p>
            <a:pPr>
              <a:lnSpc>
                <a:spcPct val="150000"/>
              </a:lnSpc>
              <a:defRPr/>
            </a:pPr>
            <a:r>
              <a:rPr lang="en-US" dirty="0">
                <a:ea typeface="+mn-ea"/>
              </a:rPr>
              <a:t>Expand protection to </a:t>
            </a:r>
            <a:r>
              <a:rPr lang="en-US" dirty="0" smtClean="0">
                <a:ea typeface="+mn-ea"/>
              </a:rPr>
              <a:t>new </a:t>
            </a:r>
            <a:r>
              <a:rPr lang="en-US" dirty="0">
                <a:ea typeface="+mn-ea"/>
              </a:rPr>
              <a:t>Contracting Parties </a:t>
            </a:r>
          </a:p>
          <a:p>
            <a:pPr marL="0" indent="0">
              <a:buFontTx/>
              <a:buNone/>
              <a:defRPr/>
            </a:pPr>
            <a:r>
              <a:rPr lang="en-US" dirty="0" smtClean="0">
                <a:ea typeface="+mn-ea"/>
              </a:rPr>
              <a:t> </a:t>
            </a:r>
          </a:p>
        </p:txBody>
      </p:sp>
    </p:spTree>
    <p:extLst>
      <p:ext uri="{BB962C8B-B14F-4D97-AF65-F5344CB8AC3E}">
        <p14:creationId xmlns:p14="http://schemas.microsoft.com/office/powerpoint/2010/main" val="1544377296"/>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2.47</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CHF 3,039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70% &lt; 3,039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7425" name="Rectangle 30"/>
          <p:cNvSpPr>
            <a:spLocks noChangeArrowheads="1"/>
          </p:cNvSpPr>
          <p:nvPr/>
        </p:nvSpPr>
        <p:spPr bwMode="auto">
          <a:xfrm>
            <a:off x="684213" y="333375"/>
            <a:ext cx="5964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en-US" sz="3600" dirty="0">
                <a:solidFill>
                  <a:srgbClr val="00408C"/>
                </a:solidFill>
                <a:latin typeface="+mj-lt"/>
                <a:cs typeface="+mj-cs"/>
              </a:rPr>
              <a:t>General Profile 2013</a:t>
            </a:r>
          </a:p>
        </p:txBody>
      </p:sp>
    </p:spTree>
    <p:extLst>
      <p:ext uri="{BB962C8B-B14F-4D97-AF65-F5344CB8AC3E}">
        <p14:creationId xmlns:p14="http://schemas.microsoft.com/office/powerpoint/2010/main" val="3816132102"/>
      </p:ext>
    </p:extLst>
  </p:cSld>
  <p:clrMapOvr>
    <a:masterClrMapping/>
  </p:clrMapOvr>
  <p:transition>
    <p:pull/>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CH" altLang="en-US" dirty="0" smtClean="0">
                <a:ea typeface="ＭＳ Ｐゴシック" pitchFamily="34" charset="-128"/>
              </a:rPr>
              <a:t>Madrid Services</a:t>
            </a:r>
            <a:endParaRPr lang="en-US" altLang="en-US" dirty="0" smtClean="0">
              <a:ea typeface="ＭＳ Ｐゴシック" pitchFamily="34" charset="-128"/>
            </a:endParaRPr>
          </a:p>
        </p:txBody>
      </p:sp>
      <p:sp>
        <p:nvSpPr>
          <p:cNvPr id="18435" name="Rectangle 3"/>
          <p:cNvSpPr>
            <a:spLocks noGrp="1" noChangeArrowheads="1"/>
          </p:cNvSpPr>
          <p:nvPr>
            <p:ph type="body" idx="1"/>
          </p:nvPr>
        </p:nvSpPr>
        <p:spPr>
          <a:xfrm>
            <a:off x="457200" y="1557338"/>
            <a:ext cx="8578850" cy="4568825"/>
          </a:xfrm>
        </p:spPr>
        <p:txBody>
          <a:bodyPr/>
          <a:lstStyle/>
          <a:p>
            <a:pPr>
              <a:spcAft>
                <a:spcPts val="600"/>
              </a:spcAft>
            </a:pPr>
            <a:r>
              <a:rPr lang="en-US" altLang="en-US" sz="2600" smtClean="0">
                <a:ea typeface="ＭＳ Ｐゴシック" pitchFamily="34" charset="-128"/>
              </a:rPr>
              <a:t>E – filing</a:t>
            </a:r>
          </a:p>
          <a:p>
            <a:pPr>
              <a:spcAft>
                <a:spcPts val="600"/>
              </a:spcAft>
            </a:pPr>
            <a:r>
              <a:rPr lang="en-US" altLang="en-US" sz="2600" smtClean="0">
                <a:ea typeface="ＭＳ Ｐゴシック" pitchFamily="34" charset="-128"/>
              </a:rPr>
              <a:t>Web forms </a:t>
            </a:r>
          </a:p>
          <a:p>
            <a:pPr>
              <a:spcAft>
                <a:spcPts val="600"/>
              </a:spcAft>
            </a:pPr>
            <a:r>
              <a:rPr lang="en-US" altLang="en-US" sz="2600" smtClean="0">
                <a:ea typeface="ＭＳ Ｐゴシック" pitchFamily="34" charset="-128"/>
              </a:rPr>
              <a:t>MPM – Madrid Portfolio Manager</a:t>
            </a:r>
          </a:p>
          <a:p>
            <a:pPr>
              <a:spcAft>
                <a:spcPts val="600"/>
              </a:spcAft>
            </a:pPr>
            <a:r>
              <a:rPr lang="en-US" altLang="en-US" sz="2600" smtClean="0">
                <a:ea typeface="ＭＳ Ｐゴシック" pitchFamily="34" charset="-128"/>
              </a:rPr>
              <a:t>Information services</a:t>
            </a:r>
          </a:p>
          <a:p>
            <a:pPr lvl="1">
              <a:spcAft>
                <a:spcPts val="600"/>
              </a:spcAft>
            </a:pPr>
            <a:r>
              <a:rPr lang="en-US" altLang="en-US" sz="2600" smtClean="0">
                <a:ea typeface="Arial" pitchFamily="34" charset="0"/>
              </a:rPr>
              <a:t>Global Brand Database</a:t>
            </a:r>
          </a:p>
          <a:p>
            <a:pPr lvl="1">
              <a:spcAft>
                <a:spcPts val="600"/>
              </a:spcAft>
            </a:pPr>
            <a:r>
              <a:rPr lang="en-US" altLang="en-US" sz="2600" smtClean="0">
                <a:ea typeface="Arial" pitchFamily="34" charset="0"/>
              </a:rPr>
              <a:t>MGS – Madrid Goods &amp; Services</a:t>
            </a:r>
          </a:p>
          <a:p>
            <a:pPr lvl="1">
              <a:spcAft>
                <a:spcPts val="600"/>
              </a:spcAft>
            </a:pPr>
            <a:r>
              <a:rPr lang="en-US" altLang="en-US" sz="2600" smtClean="0">
                <a:ea typeface="Arial" pitchFamily="34" charset="0"/>
              </a:rPr>
              <a:t>MRS – Madrid Real Time Status</a:t>
            </a:r>
          </a:p>
          <a:p>
            <a:pPr lvl="1">
              <a:spcAft>
                <a:spcPts val="600"/>
              </a:spcAft>
            </a:pPr>
            <a:r>
              <a:rPr lang="en-US" altLang="en-US" sz="2600" smtClean="0">
                <a:ea typeface="Arial" pitchFamily="34" charset="0"/>
              </a:rPr>
              <a:t>MEA – Madrid Electronic Alert</a:t>
            </a:r>
            <a:endParaRPr lang="en-US" altLang="en-US" smtClean="0">
              <a:ea typeface="ＭＳ Ｐゴシック" pitchFamily="34" charset="-128"/>
            </a:endParaRPr>
          </a:p>
        </p:txBody>
      </p:sp>
    </p:spTree>
    <p:extLst>
      <p:ext uri="{BB962C8B-B14F-4D97-AF65-F5344CB8AC3E}">
        <p14:creationId xmlns:p14="http://schemas.microsoft.com/office/powerpoint/2010/main" val="3137592150"/>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marL="342900" indent="-342900">
              <a:spcAft>
                <a:spcPts val="600"/>
              </a:spcAft>
            </a:pPr>
            <a:r>
              <a:rPr lang="en-US" altLang="en-US" dirty="0">
                <a:ea typeface="ＭＳ Ｐゴシック" pitchFamily="34" charset="-128"/>
              </a:rPr>
              <a:t>MGS – Madrid Goods &amp; Services</a:t>
            </a:r>
          </a:p>
        </p:txBody>
      </p:sp>
      <p:sp>
        <p:nvSpPr>
          <p:cNvPr id="19459" name="Content Placeholder 2"/>
          <p:cNvSpPr>
            <a:spLocks noGrp="1"/>
          </p:cNvSpPr>
          <p:nvPr>
            <p:ph sz="half" idx="1"/>
          </p:nvPr>
        </p:nvSpPr>
        <p:spPr>
          <a:xfrm>
            <a:off x="179388" y="1341438"/>
            <a:ext cx="8785225" cy="2651125"/>
          </a:xfrm>
        </p:spPr>
        <p:txBody>
          <a:bodyPr/>
          <a:lstStyle/>
          <a:p>
            <a:pPr>
              <a:spcAft>
                <a:spcPts val="600"/>
              </a:spcAft>
            </a:pPr>
            <a:r>
              <a:rPr lang="en-US" altLang="en-US" sz="2400" smtClean="0">
                <a:ea typeface="ＭＳ Ｐゴシック" pitchFamily="34" charset="-128"/>
              </a:rPr>
              <a:t>Useful tool for applicants to prepare the list of G&amp;S in a national, regional or international application</a:t>
            </a:r>
          </a:p>
          <a:p>
            <a:pPr>
              <a:spcAft>
                <a:spcPts val="600"/>
              </a:spcAft>
            </a:pPr>
            <a:r>
              <a:rPr lang="en-US" altLang="en-US" sz="2400" smtClean="0">
                <a:ea typeface="ＭＳ Ｐゴシック" pitchFamily="34" charset="-128"/>
              </a:rPr>
              <a:t>Nice Classification (updated) + pre-accepted terms by WIPO and many National Offices – to avoid irregularities or refusals</a:t>
            </a:r>
          </a:p>
          <a:p>
            <a:pPr>
              <a:spcAft>
                <a:spcPts val="600"/>
              </a:spcAft>
            </a:pPr>
            <a:r>
              <a:rPr lang="en-US" altLang="en-US" sz="2400" smtClean="0">
                <a:ea typeface="ＭＳ Ｐゴシック" pitchFamily="34" charset="-128"/>
              </a:rPr>
              <a:t>Madrid languages + 12 other searching languages </a:t>
            </a:r>
            <a:r>
              <a:rPr lang="en-US" altLang="en-US" sz="2600" smtClean="0">
                <a:ea typeface="ＭＳ Ｐゴシック" pitchFamily="34" charset="-128"/>
              </a:rPr>
              <a:t>available</a:t>
            </a:r>
          </a:p>
        </p:txBody>
      </p:sp>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92563"/>
            <a:ext cx="9144000"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748637"/>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smtClean="0">
                <a:ea typeface="ＭＳ Ｐゴシック" pitchFamily="34" charset="-128"/>
              </a:rPr>
              <a:t>MPM – Madrid Portfolio Manager</a:t>
            </a:r>
          </a:p>
        </p:txBody>
      </p:sp>
      <p:sp>
        <p:nvSpPr>
          <p:cNvPr id="20483" name="Content Placeholder 2"/>
          <p:cNvSpPr>
            <a:spLocks noGrp="1"/>
          </p:cNvSpPr>
          <p:nvPr>
            <p:ph sz="half" idx="1"/>
          </p:nvPr>
        </p:nvSpPr>
        <p:spPr>
          <a:xfrm>
            <a:off x="179388" y="1196975"/>
            <a:ext cx="8856662" cy="2663825"/>
          </a:xfrm>
        </p:spPr>
        <p:txBody>
          <a:bodyPr/>
          <a:lstStyle/>
          <a:p>
            <a:pPr>
              <a:lnSpc>
                <a:spcPct val="170000"/>
              </a:lnSpc>
              <a:spcAft>
                <a:spcPts val="600"/>
              </a:spcAft>
            </a:pPr>
            <a:r>
              <a:rPr lang="en-US" altLang="en-US" sz="2500" smtClean="0">
                <a:ea typeface="ＭＳ Ｐゴシック" pitchFamily="34" charset="-128"/>
              </a:rPr>
              <a:t>Online access to your international trademark portfolio:</a:t>
            </a:r>
          </a:p>
          <a:p>
            <a:pPr lvl="1">
              <a:spcAft>
                <a:spcPts val="600"/>
              </a:spcAft>
            </a:pPr>
            <a:r>
              <a:rPr lang="en-US" altLang="en-US" sz="2500" smtClean="0">
                <a:ea typeface="Arial" pitchFamily="34" charset="0"/>
              </a:rPr>
              <a:t>WIPO User account linked to an e-mail address</a:t>
            </a:r>
          </a:p>
          <a:p>
            <a:pPr lvl="1">
              <a:spcAft>
                <a:spcPts val="600"/>
              </a:spcAft>
            </a:pPr>
            <a:r>
              <a:rPr lang="en-US" altLang="en-US" sz="2500" smtClean="0">
                <a:ea typeface="Arial" pitchFamily="34" charset="0"/>
              </a:rPr>
              <a:t>International registrations linked to the same e-mail address</a:t>
            </a:r>
          </a:p>
          <a:p>
            <a:pPr>
              <a:spcAft>
                <a:spcPts val="600"/>
              </a:spcAft>
            </a:pPr>
            <a:r>
              <a:rPr lang="en-US" altLang="en-US" sz="2500" smtClean="0">
                <a:ea typeface="ＭＳ Ｐゴシック" pitchFamily="34" charset="-128"/>
              </a:rPr>
              <a:t>Helpful when submitting new requests for recordal </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976688"/>
            <a:ext cx="8077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4098925"/>
            <a:ext cx="8077200" cy="250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421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69900" y="115888"/>
            <a:ext cx="8229600" cy="1143000"/>
          </a:xfrm>
        </p:spPr>
        <p:txBody>
          <a:bodyPr/>
          <a:lstStyle/>
          <a:p>
            <a:r>
              <a:rPr lang="en-US" altLang="en-US" sz="3200" smtClean="0">
                <a:ea typeface="ＭＳ Ｐゴシック" pitchFamily="34" charset="-128"/>
              </a:rPr>
              <a:t/>
            </a:r>
            <a:br>
              <a:rPr lang="en-US" altLang="en-US" sz="3200" smtClean="0">
                <a:ea typeface="ＭＳ Ｐゴシック" pitchFamily="34" charset="-128"/>
              </a:rPr>
            </a:br>
            <a:r>
              <a:rPr lang="en-US" altLang="en-US" smtClean="0">
                <a:ea typeface="ＭＳ Ｐゴシック" pitchFamily="34" charset="-128"/>
              </a:rPr>
              <a:t>E - Subsequent Designation</a:t>
            </a:r>
          </a:p>
        </p:txBody>
      </p:sp>
      <p:pic>
        <p:nvPicPr>
          <p:cNvPr id="52227" name="Picture 3"/>
          <p:cNvPicPr>
            <a:picLocks noChangeAspect="1" noChangeArrowheads="1"/>
          </p:cNvPicPr>
          <p:nvPr/>
        </p:nvPicPr>
        <p:blipFill>
          <a:blip r:embed="rId2"/>
          <a:srcRect/>
          <a:stretch>
            <a:fillRect/>
          </a:stretch>
        </p:blipFill>
        <p:spPr bwMode="auto">
          <a:xfrm>
            <a:off x="250825" y="1700213"/>
            <a:ext cx="8667750" cy="4032250"/>
          </a:xfrm>
          <a:prstGeom prst="rect">
            <a:avLst/>
          </a:prstGeom>
          <a:noFill/>
          <a:ln>
            <a:noFill/>
          </a:ln>
          <a:effectLst/>
          <a:extLst>
            <a:ext uri="{909E8E84-426E-40DD-AFC4-6F175D3DCCD1}">
              <a14:hiddenFill xmlns:a14="http://schemas.microsoft.com/office/drawing/2010/main">
                <a:solidFill>
                  <a:srgbClr val="21ACB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948960835"/>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9063"/>
            <a:ext cx="8642350" cy="8685213"/>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2531" name="Rectangle 1"/>
          <p:cNvSpPr>
            <a:spLocks noChangeArrowheads="1"/>
          </p:cNvSpPr>
          <p:nvPr/>
        </p:nvSpPr>
        <p:spPr bwMode="auto">
          <a:xfrm>
            <a:off x="5508625" y="5445125"/>
            <a:ext cx="1871663" cy="287338"/>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1600" b="0"/>
          </a:p>
        </p:txBody>
      </p:sp>
    </p:spTree>
    <p:extLst>
      <p:ext uri="{BB962C8B-B14F-4D97-AF65-F5344CB8AC3E}">
        <p14:creationId xmlns:p14="http://schemas.microsoft.com/office/powerpoint/2010/main" val="395890334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116632"/>
            <a:ext cx="8991600" cy="1008112"/>
          </a:xfrm>
        </p:spPr>
        <p:txBody>
          <a:bodyPr>
            <a:normAutofit/>
          </a:bodyPr>
          <a:lstStyle/>
          <a:p>
            <a:pPr algn="ctr">
              <a:defRPr sz="2159" b="1" i="0" u="none" strike="noStrike" kern="1200" baseline="0">
                <a:solidFill>
                  <a:srgbClr val="000000"/>
                </a:solidFill>
                <a:latin typeface="+mn-lt"/>
                <a:ea typeface="+mn-ea"/>
                <a:cs typeface="+mn-cs"/>
              </a:defRPr>
            </a:pPr>
            <a:r>
              <a:rPr lang="en-US" dirty="0" smtClean="0">
                <a:latin typeface="Arial" charset="0"/>
                <a:cs typeface="Arial" charset="0"/>
              </a:rPr>
              <a:t>  </a:t>
            </a:r>
            <a:r>
              <a:rPr lang="en-US" dirty="0">
                <a:latin typeface="Arial" charset="0"/>
                <a:cs typeface="Arial" charset="0"/>
              </a:rPr>
              <a:t> </a:t>
            </a:r>
            <a:r>
              <a:rPr lang="en-US" dirty="0" smtClean="0">
                <a:latin typeface="Arial" charset="0"/>
                <a:cs typeface="Arial" charset="0"/>
              </a:rPr>
              <a:t> </a:t>
            </a:r>
            <a:r>
              <a:rPr lang="fr-FR" sz="3600" dirty="0" smtClean="0">
                <a:solidFill>
                  <a:srgbClr val="000090"/>
                </a:solidFill>
              </a:rPr>
              <a:t>BUDGET </a:t>
            </a:r>
            <a:r>
              <a:rPr lang="fr-FR" sz="3600" dirty="0">
                <a:solidFill>
                  <a:srgbClr val="000090"/>
                </a:solidFill>
              </a:rPr>
              <a:t>2014 – 2015: CHF 713.3 MILLION </a:t>
            </a:r>
          </a:p>
        </p:txBody>
      </p:sp>
      <p:graphicFrame>
        <p:nvGraphicFramePr>
          <p:cNvPr id="2" name="Graphique 2"/>
          <p:cNvGraphicFramePr>
            <a:graphicFrameLocks/>
          </p:cNvGraphicFramePr>
          <p:nvPr>
            <p:extLst>
              <p:ext uri="{D42A27DB-BD31-4B8C-83A1-F6EECF244321}">
                <p14:modId xmlns:p14="http://schemas.microsoft.com/office/powerpoint/2010/main" val="2391070609"/>
              </p:ext>
            </p:extLst>
          </p:nvPr>
        </p:nvGraphicFramePr>
        <p:xfrm>
          <a:off x="107504" y="1340768"/>
          <a:ext cx="8954328"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1925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50825" y="274638"/>
            <a:ext cx="8796338" cy="1143000"/>
          </a:xfrm>
        </p:spPr>
        <p:txBody>
          <a:bodyPr/>
          <a:lstStyle/>
          <a:p>
            <a:r>
              <a:rPr lang="en-US" altLang="en-US" smtClean="0">
                <a:ea typeface="ＭＳ Ｐゴシック" pitchFamily="34" charset="-128"/>
              </a:rPr>
              <a:t>International Applications </a:t>
            </a:r>
            <a:r>
              <a:rPr lang="en-US" altLang="en-US" i="1" smtClean="0">
                <a:ea typeface="ＭＳ Ｐゴシック" pitchFamily="34" charset="-128"/>
              </a:rPr>
              <a:t>vs</a:t>
            </a:r>
            <a:r>
              <a:rPr lang="en-US" altLang="en-US" smtClean="0">
                <a:ea typeface="ＭＳ Ｐゴシック" pitchFamily="34" charset="-128"/>
              </a:rPr>
              <a:t> Registrations from the UK</a:t>
            </a:r>
          </a:p>
        </p:txBody>
      </p:sp>
      <p:graphicFrame>
        <p:nvGraphicFramePr>
          <p:cNvPr id="5" name="Chart 4"/>
          <p:cNvGraphicFramePr>
            <a:graphicFrameLocks/>
          </p:cNvGraphicFramePr>
          <p:nvPr/>
        </p:nvGraphicFramePr>
        <p:xfrm>
          <a:off x="179512" y="1628801"/>
          <a:ext cx="8568952"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3747173"/>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07950" y="274638"/>
            <a:ext cx="8712200" cy="1354137"/>
          </a:xfrm>
        </p:spPr>
        <p:txBody>
          <a:bodyPr/>
          <a:lstStyle/>
          <a:p>
            <a:pPr eaLnBrk="1" hangingPunct="1"/>
            <a:r>
              <a:rPr lang="en-US" altLang="en-US" sz="3200" smtClean="0">
                <a:ea typeface="ＭＳ Ｐゴシック" pitchFamily="34" charset="-128"/>
              </a:rPr>
              <a:t>Designations in international registrations and subsequent designations – Country of the holder: UK</a:t>
            </a:r>
            <a:endParaRPr lang="en-US" altLang="en-US" smtClean="0">
              <a:ea typeface="ＭＳ Ｐゴシック" pitchFamily="34" charset="-128"/>
            </a:endParaRPr>
          </a:p>
        </p:txBody>
      </p:sp>
      <p:graphicFrame>
        <p:nvGraphicFramePr>
          <p:cNvPr id="5" name="Chart 4"/>
          <p:cNvGraphicFramePr>
            <a:graphicFrameLocks/>
          </p:cNvGraphicFramePr>
          <p:nvPr/>
        </p:nvGraphicFramePr>
        <p:xfrm>
          <a:off x="179512" y="1556793"/>
          <a:ext cx="8784976" cy="439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567909"/>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ea typeface="ＭＳ Ｐゴシック" pitchFamily="34" charset="-128"/>
              </a:rPr>
              <a:t>Irregularities - general</a:t>
            </a:r>
          </a:p>
        </p:txBody>
      </p:sp>
      <p:sp>
        <p:nvSpPr>
          <p:cNvPr id="82946" name="Content Placeholder 2"/>
          <p:cNvSpPr>
            <a:spLocks noGrp="1"/>
          </p:cNvSpPr>
          <p:nvPr>
            <p:ph idx="1"/>
          </p:nvPr>
        </p:nvSpPr>
        <p:spPr>
          <a:xfrm>
            <a:off x="457200" y="1484313"/>
            <a:ext cx="8435975" cy="4641850"/>
          </a:xfrm>
        </p:spPr>
        <p:txBody>
          <a:bodyPr/>
          <a:lstStyle/>
          <a:p>
            <a:pPr eaLnBrk="1" hangingPunct="1">
              <a:spcBef>
                <a:spcPts val="600"/>
              </a:spcBef>
              <a:spcAft>
                <a:spcPts val="600"/>
              </a:spcAft>
              <a:defRPr/>
            </a:pPr>
            <a:r>
              <a:rPr lang="en-US" altLang="en-US" sz="2200" dirty="0" smtClean="0"/>
              <a:t>Classification of goods and/or services – Office of origin</a:t>
            </a:r>
          </a:p>
          <a:p>
            <a:pPr lvl="1" eaLnBrk="1" hangingPunct="1">
              <a:spcBef>
                <a:spcPts val="600"/>
              </a:spcBef>
              <a:spcAft>
                <a:spcPts val="600"/>
              </a:spcAft>
              <a:defRPr/>
            </a:pPr>
            <a:r>
              <a:rPr lang="en-US" altLang="en-US" sz="2200" dirty="0" smtClean="0"/>
              <a:t>Goods and services are not in the appropriate classes or not classified (Rule 12)</a:t>
            </a:r>
          </a:p>
          <a:p>
            <a:pPr eaLnBrk="1" hangingPunct="1">
              <a:spcBef>
                <a:spcPts val="600"/>
              </a:spcBef>
              <a:spcAft>
                <a:spcPts val="600"/>
              </a:spcAft>
              <a:defRPr/>
            </a:pPr>
            <a:r>
              <a:rPr lang="en-US" altLang="en-US" sz="2200" dirty="0" smtClean="0"/>
              <a:t>Indication of goods and/or services – Office of origin</a:t>
            </a:r>
          </a:p>
          <a:p>
            <a:pPr lvl="1" eaLnBrk="1" hangingPunct="1">
              <a:spcBef>
                <a:spcPts val="600"/>
              </a:spcBef>
              <a:spcAft>
                <a:spcPts val="600"/>
              </a:spcAft>
              <a:defRPr/>
            </a:pPr>
            <a:r>
              <a:rPr lang="en-US" altLang="en-US" sz="2200" dirty="0" smtClean="0"/>
              <a:t>Too vague for the purposes of classification or incomprehensible or linguistically incorrect (Rule 13)</a:t>
            </a:r>
          </a:p>
          <a:p>
            <a:pPr eaLnBrk="1" hangingPunct="1">
              <a:spcBef>
                <a:spcPts val="600"/>
              </a:spcBef>
              <a:spcAft>
                <a:spcPts val="600"/>
              </a:spcAft>
              <a:defRPr/>
            </a:pPr>
            <a:r>
              <a:rPr lang="en-US" altLang="en-US" sz="2200" dirty="0" smtClean="0"/>
              <a:t>Fees (Rule 11(3))</a:t>
            </a:r>
          </a:p>
          <a:p>
            <a:pPr eaLnBrk="1" hangingPunct="1">
              <a:spcBef>
                <a:spcPts val="600"/>
              </a:spcBef>
              <a:spcAft>
                <a:spcPts val="600"/>
              </a:spcAft>
              <a:defRPr/>
            </a:pPr>
            <a:r>
              <a:rPr lang="en-US" altLang="en-US" sz="2200" dirty="0" smtClean="0"/>
              <a:t>Miscellaneous – Office of origin, applicant or both</a:t>
            </a:r>
          </a:p>
          <a:p>
            <a:pPr lvl="1" eaLnBrk="1" hangingPunct="1">
              <a:spcBef>
                <a:spcPts val="600"/>
              </a:spcBef>
              <a:spcAft>
                <a:spcPts val="600"/>
              </a:spcAft>
              <a:defRPr/>
            </a:pPr>
            <a:r>
              <a:rPr lang="en-US" altLang="en-US" sz="2200" dirty="0" smtClean="0"/>
              <a:t>Signature of the Office of origin, entitlement of the applicant, basic registration/application, priority claim, MM18 Form (Rule 11(4))</a:t>
            </a:r>
          </a:p>
          <a:p>
            <a:pPr marL="0" indent="0">
              <a:buFontTx/>
              <a:buNone/>
              <a:defRPr/>
            </a:pPr>
            <a:endParaRPr lang="en-US" altLang="en-US" dirty="0" smtClean="0">
              <a:ea typeface="ＭＳ Ｐゴシック" pitchFamily="34" charset="-128"/>
            </a:endParaRPr>
          </a:p>
        </p:txBody>
      </p:sp>
    </p:spTree>
    <p:extLst>
      <p:ext uri="{BB962C8B-B14F-4D97-AF65-F5344CB8AC3E}">
        <p14:creationId xmlns:p14="http://schemas.microsoft.com/office/powerpoint/2010/main" val="462553316"/>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ea typeface="ＭＳ Ｐゴシック" pitchFamily="34" charset="-128"/>
              </a:rPr>
              <a:t>International Applications from the UK</a:t>
            </a:r>
          </a:p>
        </p:txBody>
      </p:sp>
      <p:graphicFrame>
        <p:nvGraphicFramePr>
          <p:cNvPr id="8" name="Chart 7"/>
          <p:cNvGraphicFramePr>
            <a:graphicFrameLocks/>
          </p:cNvGraphicFramePr>
          <p:nvPr/>
        </p:nvGraphicFramePr>
        <p:xfrm>
          <a:off x="395537" y="1196752"/>
          <a:ext cx="8424936" cy="47525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2995470"/>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ea typeface="ＭＳ Ｐゴシック" pitchFamily="34" charset="-128"/>
              </a:rPr>
              <a:t>International Applications from the UK</a:t>
            </a:r>
          </a:p>
        </p:txBody>
      </p:sp>
      <p:graphicFrame>
        <p:nvGraphicFramePr>
          <p:cNvPr id="5" name="Chart 4"/>
          <p:cNvGraphicFramePr>
            <a:graphicFrameLocks/>
          </p:cNvGraphicFramePr>
          <p:nvPr/>
        </p:nvGraphicFramePr>
        <p:xfrm>
          <a:off x="300036" y="1814512"/>
          <a:ext cx="8592443" cy="39187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7947625"/>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ea typeface="ＭＳ Ｐゴシック" pitchFamily="34" charset="-128"/>
              </a:rPr>
              <a:t>Breakdown of Irregularity letters from UK in the Madrid system</a:t>
            </a:r>
          </a:p>
        </p:txBody>
      </p:sp>
      <p:graphicFrame>
        <p:nvGraphicFramePr>
          <p:cNvPr id="6" name="Chart 5"/>
          <p:cNvGraphicFramePr>
            <a:graphicFrameLocks/>
          </p:cNvGraphicFramePr>
          <p:nvPr/>
        </p:nvGraphicFramePr>
        <p:xfrm>
          <a:off x="0" y="1412776"/>
          <a:ext cx="8820472"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7303446"/>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ea typeface="ＭＳ Ｐゴシック" pitchFamily="34" charset="-128"/>
              </a:rPr>
              <a:t>Breakdown of Irregularity letters from UK in the Madrid system </a:t>
            </a:r>
            <a:r>
              <a:rPr lang="en-US" altLang="en-US" sz="3000" smtClean="0">
                <a:ea typeface="ＭＳ Ｐゴシック" pitchFamily="34" charset="-128"/>
              </a:rPr>
              <a:t>(Jan – Aug 2014)</a:t>
            </a:r>
          </a:p>
        </p:txBody>
      </p:sp>
      <p:graphicFrame>
        <p:nvGraphicFramePr>
          <p:cNvPr id="8" name="Table 7"/>
          <p:cNvGraphicFramePr>
            <a:graphicFrameLocks noGrp="1"/>
          </p:cNvGraphicFramePr>
          <p:nvPr/>
        </p:nvGraphicFramePr>
        <p:xfrm>
          <a:off x="468313" y="1412875"/>
          <a:ext cx="2930525" cy="795337"/>
        </p:xfrm>
        <a:graphic>
          <a:graphicData uri="http://schemas.openxmlformats.org/drawingml/2006/table">
            <a:tbl>
              <a:tblPr>
                <a:tableStyleId>{5C22544A-7EE6-4342-B048-85BDC9FD1C3A}</a:tableStyleId>
              </a:tblPr>
              <a:tblGrid>
                <a:gridCol w="2404880"/>
                <a:gridCol w="525645"/>
              </a:tblGrid>
              <a:tr h="217696">
                <a:tc>
                  <a:txBody>
                    <a:bodyPr/>
                    <a:lstStyle/>
                    <a:p>
                      <a:pPr algn="l" rtl="0" fontAlgn="ctr"/>
                      <a:r>
                        <a:rPr lang="en-US" sz="1200" u="none" strike="noStrike" dirty="0">
                          <a:effectLst/>
                        </a:rPr>
                        <a:t>International applications </a:t>
                      </a:r>
                      <a:endParaRPr lang="en-US" sz="1200" b="0" i="0" u="none" strike="noStrike" dirty="0">
                        <a:solidFill>
                          <a:srgbClr val="000000"/>
                        </a:solidFill>
                        <a:effectLst/>
                        <a:latin typeface="Arial"/>
                      </a:endParaRPr>
                    </a:p>
                  </a:txBody>
                  <a:tcPr marL="9528" marR="9528" marT="9536" marB="0" anchor="ctr">
                    <a:noFill/>
                  </a:tcPr>
                </a:tc>
                <a:tc>
                  <a:txBody>
                    <a:bodyPr/>
                    <a:lstStyle/>
                    <a:p>
                      <a:pPr algn="r" rtl="0" fontAlgn="ctr"/>
                      <a:r>
                        <a:rPr lang="en-US" sz="1200" b="0" i="0" u="none" strike="noStrike" dirty="0" smtClean="0">
                          <a:solidFill>
                            <a:srgbClr val="000000"/>
                          </a:solidFill>
                          <a:effectLst/>
                          <a:latin typeface="Arial"/>
                        </a:rPr>
                        <a:t>1315</a:t>
                      </a:r>
                      <a:endParaRPr lang="en-US" sz="1200" b="0" i="0" u="none" strike="noStrike" dirty="0">
                        <a:solidFill>
                          <a:srgbClr val="000000"/>
                        </a:solidFill>
                        <a:effectLst/>
                        <a:latin typeface="Arial"/>
                      </a:endParaRPr>
                    </a:p>
                  </a:txBody>
                  <a:tcPr marL="9528" marR="9528" marT="9536" marB="0" anchor="ctr">
                    <a:noFill/>
                  </a:tcPr>
                </a:tc>
              </a:tr>
              <a:tr h="192547">
                <a:tc>
                  <a:txBody>
                    <a:bodyPr/>
                    <a:lstStyle/>
                    <a:p>
                      <a:pPr algn="l" rtl="0" fontAlgn="ctr"/>
                      <a:r>
                        <a:rPr lang="en-US" sz="1200" u="none" strike="noStrike" dirty="0" smtClean="0">
                          <a:effectLst/>
                        </a:rPr>
                        <a:t>Number </a:t>
                      </a:r>
                      <a:r>
                        <a:rPr lang="en-US" sz="1200" u="none" strike="noStrike" dirty="0">
                          <a:effectLst/>
                        </a:rPr>
                        <a:t>of Errors</a:t>
                      </a:r>
                      <a:endParaRPr lang="en-US" sz="1200" b="0" i="0" u="none" strike="noStrike" dirty="0">
                        <a:solidFill>
                          <a:srgbClr val="000000"/>
                        </a:solidFill>
                        <a:effectLst/>
                        <a:latin typeface="Arial"/>
                      </a:endParaRPr>
                    </a:p>
                  </a:txBody>
                  <a:tcPr marL="9528" marR="9528" marT="9536" marB="0" anchor="ctr">
                    <a:noFill/>
                  </a:tcPr>
                </a:tc>
                <a:tc>
                  <a:txBody>
                    <a:bodyPr/>
                    <a:lstStyle/>
                    <a:p>
                      <a:pPr algn="r" rtl="0" fontAlgn="ctr"/>
                      <a:r>
                        <a:rPr lang="en-US" sz="1200" b="0" i="0" u="none" strike="noStrike" dirty="0" smtClean="0">
                          <a:solidFill>
                            <a:srgbClr val="000000"/>
                          </a:solidFill>
                          <a:effectLst/>
                          <a:latin typeface="Arial"/>
                        </a:rPr>
                        <a:t>367</a:t>
                      </a:r>
                      <a:endParaRPr lang="en-US" sz="1200" b="0" i="0" u="none" strike="noStrike" dirty="0">
                        <a:solidFill>
                          <a:srgbClr val="000000"/>
                        </a:solidFill>
                        <a:effectLst/>
                        <a:latin typeface="Arial"/>
                      </a:endParaRPr>
                    </a:p>
                  </a:txBody>
                  <a:tcPr marL="9528" marR="9528" marT="9536" marB="0" anchor="ctr">
                    <a:noFill/>
                  </a:tcPr>
                </a:tc>
              </a:tr>
              <a:tr h="192547">
                <a:tc>
                  <a:txBody>
                    <a:bodyPr/>
                    <a:lstStyle/>
                    <a:p>
                      <a:pPr algn="l" rtl="0" fontAlgn="ctr"/>
                      <a:r>
                        <a:rPr lang="en-US" sz="1200" u="none" strike="noStrike" dirty="0" smtClean="0">
                          <a:effectLst/>
                        </a:rPr>
                        <a:t>Number </a:t>
                      </a:r>
                      <a:r>
                        <a:rPr lang="en-US" sz="1200" u="none" strike="noStrike" dirty="0">
                          <a:effectLst/>
                        </a:rPr>
                        <a:t>of </a:t>
                      </a:r>
                      <a:r>
                        <a:rPr lang="en-US" sz="1200" dirty="0" smtClean="0"/>
                        <a:t>Irregularity</a:t>
                      </a:r>
                      <a:r>
                        <a:rPr lang="en-US" sz="1200" baseline="0" dirty="0" smtClean="0"/>
                        <a:t> </a:t>
                      </a:r>
                      <a:r>
                        <a:rPr lang="en-US" sz="1200" u="none" strike="noStrike" dirty="0" smtClean="0">
                          <a:effectLst/>
                        </a:rPr>
                        <a:t>Letters</a:t>
                      </a:r>
                      <a:endParaRPr lang="en-US" sz="1200" b="0" i="0" u="none" strike="noStrike" dirty="0">
                        <a:solidFill>
                          <a:srgbClr val="000000"/>
                        </a:solidFill>
                        <a:effectLst/>
                        <a:latin typeface="Arial"/>
                      </a:endParaRPr>
                    </a:p>
                  </a:txBody>
                  <a:tcPr marL="9528" marR="9528" marT="9536" marB="0" anchor="ctr">
                    <a:noFill/>
                  </a:tcPr>
                </a:tc>
                <a:tc>
                  <a:txBody>
                    <a:bodyPr/>
                    <a:lstStyle/>
                    <a:p>
                      <a:pPr algn="r" rtl="0" fontAlgn="ctr"/>
                      <a:r>
                        <a:rPr lang="en-US" sz="1200" b="0" i="0" u="none" strike="noStrike" dirty="0" smtClean="0">
                          <a:solidFill>
                            <a:srgbClr val="000000"/>
                          </a:solidFill>
                          <a:effectLst/>
                          <a:latin typeface="Arial"/>
                        </a:rPr>
                        <a:t>389</a:t>
                      </a:r>
                      <a:endParaRPr lang="en-US" sz="1200" b="0" i="0" u="none" strike="noStrike" dirty="0">
                        <a:solidFill>
                          <a:srgbClr val="000000"/>
                        </a:solidFill>
                        <a:effectLst/>
                        <a:latin typeface="Arial"/>
                      </a:endParaRPr>
                    </a:p>
                  </a:txBody>
                  <a:tcPr marL="9528" marR="9528" marT="9536" marB="0" anchor="ctr">
                    <a:noFill/>
                  </a:tcPr>
                </a:tc>
              </a:tr>
              <a:tr h="192547">
                <a:tc>
                  <a:txBody>
                    <a:bodyPr/>
                    <a:lstStyle/>
                    <a:p>
                      <a:pPr algn="l" rtl="0" fontAlgn="ctr"/>
                      <a:endParaRPr lang="en-US" sz="1200" b="0" i="0" u="none" strike="noStrike" dirty="0">
                        <a:solidFill>
                          <a:srgbClr val="000000"/>
                        </a:solidFill>
                        <a:effectLst/>
                        <a:latin typeface="Arial"/>
                      </a:endParaRPr>
                    </a:p>
                  </a:txBody>
                  <a:tcPr marL="9528" marR="9528" marT="9536" marB="0" anchor="ctr">
                    <a:noFill/>
                  </a:tcPr>
                </a:tc>
                <a:tc>
                  <a:txBody>
                    <a:bodyPr/>
                    <a:lstStyle/>
                    <a:p>
                      <a:pPr algn="r" rtl="0" fontAlgn="ctr"/>
                      <a:endParaRPr lang="en-US" sz="1200" b="0" i="0" u="none" strike="noStrike" dirty="0">
                        <a:solidFill>
                          <a:srgbClr val="000000"/>
                        </a:solidFill>
                        <a:effectLst/>
                        <a:latin typeface="Arial"/>
                      </a:endParaRPr>
                    </a:p>
                  </a:txBody>
                  <a:tcPr marL="9528" marR="9528" marT="9536" marB="0" anchor="ctr">
                    <a:noFill/>
                  </a:tcPr>
                </a:tc>
              </a:tr>
            </a:tbl>
          </a:graphicData>
        </a:graphic>
      </p:graphicFrame>
      <p:graphicFrame>
        <p:nvGraphicFramePr>
          <p:cNvPr id="6" name="Chart 5"/>
          <p:cNvGraphicFramePr>
            <a:graphicFrameLocks/>
          </p:cNvGraphicFramePr>
          <p:nvPr/>
        </p:nvGraphicFramePr>
        <p:xfrm>
          <a:off x="1691680" y="2142877"/>
          <a:ext cx="6295405" cy="47151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4379544"/>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50825" y="274638"/>
            <a:ext cx="9074150" cy="1143000"/>
          </a:xfrm>
        </p:spPr>
        <p:txBody>
          <a:bodyPr/>
          <a:lstStyle/>
          <a:p>
            <a:r>
              <a:rPr lang="en-US" altLang="en-US" smtClean="0">
                <a:ea typeface="ＭＳ Ｐゴシック" pitchFamily="34" charset="-128"/>
              </a:rPr>
              <a:t>Irregularities: average Madrid </a:t>
            </a:r>
            <a:r>
              <a:rPr lang="en-US" altLang="en-US" i="1" smtClean="0">
                <a:ea typeface="ＭＳ Ｐゴシック" pitchFamily="34" charset="-128"/>
              </a:rPr>
              <a:t>vs</a:t>
            </a:r>
            <a:r>
              <a:rPr lang="en-US" altLang="en-US" smtClean="0">
                <a:ea typeface="ＭＳ Ｐゴシック" pitchFamily="34" charset="-128"/>
              </a:rPr>
              <a:t> United Kingdom</a:t>
            </a:r>
          </a:p>
        </p:txBody>
      </p:sp>
      <p:graphicFrame>
        <p:nvGraphicFramePr>
          <p:cNvPr id="5" name="Chart 4"/>
          <p:cNvGraphicFramePr>
            <a:graphicFrameLocks/>
          </p:cNvGraphicFramePr>
          <p:nvPr/>
        </p:nvGraphicFramePr>
        <p:xfrm>
          <a:off x="251520" y="1196752"/>
          <a:ext cx="8640960" cy="48245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6795128"/>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p:txBody>
          <a:bodyPr/>
          <a:lstStyle/>
          <a:p>
            <a:pPr>
              <a:buFontTx/>
              <a:buNone/>
            </a:pPr>
            <a:endParaRPr lang="fr-CH" altLang="en-US" dirty="0" smtClean="0">
              <a:ea typeface="ＭＳ Ｐゴシック" pitchFamily="34" charset="-128"/>
            </a:endParaRPr>
          </a:p>
          <a:p>
            <a:pPr>
              <a:buFontTx/>
              <a:buNone/>
            </a:pPr>
            <a:r>
              <a:rPr lang="fr-CH" altLang="en-US" dirty="0" smtClean="0">
                <a:ea typeface="ＭＳ Ｐゴシック" pitchFamily="34" charset="-128"/>
              </a:rPr>
              <a:t>		</a:t>
            </a:r>
          </a:p>
          <a:p>
            <a:pPr>
              <a:buFontTx/>
              <a:buNone/>
            </a:pPr>
            <a:endParaRPr lang="fr-CH" altLang="en-US" dirty="0" smtClean="0">
              <a:ea typeface="ＭＳ Ｐゴシック" pitchFamily="34" charset="-128"/>
            </a:endParaRPr>
          </a:p>
          <a:p>
            <a:pPr>
              <a:buFontTx/>
              <a:buNone/>
            </a:pPr>
            <a:r>
              <a:rPr lang="fr-CH" altLang="en-US" dirty="0" smtClean="0">
                <a:ea typeface="ＭＳ Ｐゴシック" pitchFamily="34" charset="-128"/>
              </a:rPr>
              <a:t>		</a:t>
            </a:r>
            <a:r>
              <a:rPr lang="fr-CH" altLang="en-US" sz="3200" dirty="0" smtClean="0">
                <a:solidFill>
                  <a:schemeClr val="hlink"/>
                </a:solidFill>
                <a:ea typeface="ＭＳ Ｐゴシック" pitchFamily="34" charset="-128"/>
              </a:rPr>
              <a:t>	</a:t>
            </a:r>
            <a:r>
              <a:rPr lang="fr-CH" altLang="en-US" sz="3600" dirty="0">
                <a:solidFill>
                  <a:srgbClr val="00408C"/>
                </a:solidFill>
                <a:latin typeface="+mj-lt"/>
                <a:ea typeface="ＭＳ Ｐゴシック" pitchFamily="34" charset="-128"/>
                <a:cs typeface="+mj-cs"/>
              </a:rPr>
              <a:t>The Hague System</a:t>
            </a:r>
            <a:endParaRPr lang="en-US" altLang="en-US" sz="3600" dirty="0">
              <a:solidFill>
                <a:srgbClr val="00408C"/>
              </a:solidFill>
              <a:latin typeface="+mj-lt"/>
              <a:ea typeface="ＭＳ Ｐゴシック" pitchFamily="34" charset="-128"/>
              <a:cs typeface="+mj-cs"/>
            </a:endParaRPr>
          </a:p>
        </p:txBody>
      </p:sp>
    </p:spTree>
    <p:extLst>
      <p:ext uri="{BB962C8B-B14F-4D97-AF65-F5344CB8AC3E}">
        <p14:creationId xmlns:p14="http://schemas.microsoft.com/office/powerpoint/2010/main" val="4275014329"/>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dirty="0" smtClean="0">
                <a:ea typeface="ＭＳ Ｐゴシック" pitchFamily="34" charset="-128"/>
              </a:rPr>
              <a:t>Hague Union</a:t>
            </a:r>
            <a:endParaRPr lang="en-US" altLang="en-US" sz="1800" dirty="0" smtClean="0">
              <a:ea typeface="ＭＳ Ｐゴシック" pitchFamily="34" charset="-128"/>
            </a:endParaRPr>
          </a:p>
        </p:txBody>
      </p:sp>
      <p:sp>
        <p:nvSpPr>
          <p:cNvPr id="32771" name="Rectangle 1971"/>
          <p:cNvSpPr>
            <a:spLocks noGrp="1" noChangeArrowheads="1"/>
          </p:cNvSpPr>
          <p:nvPr>
            <p:ph type="body" idx="1"/>
          </p:nvPr>
        </p:nvSpPr>
        <p:spPr>
          <a:xfrm>
            <a:off x="2843213" y="5734050"/>
            <a:ext cx="4465637" cy="936625"/>
          </a:xfrm>
          <a:extLst>
            <a:ext uri="{91240B29-F687-4F45-9708-019B960494DF}">
              <a14:hiddenLine xmlns:a14="http://schemas.microsoft.com/office/drawing/2010/main" w="12700">
                <a:solidFill>
                  <a:schemeClr val="tx1"/>
                </a:solidFill>
                <a:miter lim="800000"/>
                <a:headEnd/>
                <a:tailEnd/>
              </a14:hiddenLine>
            </a:ext>
          </a:extLst>
        </p:spPr>
        <p:txBody>
          <a:bodyPr/>
          <a:lstStyle/>
          <a:p>
            <a:pPr marL="0" indent="0">
              <a:spcBef>
                <a:spcPct val="0"/>
              </a:spcBef>
              <a:buFontTx/>
              <a:buNone/>
              <a:tabLst>
                <a:tab pos="2857500" algn="l"/>
              </a:tabLst>
            </a:pPr>
            <a:r>
              <a:rPr lang="en-US" altLang="en-US" sz="1500" b="1" smtClean="0">
                <a:solidFill>
                  <a:srgbClr val="0033CC"/>
                </a:solidFill>
                <a:ea typeface="ＭＳ Ｐゴシック" pitchFamily="34" charset="-128"/>
              </a:rPr>
              <a:t>47 Geneva Act (1999) </a:t>
            </a:r>
            <a:r>
              <a:rPr lang="en-US" altLang="en-US" sz="1200" b="1" smtClean="0">
                <a:solidFill>
                  <a:srgbClr val="0033CC"/>
                </a:solidFill>
                <a:ea typeface="ＭＳ Ｐゴシック" pitchFamily="34" charset="-128"/>
              </a:rPr>
              <a:t>(including EU and OAPI)</a:t>
            </a:r>
            <a:r>
              <a:rPr lang="en-US" altLang="en-US" sz="1500" b="1" smtClean="0">
                <a:solidFill>
                  <a:srgbClr val="0033CC"/>
                </a:solidFill>
                <a:ea typeface="ＭＳ Ｐゴシック" pitchFamily="34" charset="-128"/>
              </a:rPr>
              <a:t> </a:t>
            </a:r>
          </a:p>
          <a:p>
            <a:pPr marL="0" indent="0">
              <a:spcBef>
                <a:spcPct val="0"/>
              </a:spcBef>
              <a:buFontTx/>
              <a:buNone/>
              <a:tabLst>
                <a:tab pos="2857500" algn="l"/>
              </a:tabLst>
            </a:pPr>
            <a:r>
              <a:rPr lang="en-US" altLang="en-US" sz="1500" b="1" smtClean="0">
                <a:solidFill>
                  <a:srgbClr val="CC0000"/>
                </a:solidFill>
                <a:ea typeface="ＭＳ Ｐゴシック" pitchFamily="34" charset="-128"/>
              </a:rPr>
              <a:t>15 Hague Act (1960)</a:t>
            </a:r>
            <a:br>
              <a:rPr lang="en-US" altLang="en-US" sz="1500" b="1" smtClean="0">
                <a:solidFill>
                  <a:srgbClr val="CC0000"/>
                </a:solidFill>
                <a:ea typeface="ＭＳ Ｐゴシック" pitchFamily="34" charset="-128"/>
              </a:rPr>
            </a:br>
            <a:endParaRPr lang="en-US" altLang="en-US" sz="800" b="1" smtClean="0">
              <a:solidFill>
                <a:srgbClr val="CC0000"/>
              </a:solidFill>
              <a:ea typeface="ＭＳ Ｐゴシック" pitchFamily="34" charset="-128"/>
            </a:endParaRPr>
          </a:p>
          <a:p>
            <a:pPr marL="0" indent="0">
              <a:spcBef>
                <a:spcPct val="0"/>
              </a:spcBef>
              <a:buFontTx/>
              <a:buNone/>
              <a:tabLst>
                <a:tab pos="2857500" algn="l"/>
              </a:tabLst>
            </a:pPr>
            <a:r>
              <a:rPr lang="fr-CH" altLang="en-US" sz="1500" b="1" smtClean="0">
                <a:ea typeface="ＭＳ Ｐゴシック" pitchFamily="34" charset="-128"/>
              </a:rPr>
              <a:t>62 Contracting Parties</a:t>
            </a:r>
            <a:endParaRPr lang="en-US" altLang="en-US" sz="1500" b="1" smtClean="0">
              <a:ea typeface="ＭＳ Ｐゴシック" pitchFamily="34" charset="-128"/>
            </a:endParaRPr>
          </a:p>
        </p:txBody>
      </p:sp>
      <p:sp>
        <p:nvSpPr>
          <p:cNvPr id="32772"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Arial" charset="0"/>
              <a:ea typeface="ＭＳ Ｐゴシック" charset="0"/>
            </a:endParaRPr>
          </a:p>
        </p:txBody>
      </p:sp>
      <p:grpSp>
        <p:nvGrpSpPr>
          <p:cNvPr id="32773" name="Group 4291"/>
          <p:cNvGrpSpPr>
            <a:grpSpLocks/>
          </p:cNvGrpSpPr>
          <p:nvPr/>
        </p:nvGrpSpPr>
        <p:grpSpPr bwMode="auto">
          <a:xfrm>
            <a:off x="179388" y="1458913"/>
            <a:ext cx="8785225" cy="4654550"/>
            <a:chOff x="113" y="919"/>
            <a:chExt cx="5534" cy="2932"/>
          </a:xfrm>
        </p:grpSpPr>
        <p:sp>
          <p:nvSpPr>
            <p:cNvPr id="32774" name="Freeform 4292"/>
            <p:cNvSpPr>
              <a:spLocks/>
            </p:cNvSpPr>
            <p:nvPr/>
          </p:nvSpPr>
          <p:spPr bwMode="auto">
            <a:xfrm>
              <a:off x="4447" y="2495"/>
              <a:ext cx="167" cy="133"/>
            </a:xfrm>
            <a:custGeom>
              <a:avLst/>
              <a:gdLst>
                <a:gd name="T0" fmla="*/ 252 w 149"/>
                <a:gd name="T1" fmla="*/ 0 h 107"/>
                <a:gd name="T2" fmla="*/ 275 w 149"/>
                <a:gd name="T3" fmla="*/ 32 h 107"/>
                <a:gd name="T4" fmla="*/ 269 w 149"/>
                <a:gd name="T5" fmla="*/ 88 h 107"/>
                <a:gd name="T6" fmla="*/ 282 w 149"/>
                <a:gd name="T7" fmla="*/ 62 h 107"/>
                <a:gd name="T8" fmla="*/ 282 w 149"/>
                <a:gd name="T9" fmla="*/ 88 h 107"/>
                <a:gd name="T10" fmla="*/ 290 w 149"/>
                <a:gd name="T11" fmla="*/ 96 h 107"/>
                <a:gd name="T12" fmla="*/ 331 w 149"/>
                <a:gd name="T13" fmla="*/ 134 h 107"/>
                <a:gd name="T14" fmla="*/ 299 w 149"/>
                <a:gd name="T15" fmla="*/ 167 h 107"/>
                <a:gd name="T16" fmla="*/ 305 w 149"/>
                <a:gd name="T17" fmla="*/ 196 h 107"/>
                <a:gd name="T18" fmla="*/ 279 w 149"/>
                <a:gd name="T19" fmla="*/ 214 h 107"/>
                <a:gd name="T20" fmla="*/ 275 w 149"/>
                <a:gd name="T21" fmla="*/ 229 h 107"/>
                <a:gd name="T22" fmla="*/ 247 w 149"/>
                <a:gd name="T23" fmla="*/ 214 h 107"/>
                <a:gd name="T24" fmla="*/ 217 w 149"/>
                <a:gd name="T25" fmla="*/ 208 h 107"/>
                <a:gd name="T26" fmla="*/ 207 w 149"/>
                <a:gd name="T27" fmla="*/ 268 h 107"/>
                <a:gd name="T28" fmla="*/ 200 w 149"/>
                <a:gd name="T29" fmla="*/ 323 h 107"/>
                <a:gd name="T30" fmla="*/ 187 w 149"/>
                <a:gd name="T31" fmla="*/ 357 h 107"/>
                <a:gd name="T32" fmla="*/ 174 w 149"/>
                <a:gd name="T33" fmla="*/ 436 h 107"/>
                <a:gd name="T34" fmla="*/ 148 w 149"/>
                <a:gd name="T35" fmla="*/ 452 h 107"/>
                <a:gd name="T36" fmla="*/ 101 w 149"/>
                <a:gd name="T37" fmla="*/ 436 h 107"/>
                <a:gd name="T38" fmla="*/ 90 w 149"/>
                <a:gd name="T39" fmla="*/ 469 h 107"/>
                <a:gd name="T40" fmla="*/ 43 w 149"/>
                <a:gd name="T41" fmla="*/ 490 h 107"/>
                <a:gd name="T42" fmla="*/ 12 w 149"/>
                <a:gd name="T43" fmla="*/ 444 h 107"/>
                <a:gd name="T44" fmla="*/ 0 w 149"/>
                <a:gd name="T45" fmla="*/ 393 h 107"/>
                <a:gd name="T46" fmla="*/ 0 w 149"/>
                <a:gd name="T47" fmla="*/ 401 h 107"/>
                <a:gd name="T48" fmla="*/ 27 w 149"/>
                <a:gd name="T49" fmla="*/ 436 h 107"/>
                <a:gd name="T50" fmla="*/ 58 w 149"/>
                <a:gd name="T51" fmla="*/ 444 h 107"/>
                <a:gd name="T52" fmla="*/ 54 w 149"/>
                <a:gd name="T53" fmla="*/ 444 h 107"/>
                <a:gd name="T54" fmla="*/ 54 w 149"/>
                <a:gd name="T55" fmla="*/ 436 h 107"/>
                <a:gd name="T56" fmla="*/ 58 w 149"/>
                <a:gd name="T57" fmla="*/ 393 h 107"/>
                <a:gd name="T58" fmla="*/ 58 w 149"/>
                <a:gd name="T59" fmla="*/ 380 h 107"/>
                <a:gd name="T60" fmla="*/ 65 w 149"/>
                <a:gd name="T61" fmla="*/ 346 h 107"/>
                <a:gd name="T62" fmla="*/ 90 w 149"/>
                <a:gd name="T63" fmla="*/ 323 h 107"/>
                <a:gd name="T64" fmla="*/ 113 w 149"/>
                <a:gd name="T65" fmla="*/ 317 h 107"/>
                <a:gd name="T66" fmla="*/ 131 w 149"/>
                <a:gd name="T67" fmla="*/ 254 h 107"/>
                <a:gd name="T68" fmla="*/ 152 w 149"/>
                <a:gd name="T69" fmla="*/ 196 h 107"/>
                <a:gd name="T70" fmla="*/ 167 w 149"/>
                <a:gd name="T71" fmla="*/ 229 h 107"/>
                <a:gd name="T72" fmla="*/ 179 w 149"/>
                <a:gd name="T73" fmla="*/ 196 h 107"/>
                <a:gd name="T74" fmla="*/ 185 w 149"/>
                <a:gd name="T75" fmla="*/ 167 h 107"/>
                <a:gd name="T76" fmla="*/ 196 w 149"/>
                <a:gd name="T77" fmla="*/ 208 h 107"/>
                <a:gd name="T78" fmla="*/ 196 w 149"/>
                <a:gd name="T79" fmla="*/ 172 h 107"/>
                <a:gd name="T80" fmla="*/ 200 w 149"/>
                <a:gd name="T81" fmla="*/ 150 h 107"/>
                <a:gd name="T82" fmla="*/ 196 w 149"/>
                <a:gd name="T83" fmla="*/ 134 h 107"/>
                <a:gd name="T84" fmla="*/ 207 w 149"/>
                <a:gd name="T85" fmla="*/ 109 h 107"/>
                <a:gd name="T86" fmla="*/ 222 w 149"/>
                <a:gd name="T87" fmla="*/ 57 h 107"/>
                <a:gd name="T88" fmla="*/ 236 w 149"/>
                <a:gd name="T89" fmla="*/ 0 h 107"/>
                <a:gd name="T90" fmla="*/ 243 w 149"/>
                <a:gd name="T91" fmla="*/ 21 h 107"/>
                <a:gd name="T92" fmla="*/ 252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GB"/>
            </a:p>
          </p:txBody>
        </p:sp>
        <p:sp>
          <p:nvSpPr>
            <p:cNvPr id="32775" name="Freeform 4293"/>
            <p:cNvSpPr>
              <a:spLocks/>
            </p:cNvSpPr>
            <p:nvPr/>
          </p:nvSpPr>
          <p:spPr bwMode="auto">
            <a:xfrm>
              <a:off x="1488" y="3804"/>
              <a:ext cx="65" cy="47"/>
            </a:xfrm>
            <a:custGeom>
              <a:avLst/>
              <a:gdLst>
                <a:gd name="T0" fmla="*/ 12 w 59"/>
                <a:gd name="T1" fmla="*/ 32 h 38"/>
                <a:gd name="T2" fmla="*/ 0 w 59"/>
                <a:gd name="T3" fmla="*/ 0 h 38"/>
                <a:gd name="T4" fmla="*/ 14 w 59"/>
                <a:gd name="T5" fmla="*/ 88 h 38"/>
                <a:gd name="T6" fmla="*/ 32 w 59"/>
                <a:gd name="T7" fmla="*/ 168 h 38"/>
                <a:gd name="T8" fmla="*/ 75 w 59"/>
                <a:gd name="T9" fmla="*/ 168 h 38"/>
                <a:gd name="T10" fmla="*/ 117 w 59"/>
                <a:gd name="T11" fmla="*/ 168 h 38"/>
                <a:gd name="T12" fmla="*/ 112 w 59"/>
                <a:gd name="T13" fmla="*/ 147 h 38"/>
                <a:gd name="T14" fmla="*/ 52 w 59"/>
                <a:gd name="T15" fmla="*/ 109 h 38"/>
                <a:gd name="T16" fmla="*/ 12 w 59"/>
                <a:gd name="T17" fmla="*/ 3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GB"/>
            </a:p>
          </p:txBody>
        </p:sp>
        <p:sp>
          <p:nvSpPr>
            <p:cNvPr id="32776" name="Freeform 4294"/>
            <p:cNvSpPr>
              <a:spLocks/>
            </p:cNvSpPr>
            <p:nvPr/>
          </p:nvSpPr>
          <p:spPr bwMode="auto">
            <a:xfrm>
              <a:off x="1452" y="3802"/>
              <a:ext cx="53" cy="49"/>
            </a:xfrm>
            <a:custGeom>
              <a:avLst/>
              <a:gdLst>
                <a:gd name="T0" fmla="*/ 71 w 47"/>
                <a:gd name="T1" fmla="*/ 2 h 40"/>
                <a:gd name="T2" fmla="*/ 88 w 47"/>
                <a:gd name="T3" fmla="*/ 88 h 40"/>
                <a:gd name="T4" fmla="*/ 111 w 47"/>
                <a:gd name="T5" fmla="*/ 167 h 40"/>
                <a:gd name="T6" fmla="*/ 99 w 47"/>
                <a:gd name="T7" fmla="*/ 167 h 40"/>
                <a:gd name="T8" fmla="*/ 86 w 47"/>
                <a:gd name="T9" fmla="*/ 167 h 40"/>
                <a:gd name="T10" fmla="*/ 43 w 47"/>
                <a:gd name="T11" fmla="*/ 151 h 40"/>
                <a:gd name="T12" fmla="*/ 33 w 47"/>
                <a:gd name="T13" fmla="*/ 151 h 40"/>
                <a:gd name="T14" fmla="*/ 0 w 47"/>
                <a:gd name="T15" fmla="*/ 147 h 40"/>
                <a:gd name="T16" fmla="*/ 3 w 47"/>
                <a:gd name="T17" fmla="*/ 147 h 40"/>
                <a:gd name="T18" fmla="*/ 29 w 47"/>
                <a:gd name="T19" fmla="*/ 136 h 40"/>
                <a:gd name="T20" fmla="*/ 38 w 47"/>
                <a:gd name="T21" fmla="*/ 147 h 40"/>
                <a:gd name="T22" fmla="*/ 48 w 47"/>
                <a:gd name="T23" fmla="*/ 147 h 40"/>
                <a:gd name="T24" fmla="*/ 29 w 47"/>
                <a:gd name="T25" fmla="*/ 123 h 40"/>
                <a:gd name="T26" fmla="*/ 54 w 47"/>
                <a:gd name="T27" fmla="*/ 136 h 40"/>
                <a:gd name="T28" fmla="*/ 60 w 47"/>
                <a:gd name="T29" fmla="*/ 136 h 40"/>
                <a:gd name="T30" fmla="*/ 86 w 47"/>
                <a:gd name="T31" fmla="*/ 147 h 40"/>
                <a:gd name="T32" fmla="*/ 88 w 47"/>
                <a:gd name="T33" fmla="*/ 147 h 40"/>
                <a:gd name="T34" fmla="*/ 43 w 47"/>
                <a:gd name="T35" fmla="*/ 93 h 40"/>
                <a:gd name="T36" fmla="*/ 60 w 47"/>
                <a:gd name="T37" fmla="*/ 71 h 40"/>
                <a:gd name="T38" fmla="*/ 33 w 47"/>
                <a:gd name="T39" fmla="*/ 71 h 40"/>
                <a:gd name="T40" fmla="*/ 29 w 47"/>
                <a:gd name="T41" fmla="*/ 16 h 40"/>
                <a:gd name="T42" fmla="*/ 38 w 47"/>
                <a:gd name="T43" fmla="*/ 0 h 40"/>
                <a:gd name="T44" fmla="*/ 71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GB"/>
            </a:p>
          </p:txBody>
        </p:sp>
        <p:sp>
          <p:nvSpPr>
            <p:cNvPr id="32777" name="Freeform 4295"/>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GB"/>
            </a:p>
          </p:txBody>
        </p:sp>
        <p:sp>
          <p:nvSpPr>
            <p:cNvPr id="32778" name="Freeform 4296"/>
            <p:cNvSpPr>
              <a:spLocks/>
            </p:cNvSpPr>
            <p:nvPr/>
          </p:nvSpPr>
          <p:spPr bwMode="auto">
            <a:xfrm>
              <a:off x="4433" y="2551"/>
              <a:ext cx="179" cy="187"/>
            </a:xfrm>
            <a:custGeom>
              <a:avLst/>
              <a:gdLst>
                <a:gd name="T0" fmla="*/ 365 w 159"/>
                <a:gd name="T1" fmla="*/ 277 h 151"/>
                <a:gd name="T2" fmla="*/ 332 w 159"/>
                <a:gd name="T3" fmla="*/ 277 h 151"/>
                <a:gd name="T4" fmla="*/ 326 w 159"/>
                <a:gd name="T5" fmla="*/ 277 h 151"/>
                <a:gd name="T6" fmla="*/ 310 w 159"/>
                <a:gd name="T7" fmla="*/ 378 h 151"/>
                <a:gd name="T8" fmla="*/ 315 w 159"/>
                <a:gd name="T9" fmla="*/ 378 h 151"/>
                <a:gd name="T10" fmla="*/ 310 w 159"/>
                <a:gd name="T11" fmla="*/ 425 h 151"/>
                <a:gd name="T12" fmla="*/ 290 w 159"/>
                <a:gd name="T13" fmla="*/ 443 h 151"/>
                <a:gd name="T14" fmla="*/ 272 w 159"/>
                <a:gd name="T15" fmla="*/ 495 h 151"/>
                <a:gd name="T16" fmla="*/ 272 w 159"/>
                <a:gd name="T17" fmla="*/ 526 h 151"/>
                <a:gd name="T18" fmla="*/ 276 w 159"/>
                <a:gd name="T19" fmla="*/ 526 h 151"/>
                <a:gd name="T20" fmla="*/ 272 w 159"/>
                <a:gd name="T21" fmla="*/ 549 h 151"/>
                <a:gd name="T22" fmla="*/ 260 w 159"/>
                <a:gd name="T23" fmla="*/ 580 h 151"/>
                <a:gd name="T24" fmla="*/ 258 w 159"/>
                <a:gd name="T25" fmla="*/ 639 h 151"/>
                <a:gd name="T26" fmla="*/ 205 w 159"/>
                <a:gd name="T27" fmla="*/ 675 h 151"/>
                <a:gd name="T28" fmla="*/ 202 w 159"/>
                <a:gd name="T29" fmla="*/ 623 h 151"/>
                <a:gd name="T30" fmla="*/ 190 w 159"/>
                <a:gd name="T31" fmla="*/ 613 h 151"/>
                <a:gd name="T32" fmla="*/ 169 w 159"/>
                <a:gd name="T33" fmla="*/ 613 h 151"/>
                <a:gd name="T34" fmla="*/ 145 w 159"/>
                <a:gd name="T35" fmla="*/ 589 h 151"/>
                <a:gd name="T36" fmla="*/ 127 w 159"/>
                <a:gd name="T37" fmla="*/ 613 h 151"/>
                <a:gd name="T38" fmla="*/ 102 w 159"/>
                <a:gd name="T39" fmla="*/ 623 h 151"/>
                <a:gd name="T40" fmla="*/ 99 w 159"/>
                <a:gd name="T41" fmla="*/ 580 h 151"/>
                <a:gd name="T42" fmla="*/ 68 w 159"/>
                <a:gd name="T43" fmla="*/ 589 h 151"/>
                <a:gd name="T44" fmla="*/ 71 w 159"/>
                <a:gd name="T45" fmla="*/ 580 h 151"/>
                <a:gd name="T46" fmla="*/ 68 w 159"/>
                <a:gd name="T47" fmla="*/ 589 h 151"/>
                <a:gd name="T48" fmla="*/ 43 w 159"/>
                <a:gd name="T49" fmla="*/ 580 h 151"/>
                <a:gd name="T50" fmla="*/ 38 w 159"/>
                <a:gd name="T51" fmla="*/ 495 h 151"/>
                <a:gd name="T52" fmla="*/ 38 w 159"/>
                <a:gd name="T53" fmla="*/ 436 h 151"/>
                <a:gd name="T54" fmla="*/ 18 w 159"/>
                <a:gd name="T55" fmla="*/ 400 h 151"/>
                <a:gd name="T56" fmla="*/ 18 w 159"/>
                <a:gd name="T57" fmla="*/ 400 h 151"/>
                <a:gd name="T58" fmla="*/ 12 w 159"/>
                <a:gd name="T59" fmla="*/ 358 h 151"/>
                <a:gd name="T60" fmla="*/ 12 w 159"/>
                <a:gd name="T61" fmla="*/ 337 h 151"/>
                <a:gd name="T62" fmla="*/ 0 w 159"/>
                <a:gd name="T63" fmla="*/ 285 h 151"/>
                <a:gd name="T64" fmla="*/ 12 w 159"/>
                <a:gd name="T65" fmla="*/ 230 h 151"/>
                <a:gd name="T66" fmla="*/ 3 w 159"/>
                <a:gd name="T67" fmla="*/ 230 h 151"/>
                <a:gd name="T68" fmla="*/ 29 w 159"/>
                <a:gd name="T69" fmla="*/ 181 h 151"/>
                <a:gd name="T70" fmla="*/ 38 w 159"/>
                <a:gd name="T71" fmla="*/ 230 h 151"/>
                <a:gd name="T72" fmla="*/ 71 w 159"/>
                <a:gd name="T73" fmla="*/ 277 h 151"/>
                <a:gd name="T74" fmla="*/ 118 w 159"/>
                <a:gd name="T75" fmla="*/ 256 h 151"/>
                <a:gd name="T76" fmla="*/ 129 w 159"/>
                <a:gd name="T77" fmla="*/ 224 h 151"/>
                <a:gd name="T78" fmla="*/ 181 w 159"/>
                <a:gd name="T79" fmla="*/ 244 h 151"/>
                <a:gd name="T80" fmla="*/ 205 w 159"/>
                <a:gd name="T81" fmla="*/ 224 h 151"/>
                <a:gd name="T82" fmla="*/ 221 w 159"/>
                <a:gd name="T83" fmla="*/ 149 h 151"/>
                <a:gd name="T84" fmla="*/ 233 w 159"/>
                <a:gd name="T85" fmla="*/ 118 h 151"/>
                <a:gd name="T86" fmla="*/ 241 w 159"/>
                <a:gd name="T87" fmla="*/ 62 h 151"/>
                <a:gd name="T88" fmla="*/ 249 w 159"/>
                <a:gd name="T89" fmla="*/ 0 h 151"/>
                <a:gd name="T90" fmla="*/ 280 w 159"/>
                <a:gd name="T91" fmla="*/ 2 h 151"/>
                <a:gd name="T92" fmla="*/ 310 w 159"/>
                <a:gd name="T93" fmla="*/ 21 h 151"/>
                <a:gd name="T94" fmla="*/ 310 w 159"/>
                <a:gd name="T95" fmla="*/ 21 h 151"/>
                <a:gd name="T96" fmla="*/ 310 w 159"/>
                <a:gd name="T97" fmla="*/ 32 h 151"/>
                <a:gd name="T98" fmla="*/ 315 w 159"/>
                <a:gd name="T99" fmla="*/ 62 h 151"/>
                <a:gd name="T100" fmla="*/ 310 w 159"/>
                <a:gd name="T101" fmla="*/ 62 h 151"/>
                <a:gd name="T102" fmla="*/ 298 w 159"/>
                <a:gd name="T103" fmla="*/ 62 h 151"/>
                <a:gd name="T104" fmla="*/ 305 w 159"/>
                <a:gd name="T105" fmla="*/ 95 h 151"/>
                <a:gd name="T106" fmla="*/ 332 w 159"/>
                <a:gd name="T107" fmla="*/ 168 h 151"/>
                <a:gd name="T108" fmla="*/ 326 w 159"/>
                <a:gd name="T109" fmla="*/ 199 h 151"/>
                <a:gd name="T110" fmla="*/ 342 w 159"/>
                <a:gd name="T111" fmla="*/ 230 h 151"/>
                <a:gd name="T112" fmla="*/ 365 w 159"/>
                <a:gd name="T113" fmla="*/ 27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GB"/>
            </a:p>
          </p:txBody>
        </p:sp>
        <p:sp>
          <p:nvSpPr>
            <p:cNvPr id="32779" name="Freeform 4297"/>
            <p:cNvSpPr>
              <a:spLocks/>
            </p:cNvSpPr>
            <p:nvPr/>
          </p:nvSpPr>
          <p:spPr bwMode="auto">
            <a:xfrm>
              <a:off x="4191" y="2525"/>
              <a:ext cx="193" cy="251"/>
            </a:xfrm>
            <a:custGeom>
              <a:avLst/>
              <a:gdLst>
                <a:gd name="T0" fmla="*/ 385 w 172"/>
                <a:gd name="T1" fmla="*/ 692 h 203"/>
                <a:gd name="T2" fmla="*/ 380 w 172"/>
                <a:gd name="T3" fmla="*/ 696 h 203"/>
                <a:gd name="T4" fmla="*/ 378 w 172"/>
                <a:gd name="T5" fmla="*/ 790 h 203"/>
                <a:gd name="T6" fmla="*/ 369 w 172"/>
                <a:gd name="T7" fmla="*/ 896 h 203"/>
                <a:gd name="T8" fmla="*/ 353 w 172"/>
                <a:gd name="T9" fmla="*/ 864 h 203"/>
                <a:gd name="T10" fmla="*/ 349 w 172"/>
                <a:gd name="T11" fmla="*/ 890 h 203"/>
                <a:gd name="T12" fmla="*/ 333 w 172"/>
                <a:gd name="T13" fmla="*/ 878 h 203"/>
                <a:gd name="T14" fmla="*/ 333 w 172"/>
                <a:gd name="T15" fmla="*/ 896 h 203"/>
                <a:gd name="T16" fmla="*/ 301 w 172"/>
                <a:gd name="T17" fmla="*/ 833 h 203"/>
                <a:gd name="T18" fmla="*/ 278 w 172"/>
                <a:gd name="T19" fmla="*/ 790 h 203"/>
                <a:gd name="T20" fmla="*/ 259 w 172"/>
                <a:gd name="T21" fmla="*/ 751 h 203"/>
                <a:gd name="T22" fmla="*/ 238 w 172"/>
                <a:gd name="T23" fmla="*/ 711 h 203"/>
                <a:gd name="T24" fmla="*/ 221 w 172"/>
                <a:gd name="T25" fmla="*/ 674 h 203"/>
                <a:gd name="T26" fmla="*/ 206 w 172"/>
                <a:gd name="T27" fmla="*/ 615 h 203"/>
                <a:gd name="T28" fmla="*/ 195 w 172"/>
                <a:gd name="T29" fmla="*/ 554 h 203"/>
                <a:gd name="T30" fmla="*/ 185 w 172"/>
                <a:gd name="T31" fmla="*/ 528 h 203"/>
                <a:gd name="T32" fmla="*/ 169 w 172"/>
                <a:gd name="T33" fmla="*/ 481 h 203"/>
                <a:gd name="T34" fmla="*/ 151 w 172"/>
                <a:gd name="T35" fmla="*/ 414 h 203"/>
                <a:gd name="T36" fmla="*/ 135 w 172"/>
                <a:gd name="T37" fmla="*/ 367 h 203"/>
                <a:gd name="T38" fmla="*/ 128 w 172"/>
                <a:gd name="T39" fmla="*/ 315 h 203"/>
                <a:gd name="T40" fmla="*/ 101 w 172"/>
                <a:gd name="T41" fmla="*/ 258 h 203"/>
                <a:gd name="T42" fmla="*/ 79 w 172"/>
                <a:gd name="T43" fmla="*/ 199 h 203"/>
                <a:gd name="T44" fmla="*/ 48 w 172"/>
                <a:gd name="T45" fmla="*/ 147 h 203"/>
                <a:gd name="T46" fmla="*/ 19 w 172"/>
                <a:gd name="T47" fmla="*/ 93 h 203"/>
                <a:gd name="T48" fmla="*/ 0 w 172"/>
                <a:gd name="T49" fmla="*/ 0 h 203"/>
                <a:gd name="T50" fmla="*/ 27 w 172"/>
                <a:gd name="T51" fmla="*/ 2 h 203"/>
                <a:gd name="T52" fmla="*/ 53 w 172"/>
                <a:gd name="T53" fmla="*/ 21 h 203"/>
                <a:gd name="T54" fmla="*/ 79 w 172"/>
                <a:gd name="T55" fmla="*/ 32 h 203"/>
                <a:gd name="T56" fmla="*/ 104 w 172"/>
                <a:gd name="T57" fmla="*/ 101 h 203"/>
                <a:gd name="T58" fmla="*/ 116 w 172"/>
                <a:gd name="T59" fmla="*/ 115 h 203"/>
                <a:gd name="T60" fmla="*/ 144 w 172"/>
                <a:gd name="T61" fmla="*/ 168 h 203"/>
                <a:gd name="T62" fmla="*/ 176 w 172"/>
                <a:gd name="T63" fmla="*/ 229 h 203"/>
                <a:gd name="T64" fmla="*/ 206 w 172"/>
                <a:gd name="T65" fmla="*/ 283 h 203"/>
                <a:gd name="T66" fmla="*/ 202 w 172"/>
                <a:gd name="T67" fmla="*/ 258 h 203"/>
                <a:gd name="T68" fmla="*/ 233 w 172"/>
                <a:gd name="T69" fmla="*/ 315 h 203"/>
                <a:gd name="T70" fmla="*/ 248 w 172"/>
                <a:gd name="T71" fmla="*/ 354 h 203"/>
                <a:gd name="T72" fmla="*/ 288 w 172"/>
                <a:gd name="T73" fmla="*/ 394 h 203"/>
                <a:gd name="T74" fmla="*/ 288 w 172"/>
                <a:gd name="T75" fmla="*/ 394 h 203"/>
                <a:gd name="T76" fmla="*/ 311 w 172"/>
                <a:gd name="T77" fmla="*/ 438 h 203"/>
                <a:gd name="T78" fmla="*/ 291 w 172"/>
                <a:gd name="T79" fmla="*/ 464 h 203"/>
                <a:gd name="T80" fmla="*/ 296 w 172"/>
                <a:gd name="T81" fmla="*/ 466 h 203"/>
                <a:gd name="T82" fmla="*/ 291 w 172"/>
                <a:gd name="T83" fmla="*/ 481 h 203"/>
                <a:gd name="T84" fmla="*/ 301 w 172"/>
                <a:gd name="T85" fmla="*/ 502 h 203"/>
                <a:gd name="T86" fmla="*/ 327 w 172"/>
                <a:gd name="T87" fmla="*/ 523 h 203"/>
                <a:gd name="T88" fmla="*/ 333 w 172"/>
                <a:gd name="T89" fmla="*/ 575 h 203"/>
                <a:gd name="T90" fmla="*/ 338 w 172"/>
                <a:gd name="T91" fmla="*/ 595 h 203"/>
                <a:gd name="T92" fmla="*/ 338 w 172"/>
                <a:gd name="T93" fmla="*/ 632 h 203"/>
                <a:gd name="T94" fmla="*/ 369 w 172"/>
                <a:gd name="T95" fmla="*/ 632 h 203"/>
                <a:gd name="T96" fmla="*/ 385 w 172"/>
                <a:gd name="T97" fmla="*/ 69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GB"/>
            </a:p>
          </p:txBody>
        </p:sp>
        <p:sp>
          <p:nvSpPr>
            <p:cNvPr id="32780" name="Freeform 4298"/>
            <p:cNvSpPr>
              <a:spLocks/>
            </p:cNvSpPr>
            <p:nvPr/>
          </p:nvSpPr>
          <p:spPr bwMode="auto">
            <a:xfrm>
              <a:off x="4826" y="2656"/>
              <a:ext cx="170" cy="194"/>
            </a:xfrm>
            <a:custGeom>
              <a:avLst/>
              <a:gdLst>
                <a:gd name="T0" fmla="*/ 247 w 153"/>
                <a:gd name="T1" fmla="*/ 609 h 156"/>
                <a:gd name="T2" fmla="*/ 258 w 153"/>
                <a:gd name="T3" fmla="*/ 627 h 156"/>
                <a:gd name="T4" fmla="*/ 289 w 153"/>
                <a:gd name="T5" fmla="*/ 662 h 156"/>
                <a:gd name="T6" fmla="*/ 311 w 153"/>
                <a:gd name="T7" fmla="*/ 655 h 156"/>
                <a:gd name="T8" fmla="*/ 318 w 153"/>
                <a:gd name="T9" fmla="*/ 527 h 156"/>
                <a:gd name="T10" fmla="*/ 320 w 153"/>
                <a:gd name="T11" fmla="*/ 381 h 156"/>
                <a:gd name="T12" fmla="*/ 320 w 153"/>
                <a:gd name="T13" fmla="*/ 254 h 156"/>
                <a:gd name="T14" fmla="*/ 301 w 153"/>
                <a:gd name="T15" fmla="*/ 173 h 156"/>
                <a:gd name="T16" fmla="*/ 222 w 153"/>
                <a:gd name="T17" fmla="*/ 88 h 156"/>
                <a:gd name="T18" fmla="*/ 168 w 153"/>
                <a:gd name="T19" fmla="*/ 167 h 156"/>
                <a:gd name="T20" fmla="*/ 123 w 153"/>
                <a:gd name="T21" fmla="*/ 215 h 156"/>
                <a:gd name="T22" fmla="*/ 109 w 153"/>
                <a:gd name="T23" fmla="*/ 196 h 156"/>
                <a:gd name="T24" fmla="*/ 98 w 153"/>
                <a:gd name="T25" fmla="*/ 62 h 156"/>
                <a:gd name="T26" fmla="*/ 70 w 153"/>
                <a:gd name="T27" fmla="*/ 14 h 156"/>
                <a:gd name="T28" fmla="*/ 2 w 153"/>
                <a:gd name="T29" fmla="*/ 57 h 156"/>
                <a:gd name="T30" fmla="*/ 22 w 153"/>
                <a:gd name="T31" fmla="*/ 109 h 156"/>
                <a:gd name="T32" fmla="*/ 70 w 153"/>
                <a:gd name="T33" fmla="*/ 150 h 156"/>
                <a:gd name="T34" fmla="*/ 88 w 153"/>
                <a:gd name="T35" fmla="*/ 167 h 156"/>
                <a:gd name="T36" fmla="*/ 82 w 153"/>
                <a:gd name="T37" fmla="*/ 173 h 156"/>
                <a:gd name="T38" fmla="*/ 44 w 153"/>
                <a:gd name="T39" fmla="*/ 196 h 156"/>
                <a:gd name="T40" fmla="*/ 58 w 153"/>
                <a:gd name="T41" fmla="*/ 261 h 156"/>
                <a:gd name="T42" fmla="*/ 70 w 153"/>
                <a:gd name="T43" fmla="*/ 303 h 156"/>
                <a:gd name="T44" fmla="*/ 82 w 153"/>
                <a:gd name="T45" fmla="*/ 271 h 156"/>
                <a:gd name="T46" fmla="*/ 119 w 153"/>
                <a:gd name="T47" fmla="*/ 293 h 156"/>
                <a:gd name="T48" fmla="*/ 141 w 153"/>
                <a:gd name="T49" fmla="*/ 337 h 156"/>
                <a:gd name="T50" fmla="*/ 192 w 153"/>
                <a:gd name="T51" fmla="*/ 381 h 156"/>
                <a:gd name="T52" fmla="*/ 224 w 153"/>
                <a:gd name="T53" fmla="*/ 439 h 156"/>
                <a:gd name="T54" fmla="*/ 249 w 153"/>
                <a:gd name="T55" fmla="*/ 546 h 156"/>
                <a:gd name="T56" fmla="*/ 258 w 153"/>
                <a:gd name="T57" fmla="*/ 558 h 156"/>
                <a:gd name="T58" fmla="*/ 247 w 153"/>
                <a:gd name="T59" fmla="*/ 589 h 156"/>
                <a:gd name="T60" fmla="*/ 202 w 153"/>
                <a:gd name="T61" fmla="*/ 655 h 156"/>
                <a:gd name="T62" fmla="*/ 247 w 153"/>
                <a:gd name="T63" fmla="*/ 598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GB"/>
            </a:p>
          </p:txBody>
        </p:sp>
        <p:sp>
          <p:nvSpPr>
            <p:cNvPr id="32781" name="Freeform 4299"/>
            <p:cNvSpPr>
              <a:spLocks/>
            </p:cNvSpPr>
            <p:nvPr/>
          </p:nvSpPr>
          <p:spPr bwMode="auto">
            <a:xfrm>
              <a:off x="4610" y="2613"/>
              <a:ext cx="113" cy="161"/>
            </a:xfrm>
            <a:custGeom>
              <a:avLst/>
              <a:gdLst>
                <a:gd name="T0" fmla="*/ 222 w 101"/>
                <a:gd name="T1" fmla="*/ 2 h 130"/>
                <a:gd name="T2" fmla="*/ 213 w 101"/>
                <a:gd name="T3" fmla="*/ 0 h 130"/>
                <a:gd name="T4" fmla="*/ 177 w 101"/>
                <a:gd name="T5" fmla="*/ 62 h 130"/>
                <a:gd name="T6" fmla="*/ 133 w 101"/>
                <a:gd name="T7" fmla="*/ 57 h 130"/>
                <a:gd name="T8" fmla="*/ 87 w 101"/>
                <a:gd name="T9" fmla="*/ 32 h 130"/>
                <a:gd name="T10" fmla="*/ 72 w 101"/>
                <a:gd name="T11" fmla="*/ 32 h 130"/>
                <a:gd name="T12" fmla="*/ 56 w 101"/>
                <a:gd name="T13" fmla="*/ 62 h 130"/>
                <a:gd name="T14" fmla="*/ 50 w 101"/>
                <a:gd name="T15" fmla="*/ 62 h 130"/>
                <a:gd name="T16" fmla="*/ 31 w 101"/>
                <a:gd name="T17" fmla="*/ 126 h 130"/>
                <a:gd name="T18" fmla="*/ 35 w 101"/>
                <a:gd name="T19" fmla="*/ 186 h 130"/>
                <a:gd name="T20" fmla="*/ 31 w 101"/>
                <a:gd name="T21" fmla="*/ 186 h 130"/>
                <a:gd name="T22" fmla="*/ 15 w 101"/>
                <a:gd name="T23" fmla="*/ 261 h 130"/>
                <a:gd name="T24" fmla="*/ 0 w 101"/>
                <a:gd name="T25" fmla="*/ 334 h 130"/>
                <a:gd name="T26" fmla="*/ 2 w 101"/>
                <a:gd name="T27" fmla="*/ 412 h 130"/>
                <a:gd name="T28" fmla="*/ 19 w 101"/>
                <a:gd name="T29" fmla="*/ 417 h 130"/>
                <a:gd name="T30" fmla="*/ 19 w 101"/>
                <a:gd name="T31" fmla="*/ 472 h 130"/>
                <a:gd name="T32" fmla="*/ 19 w 101"/>
                <a:gd name="T33" fmla="*/ 526 h 130"/>
                <a:gd name="T34" fmla="*/ 19 w 101"/>
                <a:gd name="T35" fmla="*/ 580 h 130"/>
                <a:gd name="T36" fmla="*/ 50 w 101"/>
                <a:gd name="T37" fmla="*/ 560 h 130"/>
                <a:gd name="T38" fmla="*/ 50 w 101"/>
                <a:gd name="T39" fmla="*/ 472 h 130"/>
                <a:gd name="T40" fmla="*/ 45 w 101"/>
                <a:gd name="T41" fmla="*/ 367 h 130"/>
                <a:gd name="T42" fmla="*/ 72 w 101"/>
                <a:gd name="T43" fmla="*/ 334 h 130"/>
                <a:gd name="T44" fmla="*/ 72 w 101"/>
                <a:gd name="T45" fmla="*/ 378 h 130"/>
                <a:gd name="T46" fmla="*/ 77 w 101"/>
                <a:gd name="T47" fmla="*/ 417 h 130"/>
                <a:gd name="T48" fmla="*/ 87 w 101"/>
                <a:gd name="T49" fmla="*/ 464 h 130"/>
                <a:gd name="T50" fmla="*/ 97 w 101"/>
                <a:gd name="T51" fmla="*/ 503 h 130"/>
                <a:gd name="T52" fmla="*/ 107 w 101"/>
                <a:gd name="T53" fmla="*/ 503 h 130"/>
                <a:gd name="T54" fmla="*/ 130 w 101"/>
                <a:gd name="T55" fmla="*/ 472 h 130"/>
                <a:gd name="T56" fmla="*/ 136 w 101"/>
                <a:gd name="T57" fmla="*/ 464 h 130"/>
                <a:gd name="T58" fmla="*/ 115 w 101"/>
                <a:gd name="T59" fmla="*/ 400 h 130"/>
                <a:gd name="T60" fmla="*/ 122 w 101"/>
                <a:gd name="T61" fmla="*/ 378 h 130"/>
                <a:gd name="T62" fmla="*/ 107 w 101"/>
                <a:gd name="T63" fmla="*/ 323 h 130"/>
                <a:gd name="T64" fmla="*/ 87 w 101"/>
                <a:gd name="T65" fmla="*/ 272 h 130"/>
                <a:gd name="T66" fmla="*/ 97 w 101"/>
                <a:gd name="T67" fmla="*/ 272 h 130"/>
                <a:gd name="T68" fmla="*/ 122 w 101"/>
                <a:gd name="T69" fmla="*/ 244 h 130"/>
                <a:gd name="T70" fmla="*/ 149 w 101"/>
                <a:gd name="T71" fmla="*/ 199 h 130"/>
                <a:gd name="T72" fmla="*/ 161 w 101"/>
                <a:gd name="T73" fmla="*/ 199 h 130"/>
                <a:gd name="T74" fmla="*/ 154 w 101"/>
                <a:gd name="T75" fmla="*/ 168 h 130"/>
                <a:gd name="T76" fmla="*/ 136 w 101"/>
                <a:gd name="T77" fmla="*/ 181 h 130"/>
                <a:gd name="T78" fmla="*/ 97 w 101"/>
                <a:gd name="T79" fmla="*/ 199 h 130"/>
                <a:gd name="T80" fmla="*/ 72 w 101"/>
                <a:gd name="T81" fmla="*/ 244 h 130"/>
                <a:gd name="T82" fmla="*/ 39 w 101"/>
                <a:gd name="T83" fmla="*/ 156 h 130"/>
                <a:gd name="T84" fmla="*/ 56 w 101"/>
                <a:gd name="T85" fmla="*/ 88 h 130"/>
                <a:gd name="T86" fmla="*/ 104 w 101"/>
                <a:gd name="T87" fmla="*/ 95 h 130"/>
                <a:gd name="T88" fmla="*/ 149 w 101"/>
                <a:gd name="T89" fmla="*/ 102 h 130"/>
                <a:gd name="T90" fmla="*/ 201 w 101"/>
                <a:gd name="T91" fmla="*/ 88 h 130"/>
                <a:gd name="T92" fmla="*/ 222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GB"/>
            </a:p>
          </p:txBody>
        </p:sp>
        <p:sp>
          <p:nvSpPr>
            <p:cNvPr id="32782" name="Freeform 4300"/>
            <p:cNvSpPr>
              <a:spLocks/>
            </p:cNvSpPr>
            <p:nvPr/>
          </p:nvSpPr>
          <p:spPr bwMode="auto">
            <a:xfrm>
              <a:off x="4367" y="2779"/>
              <a:ext cx="160" cy="62"/>
            </a:xfrm>
            <a:custGeom>
              <a:avLst/>
              <a:gdLst>
                <a:gd name="T0" fmla="*/ 328 w 142"/>
                <a:gd name="T1" fmla="*/ 224 h 50"/>
                <a:gd name="T2" fmla="*/ 328 w 142"/>
                <a:gd name="T3" fmla="*/ 217 h 50"/>
                <a:gd name="T4" fmla="*/ 328 w 142"/>
                <a:gd name="T5" fmla="*/ 151 h 50"/>
                <a:gd name="T6" fmla="*/ 301 w 142"/>
                <a:gd name="T7" fmla="*/ 151 h 50"/>
                <a:gd name="T8" fmla="*/ 274 w 142"/>
                <a:gd name="T9" fmla="*/ 136 h 50"/>
                <a:gd name="T10" fmla="*/ 261 w 142"/>
                <a:gd name="T11" fmla="*/ 88 h 50"/>
                <a:gd name="T12" fmla="*/ 219 w 142"/>
                <a:gd name="T13" fmla="*/ 71 h 50"/>
                <a:gd name="T14" fmla="*/ 203 w 142"/>
                <a:gd name="T15" fmla="*/ 46 h 50"/>
                <a:gd name="T16" fmla="*/ 192 w 142"/>
                <a:gd name="T17" fmla="*/ 77 h 50"/>
                <a:gd name="T18" fmla="*/ 160 w 142"/>
                <a:gd name="T19" fmla="*/ 77 h 50"/>
                <a:gd name="T20" fmla="*/ 131 w 142"/>
                <a:gd name="T21" fmla="*/ 77 h 50"/>
                <a:gd name="T22" fmla="*/ 119 w 142"/>
                <a:gd name="T23" fmla="*/ 46 h 50"/>
                <a:gd name="T24" fmla="*/ 71 w 142"/>
                <a:gd name="T25" fmla="*/ 14 h 50"/>
                <a:gd name="T26" fmla="*/ 29 w 142"/>
                <a:gd name="T27" fmla="*/ 0 h 50"/>
                <a:gd name="T28" fmla="*/ 12 w 142"/>
                <a:gd name="T29" fmla="*/ 57 h 50"/>
                <a:gd name="T30" fmla="*/ 0 w 142"/>
                <a:gd name="T31" fmla="*/ 71 h 50"/>
                <a:gd name="T32" fmla="*/ 38 w 142"/>
                <a:gd name="T33" fmla="*/ 88 h 50"/>
                <a:gd name="T34" fmla="*/ 38 w 142"/>
                <a:gd name="T35" fmla="*/ 97 h 50"/>
                <a:gd name="T36" fmla="*/ 71 w 142"/>
                <a:gd name="T37" fmla="*/ 118 h 50"/>
                <a:gd name="T38" fmla="*/ 112 w 142"/>
                <a:gd name="T39" fmla="*/ 136 h 50"/>
                <a:gd name="T40" fmla="*/ 148 w 142"/>
                <a:gd name="T41" fmla="*/ 151 h 50"/>
                <a:gd name="T42" fmla="*/ 180 w 142"/>
                <a:gd name="T43" fmla="*/ 169 h 50"/>
                <a:gd name="T44" fmla="*/ 224 w 142"/>
                <a:gd name="T45" fmla="*/ 185 h 50"/>
                <a:gd name="T46" fmla="*/ 274 w 142"/>
                <a:gd name="T47" fmla="*/ 193 h 50"/>
                <a:gd name="T48" fmla="*/ 301 w 142"/>
                <a:gd name="T49" fmla="*/ 205 h 50"/>
                <a:gd name="T50" fmla="*/ 328 w 142"/>
                <a:gd name="T51" fmla="*/ 224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GB"/>
            </a:p>
          </p:txBody>
        </p:sp>
        <p:sp>
          <p:nvSpPr>
            <p:cNvPr id="32783" name="Freeform 4301"/>
            <p:cNvSpPr>
              <a:spLocks/>
            </p:cNvSpPr>
            <p:nvPr/>
          </p:nvSpPr>
          <p:spPr bwMode="auto">
            <a:xfrm>
              <a:off x="4684" y="2835"/>
              <a:ext cx="67" cy="40"/>
            </a:xfrm>
            <a:custGeom>
              <a:avLst/>
              <a:gdLst>
                <a:gd name="T0" fmla="*/ 119 w 61"/>
                <a:gd name="T1" fmla="*/ 0 h 33"/>
                <a:gd name="T2" fmla="*/ 75 w 61"/>
                <a:gd name="T3" fmla="*/ 0 h 33"/>
                <a:gd name="T4" fmla="*/ 44 w 61"/>
                <a:gd name="T5" fmla="*/ 40 h 33"/>
                <a:gd name="T6" fmla="*/ 14 w 61"/>
                <a:gd name="T7" fmla="*/ 64 h 33"/>
                <a:gd name="T8" fmla="*/ 2 w 61"/>
                <a:gd name="T9" fmla="*/ 110 h 33"/>
                <a:gd name="T10" fmla="*/ 0 w 61"/>
                <a:gd name="T11" fmla="*/ 120 h 33"/>
                <a:gd name="T12" fmla="*/ 2 w 61"/>
                <a:gd name="T13" fmla="*/ 125 h 33"/>
                <a:gd name="T14" fmla="*/ 40 w 61"/>
                <a:gd name="T15" fmla="*/ 91 h 33"/>
                <a:gd name="T16" fmla="*/ 82 w 61"/>
                <a:gd name="T17" fmla="*/ 48 h 33"/>
                <a:gd name="T18" fmla="*/ 119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GB"/>
            </a:p>
          </p:txBody>
        </p:sp>
        <p:sp>
          <p:nvSpPr>
            <p:cNvPr id="32784" name="Freeform 4302"/>
            <p:cNvSpPr>
              <a:spLocks/>
            </p:cNvSpPr>
            <p:nvPr/>
          </p:nvSpPr>
          <p:spPr bwMode="auto">
            <a:xfrm>
              <a:off x="4762" y="2600"/>
              <a:ext cx="24" cy="69"/>
            </a:xfrm>
            <a:custGeom>
              <a:avLst/>
              <a:gdLst>
                <a:gd name="T0" fmla="*/ 53 w 21"/>
                <a:gd name="T1" fmla="*/ 173 h 55"/>
                <a:gd name="T2" fmla="*/ 35 w 21"/>
                <a:gd name="T3" fmla="*/ 109 h 55"/>
                <a:gd name="T4" fmla="*/ 49 w 21"/>
                <a:gd name="T5" fmla="*/ 70 h 55"/>
                <a:gd name="T6" fmla="*/ 35 w 21"/>
                <a:gd name="T7" fmla="*/ 49 h 55"/>
                <a:gd name="T8" fmla="*/ 22 w 21"/>
                <a:gd name="T9" fmla="*/ 80 h 55"/>
                <a:gd name="T10" fmla="*/ 11 w 21"/>
                <a:gd name="T11" fmla="*/ 118 h 55"/>
                <a:gd name="T12" fmla="*/ 11 w 21"/>
                <a:gd name="T13" fmla="*/ 94 h 55"/>
                <a:gd name="T14" fmla="*/ 17 w 21"/>
                <a:gd name="T15" fmla="*/ 36 h 55"/>
                <a:gd name="T16" fmla="*/ 17 w 21"/>
                <a:gd name="T17" fmla="*/ 0 h 55"/>
                <a:gd name="T18" fmla="*/ 0 w 21"/>
                <a:gd name="T19" fmla="*/ 60 h 55"/>
                <a:gd name="T20" fmla="*/ 2 w 21"/>
                <a:gd name="T21" fmla="*/ 118 h 55"/>
                <a:gd name="T22" fmla="*/ 2 w 21"/>
                <a:gd name="T23" fmla="*/ 186 h 55"/>
                <a:gd name="T24" fmla="*/ 35 w 21"/>
                <a:gd name="T25" fmla="*/ 271 h 55"/>
                <a:gd name="T26" fmla="*/ 17 w 21"/>
                <a:gd name="T27" fmla="*/ 157 h 55"/>
                <a:gd name="T28" fmla="*/ 53 w 21"/>
                <a:gd name="T29" fmla="*/ 17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GB"/>
            </a:p>
          </p:txBody>
        </p:sp>
        <p:sp>
          <p:nvSpPr>
            <p:cNvPr id="32785" name="Freeform 4303"/>
            <p:cNvSpPr>
              <a:spLocks/>
            </p:cNvSpPr>
            <p:nvPr/>
          </p:nvSpPr>
          <p:spPr bwMode="auto">
            <a:xfrm>
              <a:off x="4770" y="2709"/>
              <a:ext cx="49" cy="24"/>
            </a:xfrm>
            <a:custGeom>
              <a:avLst/>
              <a:gdLst>
                <a:gd name="T0" fmla="*/ 82 w 45"/>
                <a:gd name="T1" fmla="*/ 81 h 19"/>
                <a:gd name="T2" fmla="*/ 76 w 45"/>
                <a:gd name="T3" fmla="*/ 97 h 19"/>
                <a:gd name="T4" fmla="*/ 42 w 45"/>
                <a:gd name="T5" fmla="*/ 47 h 19"/>
                <a:gd name="T6" fmla="*/ 21 w 45"/>
                <a:gd name="T7" fmla="*/ 61 h 19"/>
                <a:gd name="T8" fmla="*/ 0 w 45"/>
                <a:gd name="T9" fmla="*/ 37 h 19"/>
                <a:gd name="T10" fmla="*/ 0 w 45"/>
                <a:gd name="T11" fmla="*/ 61 h 19"/>
                <a:gd name="T12" fmla="*/ 0 w 45"/>
                <a:gd name="T13" fmla="*/ 20 h 19"/>
                <a:gd name="T14" fmla="*/ 16 w 45"/>
                <a:gd name="T15" fmla="*/ 0 h 19"/>
                <a:gd name="T16" fmla="*/ 42 w 45"/>
                <a:gd name="T17" fmla="*/ 13 h 19"/>
                <a:gd name="T18" fmla="*/ 69 w 45"/>
                <a:gd name="T19" fmla="*/ 20 h 19"/>
                <a:gd name="T20" fmla="*/ 82 w 45"/>
                <a:gd name="T21" fmla="*/ 8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GB"/>
            </a:p>
          </p:txBody>
        </p:sp>
        <p:sp>
          <p:nvSpPr>
            <p:cNvPr id="32786" name="Freeform 4304"/>
            <p:cNvSpPr>
              <a:spLocks/>
            </p:cNvSpPr>
            <p:nvPr/>
          </p:nvSpPr>
          <p:spPr bwMode="auto">
            <a:xfrm>
              <a:off x="4620" y="2830"/>
              <a:ext cx="57" cy="14"/>
            </a:xfrm>
            <a:custGeom>
              <a:avLst/>
              <a:gdLst>
                <a:gd name="T0" fmla="*/ 99 w 52"/>
                <a:gd name="T1" fmla="*/ 13 h 11"/>
                <a:gd name="T2" fmla="*/ 90 w 52"/>
                <a:gd name="T3" fmla="*/ 0 h 11"/>
                <a:gd name="T4" fmla="*/ 82 w 52"/>
                <a:gd name="T5" fmla="*/ 22 h 11"/>
                <a:gd name="T6" fmla="*/ 62 w 52"/>
                <a:gd name="T7" fmla="*/ 22 h 11"/>
                <a:gd name="T8" fmla="*/ 39 w 52"/>
                <a:gd name="T9" fmla="*/ 13 h 11"/>
                <a:gd name="T10" fmla="*/ 14 w 52"/>
                <a:gd name="T11" fmla="*/ 13 h 11"/>
                <a:gd name="T12" fmla="*/ 0 w 52"/>
                <a:gd name="T13" fmla="*/ 47 h 11"/>
                <a:gd name="T14" fmla="*/ 14 w 52"/>
                <a:gd name="T15" fmla="*/ 60 h 11"/>
                <a:gd name="T16" fmla="*/ 46 w 52"/>
                <a:gd name="T17" fmla="*/ 47 h 11"/>
                <a:gd name="T18" fmla="*/ 72 w 52"/>
                <a:gd name="T19" fmla="*/ 47 h 11"/>
                <a:gd name="T20" fmla="*/ 99 w 52"/>
                <a:gd name="T21" fmla="*/ 1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GB"/>
            </a:p>
          </p:txBody>
        </p:sp>
        <p:sp>
          <p:nvSpPr>
            <p:cNvPr id="32787" name="Freeform 4305"/>
            <p:cNvSpPr>
              <a:spLocks/>
            </p:cNvSpPr>
            <p:nvPr/>
          </p:nvSpPr>
          <p:spPr bwMode="auto">
            <a:xfrm>
              <a:off x="4367" y="2683"/>
              <a:ext cx="29" cy="31"/>
            </a:xfrm>
            <a:custGeom>
              <a:avLst/>
              <a:gdLst>
                <a:gd name="T0" fmla="*/ 56 w 26"/>
                <a:gd name="T1" fmla="*/ 60 h 26"/>
                <a:gd name="T2" fmla="*/ 51 w 26"/>
                <a:gd name="T3" fmla="*/ 88 h 26"/>
                <a:gd name="T4" fmla="*/ 26 w 26"/>
                <a:gd name="T5" fmla="*/ 60 h 26"/>
                <a:gd name="T6" fmla="*/ 15 w 26"/>
                <a:gd name="T7" fmla="*/ 35 h 26"/>
                <a:gd name="T8" fmla="*/ 0 w 26"/>
                <a:gd name="T9" fmla="*/ 17 h 26"/>
                <a:gd name="T10" fmla="*/ 15 w 26"/>
                <a:gd name="T11" fmla="*/ 12 h 26"/>
                <a:gd name="T12" fmla="*/ 26 w 26"/>
                <a:gd name="T13" fmla="*/ 0 h 26"/>
                <a:gd name="T14" fmla="*/ 36 w 26"/>
                <a:gd name="T15" fmla="*/ 51 h 26"/>
                <a:gd name="T16" fmla="*/ 56 w 26"/>
                <a:gd name="T17" fmla="*/ 6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GB"/>
            </a:p>
          </p:txBody>
        </p:sp>
        <p:sp>
          <p:nvSpPr>
            <p:cNvPr id="32788" name="Freeform 4306"/>
            <p:cNvSpPr>
              <a:spLocks/>
            </p:cNvSpPr>
            <p:nvPr/>
          </p:nvSpPr>
          <p:spPr bwMode="auto">
            <a:xfrm>
              <a:off x="4567" y="2826"/>
              <a:ext cx="43" cy="21"/>
            </a:xfrm>
            <a:custGeom>
              <a:avLst/>
              <a:gdLst>
                <a:gd name="T0" fmla="*/ 89 w 38"/>
                <a:gd name="T1" fmla="*/ 43 h 17"/>
                <a:gd name="T2" fmla="*/ 85 w 38"/>
                <a:gd name="T3" fmla="*/ 21 h 17"/>
                <a:gd name="T4" fmla="*/ 70 w 38"/>
                <a:gd name="T5" fmla="*/ 32 h 17"/>
                <a:gd name="T6" fmla="*/ 37 w 38"/>
                <a:gd name="T7" fmla="*/ 0 h 17"/>
                <a:gd name="T8" fmla="*/ 54 w 38"/>
                <a:gd name="T9" fmla="*/ 43 h 17"/>
                <a:gd name="T10" fmla="*/ 37 w 38"/>
                <a:gd name="T11" fmla="*/ 43 h 17"/>
                <a:gd name="T12" fmla="*/ 2 w 38"/>
                <a:gd name="T13" fmla="*/ 32 h 17"/>
                <a:gd name="T14" fmla="*/ 0 w 38"/>
                <a:gd name="T15" fmla="*/ 75 h 17"/>
                <a:gd name="T16" fmla="*/ 29 w 38"/>
                <a:gd name="T17" fmla="*/ 61 h 17"/>
                <a:gd name="T18" fmla="*/ 61 w 38"/>
                <a:gd name="T19" fmla="*/ 53 h 17"/>
                <a:gd name="T20" fmla="*/ 70 w 38"/>
                <a:gd name="T21" fmla="*/ 53 h 17"/>
                <a:gd name="T22" fmla="*/ 70 w 38"/>
                <a:gd name="T23" fmla="*/ 53 h 17"/>
                <a:gd name="T24" fmla="*/ 89 w 38"/>
                <a:gd name="T25" fmla="*/ 4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GB"/>
            </a:p>
          </p:txBody>
        </p:sp>
        <p:sp>
          <p:nvSpPr>
            <p:cNvPr id="32789" name="Freeform 4307"/>
            <p:cNvSpPr>
              <a:spLocks/>
            </p:cNvSpPr>
            <p:nvPr/>
          </p:nvSpPr>
          <p:spPr bwMode="auto">
            <a:xfrm>
              <a:off x="4605" y="2855"/>
              <a:ext cx="29" cy="20"/>
            </a:xfrm>
            <a:custGeom>
              <a:avLst/>
              <a:gdLst>
                <a:gd name="T0" fmla="*/ 56 w 26"/>
                <a:gd name="T1" fmla="*/ 60 h 16"/>
                <a:gd name="T2" fmla="*/ 36 w 26"/>
                <a:gd name="T3" fmla="*/ 76 h 16"/>
                <a:gd name="T4" fmla="*/ 3 w 26"/>
                <a:gd name="T5" fmla="*/ 36 h 16"/>
                <a:gd name="T6" fmla="*/ 0 w 26"/>
                <a:gd name="T7" fmla="*/ 0 h 16"/>
                <a:gd name="T8" fmla="*/ 36 w 26"/>
                <a:gd name="T9" fmla="*/ 0 h 16"/>
                <a:gd name="T10" fmla="*/ 56 w 26"/>
                <a:gd name="T11" fmla="*/ 6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GB"/>
            </a:p>
          </p:txBody>
        </p:sp>
        <p:sp>
          <p:nvSpPr>
            <p:cNvPr id="32790" name="Freeform 4308"/>
            <p:cNvSpPr>
              <a:spLocks/>
            </p:cNvSpPr>
            <p:nvPr/>
          </p:nvSpPr>
          <p:spPr bwMode="auto">
            <a:xfrm>
              <a:off x="4734" y="2714"/>
              <a:ext cx="22" cy="19"/>
            </a:xfrm>
            <a:custGeom>
              <a:avLst/>
              <a:gdLst>
                <a:gd name="T0" fmla="*/ 28 w 21"/>
                <a:gd name="T1" fmla="*/ 41 h 15"/>
                <a:gd name="T2" fmla="*/ 21 w 21"/>
                <a:gd name="T3" fmla="*/ 77 h 15"/>
                <a:gd name="T4" fmla="*/ 0 w 21"/>
                <a:gd name="T5" fmla="*/ 25 h 15"/>
                <a:gd name="T6" fmla="*/ 9 w 21"/>
                <a:gd name="T7" fmla="*/ 0 h 15"/>
                <a:gd name="T8" fmla="*/ 28 w 21"/>
                <a:gd name="T9" fmla="*/ 41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GB"/>
            </a:p>
          </p:txBody>
        </p:sp>
        <p:sp>
          <p:nvSpPr>
            <p:cNvPr id="32791" name="Freeform 4309"/>
            <p:cNvSpPr>
              <a:spLocks/>
            </p:cNvSpPr>
            <p:nvPr/>
          </p:nvSpPr>
          <p:spPr bwMode="auto">
            <a:xfrm>
              <a:off x="4527" y="2826"/>
              <a:ext cx="21" cy="15"/>
            </a:xfrm>
            <a:custGeom>
              <a:avLst/>
              <a:gdLst>
                <a:gd name="T0" fmla="*/ 38 w 19"/>
                <a:gd name="T1" fmla="*/ 25 h 12"/>
                <a:gd name="T2" fmla="*/ 34 w 19"/>
                <a:gd name="T3" fmla="*/ 16 h 12"/>
                <a:gd name="T4" fmla="*/ 0 w 19"/>
                <a:gd name="T5" fmla="*/ 0 h 12"/>
                <a:gd name="T6" fmla="*/ 19 w 19"/>
                <a:gd name="T7" fmla="*/ 60 h 12"/>
                <a:gd name="T8" fmla="*/ 38 w 19"/>
                <a:gd name="T9" fmla="*/ 2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GB"/>
            </a:p>
          </p:txBody>
        </p:sp>
        <p:sp>
          <p:nvSpPr>
            <p:cNvPr id="32792" name="Freeform 4310"/>
            <p:cNvSpPr>
              <a:spLocks/>
            </p:cNvSpPr>
            <p:nvPr/>
          </p:nvSpPr>
          <p:spPr bwMode="auto">
            <a:xfrm>
              <a:off x="4228" y="2616"/>
              <a:ext cx="13" cy="20"/>
            </a:xfrm>
            <a:custGeom>
              <a:avLst/>
              <a:gdLst>
                <a:gd name="T0" fmla="*/ 20 w 12"/>
                <a:gd name="T1" fmla="*/ 31 h 17"/>
                <a:gd name="T2" fmla="*/ 20 w 12"/>
                <a:gd name="T3" fmla="*/ 54 h 17"/>
                <a:gd name="T4" fmla="*/ 0 w 12"/>
                <a:gd name="T5" fmla="*/ 0 h 17"/>
                <a:gd name="T6" fmla="*/ 2 w 12"/>
                <a:gd name="T7" fmla="*/ 0 h 17"/>
                <a:gd name="T8" fmla="*/ 20 w 12"/>
                <a:gd name="T9" fmla="*/ 31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GB"/>
            </a:p>
          </p:txBody>
        </p:sp>
        <p:sp>
          <p:nvSpPr>
            <p:cNvPr id="32793" name="Freeform 4311"/>
            <p:cNvSpPr>
              <a:spLocks/>
            </p:cNvSpPr>
            <p:nvPr/>
          </p:nvSpPr>
          <p:spPr bwMode="auto">
            <a:xfrm>
              <a:off x="4552" y="2830"/>
              <a:ext cx="15" cy="17"/>
            </a:xfrm>
            <a:custGeom>
              <a:avLst/>
              <a:gdLst>
                <a:gd name="T0" fmla="*/ 60 w 12"/>
                <a:gd name="T1" fmla="*/ 2 h 14"/>
                <a:gd name="T2" fmla="*/ 36 w 12"/>
                <a:gd name="T3" fmla="*/ 0 h 14"/>
                <a:gd name="T4" fmla="*/ 0 w 12"/>
                <a:gd name="T5" fmla="*/ 34 h 14"/>
                <a:gd name="T6" fmla="*/ 25 w 12"/>
                <a:gd name="T7" fmla="*/ 57 h 14"/>
                <a:gd name="T8" fmla="*/ 60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GB"/>
            </a:p>
          </p:txBody>
        </p:sp>
        <p:sp>
          <p:nvSpPr>
            <p:cNvPr id="32794" name="Freeform 4312"/>
            <p:cNvSpPr>
              <a:spLocks/>
            </p:cNvSpPr>
            <p:nvPr/>
          </p:nvSpPr>
          <p:spPr bwMode="auto">
            <a:xfrm>
              <a:off x="4413" y="2706"/>
              <a:ext cx="11" cy="12"/>
            </a:xfrm>
            <a:custGeom>
              <a:avLst/>
              <a:gdLst>
                <a:gd name="T0" fmla="*/ 35 w 9"/>
                <a:gd name="T1" fmla="*/ 12 h 10"/>
                <a:gd name="T2" fmla="*/ 2 w 9"/>
                <a:gd name="T3" fmla="*/ 35 h 10"/>
                <a:gd name="T4" fmla="*/ 0 w 9"/>
                <a:gd name="T5" fmla="*/ 35 h 10"/>
                <a:gd name="T6" fmla="*/ 0 w 9"/>
                <a:gd name="T7" fmla="*/ 0 h 10"/>
                <a:gd name="T8" fmla="*/ 35 w 9"/>
                <a:gd name="T9" fmla="*/ 1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GB"/>
            </a:p>
          </p:txBody>
        </p:sp>
        <p:sp>
          <p:nvSpPr>
            <p:cNvPr id="32795" name="Freeform 4313"/>
            <p:cNvSpPr>
              <a:spLocks/>
            </p:cNvSpPr>
            <p:nvPr/>
          </p:nvSpPr>
          <p:spPr bwMode="auto">
            <a:xfrm>
              <a:off x="4671" y="2746"/>
              <a:ext cx="14" cy="28"/>
            </a:xfrm>
            <a:custGeom>
              <a:avLst/>
              <a:gdLst>
                <a:gd name="T0" fmla="*/ 35 w 12"/>
                <a:gd name="T1" fmla="*/ 81 h 22"/>
                <a:gd name="T2" fmla="*/ 21 w 12"/>
                <a:gd name="T3" fmla="*/ 64 h 22"/>
                <a:gd name="T4" fmla="*/ 30 w 12"/>
                <a:gd name="T5" fmla="*/ 28 h 22"/>
                <a:gd name="T6" fmla="*/ 30 w 12"/>
                <a:gd name="T7" fmla="*/ 0 h 22"/>
                <a:gd name="T8" fmla="*/ 0 w 12"/>
                <a:gd name="T9" fmla="*/ 121 h 22"/>
                <a:gd name="T10" fmla="*/ 35 w 12"/>
                <a:gd name="T11" fmla="*/ 8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GB"/>
            </a:p>
          </p:txBody>
        </p:sp>
        <p:sp>
          <p:nvSpPr>
            <p:cNvPr id="32796" name="Freeform 4314"/>
            <p:cNvSpPr>
              <a:spLocks/>
            </p:cNvSpPr>
            <p:nvPr/>
          </p:nvSpPr>
          <p:spPr bwMode="auto">
            <a:xfrm>
              <a:off x="4879" y="2770"/>
              <a:ext cx="6" cy="19"/>
            </a:xfrm>
            <a:custGeom>
              <a:avLst/>
              <a:gdLst>
                <a:gd name="T0" fmla="*/ 3 w 7"/>
                <a:gd name="T1" fmla="*/ 52 h 15"/>
                <a:gd name="T2" fmla="*/ 3 w 7"/>
                <a:gd name="T3" fmla="*/ 0 h 15"/>
                <a:gd name="T4" fmla="*/ 0 w 7"/>
                <a:gd name="T5" fmla="*/ 16 h 15"/>
                <a:gd name="T6" fmla="*/ 0 w 7"/>
                <a:gd name="T7" fmla="*/ 77 h 15"/>
                <a:gd name="T8" fmla="*/ 3 w 7"/>
                <a:gd name="T9" fmla="*/ 5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GB"/>
            </a:p>
          </p:txBody>
        </p:sp>
        <p:sp>
          <p:nvSpPr>
            <p:cNvPr id="32797" name="Freeform 4315"/>
            <p:cNvSpPr>
              <a:spLocks/>
            </p:cNvSpPr>
            <p:nvPr/>
          </p:nvSpPr>
          <p:spPr bwMode="auto">
            <a:xfrm>
              <a:off x="4254" y="2669"/>
              <a:ext cx="11" cy="17"/>
            </a:xfrm>
            <a:custGeom>
              <a:avLst/>
              <a:gdLst>
                <a:gd name="T0" fmla="*/ 35 w 9"/>
                <a:gd name="T1" fmla="*/ 57 h 14"/>
                <a:gd name="T2" fmla="*/ 2 w 9"/>
                <a:gd name="T3" fmla="*/ 57 h 14"/>
                <a:gd name="T4" fmla="*/ 0 w 9"/>
                <a:gd name="T5" fmla="*/ 0 h 14"/>
                <a:gd name="T6" fmla="*/ 35 w 9"/>
                <a:gd name="T7" fmla="*/ 5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GB"/>
            </a:p>
          </p:txBody>
        </p:sp>
        <p:sp>
          <p:nvSpPr>
            <p:cNvPr id="32798" name="Freeform 4316"/>
            <p:cNvSpPr>
              <a:spLocks/>
            </p:cNvSpPr>
            <p:nvPr/>
          </p:nvSpPr>
          <p:spPr bwMode="auto">
            <a:xfrm>
              <a:off x="4670" y="2750"/>
              <a:ext cx="7" cy="18"/>
            </a:xfrm>
            <a:custGeom>
              <a:avLst/>
              <a:gdLst>
                <a:gd name="T0" fmla="*/ 7 w 7"/>
                <a:gd name="T1" fmla="*/ 40 h 14"/>
                <a:gd name="T2" fmla="*/ 7 w 7"/>
                <a:gd name="T3" fmla="*/ 0 h 14"/>
                <a:gd name="T4" fmla="*/ 2 w 7"/>
                <a:gd name="T5" fmla="*/ 13 h 14"/>
                <a:gd name="T6" fmla="*/ 0 w 7"/>
                <a:gd name="T7" fmla="*/ 82 h 14"/>
                <a:gd name="T8" fmla="*/ 7 w 7"/>
                <a:gd name="T9" fmla="*/ 4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GB"/>
            </a:p>
          </p:txBody>
        </p:sp>
        <p:sp>
          <p:nvSpPr>
            <p:cNvPr id="32799" name="Freeform 4317"/>
            <p:cNvSpPr>
              <a:spLocks/>
            </p:cNvSpPr>
            <p:nvPr/>
          </p:nvSpPr>
          <p:spPr bwMode="auto">
            <a:xfrm>
              <a:off x="4706" y="2686"/>
              <a:ext cx="17" cy="2"/>
            </a:xfrm>
            <a:custGeom>
              <a:avLst/>
              <a:gdLst>
                <a:gd name="T0" fmla="*/ 57 w 14"/>
                <a:gd name="T1" fmla="*/ 2 h 2"/>
                <a:gd name="T2" fmla="*/ 28 w 14"/>
                <a:gd name="T3" fmla="*/ 0 h 2"/>
                <a:gd name="T4" fmla="*/ 0 w 14"/>
                <a:gd name="T5" fmla="*/ 2 h 2"/>
                <a:gd name="T6" fmla="*/ 57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GB"/>
            </a:p>
          </p:txBody>
        </p:sp>
        <p:sp>
          <p:nvSpPr>
            <p:cNvPr id="32800" name="Freeform 4318"/>
            <p:cNvSpPr>
              <a:spLocks/>
            </p:cNvSpPr>
            <p:nvPr/>
          </p:nvSpPr>
          <p:spPr bwMode="auto">
            <a:xfrm>
              <a:off x="4874" y="2789"/>
              <a:ext cx="7" cy="10"/>
            </a:xfrm>
            <a:custGeom>
              <a:avLst/>
              <a:gdLst>
                <a:gd name="T0" fmla="*/ 55 w 5"/>
                <a:gd name="T1" fmla="*/ 4 h 9"/>
                <a:gd name="T2" fmla="*/ 0 w 5"/>
                <a:gd name="T3" fmla="*/ 18 h 9"/>
                <a:gd name="T4" fmla="*/ 0 w 5"/>
                <a:gd name="T5" fmla="*/ 0 h 9"/>
                <a:gd name="T6" fmla="*/ 55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GB"/>
            </a:p>
          </p:txBody>
        </p:sp>
        <p:sp>
          <p:nvSpPr>
            <p:cNvPr id="32801" name="Freeform 4319"/>
            <p:cNvSpPr>
              <a:spLocks/>
            </p:cNvSpPr>
            <p:nvPr/>
          </p:nvSpPr>
          <p:spPr bwMode="auto">
            <a:xfrm>
              <a:off x="4497" y="2802"/>
              <a:ext cx="25" cy="4"/>
            </a:xfrm>
            <a:custGeom>
              <a:avLst/>
              <a:gdLst>
                <a:gd name="T0" fmla="*/ 53 w 22"/>
                <a:gd name="T1" fmla="*/ 0 h 3"/>
                <a:gd name="T2" fmla="*/ 17 w 22"/>
                <a:gd name="T3" fmla="*/ 21 h 3"/>
                <a:gd name="T4" fmla="*/ 0 w 22"/>
                <a:gd name="T5" fmla="*/ 0 h 3"/>
                <a:gd name="T6" fmla="*/ 53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GB"/>
            </a:p>
          </p:txBody>
        </p:sp>
        <p:sp>
          <p:nvSpPr>
            <p:cNvPr id="32802" name="Freeform 4320"/>
            <p:cNvSpPr>
              <a:spLocks/>
            </p:cNvSpPr>
            <p:nvPr/>
          </p:nvSpPr>
          <p:spPr bwMode="auto">
            <a:xfrm>
              <a:off x="4523" y="2540"/>
              <a:ext cx="17" cy="17"/>
            </a:xfrm>
            <a:custGeom>
              <a:avLst/>
              <a:gdLst>
                <a:gd name="T0" fmla="*/ 28 w 14"/>
                <a:gd name="T1" fmla="*/ 57 h 14"/>
                <a:gd name="T2" fmla="*/ 0 w 14"/>
                <a:gd name="T3" fmla="*/ 28 h 14"/>
                <a:gd name="T4" fmla="*/ 57 w 14"/>
                <a:gd name="T5" fmla="*/ 0 h 14"/>
                <a:gd name="T6" fmla="*/ 57 w 14"/>
                <a:gd name="T7" fmla="*/ 0 h 14"/>
                <a:gd name="T8" fmla="*/ 49 w 14"/>
                <a:gd name="T9" fmla="*/ 28 h 14"/>
                <a:gd name="T10" fmla="*/ 28 w 14"/>
                <a:gd name="T11" fmla="*/ 5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GB"/>
            </a:p>
          </p:txBody>
        </p:sp>
        <p:sp>
          <p:nvSpPr>
            <p:cNvPr id="32803" name="Freeform 4321"/>
            <p:cNvSpPr>
              <a:spLocks/>
            </p:cNvSpPr>
            <p:nvPr/>
          </p:nvSpPr>
          <p:spPr bwMode="auto">
            <a:xfrm>
              <a:off x="5296" y="2495"/>
              <a:ext cx="2" cy="4"/>
            </a:xfrm>
            <a:custGeom>
              <a:avLst/>
              <a:gdLst>
                <a:gd name="T0" fmla="*/ 0 w 2"/>
                <a:gd name="T1" fmla="*/ 0 h 3"/>
                <a:gd name="T2" fmla="*/ 0 w 2"/>
                <a:gd name="T3" fmla="*/ 0 h 3"/>
                <a:gd name="T4" fmla="*/ 0 w 2"/>
                <a:gd name="T5" fmla="*/ 21 h 3"/>
                <a:gd name="T6" fmla="*/ 2 w 2"/>
                <a:gd name="T7" fmla="*/ 21 h 3"/>
                <a:gd name="T8" fmla="*/ 2 w 2"/>
                <a:gd name="T9" fmla="*/ 21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04" name="Freeform 4322"/>
            <p:cNvSpPr>
              <a:spLocks/>
            </p:cNvSpPr>
            <p:nvPr/>
          </p:nvSpPr>
          <p:spPr bwMode="auto">
            <a:xfrm>
              <a:off x="5385" y="2527"/>
              <a:ext cx="1" cy="4"/>
            </a:xfrm>
            <a:custGeom>
              <a:avLst/>
              <a:gdLst>
                <a:gd name="T0" fmla="*/ 1 w 2"/>
                <a:gd name="T1" fmla="*/ 21 h 3"/>
                <a:gd name="T2" fmla="*/ 0 w 2"/>
                <a:gd name="T3" fmla="*/ 21 h 3"/>
                <a:gd name="T4" fmla="*/ 0 w 2"/>
                <a:gd name="T5" fmla="*/ 0 h 3"/>
                <a:gd name="T6" fmla="*/ 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GB"/>
            </a:p>
          </p:txBody>
        </p:sp>
        <p:sp>
          <p:nvSpPr>
            <p:cNvPr id="32805" name="Freeform 4323"/>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806" name="Freeform 4324"/>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07" name="Freeform 4325"/>
            <p:cNvSpPr>
              <a:spLocks/>
            </p:cNvSpPr>
            <p:nvPr/>
          </p:nvSpPr>
          <p:spPr bwMode="auto">
            <a:xfrm>
              <a:off x="4275" y="2504"/>
              <a:ext cx="77" cy="112"/>
            </a:xfrm>
            <a:custGeom>
              <a:avLst/>
              <a:gdLst>
                <a:gd name="T0" fmla="*/ 142 w 68"/>
                <a:gd name="T1" fmla="*/ 416 h 90"/>
                <a:gd name="T2" fmla="*/ 96 w 68"/>
                <a:gd name="T3" fmla="*/ 362 h 90"/>
                <a:gd name="T4" fmla="*/ 51 w 68"/>
                <a:gd name="T5" fmla="*/ 297 h 90"/>
                <a:gd name="T6" fmla="*/ 26 w 68"/>
                <a:gd name="T7" fmla="*/ 198 h 90"/>
                <a:gd name="T8" fmla="*/ 16 w 68"/>
                <a:gd name="T9" fmla="*/ 110 h 90"/>
                <a:gd name="T10" fmla="*/ 0 w 68"/>
                <a:gd name="T11" fmla="*/ 14 h 90"/>
                <a:gd name="T12" fmla="*/ 2 w 68"/>
                <a:gd name="T13" fmla="*/ 0 h 90"/>
                <a:gd name="T14" fmla="*/ 33 w 68"/>
                <a:gd name="T15" fmla="*/ 21 h 90"/>
                <a:gd name="T16" fmla="*/ 33 w 68"/>
                <a:gd name="T17" fmla="*/ 57 h 90"/>
                <a:gd name="T18" fmla="*/ 61 w 68"/>
                <a:gd name="T19" fmla="*/ 57 h 90"/>
                <a:gd name="T20" fmla="*/ 74 w 68"/>
                <a:gd name="T21" fmla="*/ 21 h 90"/>
                <a:gd name="T22" fmla="*/ 100 w 68"/>
                <a:gd name="T23" fmla="*/ 77 h 90"/>
                <a:gd name="T24" fmla="*/ 125 w 68"/>
                <a:gd name="T25" fmla="*/ 119 h 90"/>
                <a:gd name="T26" fmla="*/ 128 w 68"/>
                <a:gd name="T27" fmla="*/ 198 h 90"/>
                <a:gd name="T28" fmla="*/ 128 w 68"/>
                <a:gd name="T29" fmla="*/ 271 h 90"/>
                <a:gd name="T30" fmla="*/ 149 w 68"/>
                <a:gd name="T31" fmla="*/ 353 h 90"/>
                <a:gd name="T32" fmla="*/ 163 w 68"/>
                <a:gd name="T33" fmla="*/ 416 h 90"/>
                <a:gd name="T34" fmla="*/ 149 w 68"/>
                <a:gd name="T35" fmla="*/ 409 h 90"/>
                <a:gd name="T36" fmla="*/ 142 w 68"/>
                <a:gd name="T37" fmla="*/ 41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GB"/>
            </a:p>
          </p:txBody>
        </p:sp>
        <p:sp>
          <p:nvSpPr>
            <p:cNvPr id="32808" name="Freeform 4326"/>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GB"/>
            </a:p>
          </p:txBody>
        </p:sp>
        <p:sp>
          <p:nvSpPr>
            <p:cNvPr id="32809" name="Freeform 4327"/>
            <p:cNvSpPr>
              <a:spLocks/>
            </p:cNvSpPr>
            <p:nvPr/>
          </p:nvSpPr>
          <p:spPr bwMode="auto">
            <a:xfrm>
              <a:off x="5536" y="2489"/>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10" name="Freeform 4328"/>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811" name="Freeform 4329"/>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12" name="Freeform 4330"/>
            <p:cNvSpPr>
              <a:spLocks/>
            </p:cNvSpPr>
            <p:nvPr/>
          </p:nvSpPr>
          <p:spPr bwMode="auto">
            <a:xfrm>
              <a:off x="4879" y="2478"/>
              <a:ext cx="2" cy="6"/>
            </a:xfrm>
            <a:custGeom>
              <a:avLst/>
              <a:gdLst>
                <a:gd name="T0" fmla="*/ 0 w 2"/>
                <a:gd name="T1" fmla="*/ 17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17 h 5"/>
                <a:gd name="T16" fmla="*/ 2 w 2"/>
                <a:gd name="T17" fmla="*/ 17 h 5"/>
                <a:gd name="T18" fmla="*/ 0 w 2"/>
                <a:gd name="T19" fmla="*/ 17 h 5"/>
                <a:gd name="T20" fmla="*/ 0 w 2"/>
                <a:gd name="T21" fmla="*/ 1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GB"/>
            </a:p>
          </p:txBody>
        </p:sp>
        <p:sp>
          <p:nvSpPr>
            <p:cNvPr id="32813" name="Freeform 4331"/>
            <p:cNvSpPr>
              <a:spLocks/>
            </p:cNvSpPr>
            <p:nvPr/>
          </p:nvSpPr>
          <p:spPr bwMode="auto">
            <a:xfrm>
              <a:off x="4879" y="2486"/>
              <a:ext cx="1" cy="3"/>
            </a:xfrm>
            <a:custGeom>
              <a:avLst/>
              <a:gdLst>
                <a:gd name="T0" fmla="*/ 0 w 1"/>
                <a:gd name="T1" fmla="*/ 41 h 2"/>
                <a:gd name="T2" fmla="*/ 0 w 1"/>
                <a:gd name="T3" fmla="*/ 0 h 2"/>
                <a:gd name="T4" fmla="*/ 0 w 1"/>
                <a:gd name="T5" fmla="*/ 41 h 2"/>
                <a:gd name="T6" fmla="*/ 0 w 1"/>
                <a:gd name="T7" fmla="*/ 0 h 2"/>
                <a:gd name="T8" fmla="*/ 0 w 1"/>
                <a:gd name="T9" fmla="*/ 0 h 2"/>
                <a:gd name="T10" fmla="*/ 0 w 1"/>
                <a:gd name="T11" fmla="*/ 41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GB"/>
            </a:p>
          </p:txBody>
        </p:sp>
        <p:sp>
          <p:nvSpPr>
            <p:cNvPr id="32814" name="Freeform 4332"/>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GB"/>
            </a:p>
          </p:txBody>
        </p:sp>
        <p:sp>
          <p:nvSpPr>
            <p:cNvPr id="32815" name="Freeform 4333"/>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816" name="Freeform 4334"/>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17" name="Freeform 4335"/>
            <p:cNvSpPr>
              <a:spLocks/>
            </p:cNvSpPr>
            <p:nvPr/>
          </p:nvSpPr>
          <p:spPr bwMode="auto">
            <a:xfrm>
              <a:off x="4989" y="2703"/>
              <a:ext cx="172" cy="179"/>
            </a:xfrm>
            <a:custGeom>
              <a:avLst/>
              <a:gdLst>
                <a:gd name="T0" fmla="*/ 333 w 154"/>
                <a:gd name="T1" fmla="*/ 638 h 144"/>
                <a:gd name="T2" fmla="*/ 322 w 154"/>
                <a:gd name="T3" fmla="*/ 650 h 144"/>
                <a:gd name="T4" fmla="*/ 322 w 154"/>
                <a:gd name="T5" fmla="*/ 661 h 144"/>
                <a:gd name="T6" fmla="*/ 302 w 154"/>
                <a:gd name="T7" fmla="*/ 650 h 144"/>
                <a:gd name="T8" fmla="*/ 271 w 154"/>
                <a:gd name="T9" fmla="*/ 638 h 144"/>
                <a:gd name="T10" fmla="*/ 239 w 154"/>
                <a:gd name="T11" fmla="*/ 622 h 144"/>
                <a:gd name="T12" fmla="*/ 222 w 154"/>
                <a:gd name="T13" fmla="*/ 587 h 144"/>
                <a:gd name="T14" fmla="*/ 204 w 154"/>
                <a:gd name="T15" fmla="*/ 542 h 144"/>
                <a:gd name="T16" fmla="*/ 183 w 154"/>
                <a:gd name="T17" fmla="*/ 489 h 144"/>
                <a:gd name="T18" fmla="*/ 169 w 154"/>
                <a:gd name="T19" fmla="*/ 444 h 144"/>
                <a:gd name="T20" fmla="*/ 122 w 154"/>
                <a:gd name="T21" fmla="*/ 413 h 144"/>
                <a:gd name="T22" fmla="*/ 122 w 154"/>
                <a:gd name="T23" fmla="*/ 436 h 144"/>
                <a:gd name="T24" fmla="*/ 105 w 154"/>
                <a:gd name="T25" fmla="*/ 413 h 144"/>
                <a:gd name="T26" fmla="*/ 105 w 154"/>
                <a:gd name="T27" fmla="*/ 452 h 144"/>
                <a:gd name="T28" fmla="*/ 94 w 154"/>
                <a:gd name="T29" fmla="*/ 452 h 144"/>
                <a:gd name="T30" fmla="*/ 94 w 154"/>
                <a:gd name="T31" fmla="*/ 475 h 144"/>
                <a:gd name="T32" fmla="*/ 45 w 154"/>
                <a:gd name="T33" fmla="*/ 469 h 144"/>
                <a:gd name="T34" fmla="*/ 87 w 154"/>
                <a:gd name="T35" fmla="*/ 511 h 144"/>
                <a:gd name="T36" fmla="*/ 68 w 154"/>
                <a:gd name="T37" fmla="*/ 542 h 144"/>
                <a:gd name="T38" fmla="*/ 36 w 154"/>
                <a:gd name="T39" fmla="*/ 542 h 144"/>
                <a:gd name="T40" fmla="*/ 0 w 154"/>
                <a:gd name="T41" fmla="*/ 542 h 144"/>
                <a:gd name="T42" fmla="*/ 3 w 154"/>
                <a:gd name="T43" fmla="*/ 475 h 144"/>
                <a:gd name="T44" fmla="*/ 12 w 154"/>
                <a:gd name="T45" fmla="*/ 413 h 144"/>
                <a:gd name="T46" fmla="*/ 12 w 154"/>
                <a:gd name="T47" fmla="*/ 346 h 144"/>
                <a:gd name="T48" fmla="*/ 15 w 154"/>
                <a:gd name="T49" fmla="*/ 269 h 144"/>
                <a:gd name="T50" fmla="*/ 15 w 154"/>
                <a:gd name="T51" fmla="*/ 208 h 144"/>
                <a:gd name="T52" fmla="*/ 15 w 154"/>
                <a:gd name="T53" fmla="*/ 144 h 144"/>
                <a:gd name="T54" fmla="*/ 15 w 154"/>
                <a:gd name="T55" fmla="*/ 77 h 144"/>
                <a:gd name="T56" fmla="*/ 15 w 154"/>
                <a:gd name="T57" fmla="*/ 0 h 144"/>
                <a:gd name="T58" fmla="*/ 52 w 154"/>
                <a:gd name="T59" fmla="*/ 40 h 144"/>
                <a:gd name="T60" fmla="*/ 87 w 154"/>
                <a:gd name="T61" fmla="*/ 77 h 144"/>
                <a:gd name="T62" fmla="*/ 118 w 154"/>
                <a:gd name="T63" fmla="*/ 96 h 144"/>
                <a:gd name="T64" fmla="*/ 150 w 154"/>
                <a:gd name="T65" fmla="*/ 132 h 144"/>
                <a:gd name="T66" fmla="*/ 181 w 154"/>
                <a:gd name="T67" fmla="*/ 208 h 144"/>
                <a:gd name="T68" fmla="*/ 181 w 154"/>
                <a:gd name="T69" fmla="*/ 246 h 144"/>
                <a:gd name="T70" fmla="*/ 211 w 154"/>
                <a:gd name="T71" fmla="*/ 269 h 144"/>
                <a:gd name="T72" fmla="*/ 239 w 154"/>
                <a:gd name="T73" fmla="*/ 303 h 144"/>
                <a:gd name="T74" fmla="*/ 239 w 154"/>
                <a:gd name="T75" fmla="*/ 346 h 144"/>
                <a:gd name="T76" fmla="*/ 217 w 154"/>
                <a:gd name="T77" fmla="*/ 357 h 144"/>
                <a:gd name="T78" fmla="*/ 235 w 154"/>
                <a:gd name="T79" fmla="*/ 421 h 144"/>
                <a:gd name="T80" fmla="*/ 252 w 154"/>
                <a:gd name="T81" fmla="*/ 475 h 144"/>
                <a:gd name="T82" fmla="*/ 266 w 154"/>
                <a:gd name="T83" fmla="*/ 542 h 144"/>
                <a:gd name="T84" fmla="*/ 288 w 154"/>
                <a:gd name="T85" fmla="*/ 542 h 144"/>
                <a:gd name="T86" fmla="*/ 288 w 154"/>
                <a:gd name="T87" fmla="*/ 572 h 144"/>
                <a:gd name="T88" fmla="*/ 309 w 154"/>
                <a:gd name="T89" fmla="*/ 598 h 144"/>
                <a:gd name="T90" fmla="*/ 297 w 154"/>
                <a:gd name="T91" fmla="*/ 608 h 144"/>
                <a:gd name="T92" fmla="*/ 333 w 154"/>
                <a:gd name="T93" fmla="*/ 638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GB"/>
            </a:p>
          </p:txBody>
        </p:sp>
        <p:sp>
          <p:nvSpPr>
            <p:cNvPr id="32818" name="Freeform 4336"/>
            <p:cNvSpPr>
              <a:spLocks/>
            </p:cNvSpPr>
            <p:nvPr/>
          </p:nvSpPr>
          <p:spPr bwMode="auto">
            <a:xfrm>
              <a:off x="5127" y="2744"/>
              <a:ext cx="71" cy="45"/>
            </a:xfrm>
            <a:custGeom>
              <a:avLst/>
              <a:gdLst>
                <a:gd name="T0" fmla="*/ 134 w 64"/>
                <a:gd name="T1" fmla="*/ 0 h 36"/>
                <a:gd name="T2" fmla="*/ 122 w 64"/>
                <a:gd name="T3" fmla="*/ 60 h 36"/>
                <a:gd name="T4" fmla="*/ 120 w 64"/>
                <a:gd name="T5" fmla="*/ 70 h 36"/>
                <a:gd name="T6" fmla="*/ 122 w 64"/>
                <a:gd name="T7" fmla="*/ 94 h 36"/>
                <a:gd name="T8" fmla="*/ 99 w 64"/>
                <a:gd name="T9" fmla="*/ 118 h 36"/>
                <a:gd name="T10" fmla="*/ 54 w 64"/>
                <a:gd name="T11" fmla="*/ 173 h 36"/>
                <a:gd name="T12" fmla="*/ 24 w 64"/>
                <a:gd name="T13" fmla="*/ 149 h 36"/>
                <a:gd name="T14" fmla="*/ 3 w 64"/>
                <a:gd name="T15" fmla="*/ 125 h 36"/>
                <a:gd name="T16" fmla="*/ 0 w 64"/>
                <a:gd name="T17" fmla="*/ 94 h 36"/>
                <a:gd name="T18" fmla="*/ 44 w 64"/>
                <a:gd name="T19" fmla="*/ 100 h 36"/>
                <a:gd name="T20" fmla="*/ 54 w 64"/>
                <a:gd name="T21" fmla="*/ 60 h 36"/>
                <a:gd name="T22" fmla="*/ 54 w 64"/>
                <a:gd name="T23" fmla="*/ 80 h 36"/>
                <a:gd name="T24" fmla="*/ 74 w 64"/>
                <a:gd name="T25" fmla="*/ 100 h 36"/>
                <a:gd name="T26" fmla="*/ 102 w 64"/>
                <a:gd name="T27" fmla="*/ 49 h 36"/>
                <a:gd name="T28" fmla="*/ 102 w 64"/>
                <a:gd name="T29" fmla="*/ 0 h 36"/>
                <a:gd name="T30" fmla="*/ 122 w 64"/>
                <a:gd name="T31" fmla="*/ 0 h 36"/>
                <a:gd name="T32" fmla="*/ 134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GB"/>
            </a:p>
          </p:txBody>
        </p:sp>
        <p:sp>
          <p:nvSpPr>
            <p:cNvPr id="32819" name="Freeform 4337"/>
            <p:cNvSpPr>
              <a:spLocks/>
            </p:cNvSpPr>
            <p:nvPr/>
          </p:nvSpPr>
          <p:spPr bwMode="auto">
            <a:xfrm>
              <a:off x="5238" y="2768"/>
              <a:ext cx="20" cy="31"/>
            </a:xfrm>
            <a:custGeom>
              <a:avLst/>
              <a:gdLst>
                <a:gd name="T0" fmla="*/ 37 w 18"/>
                <a:gd name="T1" fmla="*/ 86 h 26"/>
                <a:gd name="T2" fmla="*/ 30 w 18"/>
                <a:gd name="T3" fmla="*/ 88 h 26"/>
                <a:gd name="T4" fmla="*/ 2 w 18"/>
                <a:gd name="T5" fmla="*/ 50 h 26"/>
                <a:gd name="T6" fmla="*/ 0 w 18"/>
                <a:gd name="T7" fmla="*/ 0 h 26"/>
                <a:gd name="T8" fmla="*/ 18 w 18"/>
                <a:gd name="T9" fmla="*/ 42 h 26"/>
                <a:gd name="T10" fmla="*/ 37 w 18"/>
                <a:gd name="T11" fmla="*/ 86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GB"/>
            </a:p>
          </p:txBody>
        </p:sp>
        <p:sp>
          <p:nvSpPr>
            <p:cNvPr id="32820" name="Freeform 4338"/>
            <p:cNvSpPr>
              <a:spLocks/>
            </p:cNvSpPr>
            <p:nvPr/>
          </p:nvSpPr>
          <p:spPr bwMode="auto">
            <a:xfrm>
              <a:off x="5174" y="2709"/>
              <a:ext cx="37" cy="43"/>
            </a:xfrm>
            <a:custGeom>
              <a:avLst/>
              <a:gdLst>
                <a:gd name="T0" fmla="*/ 73 w 33"/>
                <a:gd name="T1" fmla="*/ 119 h 35"/>
                <a:gd name="T2" fmla="*/ 62 w 33"/>
                <a:gd name="T3" fmla="*/ 147 h 35"/>
                <a:gd name="T4" fmla="*/ 35 w 33"/>
                <a:gd name="T5" fmla="*/ 59 h 35"/>
                <a:gd name="T6" fmla="*/ 15 w 33"/>
                <a:gd name="T7" fmla="*/ 32 h 35"/>
                <a:gd name="T8" fmla="*/ 0 w 33"/>
                <a:gd name="T9" fmla="*/ 0 h 35"/>
                <a:gd name="T10" fmla="*/ 27 w 33"/>
                <a:gd name="T11" fmla="*/ 32 h 35"/>
                <a:gd name="T12" fmla="*/ 52 w 33"/>
                <a:gd name="T13" fmla="*/ 71 h 35"/>
                <a:gd name="T14" fmla="*/ 73 w 33"/>
                <a:gd name="T15" fmla="*/ 11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GB"/>
            </a:p>
          </p:txBody>
        </p:sp>
        <p:sp>
          <p:nvSpPr>
            <p:cNvPr id="32821" name="Freeform 4339"/>
            <p:cNvSpPr>
              <a:spLocks/>
            </p:cNvSpPr>
            <p:nvPr/>
          </p:nvSpPr>
          <p:spPr bwMode="auto">
            <a:xfrm>
              <a:off x="5164" y="2864"/>
              <a:ext cx="4" cy="6"/>
            </a:xfrm>
            <a:custGeom>
              <a:avLst/>
              <a:gdLst>
                <a:gd name="T0" fmla="*/ 2 w 5"/>
                <a:gd name="T1" fmla="*/ 2 h 5"/>
                <a:gd name="T2" fmla="*/ 2 w 5"/>
                <a:gd name="T3" fmla="*/ 17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GB"/>
            </a:p>
          </p:txBody>
        </p:sp>
        <p:sp>
          <p:nvSpPr>
            <p:cNvPr id="32822" name="Freeform 4340"/>
            <p:cNvSpPr>
              <a:spLocks/>
            </p:cNvSpPr>
            <p:nvPr/>
          </p:nvSpPr>
          <p:spPr bwMode="auto">
            <a:xfrm>
              <a:off x="5058" y="2310"/>
              <a:ext cx="2" cy="4"/>
            </a:xfrm>
            <a:custGeom>
              <a:avLst/>
              <a:gdLst>
                <a:gd name="T0" fmla="*/ 2 w 2"/>
                <a:gd name="T1" fmla="*/ 0 h 3"/>
                <a:gd name="T2" fmla="*/ 0 w 2"/>
                <a:gd name="T3" fmla="*/ 0 h 3"/>
                <a:gd name="T4" fmla="*/ 0 w 2"/>
                <a:gd name="T5" fmla="*/ 21 h 3"/>
                <a:gd name="T6" fmla="*/ 0 w 2"/>
                <a:gd name="T7" fmla="*/ 21 h 3"/>
                <a:gd name="T8" fmla="*/ 2 w 2"/>
                <a:gd name="T9" fmla="*/ 21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823" name="Freeform 4341"/>
            <p:cNvSpPr>
              <a:spLocks/>
            </p:cNvSpPr>
            <p:nvPr/>
          </p:nvSpPr>
          <p:spPr bwMode="auto">
            <a:xfrm>
              <a:off x="5055" y="2314"/>
              <a:ext cx="3" cy="5"/>
            </a:xfrm>
            <a:custGeom>
              <a:avLst/>
              <a:gdLst>
                <a:gd name="T0" fmla="*/ 0 w 3"/>
                <a:gd name="T1" fmla="*/ 0 h 4"/>
                <a:gd name="T2" fmla="*/ 0 w 3"/>
                <a:gd name="T3" fmla="*/ 13 h 4"/>
                <a:gd name="T4" fmla="*/ 0 w 3"/>
                <a:gd name="T5" fmla="*/ 20 h 4"/>
                <a:gd name="T6" fmla="*/ 3 w 3"/>
                <a:gd name="T7" fmla="*/ 13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24" name="Freeform 4342"/>
            <p:cNvSpPr>
              <a:spLocks/>
            </p:cNvSpPr>
            <p:nvPr/>
          </p:nvSpPr>
          <p:spPr bwMode="auto">
            <a:xfrm>
              <a:off x="5049" y="2334"/>
              <a:ext cx="4" cy="4"/>
            </a:xfrm>
            <a:custGeom>
              <a:avLst/>
              <a:gdLst>
                <a:gd name="T0" fmla="*/ 0 w 2"/>
                <a:gd name="T1" fmla="*/ 21 h 3"/>
                <a:gd name="T2" fmla="*/ 0 w 2"/>
                <a:gd name="T3" fmla="*/ 0 h 3"/>
                <a:gd name="T4" fmla="*/ 0 w 2"/>
                <a:gd name="T5" fmla="*/ 0 h 3"/>
                <a:gd name="T6" fmla="*/ 256 w 2"/>
                <a:gd name="T7" fmla="*/ 0 h 3"/>
                <a:gd name="T8" fmla="*/ 0 w 2"/>
                <a:gd name="T9" fmla="*/ 21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GB"/>
            </a:p>
          </p:txBody>
        </p:sp>
        <p:sp>
          <p:nvSpPr>
            <p:cNvPr id="32825" name="Freeform 4343"/>
            <p:cNvSpPr>
              <a:spLocks/>
            </p:cNvSpPr>
            <p:nvPr/>
          </p:nvSpPr>
          <p:spPr bwMode="auto">
            <a:xfrm>
              <a:off x="5047" y="2247"/>
              <a:ext cx="0" cy="4"/>
            </a:xfrm>
            <a:custGeom>
              <a:avLst/>
              <a:gdLst>
                <a:gd name="T0" fmla="*/ 0 h 3"/>
                <a:gd name="T1" fmla="*/ 21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26" name="Rectangle 4344"/>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2827" name="Freeform 4345"/>
            <p:cNvSpPr>
              <a:spLocks/>
            </p:cNvSpPr>
            <p:nvPr/>
          </p:nvSpPr>
          <p:spPr bwMode="auto">
            <a:xfrm>
              <a:off x="5049" y="2285"/>
              <a:ext cx="4" cy="2"/>
            </a:xfrm>
            <a:custGeom>
              <a:avLst/>
              <a:gdLst>
                <a:gd name="T0" fmla="*/ 256 w 2"/>
                <a:gd name="T1" fmla="*/ 0 h 2"/>
                <a:gd name="T2" fmla="*/ 0 w 2"/>
                <a:gd name="T3" fmla="*/ 2 h 2"/>
                <a:gd name="T4" fmla="*/ 0 w 2"/>
                <a:gd name="T5" fmla="*/ 0 h 2"/>
                <a:gd name="T6" fmla="*/ 256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828" name="Freeform 4346"/>
            <p:cNvSpPr>
              <a:spLocks/>
            </p:cNvSpPr>
            <p:nvPr/>
          </p:nvSpPr>
          <p:spPr bwMode="auto">
            <a:xfrm>
              <a:off x="4024" y="2059"/>
              <a:ext cx="89" cy="129"/>
            </a:xfrm>
            <a:custGeom>
              <a:avLst/>
              <a:gdLst>
                <a:gd name="T0" fmla="*/ 72 w 78"/>
                <a:gd name="T1" fmla="*/ 382 h 104"/>
                <a:gd name="T2" fmla="*/ 72 w 78"/>
                <a:gd name="T3" fmla="*/ 394 h 104"/>
                <a:gd name="T4" fmla="*/ 58 w 78"/>
                <a:gd name="T5" fmla="*/ 376 h 104"/>
                <a:gd name="T6" fmla="*/ 58 w 78"/>
                <a:gd name="T7" fmla="*/ 376 h 104"/>
                <a:gd name="T8" fmla="*/ 49 w 78"/>
                <a:gd name="T9" fmla="*/ 319 h 104"/>
                <a:gd name="T10" fmla="*/ 40 w 78"/>
                <a:gd name="T11" fmla="*/ 257 h 104"/>
                <a:gd name="T12" fmla="*/ 35 w 78"/>
                <a:gd name="T13" fmla="*/ 210 h 104"/>
                <a:gd name="T14" fmla="*/ 2 w 78"/>
                <a:gd name="T15" fmla="*/ 158 h 104"/>
                <a:gd name="T16" fmla="*/ 17 w 78"/>
                <a:gd name="T17" fmla="*/ 127 h 104"/>
                <a:gd name="T18" fmla="*/ 31 w 78"/>
                <a:gd name="T19" fmla="*/ 119 h 104"/>
                <a:gd name="T20" fmla="*/ 0 w 78"/>
                <a:gd name="T21" fmla="*/ 62 h 104"/>
                <a:gd name="T22" fmla="*/ 0 w 78"/>
                <a:gd name="T23" fmla="*/ 0 h 104"/>
                <a:gd name="T24" fmla="*/ 31 w 78"/>
                <a:gd name="T25" fmla="*/ 21 h 104"/>
                <a:gd name="T26" fmla="*/ 40 w 78"/>
                <a:gd name="T27" fmla="*/ 57 h 104"/>
                <a:gd name="T28" fmla="*/ 49 w 78"/>
                <a:gd name="T29" fmla="*/ 40 h 104"/>
                <a:gd name="T30" fmla="*/ 72 w 78"/>
                <a:gd name="T31" fmla="*/ 109 h 104"/>
                <a:gd name="T32" fmla="*/ 107 w 78"/>
                <a:gd name="T33" fmla="*/ 109 h 104"/>
                <a:gd name="T34" fmla="*/ 147 w 78"/>
                <a:gd name="T35" fmla="*/ 119 h 104"/>
                <a:gd name="T36" fmla="*/ 167 w 78"/>
                <a:gd name="T37" fmla="*/ 149 h 104"/>
                <a:gd name="T38" fmla="*/ 167 w 78"/>
                <a:gd name="T39" fmla="*/ 184 h 104"/>
                <a:gd name="T40" fmla="*/ 137 w 78"/>
                <a:gd name="T41" fmla="*/ 210 h 104"/>
                <a:gd name="T42" fmla="*/ 144 w 78"/>
                <a:gd name="T43" fmla="*/ 277 h 104"/>
                <a:gd name="T44" fmla="*/ 147 w 78"/>
                <a:gd name="T45" fmla="*/ 288 h 104"/>
                <a:gd name="T46" fmla="*/ 167 w 78"/>
                <a:gd name="T47" fmla="*/ 237 h 104"/>
                <a:gd name="T48" fmla="*/ 183 w 78"/>
                <a:gd name="T49" fmla="*/ 305 h 104"/>
                <a:gd name="T50" fmla="*/ 196 w 78"/>
                <a:gd name="T51" fmla="*/ 376 h 104"/>
                <a:gd name="T52" fmla="*/ 196 w 78"/>
                <a:gd name="T53" fmla="*/ 427 h 104"/>
                <a:gd name="T54" fmla="*/ 191 w 78"/>
                <a:gd name="T55" fmla="*/ 437 h 104"/>
                <a:gd name="T56" fmla="*/ 196 w 78"/>
                <a:gd name="T57" fmla="*/ 469 h 104"/>
                <a:gd name="T58" fmla="*/ 172 w 78"/>
                <a:gd name="T59" fmla="*/ 382 h 104"/>
                <a:gd name="T60" fmla="*/ 147 w 78"/>
                <a:gd name="T61" fmla="*/ 305 h 104"/>
                <a:gd name="T62" fmla="*/ 123 w 78"/>
                <a:gd name="T63" fmla="*/ 305 h 104"/>
                <a:gd name="T64" fmla="*/ 107 w 78"/>
                <a:gd name="T65" fmla="*/ 257 h 104"/>
                <a:gd name="T66" fmla="*/ 72 w 78"/>
                <a:gd name="T67" fmla="*/ 210 h 104"/>
                <a:gd name="T68" fmla="*/ 58 w 78"/>
                <a:gd name="T69" fmla="*/ 210 h 104"/>
                <a:gd name="T70" fmla="*/ 99 w 78"/>
                <a:gd name="T71" fmla="*/ 268 h 104"/>
                <a:gd name="T72" fmla="*/ 112 w 78"/>
                <a:gd name="T73" fmla="*/ 305 h 104"/>
                <a:gd name="T74" fmla="*/ 120 w 78"/>
                <a:gd name="T75" fmla="*/ 332 h 104"/>
                <a:gd name="T76" fmla="*/ 107 w 78"/>
                <a:gd name="T77" fmla="*/ 394 h 104"/>
                <a:gd name="T78" fmla="*/ 99 w 78"/>
                <a:gd name="T79" fmla="*/ 363 h 104"/>
                <a:gd name="T80" fmla="*/ 87 w 78"/>
                <a:gd name="T81" fmla="*/ 376 h 104"/>
                <a:gd name="T82" fmla="*/ 83 w 78"/>
                <a:gd name="T83" fmla="*/ 382 h 104"/>
                <a:gd name="T84" fmla="*/ 72 w 78"/>
                <a:gd name="T85" fmla="*/ 382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GB"/>
            </a:p>
          </p:txBody>
        </p:sp>
        <p:sp>
          <p:nvSpPr>
            <p:cNvPr id="32829" name="Freeform 4347"/>
            <p:cNvSpPr>
              <a:spLocks/>
            </p:cNvSpPr>
            <p:nvPr/>
          </p:nvSpPr>
          <p:spPr bwMode="auto">
            <a:xfrm>
              <a:off x="4031" y="2025"/>
              <a:ext cx="54" cy="32"/>
            </a:xfrm>
            <a:custGeom>
              <a:avLst/>
              <a:gdLst>
                <a:gd name="T0" fmla="*/ 64 w 49"/>
                <a:gd name="T1" fmla="*/ 2 h 26"/>
                <a:gd name="T2" fmla="*/ 21 w 49"/>
                <a:gd name="T3" fmla="*/ 0 h 26"/>
                <a:gd name="T4" fmla="*/ 0 w 49"/>
                <a:gd name="T5" fmla="*/ 71 h 26"/>
                <a:gd name="T6" fmla="*/ 2 w 49"/>
                <a:gd name="T7" fmla="*/ 97 h 26"/>
                <a:gd name="T8" fmla="*/ 45 w 49"/>
                <a:gd name="T9" fmla="*/ 111 h 26"/>
                <a:gd name="T10" fmla="*/ 74 w 49"/>
                <a:gd name="T11" fmla="*/ 97 h 26"/>
                <a:gd name="T12" fmla="*/ 97 w 49"/>
                <a:gd name="T13" fmla="*/ 97 h 26"/>
                <a:gd name="T14" fmla="*/ 93 w 49"/>
                <a:gd name="T15" fmla="*/ 59 h 26"/>
                <a:gd name="T16" fmla="*/ 83 w 49"/>
                <a:gd name="T17" fmla="*/ 39 h 26"/>
                <a:gd name="T18" fmla="*/ 64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GB"/>
            </a:p>
          </p:txBody>
        </p:sp>
        <p:sp>
          <p:nvSpPr>
            <p:cNvPr id="32830" name="Freeform 4348"/>
            <p:cNvSpPr>
              <a:spLocks/>
            </p:cNvSpPr>
            <p:nvPr/>
          </p:nvSpPr>
          <p:spPr bwMode="auto">
            <a:xfrm>
              <a:off x="4306" y="2323"/>
              <a:ext cx="88" cy="93"/>
            </a:xfrm>
            <a:custGeom>
              <a:avLst/>
              <a:gdLst>
                <a:gd name="T0" fmla="*/ 117 w 80"/>
                <a:gd name="T1" fmla="*/ 254 h 75"/>
                <a:gd name="T2" fmla="*/ 122 w 80"/>
                <a:gd name="T3" fmla="*/ 319 h 75"/>
                <a:gd name="T4" fmla="*/ 101 w 80"/>
                <a:gd name="T5" fmla="*/ 305 h 75"/>
                <a:gd name="T6" fmla="*/ 92 w 80"/>
                <a:gd name="T7" fmla="*/ 319 h 75"/>
                <a:gd name="T8" fmla="*/ 74 w 80"/>
                <a:gd name="T9" fmla="*/ 337 h 75"/>
                <a:gd name="T10" fmla="*/ 55 w 80"/>
                <a:gd name="T11" fmla="*/ 337 h 75"/>
                <a:gd name="T12" fmla="*/ 45 w 80"/>
                <a:gd name="T13" fmla="*/ 319 h 75"/>
                <a:gd name="T14" fmla="*/ 41 w 80"/>
                <a:gd name="T15" fmla="*/ 288 h 75"/>
                <a:gd name="T16" fmla="*/ 32 w 80"/>
                <a:gd name="T17" fmla="*/ 305 h 75"/>
                <a:gd name="T18" fmla="*/ 28 w 80"/>
                <a:gd name="T19" fmla="*/ 254 h 75"/>
                <a:gd name="T20" fmla="*/ 21 w 80"/>
                <a:gd name="T21" fmla="*/ 244 h 75"/>
                <a:gd name="T22" fmla="*/ 4 w 80"/>
                <a:gd name="T23" fmla="*/ 181 h 75"/>
                <a:gd name="T24" fmla="*/ 0 w 80"/>
                <a:gd name="T25" fmla="*/ 118 h 75"/>
                <a:gd name="T26" fmla="*/ 17 w 80"/>
                <a:gd name="T27" fmla="*/ 32 h 75"/>
                <a:gd name="T28" fmla="*/ 52 w 80"/>
                <a:gd name="T29" fmla="*/ 32 h 75"/>
                <a:gd name="T30" fmla="*/ 83 w 80"/>
                <a:gd name="T31" fmla="*/ 32 h 75"/>
                <a:gd name="T32" fmla="*/ 110 w 80"/>
                <a:gd name="T33" fmla="*/ 62 h 75"/>
                <a:gd name="T34" fmla="*/ 110 w 80"/>
                <a:gd name="T35" fmla="*/ 40 h 75"/>
                <a:gd name="T36" fmla="*/ 119 w 80"/>
                <a:gd name="T37" fmla="*/ 17 h 75"/>
                <a:gd name="T38" fmla="*/ 133 w 80"/>
                <a:gd name="T39" fmla="*/ 32 h 75"/>
                <a:gd name="T40" fmla="*/ 155 w 80"/>
                <a:gd name="T41" fmla="*/ 0 h 75"/>
                <a:gd name="T42" fmla="*/ 157 w 80"/>
                <a:gd name="T43" fmla="*/ 72 h 75"/>
                <a:gd name="T44" fmla="*/ 157 w 80"/>
                <a:gd name="T45" fmla="*/ 135 h 75"/>
                <a:gd name="T46" fmla="*/ 157 w 80"/>
                <a:gd name="T47" fmla="*/ 205 h 75"/>
                <a:gd name="T48" fmla="*/ 130 w 80"/>
                <a:gd name="T49" fmla="*/ 232 h 75"/>
                <a:gd name="T50" fmla="*/ 117 w 80"/>
                <a:gd name="T51" fmla="*/ 254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GB"/>
            </a:p>
          </p:txBody>
        </p:sp>
        <p:sp>
          <p:nvSpPr>
            <p:cNvPr id="32831" name="Freeform 4349"/>
            <p:cNvSpPr>
              <a:spLocks/>
            </p:cNvSpPr>
            <p:nvPr/>
          </p:nvSpPr>
          <p:spPr bwMode="auto">
            <a:xfrm>
              <a:off x="5046" y="2349"/>
              <a:ext cx="3" cy="7"/>
            </a:xfrm>
            <a:custGeom>
              <a:avLst/>
              <a:gdLst>
                <a:gd name="T0" fmla="*/ 0 w 5"/>
                <a:gd name="T1" fmla="*/ 55 h 5"/>
                <a:gd name="T2" fmla="*/ 0 w 5"/>
                <a:gd name="T3" fmla="*/ 21 h 5"/>
                <a:gd name="T4" fmla="*/ 1 w 5"/>
                <a:gd name="T5" fmla="*/ 0 h 5"/>
                <a:gd name="T6" fmla="*/ 1 w 5"/>
                <a:gd name="T7" fmla="*/ 0 h 5"/>
                <a:gd name="T8" fmla="*/ 0 w 5"/>
                <a:gd name="T9" fmla="*/ 5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GB"/>
            </a:p>
          </p:txBody>
        </p:sp>
        <p:sp>
          <p:nvSpPr>
            <p:cNvPr id="32832" name="Freeform 4350"/>
            <p:cNvSpPr>
              <a:spLocks/>
            </p:cNvSpPr>
            <p:nvPr/>
          </p:nvSpPr>
          <p:spPr bwMode="auto">
            <a:xfrm>
              <a:off x="4479" y="2153"/>
              <a:ext cx="3" cy="5"/>
            </a:xfrm>
            <a:custGeom>
              <a:avLst/>
              <a:gdLst>
                <a:gd name="T0" fmla="*/ 41 w 2"/>
                <a:gd name="T1" fmla="*/ 0 h 4"/>
                <a:gd name="T2" fmla="*/ 0 w 2"/>
                <a:gd name="T3" fmla="*/ 20 h 4"/>
                <a:gd name="T4" fmla="*/ 0 w 2"/>
                <a:gd name="T5" fmla="*/ 13 h 4"/>
                <a:gd name="T6" fmla="*/ 41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GB"/>
            </a:p>
          </p:txBody>
        </p:sp>
        <p:sp>
          <p:nvSpPr>
            <p:cNvPr id="32833" name="Freeform 4351"/>
            <p:cNvSpPr>
              <a:spLocks/>
            </p:cNvSpPr>
            <p:nvPr/>
          </p:nvSpPr>
          <p:spPr bwMode="auto">
            <a:xfrm>
              <a:off x="4246" y="2153"/>
              <a:ext cx="146" cy="188"/>
            </a:xfrm>
            <a:custGeom>
              <a:avLst/>
              <a:gdLst>
                <a:gd name="T0" fmla="*/ 156 w 131"/>
                <a:gd name="T1" fmla="*/ 186 h 151"/>
                <a:gd name="T2" fmla="*/ 148 w 131"/>
                <a:gd name="T3" fmla="*/ 151 h 151"/>
                <a:gd name="T4" fmla="*/ 133 w 131"/>
                <a:gd name="T5" fmla="*/ 120 h 151"/>
                <a:gd name="T6" fmla="*/ 113 w 131"/>
                <a:gd name="T7" fmla="*/ 132 h 151"/>
                <a:gd name="T8" fmla="*/ 91 w 131"/>
                <a:gd name="T9" fmla="*/ 81 h 151"/>
                <a:gd name="T10" fmla="*/ 80 w 131"/>
                <a:gd name="T11" fmla="*/ 50 h 151"/>
                <a:gd name="T12" fmla="*/ 57 w 131"/>
                <a:gd name="T13" fmla="*/ 0 h 151"/>
                <a:gd name="T14" fmla="*/ 40 w 131"/>
                <a:gd name="T15" fmla="*/ 0 h 151"/>
                <a:gd name="T16" fmla="*/ 48 w 131"/>
                <a:gd name="T17" fmla="*/ 96 h 151"/>
                <a:gd name="T18" fmla="*/ 36 w 131"/>
                <a:gd name="T19" fmla="*/ 81 h 151"/>
                <a:gd name="T20" fmla="*/ 32 w 131"/>
                <a:gd name="T21" fmla="*/ 76 h 151"/>
                <a:gd name="T22" fmla="*/ 16 w 131"/>
                <a:gd name="T23" fmla="*/ 132 h 151"/>
                <a:gd name="T24" fmla="*/ 0 w 131"/>
                <a:gd name="T25" fmla="*/ 164 h 151"/>
                <a:gd name="T26" fmla="*/ 16 w 131"/>
                <a:gd name="T27" fmla="*/ 186 h 151"/>
                <a:gd name="T28" fmla="*/ 16 w 131"/>
                <a:gd name="T29" fmla="*/ 228 h 151"/>
                <a:gd name="T30" fmla="*/ 40 w 131"/>
                <a:gd name="T31" fmla="*/ 228 h 151"/>
                <a:gd name="T32" fmla="*/ 48 w 131"/>
                <a:gd name="T33" fmla="*/ 316 h 151"/>
                <a:gd name="T34" fmla="*/ 48 w 131"/>
                <a:gd name="T35" fmla="*/ 401 h 151"/>
                <a:gd name="T36" fmla="*/ 77 w 131"/>
                <a:gd name="T37" fmla="*/ 346 h 151"/>
                <a:gd name="T38" fmla="*/ 96 w 131"/>
                <a:gd name="T39" fmla="*/ 362 h 151"/>
                <a:gd name="T40" fmla="*/ 113 w 131"/>
                <a:gd name="T41" fmla="*/ 346 h 151"/>
                <a:gd name="T42" fmla="*/ 133 w 131"/>
                <a:gd name="T43" fmla="*/ 322 h 151"/>
                <a:gd name="T44" fmla="*/ 167 w 131"/>
                <a:gd name="T45" fmla="*/ 401 h 151"/>
                <a:gd name="T46" fmla="*/ 172 w 131"/>
                <a:gd name="T47" fmla="*/ 457 h 151"/>
                <a:gd name="T48" fmla="*/ 206 w 131"/>
                <a:gd name="T49" fmla="*/ 549 h 151"/>
                <a:gd name="T50" fmla="*/ 214 w 131"/>
                <a:gd name="T51" fmla="*/ 621 h 151"/>
                <a:gd name="T52" fmla="*/ 204 w 131"/>
                <a:gd name="T53" fmla="*/ 669 h 151"/>
                <a:gd name="T54" fmla="*/ 231 w 131"/>
                <a:gd name="T55" fmla="*/ 700 h 151"/>
                <a:gd name="T56" fmla="*/ 231 w 131"/>
                <a:gd name="T57" fmla="*/ 679 h 151"/>
                <a:gd name="T58" fmla="*/ 243 w 131"/>
                <a:gd name="T59" fmla="*/ 656 h 151"/>
                <a:gd name="T60" fmla="*/ 257 w 131"/>
                <a:gd name="T61" fmla="*/ 669 h 151"/>
                <a:gd name="T62" fmla="*/ 281 w 131"/>
                <a:gd name="T63" fmla="*/ 637 h 151"/>
                <a:gd name="T64" fmla="*/ 273 w 131"/>
                <a:gd name="T65" fmla="*/ 565 h 151"/>
                <a:gd name="T66" fmla="*/ 269 w 131"/>
                <a:gd name="T67" fmla="*/ 549 h 151"/>
                <a:gd name="T68" fmla="*/ 269 w 131"/>
                <a:gd name="T69" fmla="*/ 527 h 151"/>
                <a:gd name="T70" fmla="*/ 240 w 131"/>
                <a:gd name="T71" fmla="*/ 469 h 151"/>
                <a:gd name="T72" fmla="*/ 225 w 131"/>
                <a:gd name="T73" fmla="*/ 412 h 151"/>
                <a:gd name="T74" fmla="*/ 198 w 131"/>
                <a:gd name="T75" fmla="*/ 362 h 151"/>
                <a:gd name="T76" fmla="*/ 184 w 131"/>
                <a:gd name="T77" fmla="*/ 305 h 151"/>
                <a:gd name="T78" fmla="*/ 135 w 131"/>
                <a:gd name="T79" fmla="*/ 243 h 151"/>
                <a:gd name="T80" fmla="*/ 145 w 131"/>
                <a:gd name="T81" fmla="*/ 219 h 151"/>
                <a:gd name="T82" fmla="*/ 164 w 131"/>
                <a:gd name="T83" fmla="*/ 204 h 151"/>
                <a:gd name="T84" fmla="*/ 156 w 131"/>
                <a:gd name="T85" fmla="*/ 186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GB"/>
            </a:p>
          </p:txBody>
        </p:sp>
        <p:sp>
          <p:nvSpPr>
            <p:cNvPr id="32834" name="Freeform 4352"/>
            <p:cNvSpPr>
              <a:spLocks/>
            </p:cNvSpPr>
            <p:nvPr/>
          </p:nvSpPr>
          <p:spPr bwMode="auto">
            <a:xfrm>
              <a:off x="4108" y="2015"/>
              <a:ext cx="155" cy="407"/>
            </a:xfrm>
            <a:custGeom>
              <a:avLst/>
              <a:gdLst>
                <a:gd name="T0" fmla="*/ 165 w 138"/>
                <a:gd name="T1" fmla="*/ 367 h 329"/>
                <a:gd name="T2" fmla="*/ 165 w 138"/>
                <a:gd name="T3" fmla="*/ 304 h 329"/>
                <a:gd name="T4" fmla="*/ 185 w 138"/>
                <a:gd name="T5" fmla="*/ 209 h 329"/>
                <a:gd name="T6" fmla="*/ 179 w 138"/>
                <a:gd name="T7" fmla="*/ 88 h 329"/>
                <a:gd name="T8" fmla="*/ 129 w 138"/>
                <a:gd name="T9" fmla="*/ 0 h 329"/>
                <a:gd name="T10" fmla="*/ 126 w 138"/>
                <a:gd name="T11" fmla="*/ 75 h 329"/>
                <a:gd name="T12" fmla="*/ 126 w 138"/>
                <a:gd name="T13" fmla="*/ 115 h 329"/>
                <a:gd name="T14" fmla="*/ 67 w 138"/>
                <a:gd name="T15" fmla="*/ 182 h 329"/>
                <a:gd name="T16" fmla="*/ 61 w 138"/>
                <a:gd name="T17" fmla="*/ 277 h 329"/>
                <a:gd name="T18" fmla="*/ 27 w 138"/>
                <a:gd name="T19" fmla="*/ 367 h 329"/>
                <a:gd name="T20" fmla="*/ 21 w 138"/>
                <a:gd name="T21" fmla="*/ 527 h 329"/>
                <a:gd name="T22" fmla="*/ 3 w 138"/>
                <a:gd name="T23" fmla="*/ 575 h 329"/>
                <a:gd name="T24" fmla="*/ 21 w 138"/>
                <a:gd name="T25" fmla="*/ 661 h 329"/>
                <a:gd name="T26" fmla="*/ 34 w 138"/>
                <a:gd name="T27" fmla="*/ 652 h 329"/>
                <a:gd name="T28" fmla="*/ 43 w 138"/>
                <a:gd name="T29" fmla="*/ 693 h 329"/>
                <a:gd name="T30" fmla="*/ 70 w 138"/>
                <a:gd name="T31" fmla="*/ 729 h 329"/>
                <a:gd name="T32" fmla="*/ 70 w 138"/>
                <a:gd name="T33" fmla="*/ 768 h 329"/>
                <a:gd name="T34" fmla="*/ 88 w 138"/>
                <a:gd name="T35" fmla="*/ 799 h 329"/>
                <a:gd name="T36" fmla="*/ 99 w 138"/>
                <a:gd name="T37" fmla="*/ 936 h 329"/>
                <a:gd name="T38" fmla="*/ 113 w 138"/>
                <a:gd name="T39" fmla="*/ 956 h 329"/>
                <a:gd name="T40" fmla="*/ 126 w 138"/>
                <a:gd name="T41" fmla="*/ 1024 h 329"/>
                <a:gd name="T42" fmla="*/ 142 w 138"/>
                <a:gd name="T43" fmla="*/ 998 h 329"/>
                <a:gd name="T44" fmla="*/ 161 w 138"/>
                <a:gd name="T45" fmla="*/ 975 h 329"/>
                <a:gd name="T46" fmla="*/ 179 w 138"/>
                <a:gd name="T47" fmla="*/ 967 h 329"/>
                <a:gd name="T48" fmla="*/ 198 w 138"/>
                <a:gd name="T49" fmla="*/ 936 h 329"/>
                <a:gd name="T50" fmla="*/ 231 w 138"/>
                <a:gd name="T51" fmla="*/ 1073 h 329"/>
                <a:gd name="T52" fmla="*/ 245 w 138"/>
                <a:gd name="T53" fmla="*/ 1164 h 329"/>
                <a:gd name="T54" fmla="*/ 271 w 138"/>
                <a:gd name="T55" fmla="*/ 1284 h 329"/>
                <a:gd name="T56" fmla="*/ 274 w 138"/>
                <a:gd name="T57" fmla="*/ 1405 h 329"/>
                <a:gd name="T58" fmla="*/ 276 w 138"/>
                <a:gd name="T59" fmla="*/ 1452 h 329"/>
                <a:gd name="T60" fmla="*/ 307 w 138"/>
                <a:gd name="T61" fmla="*/ 1343 h 329"/>
                <a:gd name="T62" fmla="*/ 285 w 138"/>
                <a:gd name="T63" fmla="*/ 1196 h 329"/>
                <a:gd name="T64" fmla="*/ 245 w 138"/>
                <a:gd name="T65" fmla="*/ 1103 h 329"/>
                <a:gd name="T66" fmla="*/ 254 w 138"/>
                <a:gd name="T67" fmla="*/ 1024 h 329"/>
                <a:gd name="T68" fmla="*/ 254 w 138"/>
                <a:gd name="T69" fmla="*/ 967 h 329"/>
                <a:gd name="T70" fmla="*/ 194 w 138"/>
                <a:gd name="T71" fmla="*/ 799 h 329"/>
                <a:gd name="T72" fmla="*/ 216 w 138"/>
                <a:gd name="T73" fmla="*/ 711 h 329"/>
                <a:gd name="T74" fmla="*/ 257 w 138"/>
                <a:gd name="T75" fmla="*/ 661 h 329"/>
                <a:gd name="T76" fmla="*/ 295 w 138"/>
                <a:gd name="T77" fmla="*/ 621 h 329"/>
                <a:gd name="T78" fmla="*/ 299 w 138"/>
                <a:gd name="T79" fmla="*/ 544 h 329"/>
                <a:gd name="T80" fmla="*/ 257 w 138"/>
                <a:gd name="T81" fmla="*/ 515 h 329"/>
                <a:gd name="T82" fmla="*/ 243 w 138"/>
                <a:gd name="T83" fmla="*/ 443 h 329"/>
                <a:gd name="T84" fmla="*/ 208 w 138"/>
                <a:gd name="T85" fmla="*/ 36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GB"/>
            </a:p>
          </p:txBody>
        </p:sp>
        <p:sp>
          <p:nvSpPr>
            <p:cNvPr id="32835" name="Freeform 4353"/>
            <p:cNvSpPr>
              <a:spLocks/>
            </p:cNvSpPr>
            <p:nvPr/>
          </p:nvSpPr>
          <p:spPr bwMode="auto">
            <a:xfrm>
              <a:off x="4603" y="2235"/>
              <a:ext cx="85" cy="135"/>
            </a:xfrm>
            <a:custGeom>
              <a:avLst/>
              <a:gdLst>
                <a:gd name="T0" fmla="*/ 31 w 76"/>
                <a:gd name="T1" fmla="*/ 303 h 109"/>
                <a:gd name="T2" fmla="*/ 31 w 76"/>
                <a:gd name="T3" fmla="*/ 334 h 109"/>
                <a:gd name="T4" fmla="*/ 2 w 76"/>
                <a:gd name="T5" fmla="*/ 246 h 109"/>
                <a:gd name="T6" fmla="*/ 0 w 76"/>
                <a:gd name="T7" fmla="*/ 199 h 109"/>
                <a:gd name="T8" fmla="*/ 19 w 76"/>
                <a:gd name="T9" fmla="*/ 199 h 109"/>
                <a:gd name="T10" fmla="*/ 15 w 76"/>
                <a:gd name="T11" fmla="*/ 118 h 109"/>
                <a:gd name="T12" fmla="*/ 12 w 76"/>
                <a:gd name="T13" fmla="*/ 40 h 109"/>
                <a:gd name="T14" fmla="*/ 15 w 76"/>
                <a:gd name="T15" fmla="*/ 0 h 109"/>
                <a:gd name="T16" fmla="*/ 62 w 76"/>
                <a:gd name="T17" fmla="*/ 17 h 109"/>
                <a:gd name="T18" fmla="*/ 69 w 76"/>
                <a:gd name="T19" fmla="*/ 40 h 109"/>
                <a:gd name="T20" fmla="*/ 77 w 76"/>
                <a:gd name="T21" fmla="*/ 102 h 109"/>
                <a:gd name="T22" fmla="*/ 84 w 76"/>
                <a:gd name="T23" fmla="*/ 149 h 109"/>
                <a:gd name="T24" fmla="*/ 72 w 76"/>
                <a:gd name="T25" fmla="*/ 199 h 109"/>
                <a:gd name="T26" fmla="*/ 62 w 76"/>
                <a:gd name="T27" fmla="*/ 230 h 109"/>
                <a:gd name="T28" fmla="*/ 62 w 76"/>
                <a:gd name="T29" fmla="*/ 285 h 109"/>
                <a:gd name="T30" fmla="*/ 84 w 76"/>
                <a:gd name="T31" fmla="*/ 374 h 109"/>
                <a:gd name="T32" fmla="*/ 93 w 76"/>
                <a:gd name="T33" fmla="*/ 374 h 109"/>
                <a:gd name="T34" fmla="*/ 93 w 76"/>
                <a:gd name="T35" fmla="*/ 358 h 109"/>
                <a:gd name="T36" fmla="*/ 115 w 76"/>
                <a:gd name="T37" fmla="*/ 358 h 109"/>
                <a:gd name="T38" fmla="*/ 130 w 76"/>
                <a:gd name="T39" fmla="*/ 391 h 109"/>
                <a:gd name="T40" fmla="*/ 133 w 76"/>
                <a:gd name="T41" fmla="*/ 374 h 109"/>
                <a:gd name="T42" fmla="*/ 149 w 76"/>
                <a:gd name="T43" fmla="*/ 400 h 109"/>
                <a:gd name="T44" fmla="*/ 143 w 76"/>
                <a:gd name="T45" fmla="*/ 412 h 109"/>
                <a:gd name="T46" fmla="*/ 154 w 76"/>
                <a:gd name="T47" fmla="*/ 443 h 109"/>
                <a:gd name="T48" fmla="*/ 167 w 76"/>
                <a:gd name="T49" fmla="*/ 452 h 109"/>
                <a:gd name="T50" fmla="*/ 154 w 76"/>
                <a:gd name="T51" fmla="*/ 487 h 109"/>
                <a:gd name="T52" fmla="*/ 154 w 76"/>
                <a:gd name="T53" fmla="*/ 464 h 109"/>
                <a:gd name="T54" fmla="*/ 133 w 76"/>
                <a:gd name="T55" fmla="*/ 443 h 109"/>
                <a:gd name="T56" fmla="*/ 117 w 76"/>
                <a:gd name="T57" fmla="*/ 400 h 109"/>
                <a:gd name="T58" fmla="*/ 104 w 76"/>
                <a:gd name="T59" fmla="*/ 391 h 109"/>
                <a:gd name="T60" fmla="*/ 108 w 76"/>
                <a:gd name="T61" fmla="*/ 443 h 109"/>
                <a:gd name="T62" fmla="*/ 72 w 76"/>
                <a:gd name="T63" fmla="*/ 378 h 109"/>
                <a:gd name="T64" fmla="*/ 50 w 76"/>
                <a:gd name="T65" fmla="*/ 400 h 109"/>
                <a:gd name="T66" fmla="*/ 40 w 76"/>
                <a:gd name="T67" fmla="*/ 391 h 109"/>
                <a:gd name="T68" fmla="*/ 40 w 76"/>
                <a:gd name="T69" fmla="*/ 352 h 109"/>
                <a:gd name="T70" fmla="*/ 45 w 76"/>
                <a:gd name="T71" fmla="*/ 317 h 109"/>
                <a:gd name="T72" fmla="*/ 31 w 76"/>
                <a:gd name="T73" fmla="*/ 303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GB"/>
            </a:p>
          </p:txBody>
        </p:sp>
        <p:sp>
          <p:nvSpPr>
            <p:cNvPr id="32836" name="Freeform 4354"/>
            <p:cNvSpPr>
              <a:spLocks/>
            </p:cNvSpPr>
            <p:nvPr/>
          </p:nvSpPr>
          <p:spPr bwMode="auto">
            <a:xfrm>
              <a:off x="4660" y="2434"/>
              <a:ext cx="80" cy="91"/>
            </a:xfrm>
            <a:custGeom>
              <a:avLst/>
              <a:gdLst>
                <a:gd name="T0" fmla="*/ 105 w 73"/>
                <a:gd name="T1" fmla="*/ 340 h 73"/>
                <a:gd name="T2" fmla="*/ 102 w 73"/>
                <a:gd name="T3" fmla="*/ 307 h 73"/>
                <a:gd name="T4" fmla="*/ 99 w 73"/>
                <a:gd name="T5" fmla="*/ 320 h 73"/>
                <a:gd name="T6" fmla="*/ 62 w 73"/>
                <a:gd name="T7" fmla="*/ 261 h 73"/>
                <a:gd name="T8" fmla="*/ 66 w 73"/>
                <a:gd name="T9" fmla="*/ 196 h 73"/>
                <a:gd name="T10" fmla="*/ 54 w 73"/>
                <a:gd name="T11" fmla="*/ 156 h 73"/>
                <a:gd name="T12" fmla="*/ 43 w 73"/>
                <a:gd name="T13" fmla="*/ 172 h 73"/>
                <a:gd name="T14" fmla="*/ 34 w 73"/>
                <a:gd name="T15" fmla="*/ 172 h 73"/>
                <a:gd name="T16" fmla="*/ 31 w 73"/>
                <a:gd name="T17" fmla="*/ 187 h 73"/>
                <a:gd name="T18" fmla="*/ 20 w 73"/>
                <a:gd name="T19" fmla="*/ 156 h 73"/>
                <a:gd name="T20" fmla="*/ 4 w 73"/>
                <a:gd name="T21" fmla="*/ 207 h 73"/>
                <a:gd name="T22" fmla="*/ 0 w 73"/>
                <a:gd name="T23" fmla="*/ 228 h 73"/>
                <a:gd name="T24" fmla="*/ 2 w 73"/>
                <a:gd name="T25" fmla="*/ 166 h 73"/>
                <a:gd name="T26" fmla="*/ 31 w 73"/>
                <a:gd name="T27" fmla="*/ 120 h 73"/>
                <a:gd name="T28" fmla="*/ 43 w 73"/>
                <a:gd name="T29" fmla="*/ 81 h 73"/>
                <a:gd name="T30" fmla="*/ 54 w 73"/>
                <a:gd name="T31" fmla="*/ 133 h 73"/>
                <a:gd name="T32" fmla="*/ 66 w 73"/>
                <a:gd name="T33" fmla="*/ 120 h 73"/>
                <a:gd name="T34" fmla="*/ 77 w 73"/>
                <a:gd name="T35" fmla="*/ 96 h 73"/>
                <a:gd name="T36" fmla="*/ 79 w 73"/>
                <a:gd name="T37" fmla="*/ 62 h 73"/>
                <a:gd name="T38" fmla="*/ 93 w 73"/>
                <a:gd name="T39" fmla="*/ 62 h 73"/>
                <a:gd name="T40" fmla="*/ 99 w 73"/>
                <a:gd name="T41" fmla="*/ 62 h 73"/>
                <a:gd name="T42" fmla="*/ 99 w 73"/>
                <a:gd name="T43" fmla="*/ 0 h 73"/>
                <a:gd name="T44" fmla="*/ 121 w 73"/>
                <a:gd name="T45" fmla="*/ 32 h 73"/>
                <a:gd name="T46" fmla="*/ 125 w 73"/>
                <a:gd name="T47" fmla="*/ 96 h 73"/>
                <a:gd name="T48" fmla="*/ 138 w 73"/>
                <a:gd name="T49" fmla="*/ 196 h 73"/>
                <a:gd name="T50" fmla="*/ 129 w 73"/>
                <a:gd name="T51" fmla="*/ 244 h 73"/>
                <a:gd name="T52" fmla="*/ 129 w 73"/>
                <a:gd name="T53" fmla="*/ 277 h 73"/>
                <a:gd name="T54" fmla="*/ 115 w 73"/>
                <a:gd name="T55" fmla="*/ 207 h 73"/>
                <a:gd name="T56" fmla="*/ 102 w 73"/>
                <a:gd name="T57" fmla="*/ 228 h 73"/>
                <a:gd name="T58" fmla="*/ 112 w 73"/>
                <a:gd name="T59" fmla="*/ 277 h 73"/>
                <a:gd name="T60" fmla="*/ 105 w 73"/>
                <a:gd name="T61" fmla="*/ 34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GB"/>
            </a:p>
          </p:txBody>
        </p:sp>
        <p:sp>
          <p:nvSpPr>
            <p:cNvPr id="32837" name="Freeform 4355"/>
            <p:cNvSpPr>
              <a:spLocks/>
            </p:cNvSpPr>
            <p:nvPr/>
          </p:nvSpPr>
          <p:spPr bwMode="auto">
            <a:xfrm>
              <a:off x="4663" y="2408"/>
              <a:ext cx="16" cy="38"/>
            </a:xfrm>
            <a:custGeom>
              <a:avLst/>
              <a:gdLst>
                <a:gd name="T0" fmla="*/ 35 w 14"/>
                <a:gd name="T1" fmla="*/ 0 h 31"/>
                <a:gd name="T2" fmla="*/ 31 w 14"/>
                <a:gd name="T3" fmla="*/ 99 h 31"/>
                <a:gd name="T4" fmla="*/ 31 w 14"/>
                <a:gd name="T5" fmla="*/ 131 h 31"/>
                <a:gd name="T6" fmla="*/ 0 w 14"/>
                <a:gd name="T7" fmla="*/ 91 h 31"/>
                <a:gd name="T8" fmla="*/ 3 w 14"/>
                <a:gd name="T9" fmla="*/ 72 h 31"/>
                <a:gd name="T10" fmla="*/ 17 w 14"/>
                <a:gd name="T11" fmla="*/ 0 h 31"/>
                <a:gd name="T12" fmla="*/ 35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GB"/>
            </a:p>
          </p:txBody>
        </p:sp>
        <p:sp>
          <p:nvSpPr>
            <p:cNvPr id="32838" name="Freeform 4356"/>
            <p:cNvSpPr>
              <a:spLocks/>
            </p:cNvSpPr>
            <p:nvPr/>
          </p:nvSpPr>
          <p:spPr bwMode="auto">
            <a:xfrm>
              <a:off x="4691" y="2370"/>
              <a:ext cx="28" cy="35"/>
            </a:xfrm>
            <a:custGeom>
              <a:avLst/>
              <a:gdLst>
                <a:gd name="T0" fmla="*/ 32 w 26"/>
                <a:gd name="T1" fmla="*/ 125 h 28"/>
                <a:gd name="T2" fmla="*/ 19 w 26"/>
                <a:gd name="T3" fmla="*/ 88 h 28"/>
                <a:gd name="T4" fmla="*/ 0 w 26"/>
                <a:gd name="T5" fmla="*/ 13 h 28"/>
                <a:gd name="T6" fmla="*/ 22 w 26"/>
                <a:gd name="T7" fmla="*/ 0 h 28"/>
                <a:gd name="T8" fmla="*/ 32 w 26"/>
                <a:gd name="T9" fmla="*/ 56 h 28"/>
                <a:gd name="T10" fmla="*/ 43 w 26"/>
                <a:gd name="T11" fmla="*/ 135 h 28"/>
                <a:gd name="T12" fmla="*/ 32 w 26"/>
                <a:gd name="T13" fmla="*/ 125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GB"/>
            </a:p>
          </p:txBody>
        </p:sp>
        <p:sp>
          <p:nvSpPr>
            <p:cNvPr id="32839" name="Freeform 4357"/>
            <p:cNvSpPr>
              <a:spLocks/>
            </p:cNvSpPr>
            <p:nvPr/>
          </p:nvSpPr>
          <p:spPr bwMode="auto">
            <a:xfrm>
              <a:off x="4651" y="2387"/>
              <a:ext cx="20" cy="29"/>
            </a:xfrm>
            <a:custGeom>
              <a:avLst/>
              <a:gdLst>
                <a:gd name="T0" fmla="*/ 26 w 19"/>
                <a:gd name="T1" fmla="*/ 20 h 23"/>
                <a:gd name="T2" fmla="*/ 3 w 19"/>
                <a:gd name="T3" fmla="*/ 0 h 23"/>
                <a:gd name="T4" fmla="*/ 0 w 19"/>
                <a:gd name="T5" fmla="*/ 0 h 23"/>
                <a:gd name="T6" fmla="*/ 5 w 19"/>
                <a:gd name="T7" fmla="*/ 117 h 23"/>
                <a:gd name="T8" fmla="*/ 26 w 19"/>
                <a:gd name="T9" fmla="*/ 37 h 23"/>
                <a:gd name="T10" fmla="*/ 26 w 19"/>
                <a:gd name="T11" fmla="*/ 2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GB"/>
            </a:p>
          </p:txBody>
        </p:sp>
        <p:sp>
          <p:nvSpPr>
            <p:cNvPr id="32840" name="Freeform 4358"/>
            <p:cNvSpPr>
              <a:spLocks/>
            </p:cNvSpPr>
            <p:nvPr/>
          </p:nvSpPr>
          <p:spPr bwMode="auto">
            <a:xfrm>
              <a:off x="4575" y="2399"/>
              <a:ext cx="39" cy="62"/>
            </a:xfrm>
            <a:custGeom>
              <a:avLst/>
              <a:gdLst>
                <a:gd name="T0" fmla="*/ 74 w 35"/>
                <a:gd name="T1" fmla="*/ 62 h 50"/>
                <a:gd name="T2" fmla="*/ 45 w 35"/>
                <a:gd name="T3" fmla="*/ 133 h 50"/>
                <a:gd name="T4" fmla="*/ 25 w 35"/>
                <a:gd name="T5" fmla="*/ 169 h 50"/>
                <a:gd name="T6" fmla="*/ 0 w 35"/>
                <a:gd name="T7" fmla="*/ 224 h 50"/>
                <a:gd name="T8" fmla="*/ 0 w 35"/>
                <a:gd name="T9" fmla="*/ 210 h 50"/>
                <a:gd name="T10" fmla="*/ 25 w 35"/>
                <a:gd name="T11" fmla="*/ 149 h 50"/>
                <a:gd name="T12" fmla="*/ 50 w 35"/>
                <a:gd name="T13" fmla="*/ 88 h 50"/>
                <a:gd name="T14" fmla="*/ 59 w 35"/>
                <a:gd name="T15" fmla="*/ 32 h 50"/>
                <a:gd name="T16" fmla="*/ 66 w 35"/>
                <a:gd name="T17" fmla="*/ 0 h 50"/>
                <a:gd name="T18" fmla="*/ 74 w 35"/>
                <a:gd name="T19" fmla="*/ 62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GB"/>
            </a:p>
          </p:txBody>
        </p:sp>
        <p:sp>
          <p:nvSpPr>
            <p:cNvPr id="32841" name="Freeform 4359"/>
            <p:cNvSpPr>
              <a:spLocks/>
            </p:cNvSpPr>
            <p:nvPr/>
          </p:nvSpPr>
          <p:spPr bwMode="auto">
            <a:xfrm>
              <a:off x="4620" y="2352"/>
              <a:ext cx="21" cy="27"/>
            </a:xfrm>
            <a:custGeom>
              <a:avLst/>
              <a:gdLst>
                <a:gd name="T0" fmla="*/ 38 w 19"/>
                <a:gd name="T1" fmla="*/ 61 h 22"/>
                <a:gd name="T2" fmla="*/ 34 w 19"/>
                <a:gd name="T3" fmla="*/ 92 h 22"/>
                <a:gd name="T4" fmla="*/ 14 w 19"/>
                <a:gd name="T5" fmla="*/ 41 h 22"/>
                <a:gd name="T6" fmla="*/ 0 w 19"/>
                <a:gd name="T7" fmla="*/ 0 h 22"/>
                <a:gd name="T8" fmla="*/ 34 w 19"/>
                <a:gd name="T9" fmla="*/ 0 h 22"/>
                <a:gd name="T10" fmla="*/ 38 w 19"/>
                <a:gd name="T11" fmla="*/ 6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GB"/>
            </a:p>
          </p:txBody>
        </p:sp>
        <p:sp>
          <p:nvSpPr>
            <p:cNvPr id="32842" name="Freeform 4360"/>
            <p:cNvSpPr>
              <a:spLocks/>
            </p:cNvSpPr>
            <p:nvPr/>
          </p:nvSpPr>
          <p:spPr bwMode="auto">
            <a:xfrm>
              <a:off x="4694" y="2396"/>
              <a:ext cx="18" cy="28"/>
            </a:xfrm>
            <a:custGeom>
              <a:avLst/>
              <a:gdLst>
                <a:gd name="T0" fmla="*/ 19 w 17"/>
                <a:gd name="T1" fmla="*/ 2 h 23"/>
                <a:gd name="T2" fmla="*/ 24 w 17"/>
                <a:gd name="T3" fmla="*/ 84 h 23"/>
                <a:gd name="T4" fmla="*/ 19 w 17"/>
                <a:gd name="T5" fmla="*/ 84 h 23"/>
                <a:gd name="T6" fmla="*/ 19 w 17"/>
                <a:gd name="T7" fmla="*/ 90 h 23"/>
                <a:gd name="T8" fmla="*/ 5 w 17"/>
                <a:gd name="T9" fmla="*/ 34 h 23"/>
                <a:gd name="T10" fmla="*/ 0 w 17"/>
                <a:gd name="T11" fmla="*/ 0 h 23"/>
                <a:gd name="T12" fmla="*/ 19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GB"/>
            </a:p>
          </p:txBody>
        </p:sp>
        <p:sp>
          <p:nvSpPr>
            <p:cNvPr id="32843" name="Freeform 4361"/>
            <p:cNvSpPr>
              <a:spLocks/>
            </p:cNvSpPr>
            <p:nvPr/>
          </p:nvSpPr>
          <p:spPr bwMode="auto">
            <a:xfrm>
              <a:off x="4671" y="2372"/>
              <a:ext cx="17" cy="15"/>
            </a:xfrm>
            <a:custGeom>
              <a:avLst/>
              <a:gdLst>
                <a:gd name="T0" fmla="*/ 36 w 15"/>
                <a:gd name="T1" fmla="*/ 60 h 12"/>
                <a:gd name="T2" fmla="*/ 3 w 15"/>
                <a:gd name="T3" fmla="*/ 36 h 12"/>
                <a:gd name="T4" fmla="*/ 0 w 15"/>
                <a:gd name="T5" fmla="*/ 36 h 12"/>
                <a:gd name="T6" fmla="*/ 0 w 15"/>
                <a:gd name="T7" fmla="*/ 0 h 12"/>
                <a:gd name="T8" fmla="*/ 36 w 15"/>
                <a:gd name="T9" fmla="*/ 60 h 12"/>
                <a:gd name="T10" fmla="*/ 36 w 15"/>
                <a:gd name="T11" fmla="*/ 6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GB"/>
            </a:p>
          </p:txBody>
        </p:sp>
        <p:sp>
          <p:nvSpPr>
            <p:cNvPr id="32844" name="Freeform 4362"/>
            <p:cNvSpPr>
              <a:spLocks/>
            </p:cNvSpPr>
            <p:nvPr/>
          </p:nvSpPr>
          <p:spPr bwMode="auto">
            <a:xfrm>
              <a:off x="4688" y="2424"/>
              <a:ext cx="16" cy="7"/>
            </a:xfrm>
            <a:custGeom>
              <a:avLst/>
              <a:gdLst>
                <a:gd name="T0" fmla="*/ 35 w 14"/>
                <a:gd name="T1" fmla="*/ 55 h 5"/>
                <a:gd name="T2" fmla="*/ 22 w 14"/>
                <a:gd name="T3" fmla="*/ 0 h 5"/>
                <a:gd name="T4" fmla="*/ 0 w 14"/>
                <a:gd name="T5" fmla="*/ 55 h 5"/>
                <a:gd name="T6" fmla="*/ 35 w 14"/>
                <a:gd name="T7" fmla="*/ 5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GB"/>
            </a:p>
          </p:txBody>
        </p:sp>
        <p:sp>
          <p:nvSpPr>
            <p:cNvPr id="32845" name="Freeform 4363"/>
            <p:cNvSpPr>
              <a:spLocks/>
            </p:cNvSpPr>
            <p:nvPr/>
          </p:nvSpPr>
          <p:spPr bwMode="auto">
            <a:xfrm>
              <a:off x="4679" y="2399"/>
              <a:ext cx="12" cy="40"/>
            </a:xfrm>
            <a:custGeom>
              <a:avLst/>
              <a:gdLst>
                <a:gd name="T0" fmla="*/ 35 w 10"/>
                <a:gd name="T1" fmla="*/ 0 h 33"/>
                <a:gd name="T2" fmla="*/ 35 w 10"/>
                <a:gd name="T3" fmla="*/ 40 h 33"/>
                <a:gd name="T4" fmla="*/ 17 w 10"/>
                <a:gd name="T5" fmla="*/ 78 h 33"/>
                <a:gd name="T6" fmla="*/ 0 w 10"/>
                <a:gd name="T7" fmla="*/ 125 h 33"/>
                <a:gd name="T8" fmla="*/ 17 w 10"/>
                <a:gd name="T9" fmla="*/ 64 h 33"/>
                <a:gd name="T10" fmla="*/ 35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GB"/>
            </a:p>
          </p:txBody>
        </p:sp>
        <p:sp>
          <p:nvSpPr>
            <p:cNvPr id="32846" name="Freeform 4364"/>
            <p:cNvSpPr>
              <a:spLocks/>
            </p:cNvSpPr>
            <p:nvPr/>
          </p:nvSpPr>
          <p:spPr bwMode="auto">
            <a:xfrm>
              <a:off x="4205" y="2197"/>
              <a:ext cx="152" cy="322"/>
            </a:xfrm>
            <a:custGeom>
              <a:avLst/>
              <a:gdLst>
                <a:gd name="T0" fmla="*/ 92 w 137"/>
                <a:gd name="T1" fmla="*/ 821 h 260"/>
                <a:gd name="T2" fmla="*/ 109 w 137"/>
                <a:gd name="T3" fmla="*/ 692 h 260"/>
                <a:gd name="T4" fmla="*/ 109 w 137"/>
                <a:gd name="T5" fmla="*/ 560 h 260"/>
                <a:gd name="T6" fmla="*/ 139 w 137"/>
                <a:gd name="T7" fmla="*/ 613 h 260"/>
                <a:gd name="T8" fmla="*/ 194 w 137"/>
                <a:gd name="T9" fmla="*/ 669 h 260"/>
                <a:gd name="T10" fmla="*/ 194 w 137"/>
                <a:gd name="T11" fmla="*/ 635 h 260"/>
                <a:gd name="T12" fmla="*/ 204 w 137"/>
                <a:gd name="T13" fmla="*/ 487 h 260"/>
                <a:gd name="T14" fmla="*/ 273 w 137"/>
                <a:gd name="T15" fmla="*/ 487 h 260"/>
                <a:gd name="T16" fmla="*/ 277 w 137"/>
                <a:gd name="T17" fmla="*/ 374 h 260"/>
                <a:gd name="T18" fmla="*/ 240 w 137"/>
                <a:gd name="T19" fmla="*/ 230 h 260"/>
                <a:gd name="T20" fmla="*/ 186 w 137"/>
                <a:gd name="T21" fmla="*/ 181 h 260"/>
                <a:gd name="T22" fmla="*/ 151 w 137"/>
                <a:gd name="T23" fmla="*/ 181 h 260"/>
                <a:gd name="T24" fmla="*/ 122 w 137"/>
                <a:gd name="T25" fmla="*/ 149 h 260"/>
                <a:gd name="T26" fmla="*/ 92 w 137"/>
                <a:gd name="T27" fmla="*/ 62 h 260"/>
                <a:gd name="T28" fmla="*/ 75 w 137"/>
                <a:gd name="T29" fmla="*/ 0 h 260"/>
                <a:gd name="T30" fmla="*/ 49 w 137"/>
                <a:gd name="T31" fmla="*/ 57 h 260"/>
                <a:gd name="T32" fmla="*/ 4 w 137"/>
                <a:gd name="T33" fmla="*/ 149 h 260"/>
                <a:gd name="T34" fmla="*/ 22 w 137"/>
                <a:gd name="T35" fmla="*/ 230 h 260"/>
                <a:gd name="T36" fmla="*/ 61 w 137"/>
                <a:gd name="T37" fmla="*/ 323 h 260"/>
                <a:gd name="T38" fmla="*/ 49 w 137"/>
                <a:gd name="T39" fmla="*/ 400 h 260"/>
                <a:gd name="T40" fmla="*/ 68 w 137"/>
                <a:gd name="T41" fmla="*/ 510 h 260"/>
                <a:gd name="T42" fmla="*/ 92 w 137"/>
                <a:gd name="T43" fmla="*/ 623 h 260"/>
                <a:gd name="T44" fmla="*/ 92 w 137"/>
                <a:gd name="T45" fmla="*/ 752 h 260"/>
                <a:gd name="T46" fmla="*/ 75 w 137"/>
                <a:gd name="T47" fmla="*/ 815 h 260"/>
                <a:gd name="T48" fmla="*/ 68 w 137"/>
                <a:gd name="T49" fmla="*/ 973 h 260"/>
                <a:gd name="T50" fmla="*/ 92 w 137"/>
                <a:gd name="T51" fmla="*/ 1009 h 260"/>
                <a:gd name="T52" fmla="*/ 115 w 137"/>
                <a:gd name="T53" fmla="*/ 1070 h 260"/>
                <a:gd name="T54" fmla="*/ 136 w 137"/>
                <a:gd name="T55" fmla="*/ 1107 h 260"/>
                <a:gd name="T56" fmla="*/ 164 w 137"/>
                <a:gd name="T57" fmla="*/ 1163 h 260"/>
                <a:gd name="T58" fmla="*/ 194 w 137"/>
                <a:gd name="T59" fmla="*/ 1132 h 260"/>
                <a:gd name="T60" fmla="*/ 154 w 137"/>
                <a:gd name="T61" fmla="*/ 1075 h 260"/>
                <a:gd name="T62" fmla="*/ 134 w 137"/>
                <a:gd name="T63" fmla="*/ 973 h 260"/>
                <a:gd name="T64" fmla="*/ 101 w 137"/>
                <a:gd name="T65" fmla="*/ 898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GB"/>
            </a:p>
          </p:txBody>
        </p:sp>
        <p:sp>
          <p:nvSpPr>
            <p:cNvPr id="32847" name="Freeform 4365"/>
            <p:cNvSpPr>
              <a:spLocks/>
            </p:cNvSpPr>
            <p:nvPr/>
          </p:nvSpPr>
          <p:spPr bwMode="auto">
            <a:xfrm>
              <a:off x="4275" y="2133"/>
              <a:ext cx="154" cy="322"/>
            </a:xfrm>
            <a:custGeom>
              <a:avLst/>
              <a:gdLst>
                <a:gd name="T0" fmla="*/ 94 w 137"/>
                <a:gd name="T1" fmla="*/ 224 h 260"/>
                <a:gd name="T2" fmla="*/ 60 w 137"/>
                <a:gd name="T3" fmla="*/ 199 h 260"/>
                <a:gd name="T4" fmla="*/ 24 w 137"/>
                <a:gd name="T5" fmla="*/ 126 h 260"/>
                <a:gd name="T6" fmla="*/ 4 w 137"/>
                <a:gd name="T7" fmla="*/ 57 h 260"/>
                <a:gd name="T8" fmla="*/ 35 w 137"/>
                <a:gd name="T9" fmla="*/ 57 h 260"/>
                <a:gd name="T10" fmla="*/ 60 w 137"/>
                <a:gd name="T11" fmla="*/ 57 h 260"/>
                <a:gd name="T12" fmla="*/ 75 w 137"/>
                <a:gd name="T13" fmla="*/ 57 h 260"/>
                <a:gd name="T14" fmla="*/ 112 w 137"/>
                <a:gd name="T15" fmla="*/ 2 h 260"/>
                <a:gd name="T16" fmla="*/ 160 w 137"/>
                <a:gd name="T17" fmla="*/ 95 h 260"/>
                <a:gd name="T18" fmla="*/ 207 w 137"/>
                <a:gd name="T19" fmla="*/ 149 h 260"/>
                <a:gd name="T20" fmla="*/ 170 w 137"/>
                <a:gd name="T21" fmla="*/ 193 h 260"/>
                <a:gd name="T22" fmla="*/ 160 w 137"/>
                <a:gd name="T23" fmla="*/ 261 h 260"/>
                <a:gd name="T24" fmla="*/ 170 w 137"/>
                <a:gd name="T25" fmla="*/ 412 h 260"/>
                <a:gd name="T26" fmla="*/ 202 w 137"/>
                <a:gd name="T27" fmla="*/ 487 h 260"/>
                <a:gd name="T28" fmla="*/ 253 w 137"/>
                <a:gd name="T29" fmla="*/ 580 h 260"/>
                <a:gd name="T30" fmla="*/ 295 w 137"/>
                <a:gd name="T31" fmla="*/ 742 h 260"/>
                <a:gd name="T32" fmla="*/ 309 w 137"/>
                <a:gd name="T33" fmla="*/ 877 h 260"/>
                <a:gd name="T34" fmla="*/ 306 w 137"/>
                <a:gd name="T35" fmla="*/ 939 h 260"/>
                <a:gd name="T36" fmla="*/ 253 w 137"/>
                <a:gd name="T37" fmla="*/ 1027 h 260"/>
                <a:gd name="T38" fmla="*/ 230 w 137"/>
                <a:gd name="T39" fmla="*/ 1035 h 260"/>
                <a:gd name="T40" fmla="*/ 225 w 137"/>
                <a:gd name="T41" fmla="*/ 1070 h 260"/>
                <a:gd name="T42" fmla="*/ 207 w 137"/>
                <a:gd name="T43" fmla="*/ 1101 h 260"/>
                <a:gd name="T44" fmla="*/ 164 w 137"/>
                <a:gd name="T45" fmla="*/ 1163 h 260"/>
                <a:gd name="T46" fmla="*/ 144 w 137"/>
                <a:gd name="T47" fmla="*/ 1027 h 260"/>
                <a:gd name="T48" fmla="*/ 178 w 137"/>
                <a:gd name="T49" fmla="*/ 994 h 260"/>
                <a:gd name="T50" fmla="*/ 193 w 137"/>
                <a:gd name="T51" fmla="*/ 939 h 260"/>
                <a:gd name="T52" fmla="*/ 242 w 137"/>
                <a:gd name="T53" fmla="*/ 889 h 260"/>
                <a:gd name="T54" fmla="*/ 242 w 137"/>
                <a:gd name="T55" fmla="*/ 759 h 260"/>
                <a:gd name="T56" fmla="*/ 230 w 137"/>
                <a:gd name="T57" fmla="*/ 622 h 260"/>
                <a:gd name="T58" fmla="*/ 225 w 137"/>
                <a:gd name="T59" fmla="*/ 580 h 260"/>
                <a:gd name="T60" fmla="*/ 178 w 137"/>
                <a:gd name="T61" fmla="*/ 472 h 260"/>
                <a:gd name="T62" fmla="*/ 133 w 137"/>
                <a:gd name="T63" fmla="*/ 374 h 260"/>
                <a:gd name="T64" fmla="*/ 91 w 137"/>
                <a:gd name="T65" fmla="*/ 285 h 260"/>
                <a:gd name="T66" fmla="*/ 106 w 137"/>
                <a:gd name="T67" fmla="*/ 256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GB"/>
            </a:p>
          </p:txBody>
        </p:sp>
        <p:sp>
          <p:nvSpPr>
            <p:cNvPr id="32848" name="Freeform 4366"/>
            <p:cNvSpPr>
              <a:spLocks/>
            </p:cNvSpPr>
            <p:nvPr/>
          </p:nvSpPr>
          <p:spPr bwMode="auto">
            <a:xfrm>
              <a:off x="3388" y="2071"/>
              <a:ext cx="10" cy="31"/>
            </a:xfrm>
            <a:custGeom>
              <a:avLst/>
              <a:gdLst>
                <a:gd name="T0" fmla="*/ 14 w 9"/>
                <a:gd name="T1" fmla="*/ 88 h 26"/>
                <a:gd name="T2" fmla="*/ 4 w 9"/>
                <a:gd name="T3" fmla="*/ 88 h 26"/>
                <a:gd name="T4" fmla="*/ 0 w 9"/>
                <a:gd name="T5" fmla="*/ 86 h 26"/>
                <a:gd name="T6" fmla="*/ 0 w 9"/>
                <a:gd name="T7" fmla="*/ 24 h 26"/>
                <a:gd name="T8" fmla="*/ 4 w 9"/>
                <a:gd name="T9" fmla="*/ 0 h 26"/>
                <a:gd name="T10" fmla="*/ 18 w 9"/>
                <a:gd name="T11" fmla="*/ 51 h 26"/>
                <a:gd name="T12" fmla="*/ 14 w 9"/>
                <a:gd name="T13" fmla="*/ 8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GB"/>
            </a:p>
          </p:txBody>
        </p:sp>
        <p:sp>
          <p:nvSpPr>
            <p:cNvPr id="32849" name="Freeform 4367"/>
            <p:cNvSpPr>
              <a:spLocks/>
            </p:cNvSpPr>
            <p:nvPr/>
          </p:nvSpPr>
          <p:spPr bwMode="auto">
            <a:xfrm>
              <a:off x="3237" y="1772"/>
              <a:ext cx="356" cy="320"/>
            </a:xfrm>
            <a:custGeom>
              <a:avLst/>
              <a:gdLst>
                <a:gd name="T0" fmla="*/ 76 w 319"/>
                <a:gd name="T1" fmla="*/ 469 h 258"/>
                <a:gd name="T2" fmla="*/ 81 w 319"/>
                <a:gd name="T3" fmla="*/ 352 h 258"/>
                <a:gd name="T4" fmla="*/ 61 w 319"/>
                <a:gd name="T5" fmla="*/ 288 h 258"/>
                <a:gd name="T6" fmla="*/ 12 w 319"/>
                <a:gd name="T7" fmla="*/ 136 h 258"/>
                <a:gd name="T8" fmla="*/ 0 w 319"/>
                <a:gd name="T9" fmla="*/ 21 h 258"/>
                <a:gd name="T10" fmla="*/ 15 w 319"/>
                <a:gd name="T11" fmla="*/ 0 h 258"/>
                <a:gd name="T12" fmla="*/ 56 w 319"/>
                <a:gd name="T13" fmla="*/ 62 h 258"/>
                <a:gd name="T14" fmla="*/ 117 w 319"/>
                <a:gd name="T15" fmla="*/ 0 h 258"/>
                <a:gd name="T16" fmla="*/ 122 w 319"/>
                <a:gd name="T17" fmla="*/ 57 h 258"/>
                <a:gd name="T18" fmla="*/ 169 w 319"/>
                <a:gd name="T19" fmla="*/ 169 h 258"/>
                <a:gd name="T20" fmla="*/ 237 w 319"/>
                <a:gd name="T21" fmla="*/ 228 h 258"/>
                <a:gd name="T22" fmla="*/ 297 w 319"/>
                <a:gd name="T23" fmla="*/ 232 h 258"/>
                <a:gd name="T24" fmla="*/ 320 w 319"/>
                <a:gd name="T25" fmla="*/ 217 h 258"/>
                <a:gd name="T26" fmla="*/ 333 w 319"/>
                <a:gd name="T27" fmla="*/ 184 h 258"/>
                <a:gd name="T28" fmla="*/ 387 w 319"/>
                <a:gd name="T29" fmla="*/ 133 h 258"/>
                <a:gd name="T30" fmla="*/ 466 w 319"/>
                <a:gd name="T31" fmla="*/ 165 h 258"/>
                <a:gd name="T32" fmla="*/ 526 w 319"/>
                <a:gd name="T33" fmla="*/ 232 h 258"/>
                <a:gd name="T34" fmla="*/ 565 w 319"/>
                <a:gd name="T35" fmla="*/ 319 h 258"/>
                <a:gd name="T36" fmla="*/ 561 w 319"/>
                <a:gd name="T37" fmla="*/ 428 h 258"/>
                <a:gd name="T38" fmla="*/ 571 w 319"/>
                <a:gd name="T39" fmla="*/ 491 h 258"/>
                <a:gd name="T40" fmla="*/ 577 w 319"/>
                <a:gd name="T41" fmla="*/ 564 h 258"/>
                <a:gd name="T42" fmla="*/ 613 w 319"/>
                <a:gd name="T43" fmla="*/ 661 h 258"/>
                <a:gd name="T44" fmla="*/ 598 w 319"/>
                <a:gd name="T45" fmla="*/ 785 h 258"/>
                <a:gd name="T46" fmla="*/ 644 w 319"/>
                <a:gd name="T47" fmla="*/ 898 h 258"/>
                <a:gd name="T48" fmla="*/ 676 w 319"/>
                <a:gd name="T49" fmla="*/ 993 h 258"/>
                <a:gd name="T50" fmla="*/ 686 w 319"/>
                <a:gd name="T51" fmla="*/ 1048 h 258"/>
                <a:gd name="T52" fmla="*/ 646 w 319"/>
                <a:gd name="T53" fmla="*/ 1103 h 258"/>
                <a:gd name="T54" fmla="*/ 613 w 319"/>
                <a:gd name="T55" fmla="*/ 1158 h 258"/>
                <a:gd name="T56" fmla="*/ 536 w 319"/>
                <a:gd name="T57" fmla="*/ 1121 h 258"/>
                <a:gd name="T58" fmla="*/ 490 w 319"/>
                <a:gd name="T59" fmla="*/ 1057 h 258"/>
                <a:gd name="T60" fmla="*/ 449 w 319"/>
                <a:gd name="T61" fmla="*/ 1036 h 258"/>
                <a:gd name="T62" fmla="*/ 367 w 319"/>
                <a:gd name="T63" fmla="*/ 1026 h 258"/>
                <a:gd name="T64" fmla="*/ 311 w 319"/>
                <a:gd name="T65" fmla="*/ 954 h 258"/>
                <a:gd name="T66" fmla="*/ 266 w 319"/>
                <a:gd name="T67" fmla="*/ 845 h 258"/>
                <a:gd name="T68" fmla="*/ 224 w 319"/>
                <a:gd name="T69" fmla="*/ 769 h 258"/>
                <a:gd name="T70" fmla="*/ 211 w 319"/>
                <a:gd name="T71" fmla="*/ 737 h 258"/>
                <a:gd name="T72" fmla="*/ 193 w 319"/>
                <a:gd name="T73" fmla="*/ 785 h 258"/>
                <a:gd name="T74" fmla="*/ 169 w 319"/>
                <a:gd name="T75" fmla="*/ 697 h 258"/>
                <a:gd name="T76" fmla="*/ 155 w 319"/>
                <a:gd name="T77" fmla="*/ 634 h 258"/>
                <a:gd name="T78" fmla="*/ 122 w 319"/>
                <a:gd name="T79" fmla="*/ 558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GB"/>
            </a:p>
          </p:txBody>
        </p:sp>
        <p:sp>
          <p:nvSpPr>
            <p:cNvPr id="32850" name="Freeform 4368"/>
            <p:cNvSpPr>
              <a:spLocks/>
            </p:cNvSpPr>
            <p:nvPr/>
          </p:nvSpPr>
          <p:spPr bwMode="auto">
            <a:xfrm>
              <a:off x="3165" y="1825"/>
              <a:ext cx="173" cy="181"/>
            </a:xfrm>
            <a:custGeom>
              <a:avLst/>
              <a:gdLst>
                <a:gd name="T0" fmla="*/ 222 w 154"/>
                <a:gd name="T1" fmla="*/ 276 h 146"/>
                <a:gd name="T2" fmla="*/ 222 w 154"/>
                <a:gd name="T3" fmla="*/ 231 h 146"/>
                <a:gd name="T4" fmla="*/ 231 w 154"/>
                <a:gd name="T5" fmla="*/ 156 h 146"/>
                <a:gd name="T6" fmla="*/ 231 w 154"/>
                <a:gd name="T7" fmla="*/ 126 h 146"/>
                <a:gd name="T8" fmla="*/ 207 w 154"/>
                <a:gd name="T9" fmla="*/ 95 h 146"/>
                <a:gd name="T10" fmla="*/ 176 w 154"/>
                <a:gd name="T11" fmla="*/ 0 h 146"/>
                <a:gd name="T12" fmla="*/ 157 w 154"/>
                <a:gd name="T13" fmla="*/ 2 h 146"/>
                <a:gd name="T14" fmla="*/ 147 w 154"/>
                <a:gd name="T15" fmla="*/ 0 h 146"/>
                <a:gd name="T16" fmla="*/ 106 w 154"/>
                <a:gd name="T17" fmla="*/ 0 h 146"/>
                <a:gd name="T18" fmla="*/ 99 w 154"/>
                <a:gd name="T19" fmla="*/ 2 h 146"/>
                <a:gd name="T20" fmla="*/ 62 w 154"/>
                <a:gd name="T21" fmla="*/ 72 h 146"/>
                <a:gd name="T22" fmla="*/ 62 w 154"/>
                <a:gd name="T23" fmla="*/ 149 h 146"/>
                <a:gd name="T24" fmla="*/ 62 w 154"/>
                <a:gd name="T25" fmla="*/ 223 h 146"/>
                <a:gd name="T26" fmla="*/ 31 w 154"/>
                <a:gd name="T27" fmla="*/ 268 h 146"/>
                <a:gd name="T28" fmla="*/ 0 w 154"/>
                <a:gd name="T29" fmla="*/ 304 h 146"/>
                <a:gd name="T30" fmla="*/ 15 w 154"/>
                <a:gd name="T31" fmla="*/ 405 h 146"/>
                <a:gd name="T32" fmla="*/ 54 w 154"/>
                <a:gd name="T33" fmla="*/ 424 h 146"/>
                <a:gd name="T34" fmla="*/ 88 w 154"/>
                <a:gd name="T35" fmla="*/ 467 h 146"/>
                <a:gd name="T36" fmla="*/ 116 w 154"/>
                <a:gd name="T37" fmla="*/ 490 h 146"/>
                <a:gd name="T38" fmla="*/ 147 w 154"/>
                <a:gd name="T39" fmla="*/ 524 h 146"/>
                <a:gd name="T40" fmla="*/ 181 w 154"/>
                <a:gd name="T41" fmla="*/ 585 h 146"/>
                <a:gd name="T42" fmla="*/ 218 w 154"/>
                <a:gd name="T43" fmla="*/ 637 h 146"/>
                <a:gd name="T44" fmla="*/ 280 w 154"/>
                <a:gd name="T45" fmla="*/ 658 h 146"/>
                <a:gd name="T46" fmla="*/ 297 w 154"/>
                <a:gd name="T47" fmla="*/ 585 h 146"/>
                <a:gd name="T48" fmla="*/ 325 w 154"/>
                <a:gd name="T49" fmla="*/ 572 h 146"/>
                <a:gd name="T50" fmla="*/ 347 w 154"/>
                <a:gd name="T51" fmla="*/ 585 h 146"/>
                <a:gd name="T52" fmla="*/ 336 w 154"/>
                <a:gd name="T53" fmla="*/ 550 h 146"/>
                <a:gd name="T54" fmla="*/ 321 w 154"/>
                <a:gd name="T55" fmla="*/ 501 h 146"/>
                <a:gd name="T56" fmla="*/ 309 w 154"/>
                <a:gd name="T57" fmla="*/ 501 h 146"/>
                <a:gd name="T58" fmla="*/ 309 w 154"/>
                <a:gd name="T59" fmla="*/ 436 h 146"/>
                <a:gd name="T60" fmla="*/ 297 w 154"/>
                <a:gd name="T61" fmla="*/ 405 h 146"/>
                <a:gd name="T62" fmla="*/ 274 w 154"/>
                <a:gd name="T63" fmla="*/ 358 h 146"/>
                <a:gd name="T64" fmla="*/ 242 w 154"/>
                <a:gd name="T65" fmla="*/ 332 h 146"/>
                <a:gd name="T66" fmla="*/ 222 w 154"/>
                <a:gd name="T67" fmla="*/ 276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GB"/>
            </a:p>
          </p:txBody>
        </p:sp>
        <p:sp>
          <p:nvSpPr>
            <p:cNvPr id="32851" name="Freeform 4369"/>
            <p:cNvSpPr>
              <a:spLocks/>
            </p:cNvSpPr>
            <p:nvPr/>
          </p:nvSpPr>
          <p:spPr bwMode="auto">
            <a:xfrm>
              <a:off x="3306" y="1983"/>
              <a:ext cx="32" cy="32"/>
            </a:xfrm>
            <a:custGeom>
              <a:avLst/>
              <a:gdLst>
                <a:gd name="T0" fmla="*/ 47 w 29"/>
                <a:gd name="T1" fmla="*/ 41 h 26"/>
                <a:gd name="T2" fmla="*/ 38 w 29"/>
                <a:gd name="T3" fmla="*/ 41 h 26"/>
                <a:gd name="T4" fmla="*/ 38 w 29"/>
                <a:gd name="T5" fmla="*/ 62 h 26"/>
                <a:gd name="T6" fmla="*/ 57 w 29"/>
                <a:gd name="T7" fmla="*/ 111 h 26"/>
                <a:gd name="T8" fmla="*/ 34 w 29"/>
                <a:gd name="T9" fmla="*/ 106 h 26"/>
                <a:gd name="T10" fmla="*/ 31 w 29"/>
                <a:gd name="T11" fmla="*/ 79 h 26"/>
                <a:gd name="T12" fmla="*/ 0 w 29"/>
                <a:gd name="T13" fmla="*/ 79 h 26"/>
                <a:gd name="T14" fmla="*/ 14 w 29"/>
                <a:gd name="T15" fmla="*/ 14 h 26"/>
                <a:gd name="T16" fmla="*/ 38 w 29"/>
                <a:gd name="T17" fmla="*/ 0 h 26"/>
                <a:gd name="T18" fmla="*/ 47 w 29"/>
                <a:gd name="T19" fmla="*/ 41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GB"/>
            </a:p>
          </p:txBody>
        </p:sp>
        <p:sp>
          <p:nvSpPr>
            <p:cNvPr id="32852" name="Freeform 4370"/>
            <p:cNvSpPr>
              <a:spLocks/>
            </p:cNvSpPr>
            <p:nvPr/>
          </p:nvSpPr>
          <p:spPr bwMode="auto">
            <a:xfrm>
              <a:off x="3876" y="1974"/>
              <a:ext cx="144" cy="88"/>
            </a:xfrm>
            <a:custGeom>
              <a:avLst/>
              <a:gdLst>
                <a:gd name="T0" fmla="*/ 169 w 128"/>
                <a:gd name="T1" fmla="*/ 257 h 71"/>
                <a:gd name="T2" fmla="*/ 127 w 128"/>
                <a:gd name="T3" fmla="*/ 245 h 71"/>
                <a:gd name="T4" fmla="*/ 88 w 128"/>
                <a:gd name="T5" fmla="*/ 224 h 71"/>
                <a:gd name="T6" fmla="*/ 43 w 128"/>
                <a:gd name="T7" fmla="*/ 185 h 71"/>
                <a:gd name="T8" fmla="*/ 0 w 128"/>
                <a:gd name="T9" fmla="*/ 136 h 71"/>
                <a:gd name="T10" fmla="*/ 0 w 128"/>
                <a:gd name="T11" fmla="*/ 88 h 71"/>
                <a:gd name="T12" fmla="*/ 16 w 128"/>
                <a:gd name="T13" fmla="*/ 21 h 71"/>
                <a:gd name="T14" fmla="*/ 23 w 128"/>
                <a:gd name="T15" fmla="*/ 32 h 71"/>
                <a:gd name="T16" fmla="*/ 38 w 128"/>
                <a:gd name="T17" fmla="*/ 0 h 71"/>
                <a:gd name="T18" fmla="*/ 68 w 128"/>
                <a:gd name="T19" fmla="*/ 32 h 71"/>
                <a:gd name="T20" fmla="*/ 114 w 128"/>
                <a:gd name="T21" fmla="*/ 109 h 71"/>
                <a:gd name="T22" fmla="*/ 127 w 128"/>
                <a:gd name="T23" fmla="*/ 97 h 71"/>
                <a:gd name="T24" fmla="*/ 133 w 128"/>
                <a:gd name="T25" fmla="*/ 118 h 71"/>
                <a:gd name="T26" fmla="*/ 169 w 128"/>
                <a:gd name="T27" fmla="*/ 149 h 71"/>
                <a:gd name="T28" fmla="*/ 174 w 128"/>
                <a:gd name="T29" fmla="*/ 169 h 71"/>
                <a:gd name="T30" fmla="*/ 214 w 128"/>
                <a:gd name="T31" fmla="*/ 193 h 71"/>
                <a:gd name="T32" fmla="*/ 240 w 128"/>
                <a:gd name="T33" fmla="*/ 205 h 71"/>
                <a:gd name="T34" fmla="*/ 289 w 128"/>
                <a:gd name="T35" fmla="*/ 205 h 71"/>
                <a:gd name="T36" fmla="*/ 293 w 128"/>
                <a:gd name="T37" fmla="*/ 319 h 71"/>
                <a:gd name="T38" fmla="*/ 260 w 128"/>
                <a:gd name="T39" fmla="*/ 319 h 71"/>
                <a:gd name="T40" fmla="*/ 214 w 128"/>
                <a:gd name="T41" fmla="*/ 315 h 71"/>
                <a:gd name="T42" fmla="*/ 183 w 128"/>
                <a:gd name="T43" fmla="*/ 302 h 71"/>
                <a:gd name="T44" fmla="*/ 169 w 128"/>
                <a:gd name="T45" fmla="*/ 25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GB"/>
            </a:p>
          </p:txBody>
        </p:sp>
        <p:sp>
          <p:nvSpPr>
            <p:cNvPr id="32853" name="Freeform 4371"/>
            <p:cNvSpPr>
              <a:spLocks/>
            </p:cNvSpPr>
            <p:nvPr/>
          </p:nvSpPr>
          <p:spPr bwMode="auto">
            <a:xfrm>
              <a:off x="3546" y="1831"/>
              <a:ext cx="259" cy="293"/>
            </a:xfrm>
            <a:custGeom>
              <a:avLst/>
              <a:gdLst>
                <a:gd name="T0" fmla="*/ 224 w 231"/>
                <a:gd name="T1" fmla="*/ 976 h 236"/>
                <a:gd name="T2" fmla="*/ 259 w 231"/>
                <a:gd name="T3" fmla="*/ 1052 h 236"/>
                <a:gd name="T4" fmla="*/ 298 w 231"/>
                <a:gd name="T5" fmla="*/ 1052 h 236"/>
                <a:gd name="T6" fmla="*/ 331 w 231"/>
                <a:gd name="T7" fmla="*/ 1029 h 236"/>
                <a:gd name="T8" fmla="*/ 374 w 231"/>
                <a:gd name="T9" fmla="*/ 1016 h 236"/>
                <a:gd name="T10" fmla="*/ 341 w 231"/>
                <a:gd name="T11" fmla="*/ 906 h 236"/>
                <a:gd name="T12" fmla="*/ 311 w 231"/>
                <a:gd name="T13" fmla="*/ 829 h 236"/>
                <a:gd name="T14" fmla="*/ 341 w 231"/>
                <a:gd name="T15" fmla="*/ 729 h 236"/>
                <a:gd name="T16" fmla="*/ 398 w 231"/>
                <a:gd name="T17" fmla="*/ 663 h 236"/>
                <a:gd name="T18" fmla="*/ 438 w 231"/>
                <a:gd name="T19" fmla="*/ 540 h 236"/>
                <a:gd name="T20" fmla="*/ 442 w 231"/>
                <a:gd name="T21" fmla="*/ 427 h 236"/>
                <a:gd name="T22" fmla="*/ 454 w 231"/>
                <a:gd name="T23" fmla="*/ 364 h 236"/>
                <a:gd name="T24" fmla="*/ 422 w 231"/>
                <a:gd name="T25" fmla="*/ 318 h 236"/>
                <a:gd name="T26" fmla="*/ 416 w 231"/>
                <a:gd name="T27" fmla="*/ 245 h 236"/>
                <a:gd name="T28" fmla="*/ 398 w 231"/>
                <a:gd name="T29" fmla="*/ 184 h 236"/>
                <a:gd name="T30" fmla="*/ 481 w 231"/>
                <a:gd name="T31" fmla="*/ 184 h 236"/>
                <a:gd name="T32" fmla="*/ 466 w 231"/>
                <a:gd name="T33" fmla="*/ 81 h 236"/>
                <a:gd name="T34" fmla="*/ 433 w 231"/>
                <a:gd name="T35" fmla="*/ 17 h 236"/>
                <a:gd name="T36" fmla="*/ 351 w 231"/>
                <a:gd name="T37" fmla="*/ 17 h 236"/>
                <a:gd name="T38" fmla="*/ 294 w 231"/>
                <a:gd name="T39" fmla="*/ 81 h 236"/>
                <a:gd name="T40" fmla="*/ 307 w 231"/>
                <a:gd name="T41" fmla="*/ 211 h 236"/>
                <a:gd name="T42" fmla="*/ 267 w 231"/>
                <a:gd name="T43" fmla="*/ 245 h 236"/>
                <a:gd name="T44" fmla="*/ 262 w 231"/>
                <a:gd name="T45" fmla="*/ 340 h 236"/>
                <a:gd name="T46" fmla="*/ 224 w 231"/>
                <a:gd name="T47" fmla="*/ 427 h 236"/>
                <a:gd name="T48" fmla="*/ 183 w 231"/>
                <a:gd name="T49" fmla="*/ 484 h 236"/>
                <a:gd name="T50" fmla="*/ 178 w 231"/>
                <a:gd name="T51" fmla="*/ 564 h 236"/>
                <a:gd name="T52" fmla="*/ 110 w 231"/>
                <a:gd name="T53" fmla="*/ 608 h 236"/>
                <a:gd name="T54" fmla="*/ 24 w 231"/>
                <a:gd name="T55" fmla="*/ 588 h 236"/>
                <a:gd name="T56" fmla="*/ 19 w 231"/>
                <a:gd name="T57" fmla="*/ 621 h 236"/>
                <a:gd name="T58" fmla="*/ 73 w 231"/>
                <a:gd name="T59" fmla="*/ 710 h 236"/>
                <a:gd name="T60" fmla="*/ 93 w 231"/>
                <a:gd name="T61" fmla="*/ 806 h 236"/>
                <a:gd name="T62" fmla="*/ 68 w 231"/>
                <a:gd name="T63" fmla="*/ 863 h 236"/>
                <a:gd name="T64" fmla="*/ 48 w 231"/>
                <a:gd name="T65" fmla="*/ 956 h 236"/>
                <a:gd name="T66" fmla="*/ 115 w 231"/>
                <a:gd name="T67" fmla="*/ 944 h 236"/>
                <a:gd name="T68" fmla="*/ 178 w 231"/>
                <a:gd name="T69" fmla="*/ 944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GB"/>
            </a:p>
          </p:txBody>
        </p:sp>
        <p:sp>
          <p:nvSpPr>
            <p:cNvPr id="32854" name="Freeform 4372"/>
            <p:cNvSpPr>
              <a:spLocks/>
            </p:cNvSpPr>
            <p:nvPr/>
          </p:nvSpPr>
          <p:spPr bwMode="auto">
            <a:xfrm>
              <a:off x="2935" y="1948"/>
              <a:ext cx="196" cy="219"/>
            </a:xfrm>
            <a:custGeom>
              <a:avLst/>
              <a:gdLst>
                <a:gd name="T0" fmla="*/ 311 w 175"/>
                <a:gd name="T1" fmla="*/ 294 h 177"/>
                <a:gd name="T2" fmla="*/ 281 w 175"/>
                <a:gd name="T3" fmla="*/ 208 h 177"/>
                <a:gd name="T4" fmla="*/ 261 w 175"/>
                <a:gd name="T5" fmla="*/ 136 h 177"/>
                <a:gd name="T6" fmla="*/ 259 w 175"/>
                <a:gd name="T7" fmla="*/ 148 h 177"/>
                <a:gd name="T8" fmla="*/ 273 w 175"/>
                <a:gd name="T9" fmla="*/ 208 h 177"/>
                <a:gd name="T10" fmla="*/ 281 w 175"/>
                <a:gd name="T11" fmla="*/ 277 h 177"/>
                <a:gd name="T12" fmla="*/ 297 w 175"/>
                <a:gd name="T13" fmla="*/ 322 h 177"/>
                <a:gd name="T14" fmla="*/ 314 w 175"/>
                <a:gd name="T15" fmla="*/ 392 h 177"/>
                <a:gd name="T16" fmla="*/ 328 w 175"/>
                <a:gd name="T17" fmla="*/ 438 h 177"/>
                <a:gd name="T18" fmla="*/ 346 w 175"/>
                <a:gd name="T19" fmla="*/ 492 h 177"/>
                <a:gd name="T20" fmla="*/ 366 w 175"/>
                <a:gd name="T21" fmla="*/ 557 h 177"/>
                <a:gd name="T22" fmla="*/ 388 w 175"/>
                <a:gd name="T23" fmla="*/ 609 h 177"/>
                <a:gd name="T24" fmla="*/ 383 w 175"/>
                <a:gd name="T25" fmla="*/ 609 h 177"/>
                <a:gd name="T26" fmla="*/ 383 w 175"/>
                <a:gd name="T27" fmla="*/ 684 h 177"/>
                <a:gd name="T28" fmla="*/ 366 w 175"/>
                <a:gd name="T29" fmla="*/ 699 h 177"/>
                <a:gd name="T30" fmla="*/ 363 w 175"/>
                <a:gd name="T31" fmla="*/ 699 h 177"/>
                <a:gd name="T32" fmla="*/ 352 w 175"/>
                <a:gd name="T33" fmla="*/ 744 h 177"/>
                <a:gd name="T34" fmla="*/ 336 w 175"/>
                <a:gd name="T35" fmla="*/ 754 h 177"/>
                <a:gd name="T36" fmla="*/ 326 w 175"/>
                <a:gd name="T37" fmla="*/ 783 h 177"/>
                <a:gd name="T38" fmla="*/ 281 w 175"/>
                <a:gd name="T39" fmla="*/ 779 h 177"/>
                <a:gd name="T40" fmla="*/ 241 w 175"/>
                <a:gd name="T41" fmla="*/ 768 h 177"/>
                <a:gd name="T42" fmla="*/ 241 w 175"/>
                <a:gd name="T43" fmla="*/ 754 h 177"/>
                <a:gd name="T44" fmla="*/ 236 w 175"/>
                <a:gd name="T45" fmla="*/ 768 h 177"/>
                <a:gd name="T46" fmla="*/ 209 w 175"/>
                <a:gd name="T47" fmla="*/ 768 h 177"/>
                <a:gd name="T48" fmla="*/ 184 w 175"/>
                <a:gd name="T49" fmla="*/ 768 h 177"/>
                <a:gd name="T50" fmla="*/ 159 w 175"/>
                <a:gd name="T51" fmla="*/ 768 h 177"/>
                <a:gd name="T52" fmla="*/ 130 w 175"/>
                <a:gd name="T53" fmla="*/ 768 h 177"/>
                <a:gd name="T54" fmla="*/ 105 w 175"/>
                <a:gd name="T55" fmla="*/ 768 h 177"/>
                <a:gd name="T56" fmla="*/ 73 w 175"/>
                <a:gd name="T57" fmla="*/ 768 h 177"/>
                <a:gd name="T58" fmla="*/ 48 w 175"/>
                <a:gd name="T59" fmla="*/ 768 h 177"/>
                <a:gd name="T60" fmla="*/ 21 w 175"/>
                <a:gd name="T61" fmla="*/ 768 h 177"/>
                <a:gd name="T62" fmla="*/ 21 w 175"/>
                <a:gd name="T63" fmla="*/ 693 h 177"/>
                <a:gd name="T64" fmla="*/ 21 w 175"/>
                <a:gd name="T65" fmla="*/ 621 h 177"/>
                <a:gd name="T66" fmla="*/ 15 w 175"/>
                <a:gd name="T67" fmla="*/ 544 h 177"/>
                <a:gd name="T68" fmla="*/ 12 w 175"/>
                <a:gd name="T69" fmla="*/ 469 h 177"/>
                <a:gd name="T70" fmla="*/ 12 w 175"/>
                <a:gd name="T71" fmla="*/ 398 h 177"/>
                <a:gd name="T72" fmla="*/ 12 w 175"/>
                <a:gd name="T73" fmla="*/ 317 h 177"/>
                <a:gd name="T74" fmla="*/ 3 w 175"/>
                <a:gd name="T75" fmla="*/ 240 h 177"/>
                <a:gd name="T76" fmla="*/ 0 w 175"/>
                <a:gd name="T77" fmla="*/ 176 h 177"/>
                <a:gd name="T78" fmla="*/ 0 w 175"/>
                <a:gd name="T79" fmla="*/ 115 h 177"/>
                <a:gd name="T80" fmla="*/ 0 w 175"/>
                <a:gd name="T81" fmla="*/ 57 h 177"/>
                <a:gd name="T82" fmla="*/ 3 w 175"/>
                <a:gd name="T83" fmla="*/ 0 h 177"/>
                <a:gd name="T84" fmla="*/ 27 w 175"/>
                <a:gd name="T85" fmla="*/ 0 h 177"/>
                <a:gd name="T86" fmla="*/ 80 w 175"/>
                <a:gd name="T87" fmla="*/ 32 h 177"/>
                <a:gd name="T88" fmla="*/ 130 w 175"/>
                <a:gd name="T89" fmla="*/ 61 h 177"/>
                <a:gd name="T90" fmla="*/ 179 w 175"/>
                <a:gd name="T91" fmla="*/ 32 h 177"/>
                <a:gd name="T92" fmla="*/ 199 w 175"/>
                <a:gd name="T93" fmla="*/ 2 h 177"/>
                <a:gd name="T94" fmla="*/ 187 w 175"/>
                <a:gd name="T95" fmla="*/ 21 h 177"/>
                <a:gd name="T96" fmla="*/ 202 w 175"/>
                <a:gd name="T97" fmla="*/ 2 h 177"/>
                <a:gd name="T98" fmla="*/ 236 w 175"/>
                <a:gd name="T99" fmla="*/ 32 h 177"/>
                <a:gd name="T100" fmla="*/ 246 w 175"/>
                <a:gd name="T101" fmla="*/ 46 h 177"/>
                <a:gd name="T102" fmla="*/ 261 w 175"/>
                <a:gd name="T103" fmla="*/ 57 h 177"/>
                <a:gd name="T104" fmla="*/ 311 w 175"/>
                <a:gd name="T105" fmla="*/ 32 h 177"/>
                <a:gd name="T106" fmla="*/ 326 w 175"/>
                <a:gd name="T107" fmla="*/ 109 h 177"/>
                <a:gd name="T108" fmla="*/ 340 w 175"/>
                <a:gd name="T109" fmla="*/ 176 h 177"/>
                <a:gd name="T110" fmla="*/ 336 w 175"/>
                <a:gd name="T111" fmla="*/ 240 h 177"/>
                <a:gd name="T112" fmla="*/ 326 w 175"/>
                <a:gd name="T113" fmla="*/ 304 h 177"/>
                <a:gd name="T114" fmla="*/ 311 w 175"/>
                <a:gd name="T115" fmla="*/ 294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GB"/>
            </a:p>
          </p:txBody>
        </p:sp>
        <p:sp>
          <p:nvSpPr>
            <p:cNvPr id="32855" name="Freeform 4373"/>
            <p:cNvSpPr>
              <a:spLocks/>
            </p:cNvSpPr>
            <p:nvPr/>
          </p:nvSpPr>
          <p:spPr bwMode="auto">
            <a:xfrm>
              <a:off x="3689" y="1864"/>
              <a:ext cx="481" cy="606"/>
            </a:xfrm>
            <a:custGeom>
              <a:avLst/>
              <a:gdLst>
                <a:gd name="T0" fmla="*/ 161 w 431"/>
                <a:gd name="T1" fmla="*/ 72 h 489"/>
                <a:gd name="T2" fmla="*/ 131 w 431"/>
                <a:gd name="T3" fmla="*/ 126 h 489"/>
                <a:gd name="T4" fmla="*/ 148 w 431"/>
                <a:gd name="T5" fmla="*/ 221 h 489"/>
                <a:gd name="T6" fmla="*/ 152 w 431"/>
                <a:gd name="T7" fmla="*/ 304 h 489"/>
                <a:gd name="T8" fmla="*/ 131 w 431"/>
                <a:gd name="T9" fmla="*/ 475 h 489"/>
                <a:gd name="T10" fmla="*/ 56 w 431"/>
                <a:gd name="T11" fmla="*/ 602 h 489"/>
                <a:gd name="T12" fmla="*/ 51 w 431"/>
                <a:gd name="T13" fmla="*/ 731 h 489"/>
                <a:gd name="T14" fmla="*/ 88 w 431"/>
                <a:gd name="T15" fmla="*/ 890 h 489"/>
                <a:gd name="T16" fmla="*/ 15 w 431"/>
                <a:gd name="T17" fmla="*/ 890 h 489"/>
                <a:gd name="T18" fmla="*/ 0 w 431"/>
                <a:gd name="T19" fmla="*/ 939 h 489"/>
                <a:gd name="T20" fmla="*/ 36 w 431"/>
                <a:gd name="T21" fmla="*/ 1015 h 489"/>
                <a:gd name="T22" fmla="*/ 49 w 431"/>
                <a:gd name="T23" fmla="*/ 1048 h 489"/>
                <a:gd name="T24" fmla="*/ 94 w 431"/>
                <a:gd name="T25" fmla="*/ 1176 h 489"/>
                <a:gd name="T26" fmla="*/ 146 w 431"/>
                <a:gd name="T27" fmla="*/ 1058 h 489"/>
                <a:gd name="T28" fmla="*/ 152 w 431"/>
                <a:gd name="T29" fmla="*/ 1103 h 489"/>
                <a:gd name="T30" fmla="*/ 164 w 431"/>
                <a:gd name="T31" fmla="*/ 1151 h 489"/>
                <a:gd name="T32" fmla="*/ 174 w 431"/>
                <a:gd name="T33" fmla="*/ 1317 h 489"/>
                <a:gd name="T34" fmla="*/ 204 w 431"/>
                <a:gd name="T35" fmla="*/ 1517 h 489"/>
                <a:gd name="T36" fmla="*/ 242 w 431"/>
                <a:gd name="T37" fmla="*/ 1708 h 489"/>
                <a:gd name="T38" fmla="*/ 292 w 431"/>
                <a:gd name="T39" fmla="*/ 1932 h 489"/>
                <a:gd name="T40" fmla="*/ 333 w 431"/>
                <a:gd name="T41" fmla="*/ 2109 h 489"/>
                <a:gd name="T42" fmla="*/ 385 w 431"/>
                <a:gd name="T43" fmla="*/ 2150 h 489"/>
                <a:gd name="T44" fmla="*/ 410 w 431"/>
                <a:gd name="T45" fmla="*/ 2078 h 489"/>
                <a:gd name="T46" fmla="*/ 432 w 431"/>
                <a:gd name="T47" fmla="*/ 1952 h 489"/>
                <a:gd name="T48" fmla="*/ 444 w 431"/>
                <a:gd name="T49" fmla="*/ 1767 h 489"/>
                <a:gd name="T50" fmla="*/ 453 w 431"/>
                <a:gd name="T51" fmla="*/ 1578 h 489"/>
                <a:gd name="T52" fmla="*/ 477 w 431"/>
                <a:gd name="T53" fmla="*/ 1535 h 489"/>
                <a:gd name="T54" fmla="*/ 537 w 431"/>
                <a:gd name="T55" fmla="*/ 1390 h 489"/>
                <a:gd name="T56" fmla="*/ 618 w 431"/>
                <a:gd name="T57" fmla="*/ 1239 h 489"/>
                <a:gd name="T58" fmla="*/ 668 w 431"/>
                <a:gd name="T59" fmla="*/ 1084 h 489"/>
                <a:gd name="T60" fmla="*/ 695 w 431"/>
                <a:gd name="T61" fmla="*/ 1103 h 489"/>
                <a:gd name="T62" fmla="*/ 690 w 431"/>
                <a:gd name="T63" fmla="*/ 1027 h 489"/>
                <a:gd name="T64" fmla="*/ 654 w 431"/>
                <a:gd name="T65" fmla="*/ 866 h 489"/>
                <a:gd name="T66" fmla="*/ 651 w 431"/>
                <a:gd name="T67" fmla="*/ 771 h 489"/>
                <a:gd name="T68" fmla="*/ 684 w 431"/>
                <a:gd name="T69" fmla="*/ 762 h 489"/>
                <a:gd name="T70" fmla="*/ 740 w 431"/>
                <a:gd name="T71" fmla="*/ 819 h 489"/>
                <a:gd name="T72" fmla="*/ 792 w 431"/>
                <a:gd name="T73" fmla="*/ 890 h 489"/>
                <a:gd name="T74" fmla="*/ 777 w 431"/>
                <a:gd name="T75" fmla="*/ 996 h 489"/>
                <a:gd name="T76" fmla="*/ 817 w 431"/>
                <a:gd name="T77" fmla="*/ 1084 h 489"/>
                <a:gd name="T78" fmla="*/ 837 w 431"/>
                <a:gd name="T79" fmla="*/ 920 h 489"/>
                <a:gd name="T80" fmla="*/ 869 w 431"/>
                <a:gd name="T81" fmla="*/ 792 h 489"/>
                <a:gd name="T82" fmla="*/ 927 w 431"/>
                <a:gd name="T83" fmla="*/ 662 h 489"/>
                <a:gd name="T84" fmla="*/ 927 w 431"/>
                <a:gd name="T85" fmla="*/ 584 h 489"/>
                <a:gd name="T86" fmla="*/ 884 w 431"/>
                <a:gd name="T87" fmla="*/ 516 h 489"/>
                <a:gd name="T88" fmla="*/ 852 w 431"/>
                <a:gd name="T89" fmla="*/ 516 h 489"/>
                <a:gd name="T90" fmla="*/ 777 w 431"/>
                <a:gd name="T91" fmla="*/ 595 h 489"/>
                <a:gd name="T92" fmla="*/ 764 w 431"/>
                <a:gd name="T93" fmla="*/ 687 h 489"/>
                <a:gd name="T94" fmla="*/ 666 w 431"/>
                <a:gd name="T95" fmla="*/ 687 h 489"/>
                <a:gd name="T96" fmla="*/ 633 w 431"/>
                <a:gd name="T97" fmla="*/ 602 h 489"/>
                <a:gd name="T98" fmla="*/ 562 w 431"/>
                <a:gd name="T99" fmla="*/ 710 h 489"/>
                <a:gd name="T100" fmla="*/ 481 w 431"/>
                <a:gd name="T101" fmla="*/ 647 h 489"/>
                <a:gd name="T102" fmla="*/ 362 w 431"/>
                <a:gd name="T103" fmla="*/ 540 h 489"/>
                <a:gd name="T104" fmla="*/ 347 w 431"/>
                <a:gd name="T105" fmla="*/ 380 h 489"/>
                <a:gd name="T106" fmla="*/ 278 w 431"/>
                <a:gd name="T107" fmla="*/ 231 h 489"/>
                <a:gd name="T108" fmla="*/ 280 w 431"/>
                <a:gd name="T109" fmla="*/ 149 h 489"/>
                <a:gd name="T110" fmla="*/ 280 w 431"/>
                <a:gd name="T111" fmla="*/ 95 h 489"/>
                <a:gd name="T112" fmla="*/ 266 w 431"/>
                <a:gd name="T113" fmla="*/ 50 h 489"/>
                <a:gd name="T114" fmla="*/ 237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GB"/>
            </a:p>
          </p:txBody>
        </p:sp>
        <p:sp>
          <p:nvSpPr>
            <p:cNvPr id="32856" name="Freeform 4374"/>
            <p:cNvSpPr>
              <a:spLocks/>
            </p:cNvSpPr>
            <p:nvPr/>
          </p:nvSpPr>
          <p:spPr bwMode="auto">
            <a:xfrm>
              <a:off x="3092" y="1914"/>
              <a:ext cx="21" cy="83"/>
            </a:xfrm>
            <a:custGeom>
              <a:avLst/>
              <a:gdLst>
                <a:gd name="T0" fmla="*/ 28 w 19"/>
                <a:gd name="T1" fmla="*/ 272 h 68"/>
                <a:gd name="T2" fmla="*/ 14 w 19"/>
                <a:gd name="T3" fmla="*/ 209 h 68"/>
                <a:gd name="T4" fmla="*/ 0 w 19"/>
                <a:gd name="T5" fmla="*/ 140 h 68"/>
                <a:gd name="T6" fmla="*/ 4 w 19"/>
                <a:gd name="T7" fmla="*/ 76 h 68"/>
                <a:gd name="T8" fmla="*/ 23 w 19"/>
                <a:gd name="T9" fmla="*/ 2 h 68"/>
                <a:gd name="T10" fmla="*/ 38 w 19"/>
                <a:gd name="T11" fmla="*/ 0 h 68"/>
                <a:gd name="T12" fmla="*/ 38 w 19"/>
                <a:gd name="T13" fmla="*/ 35 h 68"/>
                <a:gd name="T14" fmla="*/ 38 w 19"/>
                <a:gd name="T15" fmla="*/ 93 h 68"/>
                <a:gd name="T16" fmla="*/ 33 w 19"/>
                <a:gd name="T17" fmla="*/ 150 h 68"/>
                <a:gd name="T18" fmla="*/ 28 w 19"/>
                <a:gd name="T19" fmla="*/ 209 h 68"/>
                <a:gd name="T20" fmla="*/ 28 w 19"/>
                <a:gd name="T21" fmla="*/ 270 h 68"/>
                <a:gd name="T22" fmla="*/ 28 w 19"/>
                <a:gd name="T23" fmla="*/ 272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GB"/>
            </a:p>
          </p:txBody>
        </p:sp>
        <p:sp>
          <p:nvSpPr>
            <p:cNvPr id="32857" name="Freeform 4375"/>
            <p:cNvSpPr>
              <a:spLocks/>
            </p:cNvSpPr>
            <p:nvPr/>
          </p:nvSpPr>
          <p:spPr bwMode="auto">
            <a:xfrm>
              <a:off x="3108" y="1910"/>
              <a:ext cx="66" cy="94"/>
            </a:xfrm>
            <a:custGeom>
              <a:avLst/>
              <a:gdLst>
                <a:gd name="T0" fmla="*/ 54 w 59"/>
                <a:gd name="T1" fmla="*/ 88 h 76"/>
                <a:gd name="T2" fmla="*/ 12 w 59"/>
                <a:gd name="T3" fmla="*/ 57 h 76"/>
                <a:gd name="T4" fmla="*/ 12 w 59"/>
                <a:gd name="T5" fmla="*/ 115 h 76"/>
                <a:gd name="T6" fmla="*/ 2 w 59"/>
                <a:gd name="T7" fmla="*/ 182 h 76"/>
                <a:gd name="T8" fmla="*/ 0 w 59"/>
                <a:gd name="T9" fmla="*/ 245 h 76"/>
                <a:gd name="T10" fmla="*/ 0 w 59"/>
                <a:gd name="T11" fmla="*/ 304 h 76"/>
                <a:gd name="T12" fmla="*/ 0 w 59"/>
                <a:gd name="T13" fmla="*/ 317 h 76"/>
                <a:gd name="T14" fmla="*/ 36 w 59"/>
                <a:gd name="T15" fmla="*/ 335 h 76"/>
                <a:gd name="T16" fmla="*/ 62 w 59"/>
                <a:gd name="T17" fmla="*/ 277 h 76"/>
                <a:gd name="T18" fmla="*/ 84 w 59"/>
                <a:gd name="T19" fmla="*/ 277 h 76"/>
                <a:gd name="T20" fmla="*/ 97 w 59"/>
                <a:gd name="T21" fmla="*/ 230 h 76"/>
                <a:gd name="T22" fmla="*/ 62 w 59"/>
                <a:gd name="T23" fmla="*/ 161 h 76"/>
                <a:gd name="T24" fmla="*/ 97 w 59"/>
                <a:gd name="T25" fmla="*/ 115 h 76"/>
                <a:gd name="T26" fmla="*/ 130 w 59"/>
                <a:gd name="T27" fmla="*/ 96 h 76"/>
                <a:gd name="T28" fmla="*/ 115 w 59"/>
                <a:gd name="T29" fmla="*/ 0 h 76"/>
                <a:gd name="T30" fmla="*/ 77 w 59"/>
                <a:gd name="T31" fmla="*/ 46 h 76"/>
                <a:gd name="T32" fmla="*/ 54 w 59"/>
                <a:gd name="T33" fmla="*/ 8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GB"/>
            </a:p>
          </p:txBody>
        </p:sp>
        <p:sp>
          <p:nvSpPr>
            <p:cNvPr id="32858" name="Freeform 4376"/>
            <p:cNvSpPr>
              <a:spLocks/>
            </p:cNvSpPr>
            <p:nvPr/>
          </p:nvSpPr>
          <p:spPr bwMode="auto">
            <a:xfrm>
              <a:off x="3416" y="2094"/>
              <a:ext cx="130" cy="185"/>
            </a:xfrm>
            <a:custGeom>
              <a:avLst/>
              <a:gdLst>
                <a:gd name="T0" fmla="*/ 259 w 116"/>
                <a:gd name="T1" fmla="*/ 219 h 149"/>
                <a:gd name="T2" fmla="*/ 232 w 116"/>
                <a:gd name="T3" fmla="*/ 166 h 149"/>
                <a:gd name="T4" fmla="*/ 205 w 116"/>
                <a:gd name="T5" fmla="*/ 119 h 149"/>
                <a:gd name="T6" fmla="*/ 178 w 116"/>
                <a:gd name="T7" fmla="*/ 88 h 149"/>
                <a:gd name="T8" fmla="*/ 147 w 116"/>
                <a:gd name="T9" fmla="*/ 62 h 149"/>
                <a:gd name="T10" fmla="*/ 131 w 116"/>
                <a:gd name="T11" fmla="*/ 0 h 149"/>
                <a:gd name="T12" fmla="*/ 119 w 116"/>
                <a:gd name="T13" fmla="*/ 21 h 149"/>
                <a:gd name="T14" fmla="*/ 115 w 116"/>
                <a:gd name="T15" fmla="*/ 0 h 149"/>
                <a:gd name="T16" fmla="*/ 119 w 116"/>
                <a:gd name="T17" fmla="*/ 77 h 149"/>
                <a:gd name="T18" fmla="*/ 104 w 116"/>
                <a:gd name="T19" fmla="*/ 88 h 149"/>
                <a:gd name="T20" fmla="*/ 101 w 116"/>
                <a:gd name="T21" fmla="*/ 196 h 149"/>
                <a:gd name="T22" fmla="*/ 115 w 116"/>
                <a:gd name="T23" fmla="*/ 247 h 149"/>
                <a:gd name="T24" fmla="*/ 108 w 116"/>
                <a:gd name="T25" fmla="*/ 322 h 149"/>
                <a:gd name="T26" fmla="*/ 101 w 116"/>
                <a:gd name="T27" fmla="*/ 412 h 149"/>
                <a:gd name="T28" fmla="*/ 77 w 116"/>
                <a:gd name="T29" fmla="*/ 435 h 149"/>
                <a:gd name="T30" fmla="*/ 52 w 116"/>
                <a:gd name="T31" fmla="*/ 453 h 149"/>
                <a:gd name="T32" fmla="*/ 27 w 116"/>
                <a:gd name="T33" fmla="*/ 473 h 149"/>
                <a:gd name="T34" fmla="*/ 0 w 116"/>
                <a:gd name="T35" fmla="*/ 497 h 149"/>
                <a:gd name="T36" fmla="*/ 0 w 116"/>
                <a:gd name="T37" fmla="*/ 529 h 149"/>
                <a:gd name="T38" fmla="*/ 19 w 116"/>
                <a:gd name="T39" fmla="*/ 607 h 149"/>
                <a:gd name="T40" fmla="*/ 43 w 116"/>
                <a:gd name="T41" fmla="*/ 680 h 149"/>
                <a:gd name="T42" fmla="*/ 73 w 116"/>
                <a:gd name="T43" fmla="*/ 670 h 149"/>
                <a:gd name="T44" fmla="*/ 101 w 116"/>
                <a:gd name="T45" fmla="*/ 657 h 149"/>
                <a:gd name="T46" fmla="*/ 119 w 116"/>
                <a:gd name="T47" fmla="*/ 623 h 149"/>
                <a:gd name="T48" fmla="*/ 131 w 116"/>
                <a:gd name="T49" fmla="*/ 581 h 149"/>
                <a:gd name="T50" fmla="*/ 163 w 116"/>
                <a:gd name="T51" fmla="*/ 561 h 149"/>
                <a:gd name="T52" fmla="*/ 174 w 116"/>
                <a:gd name="T53" fmla="*/ 504 h 149"/>
                <a:gd name="T54" fmla="*/ 199 w 116"/>
                <a:gd name="T55" fmla="*/ 489 h 149"/>
                <a:gd name="T56" fmla="*/ 199 w 116"/>
                <a:gd name="T57" fmla="*/ 390 h 149"/>
                <a:gd name="T58" fmla="*/ 208 w 116"/>
                <a:gd name="T59" fmla="*/ 377 h 149"/>
                <a:gd name="T60" fmla="*/ 220 w 116"/>
                <a:gd name="T61" fmla="*/ 368 h 149"/>
                <a:gd name="T62" fmla="*/ 243 w 116"/>
                <a:gd name="T63" fmla="*/ 288 h 149"/>
                <a:gd name="T64" fmla="*/ 259 w 116"/>
                <a:gd name="T65" fmla="*/ 219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GB"/>
            </a:p>
          </p:txBody>
        </p:sp>
        <p:sp>
          <p:nvSpPr>
            <p:cNvPr id="32859" name="Freeform 4377"/>
            <p:cNvSpPr>
              <a:spLocks/>
            </p:cNvSpPr>
            <p:nvPr/>
          </p:nvSpPr>
          <p:spPr bwMode="auto">
            <a:xfrm>
              <a:off x="3474" y="2068"/>
              <a:ext cx="6" cy="11"/>
            </a:xfrm>
            <a:custGeom>
              <a:avLst/>
              <a:gdLst>
                <a:gd name="T0" fmla="*/ 72 w 4"/>
                <a:gd name="T1" fmla="*/ 0 h 9"/>
                <a:gd name="T2" fmla="*/ 0 w 4"/>
                <a:gd name="T3" fmla="*/ 20 h 9"/>
                <a:gd name="T4" fmla="*/ 41 w 4"/>
                <a:gd name="T5" fmla="*/ 35 h 9"/>
                <a:gd name="T6" fmla="*/ 7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GB"/>
            </a:p>
          </p:txBody>
        </p:sp>
        <p:sp>
          <p:nvSpPr>
            <p:cNvPr id="32860" name="Freeform 4378"/>
            <p:cNvSpPr>
              <a:spLocks/>
            </p:cNvSpPr>
            <p:nvPr/>
          </p:nvSpPr>
          <p:spPr bwMode="auto">
            <a:xfrm>
              <a:off x="3105" y="1936"/>
              <a:ext cx="369" cy="366"/>
            </a:xfrm>
            <a:custGeom>
              <a:avLst/>
              <a:gdLst>
                <a:gd name="T0" fmla="*/ 154 w 331"/>
                <a:gd name="T1" fmla="*/ 808 h 295"/>
                <a:gd name="T2" fmla="*/ 134 w 331"/>
                <a:gd name="T3" fmla="*/ 682 h 295"/>
                <a:gd name="T4" fmla="*/ 89 w 331"/>
                <a:gd name="T5" fmla="*/ 597 h 295"/>
                <a:gd name="T6" fmla="*/ 40 w 331"/>
                <a:gd name="T7" fmla="*/ 427 h 295"/>
                <a:gd name="T8" fmla="*/ 0 w 331"/>
                <a:gd name="T9" fmla="*/ 333 h 295"/>
                <a:gd name="T10" fmla="*/ 40 w 331"/>
                <a:gd name="T11" fmla="*/ 244 h 295"/>
                <a:gd name="T12" fmla="*/ 86 w 331"/>
                <a:gd name="T13" fmla="*/ 184 h 295"/>
                <a:gd name="T14" fmla="*/ 64 w 331"/>
                <a:gd name="T15" fmla="*/ 62 h 295"/>
                <a:gd name="T16" fmla="*/ 132 w 331"/>
                <a:gd name="T17" fmla="*/ 0 h 295"/>
                <a:gd name="T18" fmla="*/ 197 w 331"/>
                <a:gd name="T19" fmla="*/ 62 h 295"/>
                <a:gd name="T20" fmla="*/ 256 w 331"/>
                <a:gd name="T21" fmla="*/ 119 h 295"/>
                <a:gd name="T22" fmla="*/ 322 w 331"/>
                <a:gd name="T23" fmla="*/ 237 h 295"/>
                <a:gd name="T24" fmla="*/ 415 w 331"/>
                <a:gd name="T25" fmla="*/ 254 h 295"/>
                <a:gd name="T26" fmla="*/ 446 w 331"/>
                <a:gd name="T27" fmla="*/ 285 h 295"/>
                <a:gd name="T28" fmla="*/ 480 w 331"/>
                <a:gd name="T29" fmla="*/ 382 h 295"/>
                <a:gd name="T30" fmla="*/ 511 w 331"/>
                <a:gd name="T31" fmla="*/ 490 h 295"/>
                <a:gd name="T32" fmla="*/ 541 w 331"/>
                <a:gd name="T33" fmla="*/ 597 h 295"/>
                <a:gd name="T34" fmla="*/ 555 w 331"/>
                <a:gd name="T35" fmla="*/ 608 h 295"/>
                <a:gd name="T36" fmla="*/ 561 w 331"/>
                <a:gd name="T37" fmla="*/ 627 h 295"/>
                <a:gd name="T38" fmla="*/ 561 w 331"/>
                <a:gd name="T39" fmla="*/ 651 h 295"/>
                <a:gd name="T40" fmla="*/ 586 w 331"/>
                <a:gd name="T41" fmla="*/ 737 h 295"/>
                <a:gd name="T42" fmla="*/ 687 w 331"/>
                <a:gd name="T43" fmla="*/ 778 h 295"/>
                <a:gd name="T44" fmla="*/ 708 w 331"/>
                <a:gd name="T45" fmla="*/ 824 h 295"/>
                <a:gd name="T46" fmla="*/ 691 w 331"/>
                <a:gd name="T47" fmla="*/ 983 h 295"/>
                <a:gd name="T48" fmla="*/ 648 w 331"/>
                <a:gd name="T49" fmla="*/ 1027 h 295"/>
                <a:gd name="T50" fmla="*/ 596 w 331"/>
                <a:gd name="T51" fmla="*/ 1072 h 295"/>
                <a:gd name="T52" fmla="*/ 545 w 331"/>
                <a:gd name="T53" fmla="*/ 1089 h 295"/>
                <a:gd name="T54" fmla="*/ 496 w 331"/>
                <a:gd name="T55" fmla="*/ 1124 h 295"/>
                <a:gd name="T56" fmla="*/ 454 w 331"/>
                <a:gd name="T57" fmla="*/ 1223 h 295"/>
                <a:gd name="T58" fmla="*/ 420 w 331"/>
                <a:gd name="T59" fmla="*/ 1335 h 295"/>
                <a:gd name="T60" fmla="*/ 386 w 331"/>
                <a:gd name="T61" fmla="*/ 1220 h 295"/>
                <a:gd name="T62" fmla="*/ 313 w 331"/>
                <a:gd name="T63" fmla="*/ 1184 h 295"/>
                <a:gd name="T64" fmla="*/ 299 w 331"/>
                <a:gd name="T65" fmla="*/ 1272 h 295"/>
                <a:gd name="T66" fmla="*/ 264 w 331"/>
                <a:gd name="T67" fmla="*/ 1164 h 295"/>
                <a:gd name="T68" fmla="*/ 206 w 331"/>
                <a:gd name="T69" fmla="*/ 983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GB"/>
            </a:p>
          </p:txBody>
        </p:sp>
        <p:sp>
          <p:nvSpPr>
            <p:cNvPr id="32861" name="Freeform 4379"/>
            <p:cNvSpPr>
              <a:spLocks/>
            </p:cNvSpPr>
            <p:nvPr/>
          </p:nvSpPr>
          <p:spPr bwMode="auto">
            <a:xfrm>
              <a:off x="3398" y="2074"/>
              <a:ext cx="85" cy="75"/>
            </a:xfrm>
            <a:custGeom>
              <a:avLst/>
              <a:gdLst>
                <a:gd name="T0" fmla="*/ 0 w 76"/>
                <a:gd name="T1" fmla="*/ 139 h 61"/>
                <a:gd name="T2" fmla="*/ 12 w 76"/>
                <a:gd name="T3" fmla="*/ 162 h 61"/>
                <a:gd name="T4" fmla="*/ 26 w 76"/>
                <a:gd name="T5" fmla="*/ 221 h 61"/>
                <a:gd name="T6" fmla="*/ 78 w 76"/>
                <a:gd name="T7" fmla="*/ 240 h 61"/>
                <a:gd name="T8" fmla="*/ 130 w 76"/>
                <a:gd name="T9" fmla="*/ 258 h 61"/>
                <a:gd name="T10" fmla="*/ 134 w 76"/>
                <a:gd name="T11" fmla="*/ 252 h 61"/>
                <a:gd name="T12" fmla="*/ 143 w 76"/>
                <a:gd name="T13" fmla="*/ 148 h 61"/>
                <a:gd name="T14" fmla="*/ 154 w 76"/>
                <a:gd name="T15" fmla="*/ 139 h 61"/>
                <a:gd name="T16" fmla="*/ 150 w 76"/>
                <a:gd name="T17" fmla="*/ 71 h 61"/>
                <a:gd name="T18" fmla="*/ 154 w 76"/>
                <a:gd name="T19" fmla="*/ 90 h 61"/>
                <a:gd name="T20" fmla="*/ 167 w 76"/>
                <a:gd name="T21" fmla="*/ 71 h 61"/>
                <a:gd name="T22" fmla="*/ 154 w 76"/>
                <a:gd name="T23" fmla="*/ 17 h 61"/>
                <a:gd name="T24" fmla="*/ 150 w 76"/>
                <a:gd name="T25" fmla="*/ 0 h 61"/>
                <a:gd name="T26" fmla="*/ 120 w 76"/>
                <a:gd name="T27" fmla="*/ 71 h 61"/>
                <a:gd name="T28" fmla="*/ 87 w 76"/>
                <a:gd name="T29" fmla="*/ 139 h 61"/>
                <a:gd name="T30" fmla="*/ 36 w 76"/>
                <a:gd name="T31" fmla="*/ 148 h 61"/>
                <a:gd name="T32" fmla="*/ 12 w 76"/>
                <a:gd name="T33" fmla="*/ 139 h 61"/>
                <a:gd name="T34" fmla="*/ 0 w 76"/>
                <a:gd name="T35" fmla="*/ 127 h 61"/>
                <a:gd name="T36" fmla="*/ 0 w 76"/>
                <a:gd name="T37" fmla="*/ 139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GB"/>
            </a:p>
          </p:txBody>
        </p:sp>
        <p:sp>
          <p:nvSpPr>
            <p:cNvPr id="32862" name="Freeform 4380"/>
            <p:cNvSpPr>
              <a:spLocks/>
            </p:cNvSpPr>
            <p:nvPr/>
          </p:nvSpPr>
          <p:spPr bwMode="auto">
            <a:xfrm>
              <a:off x="3260" y="2229"/>
              <a:ext cx="179" cy="137"/>
            </a:xfrm>
            <a:custGeom>
              <a:avLst/>
              <a:gdLst>
                <a:gd name="T0" fmla="*/ 12 w 159"/>
                <a:gd name="T1" fmla="*/ 170 h 111"/>
                <a:gd name="T2" fmla="*/ 0 w 159"/>
                <a:gd name="T3" fmla="*/ 197 h 111"/>
                <a:gd name="T4" fmla="*/ 0 w 159"/>
                <a:gd name="T5" fmla="*/ 286 h 111"/>
                <a:gd name="T6" fmla="*/ 16 w 159"/>
                <a:gd name="T7" fmla="*/ 392 h 111"/>
                <a:gd name="T8" fmla="*/ 33 w 159"/>
                <a:gd name="T9" fmla="*/ 484 h 111"/>
                <a:gd name="T10" fmla="*/ 77 w 159"/>
                <a:gd name="T11" fmla="*/ 484 h 111"/>
                <a:gd name="T12" fmla="*/ 118 w 159"/>
                <a:gd name="T13" fmla="*/ 433 h 111"/>
                <a:gd name="T14" fmla="*/ 159 w 159"/>
                <a:gd name="T15" fmla="*/ 404 h 111"/>
                <a:gd name="T16" fmla="*/ 195 w 159"/>
                <a:gd name="T17" fmla="*/ 386 h 111"/>
                <a:gd name="T18" fmla="*/ 221 w 159"/>
                <a:gd name="T19" fmla="*/ 363 h 111"/>
                <a:gd name="T20" fmla="*/ 256 w 159"/>
                <a:gd name="T21" fmla="*/ 331 h 111"/>
                <a:gd name="T22" fmla="*/ 280 w 159"/>
                <a:gd name="T23" fmla="*/ 318 h 111"/>
                <a:gd name="T24" fmla="*/ 310 w 159"/>
                <a:gd name="T25" fmla="*/ 286 h 111"/>
                <a:gd name="T26" fmla="*/ 335 w 159"/>
                <a:gd name="T27" fmla="*/ 267 h 111"/>
                <a:gd name="T28" fmla="*/ 335 w 159"/>
                <a:gd name="T29" fmla="*/ 227 h 111"/>
                <a:gd name="T30" fmla="*/ 365 w 159"/>
                <a:gd name="T31" fmla="*/ 170 h 111"/>
                <a:gd name="T32" fmla="*/ 342 w 159"/>
                <a:gd name="T33" fmla="*/ 106 h 111"/>
                <a:gd name="T34" fmla="*/ 321 w 159"/>
                <a:gd name="T35" fmla="*/ 32 h 111"/>
                <a:gd name="T36" fmla="*/ 321 w 159"/>
                <a:gd name="T37" fmla="*/ 0 h 111"/>
                <a:gd name="T38" fmla="*/ 293 w 159"/>
                <a:gd name="T39" fmla="*/ 2 h 111"/>
                <a:gd name="T40" fmla="*/ 265 w 159"/>
                <a:gd name="T41" fmla="*/ 21 h 111"/>
                <a:gd name="T42" fmla="*/ 240 w 159"/>
                <a:gd name="T43" fmla="*/ 39 h 111"/>
                <a:gd name="T44" fmla="*/ 213 w 159"/>
                <a:gd name="T45" fmla="*/ 53 h 111"/>
                <a:gd name="T46" fmla="*/ 190 w 159"/>
                <a:gd name="T47" fmla="*/ 106 h 111"/>
                <a:gd name="T48" fmla="*/ 168 w 159"/>
                <a:gd name="T49" fmla="*/ 151 h 111"/>
                <a:gd name="T50" fmla="*/ 145 w 159"/>
                <a:gd name="T51" fmla="*/ 207 h 111"/>
                <a:gd name="T52" fmla="*/ 129 w 159"/>
                <a:gd name="T53" fmla="*/ 258 h 111"/>
                <a:gd name="T54" fmla="*/ 127 w 159"/>
                <a:gd name="T55" fmla="*/ 170 h 111"/>
                <a:gd name="T56" fmla="*/ 91 w 159"/>
                <a:gd name="T57" fmla="*/ 146 h 111"/>
                <a:gd name="T58" fmla="*/ 60 w 159"/>
                <a:gd name="T59" fmla="*/ 122 h 111"/>
                <a:gd name="T60" fmla="*/ 16 w 159"/>
                <a:gd name="T61" fmla="*/ 111 h 111"/>
                <a:gd name="T62" fmla="*/ 12 w 159"/>
                <a:gd name="T63" fmla="*/ 17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GB"/>
            </a:p>
          </p:txBody>
        </p:sp>
        <p:sp>
          <p:nvSpPr>
            <p:cNvPr id="32863" name="Freeform 4381"/>
            <p:cNvSpPr>
              <a:spLocks/>
            </p:cNvSpPr>
            <p:nvPr/>
          </p:nvSpPr>
          <p:spPr bwMode="auto">
            <a:xfrm>
              <a:off x="3916" y="2431"/>
              <a:ext cx="37" cy="86"/>
            </a:xfrm>
            <a:custGeom>
              <a:avLst/>
              <a:gdLst>
                <a:gd name="T0" fmla="*/ 15 w 33"/>
                <a:gd name="T1" fmla="*/ 14 h 69"/>
                <a:gd name="T2" fmla="*/ 31 w 33"/>
                <a:gd name="T3" fmla="*/ 57 h 69"/>
                <a:gd name="T4" fmla="*/ 48 w 33"/>
                <a:gd name="T5" fmla="*/ 110 h 69"/>
                <a:gd name="T6" fmla="*/ 62 w 33"/>
                <a:gd name="T7" fmla="*/ 168 h 69"/>
                <a:gd name="T8" fmla="*/ 73 w 33"/>
                <a:gd name="T9" fmla="*/ 233 h 69"/>
                <a:gd name="T10" fmla="*/ 58 w 33"/>
                <a:gd name="T11" fmla="*/ 302 h 69"/>
                <a:gd name="T12" fmla="*/ 19 w 33"/>
                <a:gd name="T13" fmla="*/ 322 h 69"/>
                <a:gd name="T14" fmla="*/ 2 w 33"/>
                <a:gd name="T15" fmla="*/ 209 h 69"/>
                <a:gd name="T16" fmla="*/ 0 w 33"/>
                <a:gd name="T17" fmla="*/ 135 h 69"/>
                <a:gd name="T18" fmla="*/ 2 w 33"/>
                <a:gd name="T19" fmla="*/ 147 h 69"/>
                <a:gd name="T20" fmla="*/ 2 w 33"/>
                <a:gd name="T21" fmla="*/ 77 h 69"/>
                <a:gd name="T22" fmla="*/ 15 w 33"/>
                <a:gd name="T23" fmla="*/ 21 h 69"/>
                <a:gd name="T24" fmla="*/ 15 w 33"/>
                <a:gd name="T25" fmla="*/ 21 h 69"/>
                <a:gd name="T26" fmla="*/ 2 w 33"/>
                <a:gd name="T27" fmla="*/ 0 h 69"/>
                <a:gd name="T28" fmla="*/ 15 w 33"/>
                <a:gd name="T29" fmla="*/ 14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GB"/>
            </a:p>
          </p:txBody>
        </p:sp>
        <p:sp>
          <p:nvSpPr>
            <p:cNvPr id="32864" name="Freeform 4382"/>
            <p:cNvSpPr>
              <a:spLocks/>
            </p:cNvSpPr>
            <p:nvPr/>
          </p:nvSpPr>
          <p:spPr bwMode="auto">
            <a:xfrm>
              <a:off x="3026" y="2671"/>
              <a:ext cx="33" cy="38"/>
            </a:xfrm>
            <a:custGeom>
              <a:avLst/>
              <a:gdLst>
                <a:gd name="T0" fmla="*/ 21 w 30"/>
                <a:gd name="T1" fmla="*/ 31 h 31"/>
                <a:gd name="T2" fmla="*/ 2 w 30"/>
                <a:gd name="T3" fmla="*/ 77 h 31"/>
                <a:gd name="T4" fmla="*/ 0 w 30"/>
                <a:gd name="T5" fmla="*/ 115 h 31"/>
                <a:gd name="T6" fmla="*/ 0 w 30"/>
                <a:gd name="T7" fmla="*/ 131 h 31"/>
                <a:gd name="T8" fmla="*/ 2 w 30"/>
                <a:gd name="T9" fmla="*/ 131 h 31"/>
                <a:gd name="T10" fmla="*/ 28 w 30"/>
                <a:gd name="T11" fmla="*/ 115 h 31"/>
                <a:gd name="T12" fmla="*/ 32 w 30"/>
                <a:gd name="T13" fmla="*/ 99 h 31"/>
                <a:gd name="T14" fmla="*/ 52 w 30"/>
                <a:gd name="T15" fmla="*/ 99 h 31"/>
                <a:gd name="T16" fmla="*/ 58 w 30"/>
                <a:gd name="T17" fmla="*/ 99 h 31"/>
                <a:gd name="T18" fmla="*/ 45 w 30"/>
                <a:gd name="T19" fmla="*/ 0 h 31"/>
                <a:gd name="T20" fmla="*/ 28 w 30"/>
                <a:gd name="T21" fmla="*/ 31 h 31"/>
                <a:gd name="T22" fmla="*/ 21 w 30"/>
                <a:gd name="T23" fmla="*/ 3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GB"/>
            </a:p>
          </p:txBody>
        </p:sp>
        <p:sp>
          <p:nvSpPr>
            <p:cNvPr id="32865" name="Rectangle 4383"/>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2866" name="Freeform 4384"/>
            <p:cNvSpPr>
              <a:spLocks/>
            </p:cNvSpPr>
            <p:nvPr/>
          </p:nvSpPr>
          <p:spPr bwMode="auto">
            <a:xfrm>
              <a:off x="3815" y="2656"/>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67" name="Freeform 4385"/>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68" name="Freeform 4386"/>
            <p:cNvSpPr>
              <a:spLocks/>
            </p:cNvSpPr>
            <p:nvPr/>
          </p:nvSpPr>
          <p:spPr bwMode="auto">
            <a:xfrm>
              <a:off x="3805" y="2662"/>
              <a:ext cx="3" cy="3"/>
            </a:xfrm>
            <a:custGeom>
              <a:avLst/>
              <a:gdLst>
                <a:gd name="T0" fmla="*/ 3 w 3"/>
                <a:gd name="T1" fmla="*/ 0 h 2"/>
                <a:gd name="T2" fmla="*/ 0 w 3"/>
                <a:gd name="T3" fmla="*/ 41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869" name="Freeform 4387"/>
            <p:cNvSpPr>
              <a:spLocks/>
            </p:cNvSpPr>
            <p:nvPr/>
          </p:nvSpPr>
          <p:spPr bwMode="auto">
            <a:xfrm>
              <a:off x="3808" y="2665"/>
              <a:ext cx="1" cy="4"/>
            </a:xfrm>
            <a:custGeom>
              <a:avLst/>
              <a:gdLst>
                <a:gd name="T0" fmla="*/ 0 w 1"/>
                <a:gd name="T1" fmla="*/ 21 h 3"/>
                <a:gd name="T2" fmla="*/ 0 w 1"/>
                <a:gd name="T3" fmla="*/ 0 h 3"/>
                <a:gd name="T4" fmla="*/ 0 w 1"/>
                <a:gd name="T5" fmla="*/ 21 h 3"/>
                <a:gd name="T6" fmla="*/ 0 w 1"/>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GB"/>
            </a:p>
          </p:txBody>
        </p:sp>
        <p:sp>
          <p:nvSpPr>
            <p:cNvPr id="32870" name="Freeform 4388"/>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GB"/>
            </a:p>
          </p:txBody>
        </p:sp>
        <p:sp>
          <p:nvSpPr>
            <p:cNvPr id="32871" name="Freeform 4389"/>
            <p:cNvSpPr>
              <a:spLocks/>
            </p:cNvSpPr>
            <p:nvPr/>
          </p:nvSpPr>
          <p:spPr bwMode="auto">
            <a:xfrm>
              <a:off x="3810" y="2662"/>
              <a:ext cx="3" cy="3"/>
            </a:xfrm>
            <a:custGeom>
              <a:avLst/>
              <a:gdLst>
                <a:gd name="T0" fmla="*/ 0 w 3"/>
                <a:gd name="T1" fmla="*/ 41 h 2"/>
                <a:gd name="T2" fmla="*/ 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GB"/>
            </a:p>
          </p:txBody>
        </p:sp>
        <p:sp>
          <p:nvSpPr>
            <p:cNvPr id="32872" name="Freeform 4390"/>
            <p:cNvSpPr>
              <a:spLocks/>
            </p:cNvSpPr>
            <p:nvPr/>
          </p:nvSpPr>
          <p:spPr bwMode="auto">
            <a:xfrm>
              <a:off x="3815" y="2600"/>
              <a:ext cx="3" cy="2"/>
            </a:xfrm>
            <a:custGeom>
              <a:avLst/>
              <a:gdLst>
                <a:gd name="T0" fmla="*/ 41 w 2"/>
                <a:gd name="T1" fmla="*/ 0 h 2"/>
                <a:gd name="T2" fmla="*/ 41 w 2"/>
                <a:gd name="T3" fmla="*/ 0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873" name="Freeform 4391"/>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GB"/>
            </a:p>
          </p:txBody>
        </p:sp>
        <p:sp>
          <p:nvSpPr>
            <p:cNvPr id="32874" name="Freeform 4392"/>
            <p:cNvSpPr>
              <a:spLocks/>
            </p:cNvSpPr>
            <p:nvPr/>
          </p:nvSpPr>
          <p:spPr bwMode="auto">
            <a:xfrm>
              <a:off x="3808" y="2607"/>
              <a:ext cx="2" cy="6"/>
            </a:xfrm>
            <a:custGeom>
              <a:avLst/>
              <a:gdLst>
                <a:gd name="T0" fmla="*/ 2 w 2"/>
                <a:gd name="T1" fmla="*/ 2 h 5"/>
                <a:gd name="T2" fmla="*/ 2 w 2"/>
                <a:gd name="T3" fmla="*/ 0 h 5"/>
                <a:gd name="T4" fmla="*/ 0 w 2"/>
                <a:gd name="T5" fmla="*/ 17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GB"/>
            </a:p>
          </p:txBody>
        </p:sp>
        <p:sp>
          <p:nvSpPr>
            <p:cNvPr id="32875" name="Freeform 4393"/>
            <p:cNvSpPr>
              <a:spLocks/>
            </p:cNvSpPr>
            <p:nvPr/>
          </p:nvSpPr>
          <p:spPr bwMode="auto">
            <a:xfrm>
              <a:off x="3813" y="2595"/>
              <a:ext cx="1" cy="3"/>
            </a:xfrm>
            <a:custGeom>
              <a:avLst/>
              <a:gdLst>
                <a:gd name="T0" fmla="*/ 0 w 1"/>
                <a:gd name="T1" fmla="*/ 41 h 2"/>
                <a:gd name="T2" fmla="*/ 0 w 1"/>
                <a:gd name="T3" fmla="*/ 0 h 2"/>
                <a:gd name="T4" fmla="*/ 0 w 1"/>
                <a:gd name="T5" fmla="*/ 41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GB"/>
            </a:p>
          </p:txBody>
        </p:sp>
        <p:sp>
          <p:nvSpPr>
            <p:cNvPr id="32876" name="Freeform 4394"/>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77" name="Freeform 4395"/>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GB"/>
            </a:p>
          </p:txBody>
        </p:sp>
        <p:sp>
          <p:nvSpPr>
            <p:cNvPr id="32878" name="Freeform 4396"/>
            <p:cNvSpPr>
              <a:spLocks/>
            </p:cNvSpPr>
            <p:nvPr/>
          </p:nvSpPr>
          <p:spPr bwMode="auto">
            <a:xfrm>
              <a:off x="3796" y="2585"/>
              <a:ext cx="4" cy="2"/>
            </a:xfrm>
            <a:custGeom>
              <a:avLst/>
              <a:gdLst>
                <a:gd name="T0" fmla="*/ 21 w 3"/>
                <a:gd name="T1" fmla="*/ 0 h 2"/>
                <a:gd name="T2" fmla="*/ 0 w 3"/>
                <a:gd name="T3" fmla="*/ 0 h 2"/>
                <a:gd name="T4" fmla="*/ 21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879" name="Freeform 4397"/>
            <p:cNvSpPr>
              <a:spLocks/>
            </p:cNvSpPr>
            <p:nvPr/>
          </p:nvSpPr>
          <p:spPr bwMode="auto">
            <a:xfrm>
              <a:off x="3800" y="2489"/>
              <a:ext cx="3" cy="4"/>
            </a:xfrm>
            <a:custGeom>
              <a:avLst/>
              <a:gdLst>
                <a:gd name="T0" fmla="*/ 41 w 2"/>
                <a:gd name="T1" fmla="*/ 21 h 3"/>
                <a:gd name="T2" fmla="*/ 41 w 2"/>
                <a:gd name="T3" fmla="*/ 0 h 3"/>
                <a:gd name="T4" fmla="*/ 0 w 2"/>
                <a:gd name="T5" fmla="*/ 21 h 3"/>
                <a:gd name="T6" fmla="*/ 4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GB"/>
            </a:p>
          </p:txBody>
        </p:sp>
        <p:sp>
          <p:nvSpPr>
            <p:cNvPr id="32880" name="Freeform 4398"/>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81" name="Rectangle 4399"/>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2882" name="Freeform 4400"/>
            <p:cNvSpPr>
              <a:spLocks/>
            </p:cNvSpPr>
            <p:nvPr/>
          </p:nvSpPr>
          <p:spPr bwMode="auto">
            <a:xfrm>
              <a:off x="3800" y="2495"/>
              <a:ext cx="3" cy="1"/>
            </a:xfrm>
            <a:custGeom>
              <a:avLst/>
              <a:gdLst>
                <a:gd name="T0" fmla="*/ 0 w 2"/>
                <a:gd name="T1" fmla="*/ 0 h 1"/>
                <a:gd name="T2" fmla="*/ 41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83" name="Freeform 4401"/>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84" name="Freeform 4402"/>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885" name="Freeform 4403"/>
            <p:cNvSpPr>
              <a:spLocks/>
            </p:cNvSpPr>
            <p:nvPr/>
          </p:nvSpPr>
          <p:spPr bwMode="auto">
            <a:xfrm>
              <a:off x="3491" y="2746"/>
              <a:ext cx="3" cy="6"/>
            </a:xfrm>
            <a:custGeom>
              <a:avLst/>
              <a:gdLst>
                <a:gd name="T0" fmla="*/ 41 w 2"/>
                <a:gd name="T1" fmla="*/ 17 h 5"/>
                <a:gd name="T2" fmla="*/ 0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GB"/>
            </a:p>
          </p:txBody>
        </p:sp>
        <p:sp>
          <p:nvSpPr>
            <p:cNvPr id="32886" name="Freeform 4404"/>
            <p:cNvSpPr>
              <a:spLocks/>
            </p:cNvSpPr>
            <p:nvPr/>
          </p:nvSpPr>
          <p:spPr bwMode="auto">
            <a:xfrm>
              <a:off x="3326" y="2855"/>
              <a:ext cx="6" cy="1"/>
            </a:xfrm>
            <a:custGeom>
              <a:avLst/>
              <a:gdLst>
                <a:gd name="T0" fmla="*/ 17 w 5"/>
                <a:gd name="T1" fmla="*/ 0 h 1"/>
                <a:gd name="T2" fmla="*/ 0 w 5"/>
                <a:gd name="T3" fmla="*/ 0 h 1"/>
                <a:gd name="T4" fmla="*/ 17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GB"/>
            </a:p>
          </p:txBody>
        </p:sp>
        <p:sp>
          <p:nvSpPr>
            <p:cNvPr id="32887" name="Freeform 4405"/>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888" name="Freeform 4406"/>
            <p:cNvSpPr>
              <a:spLocks/>
            </p:cNvSpPr>
            <p:nvPr/>
          </p:nvSpPr>
          <p:spPr bwMode="auto">
            <a:xfrm>
              <a:off x="2753" y="2130"/>
              <a:ext cx="180" cy="350"/>
            </a:xfrm>
            <a:custGeom>
              <a:avLst/>
              <a:gdLst>
                <a:gd name="T0" fmla="*/ 352 w 161"/>
                <a:gd name="T1" fmla="*/ 317 h 283"/>
                <a:gd name="T2" fmla="*/ 315 w 161"/>
                <a:gd name="T3" fmla="*/ 270 h 283"/>
                <a:gd name="T4" fmla="*/ 280 w 161"/>
                <a:gd name="T5" fmla="*/ 230 h 283"/>
                <a:gd name="T6" fmla="*/ 248 w 161"/>
                <a:gd name="T7" fmla="*/ 186 h 283"/>
                <a:gd name="T8" fmla="*/ 211 w 161"/>
                <a:gd name="T9" fmla="*/ 155 h 283"/>
                <a:gd name="T10" fmla="*/ 176 w 161"/>
                <a:gd name="T11" fmla="*/ 115 h 283"/>
                <a:gd name="T12" fmla="*/ 145 w 161"/>
                <a:gd name="T13" fmla="*/ 72 h 283"/>
                <a:gd name="T14" fmla="*/ 108 w 161"/>
                <a:gd name="T15" fmla="*/ 32 h 283"/>
                <a:gd name="T16" fmla="*/ 72 w 161"/>
                <a:gd name="T17" fmla="*/ 0 h 283"/>
                <a:gd name="T18" fmla="*/ 40 w 161"/>
                <a:gd name="T19" fmla="*/ 32 h 283"/>
                <a:gd name="T20" fmla="*/ 45 w 161"/>
                <a:gd name="T21" fmla="*/ 93 h 283"/>
                <a:gd name="T22" fmla="*/ 45 w 161"/>
                <a:gd name="T23" fmla="*/ 155 h 283"/>
                <a:gd name="T24" fmla="*/ 76 w 161"/>
                <a:gd name="T25" fmla="*/ 240 h 283"/>
                <a:gd name="T26" fmla="*/ 68 w 161"/>
                <a:gd name="T27" fmla="*/ 270 h 283"/>
                <a:gd name="T28" fmla="*/ 68 w 161"/>
                <a:gd name="T29" fmla="*/ 334 h 283"/>
                <a:gd name="T30" fmla="*/ 68 w 161"/>
                <a:gd name="T31" fmla="*/ 393 h 283"/>
                <a:gd name="T32" fmla="*/ 68 w 161"/>
                <a:gd name="T33" fmla="*/ 464 h 283"/>
                <a:gd name="T34" fmla="*/ 61 w 161"/>
                <a:gd name="T35" fmla="*/ 524 h 283"/>
                <a:gd name="T36" fmla="*/ 45 w 161"/>
                <a:gd name="T37" fmla="*/ 561 h 283"/>
                <a:gd name="T38" fmla="*/ 31 w 161"/>
                <a:gd name="T39" fmla="*/ 605 h 283"/>
                <a:gd name="T40" fmla="*/ 15 w 161"/>
                <a:gd name="T41" fmla="*/ 660 h 283"/>
                <a:gd name="T42" fmla="*/ 0 w 161"/>
                <a:gd name="T43" fmla="*/ 710 h 283"/>
                <a:gd name="T44" fmla="*/ 0 w 161"/>
                <a:gd name="T45" fmla="*/ 761 h 283"/>
                <a:gd name="T46" fmla="*/ 15 w 161"/>
                <a:gd name="T47" fmla="*/ 816 h 283"/>
                <a:gd name="T48" fmla="*/ 31 w 161"/>
                <a:gd name="T49" fmla="*/ 816 h 283"/>
                <a:gd name="T50" fmla="*/ 45 w 161"/>
                <a:gd name="T51" fmla="*/ 897 h 283"/>
                <a:gd name="T52" fmla="*/ 53 w 161"/>
                <a:gd name="T53" fmla="*/ 982 h 283"/>
                <a:gd name="T54" fmla="*/ 72 w 161"/>
                <a:gd name="T55" fmla="*/ 1054 h 283"/>
                <a:gd name="T56" fmla="*/ 31 w 161"/>
                <a:gd name="T57" fmla="*/ 1054 h 283"/>
                <a:gd name="T58" fmla="*/ 15 w 161"/>
                <a:gd name="T59" fmla="*/ 1077 h 283"/>
                <a:gd name="T60" fmla="*/ 45 w 161"/>
                <a:gd name="T61" fmla="*/ 1159 h 283"/>
                <a:gd name="T62" fmla="*/ 68 w 161"/>
                <a:gd name="T63" fmla="*/ 1254 h 283"/>
                <a:gd name="T64" fmla="*/ 97 w 161"/>
                <a:gd name="T65" fmla="*/ 1236 h 283"/>
                <a:gd name="T66" fmla="*/ 108 w 161"/>
                <a:gd name="T67" fmla="*/ 1245 h 283"/>
                <a:gd name="T68" fmla="*/ 125 w 161"/>
                <a:gd name="T69" fmla="*/ 1236 h 283"/>
                <a:gd name="T70" fmla="*/ 176 w 161"/>
                <a:gd name="T71" fmla="*/ 1213 h 283"/>
                <a:gd name="T72" fmla="*/ 192 w 161"/>
                <a:gd name="T73" fmla="*/ 1182 h 283"/>
                <a:gd name="T74" fmla="*/ 187 w 161"/>
                <a:gd name="T75" fmla="*/ 1150 h 283"/>
                <a:gd name="T76" fmla="*/ 234 w 161"/>
                <a:gd name="T77" fmla="*/ 1127 h 283"/>
                <a:gd name="T78" fmla="*/ 257 w 161"/>
                <a:gd name="T79" fmla="*/ 1067 h 283"/>
                <a:gd name="T80" fmla="*/ 283 w 161"/>
                <a:gd name="T81" fmla="*/ 1007 h 283"/>
                <a:gd name="T82" fmla="*/ 320 w 161"/>
                <a:gd name="T83" fmla="*/ 991 h 283"/>
                <a:gd name="T84" fmla="*/ 315 w 161"/>
                <a:gd name="T85" fmla="*/ 951 h 283"/>
                <a:gd name="T86" fmla="*/ 310 w 161"/>
                <a:gd name="T87" fmla="*/ 897 h 283"/>
                <a:gd name="T88" fmla="*/ 295 w 161"/>
                <a:gd name="T89" fmla="*/ 845 h 283"/>
                <a:gd name="T90" fmla="*/ 280 w 161"/>
                <a:gd name="T91" fmla="*/ 837 h 283"/>
                <a:gd name="T92" fmla="*/ 295 w 161"/>
                <a:gd name="T93" fmla="*/ 783 h 283"/>
                <a:gd name="T94" fmla="*/ 299 w 161"/>
                <a:gd name="T95" fmla="*/ 743 h 283"/>
                <a:gd name="T96" fmla="*/ 299 w 161"/>
                <a:gd name="T97" fmla="*/ 722 h 283"/>
                <a:gd name="T98" fmla="*/ 299 w 161"/>
                <a:gd name="T99" fmla="*/ 693 h 283"/>
                <a:gd name="T100" fmla="*/ 320 w 161"/>
                <a:gd name="T101" fmla="*/ 636 h 283"/>
                <a:gd name="T102" fmla="*/ 330 w 161"/>
                <a:gd name="T103" fmla="*/ 615 h 283"/>
                <a:gd name="T104" fmla="*/ 352 w 161"/>
                <a:gd name="T105" fmla="*/ 605 h 283"/>
                <a:gd name="T106" fmla="*/ 352 w 161"/>
                <a:gd name="T107" fmla="*/ 529 h 283"/>
                <a:gd name="T108" fmla="*/ 352 w 161"/>
                <a:gd name="T109" fmla="*/ 464 h 283"/>
                <a:gd name="T110" fmla="*/ 352 w 161"/>
                <a:gd name="T111" fmla="*/ 388 h 283"/>
                <a:gd name="T112" fmla="*/ 352 w 161"/>
                <a:gd name="T113" fmla="*/ 31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GB"/>
            </a:p>
          </p:txBody>
        </p:sp>
        <p:sp>
          <p:nvSpPr>
            <p:cNvPr id="32889" name="Freeform 4407"/>
            <p:cNvSpPr>
              <a:spLocks/>
            </p:cNvSpPr>
            <p:nvPr/>
          </p:nvSpPr>
          <p:spPr bwMode="auto">
            <a:xfrm>
              <a:off x="3247" y="2370"/>
              <a:ext cx="27" cy="35"/>
            </a:xfrm>
            <a:custGeom>
              <a:avLst/>
              <a:gdLst>
                <a:gd name="T0" fmla="*/ 0 w 24"/>
                <a:gd name="T1" fmla="*/ 135 h 28"/>
                <a:gd name="T2" fmla="*/ 43 w 24"/>
                <a:gd name="T3" fmla="*/ 135 h 28"/>
                <a:gd name="T4" fmla="*/ 54 w 24"/>
                <a:gd name="T5" fmla="*/ 88 h 28"/>
                <a:gd name="T6" fmla="*/ 38 w 24"/>
                <a:gd name="T7" fmla="*/ 0 h 28"/>
                <a:gd name="T8" fmla="*/ 29 w 24"/>
                <a:gd name="T9" fmla="*/ 13 h 28"/>
                <a:gd name="T10" fmla="*/ 0 w 24"/>
                <a:gd name="T11" fmla="*/ 13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GB"/>
            </a:p>
          </p:txBody>
        </p:sp>
        <p:sp>
          <p:nvSpPr>
            <p:cNvPr id="32890" name="Freeform 4408"/>
            <p:cNvSpPr>
              <a:spLocks/>
            </p:cNvSpPr>
            <p:nvPr/>
          </p:nvSpPr>
          <p:spPr bwMode="auto">
            <a:xfrm>
              <a:off x="3150" y="2251"/>
              <a:ext cx="117" cy="128"/>
            </a:xfrm>
            <a:custGeom>
              <a:avLst/>
              <a:gdLst>
                <a:gd name="T0" fmla="*/ 0 w 104"/>
                <a:gd name="T1" fmla="*/ 341 h 104"/>
                <a:gd name="T2" fmla="*/ 2 w 104"/>
                <a:gd name="T3" fmla="*/ 270 h 104"/>
                <a:gd name="T4" fmla="*/ 12 w 104"/>
                <a:gd name="T5" fmla="*/ 170 h 104"/>
                <a:gd name="T6" fmla="*/ 20 w 104"/>
                <a:gd name="T7" fmla="*/ 71 h 104"/>
                <a:gd name="T8" fmla="*/ 48 w 104"/>
                <a:gd name="T9" fmla="*/ 39 h 104"/>
                <a:gd name="T10" fmla="*/ 71 w 104"/>
                <a:gd name="T11" fmla="*/ 2 h 104"/>
                <a:gd name="T12" fmla="*/ 77 w 104"/>
                <a:gd name="T13" fmla="*/ 0 h 104"/>
                <a:gd name="T14" fmla="*/ 88 w 104"/>
                <a:gd name="T15" fmla="*/ 48 h 104"/>
                <a:gd name="T16" fmla="*/ 98 w 104"/>
                <a:gd name="T17" fmla="*/ 111 h 104"/>
                <a:gd name="T18" fmla="*/ 110 w 104"/>
                <a:gd name="T19" fmla="*/ 170 h 104"/>
                <a:gd name="T20" fmla="*/ 118 w 104"/>
                <a:gd name="T21" fmla="*/ 222 h 104"/>
                <a:gd name="T22" fmla="*/ 125 w 104"/>
                <a:gd name="T23" fmla="*/ 199 h 104"/>
                <a:gd name="T24" fmla="*/ 129 w 104"/>
                <a:gd name="T25" fmla="*/ 209 h 104"/>
                <a:gd name="T26" fmla="*/ 158 w 104"/>
                <a:gd name="T27" fmla="*/ 256 h 104"/>
                <a:gd name="T28" fmla="*/ 200 w 104"/>
                <a:gd name="T29" fmla="*/ 318 h 104"/>
                <a:gd name="T30" fmla="*/ 240 w 104"/>
                <a:gd name="T31" fmla="*/ 391 h 104"/>
                <a:gd name="T32" fmla="*/ 240 w 104"/>
                <a:gd name="T33" fmla="*/ 405 h 104"/>
                <a:gd name="T34" fmla="*/ 240 w 104"/>
                <a:gd name="T35" fmla="*/ 414 h 104"/>
                <a:gd name="T36" fmla="*/ 226 w 104"/>
                <a:gd name="T37" fmla="*/ 426 h 104"/>
                <a:gd name="T38" fmla="*/ 205 w 104"/>
                <a:gd name="T39" fmla="*/ 446 h 104"/>
                <a:gd name="T40" fmla="*/ 205 w 104"/>
                <a:gd name="T41" fmla="*/ 426 h 104"/>
                <a:gd name="T42" fmla="*/ 174 w 104"/>
                <a:gd name="T43" fmla="*/ 405 h 104"/>
                <a:gd name="T44" fmla="*/ 150 w 104"/>
                <a:gd name="T45" fmla="*/ 350 h 104"/>
                <a:gd name="T46" fmla="*/ 141 w 104"/>
                <a:gd name="T47" fmla="*/ 318 h 104"/>
                <a:gd name="T48" fmla="*/ 118 w 104"/>
                <a:gd name="T49" fmla="*/ 302 h 104"/>
                <a:gd name="T50" fmla="*/ 98 w 104"/>
                <a:gd name="T51" fmla="*/ 302 h 104"/>
                <a:gd name="T52" fmla="*/ 77 w 104"/>
                <a:gd name="T53" fmla="*/ 302 h 104"/>
                <a:gd name="T54" fmla="*/ 60 w 104"/>
                <a:gd name="T55" fmla="*/ 270 h 104"/>
                <a:gd name="T56" fmla="*/ 48 w 104"/>
                <a:gd name="T57" fmla="*/ 332 h 104"/>
                <a:gd name="T58" fmla="*/ 33 w 104"/>
                <a:gd name="T59" fmla="*/ 302 h 104"/>
                <a:gd name="T60" fmla="*/ 20 w 104"/>
                <a:gd name="T61" fmla="*/ 341 h 104"/>
                <a:gd name="T62" fmla="*/ 0 w 104"/>
                <a:gd name="T63" fmla="*/ 34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GB"/>
            </a:p>
          </p:txBody>
        </p:sp>
        <p:sp>
          <p:nvSpPr>
            <p:cNvPr id="32891" name="Freeform 4409"/>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GB"/>
            </a:p>
          </p:txBody>
        </p:sp>
        <p:sp>
          <p:nvSpPr>
            <p:cNvPr id="32892" name="Freeform 4410"/>
            <p:cNvSpPr>
              <a:spLocks/>
            </p:cNvSpPr>
            <p:nvPr/>
          </p:nvSpPr>
          <p:spPr bwMode="auto">
            <a:xfrm>
              <a:off x="3237" y="2384"/>
              <a:ext cx="177" cy="302"/>
            </a:xfrm>
            <a:custGeom>
              <a:avLst/>
              <a:gdLst>
                <a:gd name="T0" fmla="*/ 342 w 158"/>
                <a:gd name="T1" fmla="*/ 149 h 244"/>
                <a:gd name="T2" fmla="*/ 329 w 158"/>
                <a:gd name="T3" fmla="*/ 245 h 244"/>
                <a:gd name="T4" fmla="*/ 302 w 158"/>
                <a:gd name="T5" fmla="*/ 333 h 244"/>
                <a:gd name="T6" fmla="*/ 282 w 158"/>
                <a:gd name="T7" fmla="*/ 425 h 244"/>
                <a:gd name="T8" fmla="*/ 261 w 158"/>
                <a:gd name="T9" fmla="*/ 516 h 244"/>
                <a:gd name="T10" fmla="*/ 234 w 158"/>
                <a:gd name="T11" fmla="*/ 611 h 244"/>
                <a:gd name="T12" fmla="*/ 215 w 158"/>
                <a:gd name="T13" fmla="*/ 662 h 244"/>
                <a:gd name="T14" fmla="*/ 192 w 158"/>
                <a:gd name="T15" fmla="*/ 709 h 244"/>
                <a:gd name="T16" fmla="*/ 171 w 158"/>
                <a:gd name="T17" fmla="*/ 748 h 244"/>
                <a:gd name="T18" fmla="*/ 149 w 158"/>
                <a:gd name="T19" fmla="*/ 791 h 244"/>
                <a:gd name="T20" fmla="*/ 128 w 158"/>
                <a:gd name="T21" fmla="*/ 831 h 244"/>
                <a:gd name="T22" fmla="*/ 104 w 158"/>
                <a:gd name="T23" fmla="*/ 882 h 244"/>
                <a:gd name="T24" fmla="*/ 77 w 158"/>
                <a:gd name="T25" fmla="*/ 939 h 244"/>
                <a:gd name="T26" fmla="*/ 54 w 158"/>
                <a:gd name="T27" fmla="*/ 979 h 244"/>
                <a:gd name="T28" fmla="*/ 35 w 158"/>
                <a:gd name="T29" fmla="*/ 1030 h 244"/>
                <a:gd name="T30" fmla="*/ 19 w 158"/>
                <a:gd name="T31" fmla="*/ 1087 h 244"/>
                <a:gd name="T32" fmla="*/ 0 w 158"/>
                <a:gd name="T33" fmla="*/ 1011 h 244"/>
                <a:gd name="T34" fmla="*/ 0 w 158"/>
                <a:gd name="T35" fmla="*/ 939 h 244"/>
                <a:gd name="T36" fmla="*/ 0 w 158"/>
                <a:gd name="T37" fmla="*/ 878 h 244"/>
                <a:gd name="T38" fmla="*/ 0 w 158"/>
                <a:gd name="T39" fmla="*/ 803 h 244"/>
                <a:gd name="T40" fmla="*/ 0 w 158"/>
                <a:gd name="T41" fmla="*/ 724 h 244"/>
                <a:gd name="T42" fmla="*/ 15 w 158"/>
                <a:gd name="T43" fmla="*/ 676 h 244"/>
                <a:gd name="T44" fmla="*/ 31 w 158"/>
                <a:gd name="T45" fmla="*/ 632 h 244"/>
                <a:gd name="T46" fmla="*/ 54 w 158"/>
                <a:gd name="T47" fmla="*/ 611 h 244"/>
                <a:gd name="T48" fmla="*/ 84 w 158"/>
                <a:gd name="T49" fmla="*/ 572 h 244"/>
                <a:gd name="T50" fmla="*/ 113 w 158"/>
                <a:gd name="T51" fmla="*/ 572 h 244"/>
                <a:gd name="T52" fmla="*/ 133 w 158"/>
                <a:gd name="T53" fmla="*/ 561 h 244"/>
                <a:gd name="T54" fmla="*/ 162 w 158"/>
                <a:gd name="T55" fmla="*/ 494 h 244"/>
                <a:gd name="T56" fmla="*/ 187 w 158"/>
                <a:gd name="T57" fmla="*/ 432 h 244"/>
                <a:gd name="T58" fmla="*/ 215 w 158"/>
                <a:gd name="T59" fmla="*/ 376 h 244"/>
                <a:gd name="T60" fmla="*/ 241 w 158"/>
                <a:gd name="T61" fmla="*/ 304 h 244"/>
                <a:gd name="T62" fmla="*/ 208 w 158"/>
                <a:gd name="T63" fmla="*/ 304 h 244"/>
                <a:gd name="T64" fmla="*/ 185 w 158"/>
                <a:gd name="T65" fmla="*/ 297 h 244"/>
                <a:gd name="T66" fmla="*/ 159 w 158"/>
                <a:gd name="T67" fmla="*/ 277 h 244"/>
                <a:gd name="T68" fmla="*/ 131 w 158"/>
                <a:gd name="T69" fmla="*/ 256 h 244"/>
                <a:gd name="T70" fmla="*/ 104 w 158"/>
                <a:gd name="T71" fmla="*/ 230 h 244"/>
                <a:gd name="T72" fmla="*/ 77 w 158"/>
                <a:gd name="T73" fmla="*/ 184 h 244"/>
                <a:gd name="T74" fmla="*/ 56 w 158"/>
                <a:gd name="T75" fmla="*/ 118 h 244"/>
                <a:gd name="T76" fmla="*/ 62 w 158"/>
                <a:gd name="T77" fmla="*/ 77 h 244"/>
                <a:gd name="T78" fmla="*/ 73 w 158"/>
                <a:gd name="T79" fmla="*/ 32 h 244"/>
                <a:gd name="T80" fmla="*/ 93 w 158"/>
                <a:gd name="T81" fmla="*/ 88 h 244"/>
                <a:gd name="T82" fmla="*/ 115 w 158"/>
                <a:gd name="T83" fmla="*/ 118 h 244"/>
                <a:gd name="T84" fmla="*/ 159 w 158"/>
                <a:gd name="T85" fmla="*/ 88 h 244"/>
                <a:gd name="T86" fmla="*/ 187 w 158"/>
                <a:gd name="T87" fmla="*/ 97 h 244"/>
                <a:gd name="T88" fmla="*/ 225 w 158"/>
                <a:gd name="T89" fmla="*/ 71 h 244"/>
                <a:gd name="T90" fmla="*/ 273 w 158"/>
                <a:gd name="T91" fmla="*/ 46 h 244"/>
                <a:gd name="T92" fmla="*/ 317 w 158"/>
                <a:gd name="T93" fmla="*/ 21 h 244"/>
                <a:gd name="T94" fmla="*/ 342 w 158"/>
                <a:gd name="T95" fmla="*/ 0 h 244"/>
                <a:gd name="T96" fmla="*/ 346 w 158"/>
                <a:gd name="T97" fmla="*/ 21 h 244"/>
                <a:gd name="T98" fmla="*/ 346 w 158"/>
                <a:gd name="T99" fmla="*/ 118 h 244"/>
                <a:gd name="T100" fmla="*/ 351 w 158"/>
                <a:gd name="T101" fmla="*/ 118 h 244"/>
                <a:gd name="T102" fmla="*/ 342 w 158"/>
                <a:gd name="T103" fmla="*/ 149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GB"/>
            </a:p>
          </p:txBody>
        </p:sp>
        <p:sp>
          <p:nvSpPr>
            <p:cNvPr id="32893" name="Freeform 4411"/>
            <p:cNvSpPr>
              <a:spLocks/>
            </p:cNvSpPr>
            <p:nvPr/>
          </p:nvSpPr>
          <p:spPr bwMode="auto">
            <a:xfrm>
              <a:off x="3026" y="2701"/>
              <a:ext cx="33" cy="45"/>
            </a:xfrm>
            <a:custGeom>
              <a:avLst/>
              <a:gdLst>
                <a:gd name="T0" fmla="*/ 52 w 30"/>
                <a:gd name="T1" fmla="*/ 34 h 37"/>
                <a:gd name="T2" fmla="*/ 52 w 30"/>
                <a:gd name="T3" fmla="*/ 0 h 37"/>
                <a:gd name="T4" fmla="*/ 32 w 30"/>
                <a:gd name="T5" fmla="*/ 0 h 37"/>
                <a:gd name="T6" fmla="*/ 28 w 30"/>
                <a:gd name="T7" fmla="*/ 16 h 37"/>
                <a:gd name="T8" fmla="*/ 2 w 30"/>
                <a:gd name="T9" fmla="*/ 28 h 37"/>
                <a:gd name="T10" fmla="*/ 0 w 30"/>
                <a:gd name="T11" fmla="*/ 28 h 37"/>
                <a:gd name="T12" fmla="*/ 2 w 30"/>
                <a:gd name="T13" fmla="*/ 28 h 37"/>
                <a:gd name="T14" fmla="*/ 4 w 30"/>
                <a:gd name="T15" fmla="*/ 90 h 37"/>
                <a:gd name="T16" fmla="*/ 14 w 30"/>
                <a:gd name="T17" fmla="*/ 146 h 37"/>
                <a:gd name="T18" fmla="*/ 21 w 30"/>
                <a:gd name="T19" fmla="*/ 146 h 37"/>
                <a:gd name="T20" fmla="*/ 37 w 30"/>
                <a:gd name="T21" fmla="*/ 102 h 37"/>
                <a:gd name="T22" fmla="*/ 58 w 30"/>
                <a:gd name="T23" fmla="*/ 57 h 37"/>
                <a:gd name="T24" fmla="*/ 52 w 30"/>
                <a:gd name="T25" fmla="*/ 34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GB"/>
            </a:p>
          </p:txBody>
        </p:sp>
        <p:sp>
          <p:nvSpPr>
            <p:cNvPr id="32894" name="Freeform 4412"/>
            <p:cNvSpPr>
              <a:spLocks/>
            </p:cNvSpPr>
            <p:nvPr/>
          </p:nvSpPr>
          <p:spPr bwMode="auto">
            <a:xfrm>
              <a:off x="2711" y="2569"/>
              <a:ext cx="132" cy="190"/>
            </a:xfrm>
            <a:custGeom>
              <a:avLst/>
              <a:gdLst>
                <a:gd name="T0" fmla="*/ 45 w 118"/>
                <a:gd name="T1" fmla="*/ 466 h 154"/>
                <a:gd name="T2" fmla="*/ 21 w 118"/>
                <a:gd name="T3" fmla="*/ 474 h 154"/>
                <a:gd name="T4" fmla="*/ 21 w 118"/>
                <a:gd name="T5" fmla="*/ 497 h 154"/>
                <a:gd name="T6" fmla="*/ 21 w 118"/>
                <a:gd name="T7" fmla="*/ 514 h 154"/>
                <a:gd name="T8" fmla="*/ 26 w 118"/>
                <a:gd name="T9" fmla="*/ 547 h 154"/>
                <a:gd name="T10" fmla="*/ 21 w 118"/>
                <a:gd name="T11" fmla="*/ 563 h 154"/>
                <a:gd name="T12" fmla="*/ 12 w 118"/>
                <a:gd name="T13" fmla="*/ 547 h 154"/>
                <a:gd name="T14" fmla="*/ 0 w 118"/>
                <a:gd name="T15" fmla="*/ 587 h 154"/>
                <a:gd name="T16" fmla="*/ 31 w 118"/>
                <a:gd name="T17" fmla="*/ 670 h 154"/>
                <a:gd name="T18" fmla="*/ 54 w 118"/>
                <a:gd name="T19" fmla="*/ 627 h 154"/>
                <a:gd name="T20" fmla="*/ 69 w 118"/>
                <a:gd name="T21" fmla="*/ 637 h 154"/>
                <a:gd name="T22" fmla="*/ 87 w 118"/>
                <a:gd name="T23" fmla="*/ 649 h 154"/>
                <a:gd name="T24" fmla="*/ 97 w 118"/>
                <a:gd name="T25" fmla="*/ 627 h 154"/>
                <a:gd name="T26" fmla="*/ 115 w 118"/>
                <a:gd name="T27" fmla="*/ 627 h 154"/>
                <a:gd name="T28" fmla="*/ 120 w 118"/>
                <a:gd name="T29" fmla="*/ 664 h 154"/>
                <a:gd name="T30" fmla="*/ 150 w 118"/>
                <a:gd name="T31" fmla="*/ 609 h 154"/>
                <a:gd name="T32" fmla="*/ 179 w 118"/>
                <a:gd name="T33" fmla="*/ 558 h 154"/>
                <a:gd name="T34" fmla="*/ 179 w 118"/>
                <a:gd name="T35" fmla="*/ 497 h 154"/>
                <a:gd name="T36" fmla="*/ 181 w 118"/>
                <a:gd name="T37" fmla="*/ 436 h 154"/>
                <a:gd name="T38" fmla="*/ 209 w 118"/>
                <a:gd name="T39" fmla="*/ 370 h 154"/>
                <a:gd name="T40" fmla="*/ 226 w 118"/>
                <a:gd name="T41" fmla="*/ 311 h 154"/>
                <a:gd name="T42" fmla="*/ 235 w 118"/>
                <a:gd name="T43" fmla="*/ 258 h 154"/>
                <a:gd name="T44" fmla="*/ 243 w 118"/>
                <a:gd name="T45" fmla="*/ 197 h 154"/>
                <a:gd name="T46" fmla="*/ 243 w 118"/>
                <a:gd name="T47" fmla="*/ 136 h 154"/>
                <a:gd name="T48" fmla="*/ 253 w 118"/>
                <a:gd name="T49" fmla="*/ 73 h 154"/>
                <a:gd name="T50" fmla="*/ 261 w 118"/>
                <a:gd name="T51" fmla="*/ 14 h 154"/>
                <a:gd name="T52" fmla="*/ 235 w 118"/>
                <a:gd name="T53" fmla="*/ 0 h 154"/>
                <a:gd name="T54" fmla="*/ 209 w 118"/>
                <a:gd name="T55" fmla="*/ 0 h 154"/>
                <a:gd name="T56" fmla="*/ 187 w 118"/>
                <a:gd name="T57" fmla="*/ 21 h 154"/>
                <a:gd name="T58" fmla="*/ 179 w 118"/>
                <a:gd name="T59" fmla="*/ 106 h 154"/>
                <a:gd name="T60" fmla="*/ 170 w 118"/>
                <a:gd name="T61" fmla="*/ 146 h 154"/>
                <a:gd name="T62" fmla="*/ 143 w 118"/>
                <a:gd name="T63" fmla="*/ 126 h 154"/>
                <a:gd name="T64" fmla="*/ 109 w 118"/>
                <a:gd name="T65" fmla="*/ 111 h 154"/>
                <a:gd name="T66" fmla="*/ 78 w 118"/>
                <a:gd name="T67" fmla="*/ 111 h 154"/>
                <a:gd name="T68" fmla="*/ 72 w 118"/>
                <a:gd name="T69" fmla="*/ 186 h 154"/>
                <a:gd name="T70" fmla="*/ 115 w 118"/>
                <a:gd name="T71" fmla="*/ 170 h 154"/>
                <a:gd name="T72" fmla="*/ 115 w 118"/>
                <a:gd name="T73" fmla="*/ 226 h 154"/>
                <a:gd name="T74" fmla="*/ 97 w 118"/>
                <a:gd name="T75" fmla="*/ 268 h 154"/>
                <a:gd name="T76" fmla="*/ 120 w 118"/>
                <a:gd name="T77" fmla="*/ 338 h 154"/>
                <a:gd name="T78" fmla="*/ 109 w 118"/>
                <a:gd name="T79" fmla="*/ 452 h 154"/>
                <a:gd name="T80" fmla="*/ 97 w 118"/>
                <a:gd name="T81" fmla="*/ 474 h 154"/>
                <a:gd name="T82" fmla="*/ 87 w 118"/>
                <a:gd name="T83" fmla="*/ 443 h 154"/>
                <a:gd name="T84" fmla="*/ 72 w 118"/>
                <a:gd name="T85" fmla="*/ 466 h 154"/>
                <a:gd name="T86" fmla="*/ 54 w 118"/>
                <a:gd name="T87" fmla="*/ 424 h 154"/>
                <a:gd name="T88" fmla="*/ 45 w 118"/>
                <a:gd name="T89" fmla="*/ 46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GB"/>
            </a:p>
          </p:txBody>
        </p:sp>
        <p:sp>
          <p:nvSpPr>
            <p:cNvPr id="32895" name="Freeform 4413"/>
            <p:cNvSpPr>
              <a:spLocks/>
            </p:cNvSpPr>
            <p:nvPr/>
          </p:nvSpPr>
          <p:spPr bwMode="auto">
            <a:xfrm>
              <a:off x="3113" y="2545"/>
              <a:ext cx="140" cy="205"/>
            </a:xfrm>
            <a:custGeom>
              <a:avLst/>
              <a:gdLst>
                <a:gd name="T0" fmla="*/ 130 w 125"/>
                <a:gd name="T1" fmla="*/ 601 h 166"/>
                <a:gd name="T2" fmla="*/ 93 w 125"/>
                <a:gd name="T3" fmla="*/ 561 h 166"/>
                <a:gd name="T4" fmla="*/ 62 w 125"/>
                <a:gd name="T5" fmla="*/ 524 h 166"/>
                <a:gd name="T6" fmla="*/ 35 w 125"/>
                <a:gd name="T7" fmla="*/ 479 h 166"/>
                <a:gd name="T8" fmla="*/ 0 w 125"/>
                <a:gd name="T9" fmla="*/ 448 h 166"/>
                <a:gd name="T10" fmla="*/ 0 w 125"/>
                <a:gd name="T11" fmla="*/ 354 h 166"/>
                <a:gd name="T12" fmla="*/ 27 w 125"/>
                <a:gd name="T13" fmla="*/ 280 h 166"/>
                <a:gd name="T14" fmla="*/ 35 w 125"/>
                <a:gd name="T15" fmla="*/ 220 h 166"/>
                <a:gd name="T16" fmla="*/ 27 w 125"/>
                <a:gd name="T17" fmla="*/ 157 h 166"/>
                <a:gd name="T18" fmla="*/ 15 w 125"/>
                <a:gd name="T19" fmla="*/ 96 h 166"/>
                <a:gd name="T20" fmla="*/ 0 w 125"/>
                <a:gd name="T21" fmla="*/ 32 h 166"/>
                <a:gd name="T22" fmla="*/ 15 w 125"/>
                <a:gd name="T23" fmla="*/ 0 h 166"/>
                <a:gd name="T24" fmla="*/ 43 w 125"/>
                <a:gd name="T25" fmla="*/ 0 h 166"/>
                <a:gd name="T26" fmla="*/ 67 w 125"/>
                <a:gd name="T27" fmla="*/ 0 h 166"/>
                <a:gd name="T28" fmla="*/ 101 w 125"/>
                <a:gd name="T29" fmla="*/ 14 h 166"/>
                <a:gd name="T30" fmla="*/ 143 w 125"/>
                <a:gd name="T31" fmla="*/ 75 h 166"/>
                <a:gd name="T32" fmla="*/ 192 w 125"/>
                <a:gd name="T33" fmla="*/ 96 h 166"/>
                <a:gd name="T34" fmla="*/ 208 w 125"/>
                <a:gd name="T35" fmla="*/ 65 h 166"/>
                <a:gd name="T36" fmla="*/ 246 w 125"/>
                <a:gd name="T37" fmla="*/ 43 h 166"/>
                <a:gd name="T38" fmla="*/ 278 w 125"/>
                <a:gd name="T39" fmla="*/ 53 h 166"/>
                <a:gd name="T40" fmla="*/ 261 w 125"/>
                <a:gd name="T41" fmla="*/ 96 h 166"/>
                <a:gd name="T42" fmla="*/ 246 w 125"/>
                <a:gd name="T43" fmla="*/ 147 h 166"/>
                <a:gd name="T44" fmla="*/ 246 w 125"/>
                <a:gd name="T45" fmla="*/ 220 h 166"/>
                <a:gd name="T46" fmla="*/ 246 w 125"/>
                <a:gd name="T47" fmla="*/ 296 h 166"/>
                <a:gd name="T48" fmla="*/ 246 w 125"/>
                <a:gd name="T49" fmla="*/ 354 h 166"/>
                <a:gd name="T50" fmla="*/ 246 w 125"/>
                <a:gd name="T51" fmla="*/ 426 h 166"/>
                <a:gd name="T52" fmla="*/ 264 w 125"/>
                <a:gd name="T53" fmla="*/ 500 h 166"/>
                <a:gd name="T54" fmla="*/ 246 w 125"/>
                <a:gd name="T55" fmla="*/ 508 h 166"/>
                <a:gd name="T56" fmla="*/ 234 w 125"/>
                <a:gd name="T57" fmla="*/ 561 h 166"/>
                <a:gd name="T58" fmla="*/ 220 w 125"/>
                <a:gd name="T59" fmla="*/ 592 h 166"/>
                <a:gd name="T60" fmla="*/ 199 w 125"/>
                <a:gd name="T61" fmla="*/ 651 h 166"/>
                <a:gd name="T62" fmla="*/ 187 w 125"/>
                <a:gd name="T63" fmla="*/ 725 h 166"/>
                <a:gd name="T64" fmla="*/ 180 w 125"/>
                <a:gd name="T65" fmla="*/ 725 h 166"/>
                <a:gd name="T66" fmla="*/ 159 w 125"/>
                <a:gd name="T67" fmla="*/ 674 h 166"/>
                <a:gd name="T68" fmla="*/ 130 w 125"/>
                <a:gd name="T69" fmla="*/ 622 h 166"/>
                <a:gd name="T70" fmla="*/ 130 w 125"/>
                <a:gd name="T71" fmla="*/ 60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GB"/>
            </a:p>
          </p:txBody>
        </p:sp>
        <p:sp>
          <p:nvSpPr>
            <p:cNvPr id="32896" name="Freeform 4414"/>
            <p:cNvSpPr>
              <a:spLocks/>
            </p:cNvSpPr>
            <p:nvPr/>
          </p:nvSpPr>
          <p:spPr bwMode="auto">
            <a:xfrm>
              <a:off x="5557" y="2580"/>
              <a:ext cx="3" cy="3"/>
            </a:xfrm>
            <a:custGeom>
              <a:avLst/>
              <a:gdLst>
                <a:gd name="T0" fmla="*/ 41 w 2"/>
                <a:gd name="T1" fmla="*/ 0 h 2"/>
                <a:gd name="T2" fmla="*/ 0 w 2"/>
                <a:gd name="T3" fmla="*/ 41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897" name="Freeform 4415"/>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GB"/>
            </a:p>
          </p:txBody>
        </p:sp>
        <p:sp>
          <p:nvSpPr>
            <p:cNvPr id="32898" name="Rectangle 4416"/>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2899" name="Freeform 4417"/>
            <p:cNvSpPr>
              <a:spLocks/>
            </p:cNvSpPr>
            <p:nvPr/>
          </p:nvSpPr>
          <p:spPr bwMode="auto">
            <a:xfrm>
              <a:off x="5567" y="2604"/>
              <a:ext cx="5" cy="3"/>
            </a:xfrm>
            <a:custGeom>
              <a:avLst/>
              <a:gdLst>
                <a:gd name="T0" fmla="*/ 0 w 3"/>
                <a:gd name="T1" fmla="*/ 41 h 2"/>
                <a:gd name="T2" fmla="*/ 10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GB"/>
            </a:p>
          </p:txBody>
        </p:sp>
        <p:sp>
          <p:nvSpPr>
            <p:cNvPr id="32900" name="Freeform 4418"/>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901" name="Freeform 4419"/>
            <p:cNvSpPr>
              <a:spLocks/>
            </p:cNvSpPr>
            <p:nvPr/>
          </p:nvSpPr>
          <p:spPr bwMode="auto">
            <a:xfrm>
              <a:off x="2564" y="2343"/>
              <a:ext cx="207" cy="208"/>
            </a:xfrm>
            <a:custGeom>
              <a:avLst/>
              <a:gdLst>
                <a:gd name="T0" fmla="*/ 251 w 187"/>
                <a:gd name="T1" fmla="*/ 541 h 168"/>
                <a:gd name="T2" fmla="*/ 227 w 187"/>
                <a:gd name="T3" fmla="*/ 561 h 168"/>
                <a:gd name="T4" fmla="*/ 216 w 187"/>
                <a:gd name="T5" fmla="*/ 600 h 168"/>
                <a:gd name="T6" fmla="*/ 197 w 187"/>
                <a:gd name="T7" fmla="*/ 655 h 168"/>
                <a:gd name="T8" fmla="*/ 192 w 187"/>
                <a:gd name="T9" fmla="*/ 717 h 168"/>
                <a:gd name="T10" fmla="*/ 176 w 187"/>
                <a:gd name="T11" fmla="*/ 709 h 168"/>
                <a:gd name="T12" fmla="*/ 176 w 187"/>
                <a:gd name="T13" fmla="*/ 742 h 168"/>
                <a:gd name="T14" fmla="*/ 151 w 187"/>
                <a:gd name="T15" fmla="*/ 742 h 168"/>
                <a:gd name="T16" fmla="*/ 144 w 187"/>
                <a:gd name="T17" fmla="*/ 728 h 168"/>
                <a:gd name="T18" fmla="*/ 138 w 187"/>
                <a:gd name="T19" fmla="*/ 742 h 168"/>
                <a:gd name="T20" fmla="*/ 136 w 187"/>
                <a:gd name="T21" fmla="*/ 742 h 168"/>
                <a:gd name="T22" fmla="*/ 130 w 187"/>
                <a:gd name="T23" fmla="*/ 717 h 168"/>
                <a:gd name="T24" fmla="*/ 130 w 187"/>
                <a:gd name="T25" fmla="*/ 749 h 168"/>
                <a:gd name="T26" fmla="*/ 125 w 187"/>
                <a:gd name="T27" fmla="*/ 742 h 168"/>
                <a:gd name="T28" fmla="*/ 125 w 187"/>
                <a:gd name="T29" fmla="*/ 742 h 168"/>
                <a:gd name="T30" fmla="*/ 114 w 187"/>
                <a:gd name="T31" fmla="*/ 742 h 168"/>
                <a:gd name="T32" fmla="*/ 100 w 187"/>
                <a:gd name="T33" fmla="*/ 749 h 168"/>
                <a:gd name="T34" fmla="*/ 84 w 187"/>
                <a:gd name="T35" fmla="*/ 662 h 168"/>
                <a:gd name="T36" fmla="*/ 92 w 187"/>
                <a:gd name="T37" fmla="*/ 662 h 168"/>
                <a:gd name="T38" fmla="*/ 81 w 187"/>
                <a:gd name="T39" fmla="*/ 655 h 168"/>
                <a:gd name="T40" fmla="*/ 84 w 187"/>
                <a:gd name="T41" fmla="*/ 655 h 168"/>
                <a:gd name="T42" fmla="*/ 76 w 187"/>
                <a:gd name="T43" fmla="*/ 635 h 168"/>
                <a:gd name="T44" fmla="*/ 42 w 187"/>
                <a:gd name="T45" fmla="*/ 594 h 168"/>
                <a:gd name="T46" fmla="*/ 28 w 187"/>
                <a:gd name="T47" fmla="*/ 579 h 168"/>
                <a:gd name="T48" fmla="*/ 33 w 187"/>
                <a:gd name="T49" fmla="*/ 572 h 168"/>
                <a:gd name="T50" fmla="*/ 0 w 187"/>
                <a:gd name="T51" fmla="*/ 594 h 168"/>
                <a:gd name="T52" fmla="*/ 2 w 187"/>
                <a:gd name="T53" fmla="*/ 485 h 168"/>
                <a:gd name="T54" fmla="*/ 2 w 187"/>
                <a:gd name="T55" fmla="*/ 373 h 168"/>
                <a:gd name="T56" fmla="*/ 28 w 187"/>
                <a:gd name="T57" fmla="*/ 285 h 168"/>
                <a:gd name="T58" fmla="*/ 33 w 187"/>
                <a:gd name="T59" fmla="*/ 210 h 168"/>
                <a:gd name="T60" fmla="*/ 28 w 187"/>
                <a:gd name="T61" fmla="*/ 168 h 168"/>
                <a:gd name="T62" fmla="*/ 28 w 187"/>
                <a:gd name="T63" fmla="*/ 136 h 168"/>
                <a:gd name="T64" fmla="*/ 38 w 187"/>
                <a:gd name="T65" fmla="*/ 88 h 168"/>
                <a:gd name="T66" fmla="*/ 46 w 187"/>
                <a:gd name="T67" fmla="*/ 21 h 168"/>
                <a:gd name="T68" fmla="*/ 76 w 187"/>
                <a:gd name="T69" fmla="*/ 0 h 168"/>
                <a:gd name="T70" fmla="*/ 111 w 187"/>
                <a:gd name="T71" fmla="*/ 14 h 168"/>
                <a:gd name="T72" fmla="*/ 130 w 187"/>
                <a:gd name="T73" fmla="*/ 57 h 168"/>
                <a:gd name="T74" fmla="*/ 165 w 187"/>
                <a:gd name="T75" fmla="*/ 32 h 168"/>
                <a:gd name="T76" fmla="*/ 187 w 187"/>
                <a:gd name="T77" fmla="*/ 57 h 168"/>
                <a:gd name="T78" fmla="*/ 213 w 187"/>
                <a:gd name="T79" fmla="*/ 77 h 168"/>
                <a:gd name="T80" fmla="*/ 244 w 187"/>
                <a:gd name="T81" fmla="*/ 32 h 168"/>
                <a:gd name="T82" fmla="*/ 279 w 187"/>
                <a:gd name="T83" fmla="*/ 46 h 168"/>
                <a:gd name="T84" fmla="*/ 310 w 187"/>
                <a:gd name="T85" fmla="*/ 57 h 168"/>
                <a:gd name="T86" fmla="*/ 345 w 187"/>
                <a:gd name="T87" fmla="*/ 0 h 168"/>
                <a:gd name="T88" fmla="*/ 360 w 187"/>
                <a:gd name="T89" fmla="*/ 57 h 168"/>
                <a:gd name="T90" fmla="*/ 364 w 187"/>
                <a:gd name="T91" fmla="*/ 118 h 168"/>
                <a:gd name="T92" fmla="*/ 380 w 187"/>
                <a:gd name="T93" fmla="*/ 136 h 168"/>
                <a:gd name="T94" fmla="*/ 376 w 187"/>
                <a:gd name="T95" fmla="*/ 193 h 168"/>
                <a:gd name="T96" fmla="*/ 348 w 187"/>
                <a:gd name="T97" fmla="*/ 230 h 168"/>
                <a:gd name="T98" fmla="*/ 342 w 187"/>
                <a:gd name="T99" fmla="*/ 296 h 168"/>
                <a:gd name="T100" fmla="*/ 328 w 187"/>
                <a:gd name="T101" fmla="*/ 349 h 168"/>
                <a:gd name="T102" fmla="*/ 320 w 187"/>
                <a:gd name="T103" fmla="*/ 412 h 168"/>
                <a:gd name="T104" fmla="*/ 306 w 187"/>
                <a:gd name="T105" fmla="*/ 453 h 168"/>
                <a:gd name="T106" fmla="*/ 293 w 187"/>
                <a:gd name="T107" fmla="*/ 526 h 168"/>
                <a:gd name="T108" fmla="*/ 268 w 187"/>
                <a:gd name="T109" fmla="*/ 579 h 168"/>
                <a:gd name="T110" fmla="*/ 251 w 187"/>
                <a:gd name="T111" fmla="*/ 54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GB"/>
            </a:p>
          </p:txBody>
        </p:sp>
        <p:sp>
          <p:nvSpPr>
            <p:cNvPr id="32902" name="Freeform 4420"/>
            <p:cNvSpPr>
              <a:spLocks/>
            </p:cNvSpPr>
            <p:nvPr/>
          </p:nvSpPr>
          <p:spPr bwMode="auto">
            <a:xfrm>
              <a:off x="2529" y="2375"/>
              <a:ext cx="52" cy="135"/>
            </a:xfrm>
            <a:custGeom>
              <a:avLst/>
              <a:gdLst>
                <a:gd name="T0" fmla="*/ 2 w 47"/>
                <a:gd name="T1" fmla="*/ 109 h 109"/>
                <a:gd name="T2" fmla="*/ 0 w 47"/>
                <a:gd name="T3" fmla="*/ 136 h 109"/>
                <a:gd name="T4" fmla="*/ 17 w 47"/>
                <a:gd name="T5" fmla="*/ 181 h 109"/>
                <a:gd name="T6" fmla="*/ 23 w 47"/>
                <a:gd name="T7" fmla="*/ 256 h 109"/>
                <a:gd name="T8" fmla="*/ 23 w 47"/>
                <a:gd name="T9" fmla="*/ 305 h 109"/>
                <a:gd name="T10" fmla="*/ 28 w 47"/>
                <a:gd name="T11" fmla="*/ 374 h 109"/>
                <a:gd name="T12" fmla="*/ 28 w 47"/>
                <a:gd name="T13" fmla="*/ 436 h 109"/>
                <a:gd name="T14" fmla="*/ 28 w 47"/>
                <a:gd name="T15" fmla="*/ 487 h 109"/>
                <a:gd name="T16" fmla="*/ 62 w 47"/>
                <a:gd name="T17" fmla="*/ 481 h 109"/>
                <a:gd name="T18" fmla="*/ 67 w 47"/>
                <a:gd name="T19" fmla="*/ 374 h 109"/>
                <a:gd name="T20" fmla="*/ 67 w 47"/>
                <a:gd name="T21" fmla="*/ 256 h 109"/>
                <a:gd name="T22" fmla="*/ 91 w 47"/>
                <a:gd name="T23" fmla="*/ 168 h 109"/>
                <a:gd name="T24" fmla="*/ 96 w 47"/>
                <a:gd name="T25" fmla="*/ 97 h 109"/>
                <a:gd name="T26" fmla="*/ 91 w 47"/>
                <a:gd name="T27" fmla="*/ 57 h 109"/>
                <a:gd name="T28" fmla="*/ 62 w 47"/>
                <a:gd name="T29" fmla="*/ 0 h 109"/>
                <a:gd name="T30" fmla="*/ 53 w 47"/>
                <a:gd name="T31" fmla="*/ 21 h 109"/>
                <a:gd name="T32" fmla="*/ 53 w 47"/>
                <a:gd name="T33" fmla="*/ 32 h 109"/>
                <a:gd name="T34" fmla="*/ 53 w 47"/>
                <a:gd name="T35" fmla="*/ 46 h 109"/>
                <a:gd name="T36" fmla="*/ 53 w 47"/>
                <a:gd name="T37" fmla="*/ 46 h 109"/>
                <a:gd name="T38" fmla="*/ 28 w 47"/>
                <a:gd name="T39" fmla="*/ 77 h 109"/>
                <a:gd name="T40" fmla="*/ 2 w 47"/>
                <a:gd name="T41" fmla="*/ 109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GB"/>
            </a:p>
          </p:txBody>
        </p:sp>
        <p:sp>
          <p:nvSpPr>
            <p:cNvPr id="32903" name="Freeform 4421"/>
            <p:cNvSpPr>
              <a:spLocks/>
            </p:cNvSpPr>
            <p:nvPr/>
          </p:nvSpPr>
          <p:spPr bwMode="auto">
            <a:xfrm>
              <a:off x="2419" y="2314"/>
              <a:ext cx="138" cy="123"/>
            </a:xfrm>
            <a:custGeom>
              <a:avLst/>
              <a:gdLst>
                <a:gd name="T0" fmla="*/ 203 w 125"/>
                <a:gd name="T1" fmla="*/ 333 h 99"/>
                <a:gd name="T2" fmla="*/ 194 w 125"/>
                <a:gd name="T3" fmla="*/ 333 h 99"/>
                <a:gd name="T4" fmla="*/ 171 w 125"/>
                <a:gd name="T5" fmla="*/ 323 h 99"/>
                <a:gd name="T6" fmla="*/ 159 w 125"/>
                <a:gd name="T7" fmla="*/ 323 h 99"/>
                <a:gd name="T8" fmla="*/ 121 w 125"/>
                <a:gd name="T9" fmla="*/ 333 h 99"/>
                <a:gd name="T10" fmla="*/ 83 w 125"/>
                <a:gd name="T11" fmla="*/ 333 h 99"/>
                <a:gd name="T12" fmla="*/ 91 w 125"/>
                <a:gd name="T13" fmla="*/ 395 h 99"/>
                <a:gd name="T14" fmla="*/ 91 w 125"/>
                <a:gd name="T15" fmla="*/ 452 h 99"/>
                <a:gd name="T16" fmla="*/ 60 w 125"/>
                <a:gd name="T17" fmla="*/ 420 h 99"/>
                <a:gd name="T18" fmla="*/ 32 w 125"/>
                <a:gd name="T19" fmla="*/ 444 h 99"/>
                <a:gd name="T20" fmla="*/ 14 w 125"/>
                <a:gd name="T21" fmla="*/ 395 h 99"/>
                <a:gd name="T22" fmla="*/ 0 w 125"/>
                <a:gd name="T23" fmla="*/ 376 h 99"/>
                <a:gd name="T24" fmla="*/ 4 w 125"/>
                <a:gd name="T25" fmla="*/ 268 h 99"/>
                <a:gd name="T26" fmla="*/ 17 w 125"/>
                <a:gd name="T27" fmla="*/ 246 h 99"/>
                <a:gd name="T28" fmla="*/ 35 w 125"/>
                <a:gd name="T29" fmla="*/ 212 h 99"/>
                <a:gd name="T30" fmla="*/ 42 w 125"/>
                <a:gd name="T31" fmla="*/ 184 h 99"/>
                <a:gd name="T32" fmla="*/ 46 w 125"/>
                <a:gd name="T33" fmla="*/ 135 h 99"/>
                <a:gd name="T34" fmla="*/ 70 w 125"/>
                <a:gd name="T35" fmla="*/ 158 h 99"/>
                <a:gd name="T36" fmla="*/ 70 w 125"/>
                <a:gd name="T37" fmla="*/ 127 h 99"/>
                <a:gd name="T38" fmla="*/ 81 w 125"/>
                <a:gd name="T39" fmla="*/ 119 h 99"/>
                <a:gd name="T40" fmla="*/ 94 w 125"/>
                <a:gd name="T41" fmla="*/ 75 h 99"/>
                <a:gd name="T42" fmla="*/ 108 w 125"/>
                <a:gd name="T43" fmla="*/ 75 h 99"/>
                <a:gd name="T44" fmla="*/ 113 w 125"/>
                <a:gd name="T45" fmla="*/ 40 h 99"/>
                <a:gd name="T46" fmla="*/ 152 w 125"/>
                <a:gd name="T47" fmla="*/ 0 h 99"/>
                <a:gd name="T48" fmla="*/ 177 w 125"/>
                <a:gd name="T49" fmla="*/ 2 h 99"/>
                <a:gd name="T50" fmla="*/ 189 w 125"/>
                <a:gd name="T51" fmla="*/ 75 h 99"/>
                <a:gd name="T52" fmla="*/ 211 w 125"/>
                <a:gd name="T53" fmla="*/ 135 h 99"/>
                <a:gd name="T54" fmla="*/ 209 w 125"/>
                <a:gd name="T55" fmla="*/ 135 h 99"/>
                <a:gd name="T56" fmla="*/ 203 w 125"/>
                <a:gd name="T57" fmla="*/ 158 h 99"/>
                <a:gd name="T58" fmla="*/ 225 w 125"/>
                <a:gd name="T59" fmla="*/ 193 h 99"/>
                <a:gd name="T60" fmla="*/ 236 w 125"/>
                <a:gd name="T61" fmla="*/ 193 h 99"/>
                <a:gd name="T62" fmla="*/ 240 w 125"/>
                <a:gd name="T63" fmla="*/ 212 h 99"/>
                <a:gd name="T64" fmla="*/ 248 w 125"/>
                <a:gd name="T65" fmla="*/ 256 h 99"/>
                <a:gd name="T66" fmla="*/ 248 w 125"/>
                <a:gd name="T67" fmla="*/ 268 h 99"/>
                <a:gd name="T68" fmla="*/ 248 w 125"/>
                <a:gd name="T69" fmla="*/ 268 h 99"/>
                <a:gd name="T70" fmla="*/ 225 w 125"/>
                <a:gd name="T71" fmla="*/ 303 h 99"/>
                <a:gd name="T72" fmla="*/ 203 w 125"/>
                <a:gd name="T73" fmla="*/ 33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GB"/>
            </a:p>
          </p:txBody>
        </p:sp>
        <p:sp>
          <p:nvSpPr>
            <p:cNvPr id="32904" name="Freeform 4422"/>
            <p:cNvSpPr>
              <a:spLocks/>
            </p:cNvSpPr>
            <p:nvPr/>
          </p:nvSpPr>
          <p:spPr bwMode="auto">
            <a:xfrm>
              <a:off x="2666" y="2358"/>
              <a:ext cx="135" cy="251"/>
            </a:xfrm>
            <a:custGeom>
              <a:avLst/>
              <a:gdLst>
                <a:gd name="T0" fmla="*/ 239 w 121"/>
                <a:gd name="T1" fmla="*/ 240 h 203"/>
                <a:gd name="T2" fmla="*/ 200 w 121"/>
                <a:gd name="T3" fmla="*/ 240 h 203"/>
                <a:gd name="T4" fmla="*/ 183 w 121"/>
                <a:gd name="T5" fmla="*/ 258 h 203"/>
                <a:gd name="T6" fmla="*/ 213 w 121"/>
                <a:gd name="T7" fmla="*/ 344 h 203"/>
                <a:gd name="T8" fmla="*/ 237 w 121"/>
                <a:gd name="T9" fmla="*/ 438 h 203"/>
                <a:gd name="T10" fmla="*/ 219 w 121"/>
                <a:gd name="T11" fmla="*/ 503 h 203"/>
                <a:gd name="T12" fmla="*/ 200 w 121"/>
                <a:gd name="T13" fmla="*/ 575 h 203"/>
                <a:gd name="T14" fmla="*/ 213 w 121"/>
                <a:gd name="T15" fmla="*/ 680 h 203"/>
                <a:gd name="T16" fmla="*/ 237 w 121"/>
                <a:gd name="T17" fmla="*/ 732 h 203"/>
                <a:gd name="T18" fmla="*/ 250 w 121"/>
                <a:gd name="T19" fmla="*/ 783 h 203"/>
                <a:gd name="T20" fmla="*/ 260 w 121"/>
                <a:gd name="T21" fmla="*/ 858 h 203"/>
                <a:gd name="T22" fmla="*/ 254 w 121"/>
                <a:gd name="T23" fmla="*/ 896 h 203"/>
                <a:gd name="T24" fmla="*/ 224 w 121"/>
                <a:gd name="T25" fmla="*/ 879 h 203"/>
                <a:gd name="T26" fmla="*/ 193 w 121"/>
                <a:gd name="T27" fmla="*/ 864 h 203"/>
                <a:gd name="T28" fmla="*/ 164 w 121"/>
                <a:gd name="T29" fmla="*/ 864 h 203"/>
                <a:gd name="T30" fmla="*/ 129 w 121"/>
                <a:gd name="T31" fmla="*/ 864 h 203"/>
                <a:gd name="T32" fmla="*/ 96 w 121"/>
                <a:gd name="T33" fmla="*/ 864 h 203"/>
                <a:gd name="T34" fmla="*/ 71 w 121"/>
                <a:gd name="T35" fmla="*/ 858 h 203"/>
                <a:gd name="T36" fmla="*/ 45 w 121"/>
                <a:gd name="T37" fmla="*/ 858 h 203"/>
                <a:gd name="T38" fmla="*/ 45 w 121"/>
                <a:gd name="T39" fmla="*/ 768 h 203"/>
                <a:gd name="T40" fmla="*/ 35 w 121"/>
                <a:gd name="T41" fmla="*/ 732 h 203"/>
                <a:gd name="T42" fmla="*/ 35 w 121"/>
                <a:gd name="T43" fmla="*/ 711 h 203"/>
                <a:gd name="T44" fmla="*/ 15 w 121"/>
                <a:gd name="T45" fmla="*/ 711 h 203"/>
                <a:gd name="T46" fmla="*/ 2 w 121"/>
                <a:gd name="T47" fmla="*/ 670 h 203"/>
                <a:gd name="T48" fmla="*/ 0 w 121"/>
                <a:gd name="T49" fmla="*/ 670 h 203"/>
                <a:gd name="T50" fmla="*/ 2 w 121"/>
                <a:gd name="T51" fmla="*/ 660 h 203"/>
                <a:gd name="T52" fmla="*/ 12 w 121"/>
                <a:gd name="T53" fmla="*/ 595 h 203"/>
                <a:gd name="T54" fmla="*/ 31 w 121"/>
                <a:gd name="T55" fmla="*/ 543 h 203"/>
                <a:gd name="T56" fmla="*/ 40 w 121"/>
                <a:gd name="T57" fmla="*/ 503 h 203"/>
                <a:gd name="T58" fmla="*/ 68 w 121"/>
                <a:gd name="T59" fmla="*/ 481 h 203"/>
                <a:gd name="T60" fmla="*/ 86 w 121"/>
                <a:gd name="T61" fmla="*/ 523 h 203"/>
                <a:gd name="T62" fmla="*/ 112 w 121"/>
                <a:gd name="T63" fmla="*/ 466 h 203"/>
                <a:gd name="T64" fmla="*/ 122 w 121"/>
                <a:gd name="T65" fmla="*/ 394 h 203"/>
                <a:gd name="T66" fmla="*/ 136 w 121"/>
                <a:gd name="T67" fmla="*/ 354 h 203"/>
                <a:gd name="T68" fmla="*/ 148 w 121"/>
                <a:gd name="T69" fmla="*/ 293 h 203"/>
                <a:gd name="T70" fmla="*/ 164 w 121"/>
                <a:gd name="T71" fmla="*/ 240 h 203"/>
                <a:gd name="T72" fmla="*/ 171 w 121"/>
                <a:gd name="T73" fmla="*/ 176 h 203"/>
                <a:gd name="T74" fmla="*/ 200 w 121"/>
                <a:gd name="T75" fmla="*/ 136 h 203"/>
                <a:gd name="T76" fmla="*/ 204 w 121"/>
                <a:gd name="T77" fmla="*/ 82 h 203"/>
                <a:gd name="T78" fmla="*/ 186 w 121"/>
                <a:gd name="T79" fmla="*/ 61 h 203"/>
                <a:gd name="T80" fmla="*/ 183 w 121"/>
                <a:gd name="T81" fmla="*/ 0 h 203"/>
                <a:gd name="T82" fmla="*/ 200 w 121"/>
                <a:gd name="T83" fmla="*/ 0 h 203"/>
                <a:gd name="T84" fmla="*/ 213 w 121"/>
                <a:gd name="T85" fmla="*/ 82 h 203"/>
                <a:gd name="T86" fmla="*/ 219 w 121"/>
                <a:gd name="T87" fmla="*/ 168 h 203"/>
                <a:gd name="T88" fmla="*/ 239 w 121"/>
                <a:gd name="T89" fmla="*/ 240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GB"/>
            </a:p>
          </p:txBody>
        </p:sp>
        <p:sp>
          <p:nvSpPr>
            <p:cNvPr id="32905" name="Freeform 4423"/>
            <p:cNvSpPr>
              <a:spLocks/>
            </p:cNvSpPr>
            <p:nvPr/>
          </p:nvSpPr>
          <p:spPr bwMode="auto">
            <a:xfrm>
              <a:off x="2769" y="2408"/>
              <a:ext cx="230" cy="190"/>
            </a:xfrm>
            <a:custGeom>
              <a:avLst/>
              <a:gdLst>
                <a:gd name="T0" fmla="*/ 162 w 206"/>
                <a:gd name="T1" fmla="*/ 186 h 154"/>
                <a:gd name="T2" fmla="*/ 152 w 206"/>
                <a:gd name="T3" fmla="*/ 155 h 154"/>
                <a:gd name="T4" fmla="*/ 200 w 206"/>
                <a:gd name="T5" fmla="*/ 136 h 154"/>
                <a:gd name="T6" fmla="*/ 226 w 206"/>
                <a:gd name="T7" fmla="*/ 73 h 154"/>
                <a:gd name="T8" fmla="*/ 252 w 206"/>
                <a:gd name="T9" fmla="*/ 14 h 154"/>
                <a:gd name="T10" fmla="*/ 286 w 206"/>
                <a:gd name="T11" fmla="*/ 0 h 154"/>
                <a:gd name="T12" fmla="*/ 297 w 206"/>
                <a:gd name="T13" fmla="*/ 53 h 154"/>
                <a:gd name="T14" fmla="*/ 318 w 206"/>
                <a:gd name="T15" fmla="*/ 96 h 154"/>
                <a:gd name="T16" fmla="*/ 309 w 206"/>
                <a:gd name="T17" fmla="*/ 168 h 154"/>
                <a:gd name="T18" fmla="*/ 333 w 206"/>
                <a:gd name="T19" fmla="*/ 186 h 154"/>
                <a:gd name="T20" fmla="*/ 336 w 206"/>
                <a:gd name="T21" fmla="*/ 209 h 154"/>
                <a:gd name="T22" fmla="*/ 368 w 206"/>
                <a:gd name="T23" fmla="*/ 247 h 154"/>
                <a:gd name="T24" fmla="*/ 373 w 206"/>
                <a:gd name="T25" fmla="*/ 279 h 154"/>
                <a:gd name="T26" fmla="*/ 409 w 206"/>
                <a:gd name="T27" fmla="*/ 338 h 154"/>
                <a:gd name="T28" fmla="*/ 419 w 206"/>
                <a:gd name="T29" fmla="*/ 384 h 154"/>
                <a:gd name="T30" fmla="*/ 442 w 206"/>
                <a:gd name="T31" fmla="*/ 436 h 154"/>
                <a:gd name="T32" fmla="*/ 445 w 206"/>
                <a:gd name="T33" fmla="*/ 452 h 154"/>
                <a:gd name="T34" fmla="*/ 428 w 206"/>
                <a:gd name="T35" fmla="*/ 443 h 154"/>
                <a:gd name="T36" fmla="*/ 402 w 206"/>
                <a:gd name="T37" fmla="*/ 443 h 154"/>
                <a:gd name="T38" fmla="*/ 373 w 206"/>
                <a:gd name="T39" fmla="*/ 436 h 154"/>
                <a:gd name="T40" fmla="*/ 360 w 206"/>
                <a:gd name="T41" fmla="*/ 466 h 154"/>
                <a:gd name="T42" fmla="*/ 336 w 206"/>
                <a:gd name="T43" fmla="*/ 466 h 154"/>
                <a:gd name="T44" fmla="*/ 301 w 206"/>
                <a:gd name="T45" fmla="*/ 484 h 154"/>
                <a:gd name="T46" fmla="*/ 286 w 206"/>
                <a:gd name="T47" fmla="*/ 474 h 154"/>
                <a:gd name="T48" fmla="*/ 271 w 206"/>
                <a:gd name="T49" fmla="*/ 526 h 154"/>
                <a:gd name="T50" fmla="*/ 239 w 206"/>
                <a:gd name="T51" fmla="*/ 503 h 154"/>
                <a:gd name="T52" fmla="*/ 204 w 206"/>
                <a:gd name="T53" fmla="*/ 484 h 154"/>
                <a:gd name="T54" fmla="*/ 169 w 206"/>
                <a:gd name="T55" fmla="*/ 443 h 154"/>
                <a:gd name="T56" fmla="*/ 145 w 206"/>
                <a:gd name="T57" fmla="*/ 514 h 154"/>
                <a:gd name="T58" fmla="*/ 145 w 206"/>
                <a:gd name="T59" fmla="*/ 577 h 154"/>
                <a:gd name="T60" fmla="*/ 118 w 206"/>
                <a:gd name="T61" fmla="*/ 563 h 154"/>
                <a:gd name="T62" fmla="*/ 94 w 206"/>
                <a:gd name="T63" fmla="*/ 563 h 154"/>
                <a:gd name="T64" fmla="*/ 71 w 206"/>
                <a:gd name="T65" fmla="*/ 587 h 154"/>
                <a:gd name="T66" fmla="*/ 63 w 206"/>
                <a:gd name="T67" fmla="*/ 670 h 154"/>
                <a:gd name="T68" fmla="*/ 51 w 206"/>
                <a:gd name="T69" fmla="*/ 597 h 154"/>
                <a:gd name="T70" fmla="*/ 36 w 206"/>
                <a:gd name="T71" fmla="*/ 547 h 154"/>
                <a:gd name="T72" fmla="*/ 15 w 206"/>
                <a:gd name="T73" fmla="*/ 497 h 154"/>
                <a:gd name="T74" fmla="*/ 0 w 206"/>
                <a:gd name="T75" fmla="*/ 392 h 154"/>
                <a:gd name="T76" fmla="*/ 21 w 206"/>
                <a:gd name="T77" fmla="*/ 320 h 154"/>
                <a:gd name="T78" fmla="*/ 36 w 206"/>
                <a:gd name="T79" fmla="*/ 258 h 154"/>
                <a:gd name="T80" fmla="*/ 68 w 206"/>
                <a:gd name="T81" fmla="*/ 241 h 154"/>
                <a:gd name="T82" fmla="*/ 78 w 206"/>
                <a:gd name="T83" fmla="*/ 247 h 154"/>
                <a:gd name="T84" fmla="*/ 94 w 206"/>
                <a:gd name="T85" fmla="*/ 241 h 154"/>
                <a:gd name="T86" fmla="*/ 145 w 206"/>
                <a:gd name="T87" fmla="*/ 217 h 154"/>
                <a:gd name="T88" fmla="*/ 162 w 206"/>
                <a:gd name="T89" fmla="*/ 18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GB"/>
            </a:p>
          </p:txBody>
        </p:sp>
        <p:sp>
          <p:nvSpPr>
            <p:cNvPr id="32906" name="Freeform 4424"/>
            <p:cNvSpPr>
              <a:spLocks/>
            </p:cNvSpPr>
            <p:nvPr/>
          </p:nvSpPr>
          <p:spPr bwMode="auto">
            <a:xfrm>
              <a:off x="2223" y="2343"/>
              <a:ext cx="48" cy="15"/>
            </a:xfrm>
            <a:custGeom>
              <a:avLst/>
              <a:gdLst>
                <a:gd name="T0" fmla="*/ 2 w 44"/>
                <a:gd name="T1" fmla="*/ 25 h 12"/>
                <a:gd name="T2" fmla="*/ 0 w 44"/>
                <a:gd name="T3" fmla="*/ 60 h 12"/>
                <a:gd name="T4" fmla="*/ 19 w 44"/>
                <a:gd name="T5" fmla="*/ 36 h 12"/>
                <a:gd name="T6" fmla="*/ 41 w 44"/>
                <a:gd name="T7" fmla="*/ 25 h 12"/>
                <a:gd name="T8" fmla="*/ 81 w 44"/>
                <a:gd name="T9" fmla="*/ 36 h 12"/>
                <a:gd name="T10" fmla="*/ 77 w 44"/>
                <a:gd name="T11" fmla="*/ 25 h 12"/>
                <a:gd name="T12" fmla="*/ 38 w 44"/>
                <a:gd name="T13" fmla="*/ 0 h 12"/>
                <a:gd name="T14" fmla="*/ 38 w 44"/>
                <a:gd name="T15" fmla="*/ 25 h 12"/>
                <a:gd name="T16" fmla="*/ 4 w 44"/>
                <a:gd name="T17" fmla="*/ 25 h 12"/>
                <a:gd name="T18" fmla="*/ 4 w 44"/>
                <a:gd name="T19" fmla="*/ 25 h 12"/>
                <a:gd name="T20" fmla="*/ 34 w 44"/>
                <a:gd name="T21" fmla="*/ 25 h 12"/>
                <a:gd name="T22" fmla="*/ 16 w 44"/>
                <a:gd name="T23" fmla="*/ 49 h 12"/>
                <a:gd name="T24" fmla="*/ 2 w 44"/>
                <a:gd name="T25" fmla="*/ 25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GB"/>
            </a:p>
          </p:txBody>
        </p:sp>
        <p:sp>
          <p:nvSpPr>
            <p:cNvPr id="32907" name="Freeform 4425"/>
            <p:cNvSpPr>
              <a:spLocks/>
            </p:cNvSpPr>
            <p:nvPr/>
          </p:nvSpPr>
          <p:spPr bwMode="auto">
            <a:xfrm>
              <a:off x="2459" y="2403"/>
              <a:ext cx="77" cy="139"/>
            </a:xfrm>
            <a:custGeom>
              <a:avLst/>
              <a:gdLst>
                <a:gd name="T0" fmla="*/ 131 w 69"/>
                <a:gd name="T1" fmla="*/ 407 h 113"/>
                <a:gd name="T2" fmla="*/ 107 w 69"/>
                <a:gd name="T3" fmla="*/ 423 h 113"/>
                <a:gd name="T4" fmla="*/ 81 w 69"/>
                <a:gd name="T5" fmla="*/ 442 h 113"/>
                <a:gd name="T6" fmla="*/ 56 w 69"/>
                <a:gd name="T7" fmla="*/ 461 h 113"/>
                <a:gd name="T8" fmla="*/ 36 w 69"/>
                <a:gd name="T9" fmla="*/ 480 h 113"/>
                <a:gd name="T10" fmla="*/ 0 w 69"/>
                <a:gd name="T11" fmla="*/ 461 h 113"/>
                <a:gd name="T12" fmla="*/ 12 w 69"/>
                <a:gd name="T13" fmla="*/ 442 h 113"/>
                <a:gd name="T14" fmla="*/ 3 w 69"/>
                <a:gd name="T15" fmla="*/ 379 h 113"/>
                <a:gd name="T16" fmla="*/ 0 w 69"/>
                <a:gd name="T17" fmla="*/ 331 h 113"/>
                <a:gd name="T18" fmla="*/ 12 w 69"/>
                <a:gd name="T19" fmla="*/ 268 h 113"/>
                <a:gd name="T20" fmla="*/ 26 w 69"/>
                <a:gd name="T21" fmla="*/ 221 h 113"/>
                <a:gd name="T22" fmla="*/ 17 w 69"/>
                <a:gd name="T23" fmla="*/ 119 h 113"/>
                <a:gd name="T24" fmla="*/ 17 w 69"/>
                <a:gd name="T25" fmla="*/ 71 h 113"/>
                <a:gd name="T26" fmla="*/ 12 w 69"/>
                <a:gd name="T27" fmla="*/ 2 h 113"/>
                <a:gd name="T28" fmla="*/ 51 w 69"/>
                <a:gd name="T29" fmla="*/ 2 h 113"/>
                <a:gd name="T30" fmla="*/ 94 w 69"/>
                <a:gd name="T31" fmla="*/ 0 h 113"/>
                <a:gd name="T32" fmla="*/ 105 w 69"/>
                <a:gd name="T33" fmla="*/ 0 h 113"/>
                <a:gd name="T34" fmla="*/ 107 w 69"/>
                <a:gd name="T35" fmla="*/ 17 h 113"/>
                <a:gd name="T36" fmla="*/ 122 w 69"/>
                <a:gd name="T37" fmla="*/ 90 h 113"/>
                <a:gd name="T38" fmla="*/ 122 w 69"/>
                <a:gd name="T39" fmla="*/ 119 h 113"/>
                <a:gd name="T40" fmla="*/ 122 w 69"/>
                <a:gd name="T41" fmla="*/ 180 h 113"/>
                <a:gd name="T42" fmla="*/ 131 w 69"/>
                <a:gd name="T43" fmla="*/ 229 h 113"/>
                <a:gd name="T44" fmla="*/ 131 w 69"/>
                <a:gd name="T45" fmla="*/ 282 h 113"/>
                <a:gd name="T46" fmla="*/ 131 w 69"/>
                <a:gd name="T47" fmla="*/ 341 h 113"/>
                <a:gd name="T48" fmla="*/ 148 w 69"/>
                <a:gd name="T49" fmla="*/ 379 h 113"/>
                <a:gd name="T50" fmla="*/ 131 w 69"/>
                <a:gd name="T51" fmla="*/ 402 h 113"/>
                <a:gd name="T52" fmla="*/ 118 w 69"/>
                <a:gd name="T53" fmla="*/ 379 h 113"/>
                <a:gd name="T54" fmla="*/ 131 w 69"/>
                <a:gd name="T55" fmla="*/ 40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GB"/>
            </a:p>
          </p:txBody>
        </p:sp>
        <p:sp>
          <p:nvSpPr>
            <p:cNvPr id="32908" name="Freeform 4426"/>
            <p:cNvSpPr>
              <a:spLocks/>
            </p:cNvSpPr>
            <p:nvPr/>
          </p:nvSpPr>
          <p:spPr bwMode="auto">
            <a:xfrm>
              <a:off x="2252" y="2366"/>
              <a:ext cx="128" cy="120"/>
            </a:xfrm>
            <a:custGeom>
              <a:avLst/>
              <a:gdLst>
                <a:gd name="T0" fmla="*/ 220 w 115"/>
                <a:gd name="T1" fmla="*/ 109 h 97"/>
                <a:gd name="T2" fmla="*/ 215 w 115"/>
                <a:gd name="T3" fmla="*/ 130 h 97"/>
                <a:gd name="T4" fmla="*/ 220 w 115"/>
                <a:gd name="T5" fmla="*/ 130 h 97"/>
                <a:gd name="T6" fmla="*/ 235 w 115"/>
                <a:gd name="T7" fmla="*/ 199 h 97"/>
                <a:gd name="T8" fmla="*/ 229 w 115"/>
                <a:gd name="T9" fmla="*/ 259 h 97"/>
                <a:gd name="T10" fmla="*/ 240 w 115"/>
                <a:gd name="T11" fmla="*/ 277 h 97"/>
                <a:gd name="T12" fmla="*/ 240 w 115"/>
                <a:gd name="T13" fmla="*/ 294 h 97"/>
                <a:gd name="T14" fmla="*/ 243 w 115"/>
                <a:gd name="T15" fmla="*/ 317 h 97"/>
                <a:gd name="T16" fmla="*/ 240 w 115"/>
                <a:gd name="T17" fmla="*/ 336 h 97"/>
                <a:gd name="T18" fmla="*/ 229 w 115"/>
                <a:gd name="T19" fmla="*/ 344 h 97"/>
                <a:gd name="T20" fmla="*/ 229 w 115"/>
                <a:gd name="T21" fmla="*/ 376 h 97"/>
                <a:gd name="T22" fmla="*/ 220 w 115"/>
                <a:gd name="T23" fmla="*/ 407 h 97"/>
                <a:gd name="T24" fmla="*/ 220 w 115"/>
                <a:gd name="T25" fmla="*/ 407 h 97"/>
                <a:gd name="T26" fmla="*/ 208 w 115"/>
                <a:gd name="T27" fmla="*/ 407 h 97"/>
                <a:gd name="T28" fmla="*/ 195 w 115"/>
                <a:gd name="T29" fmla="*/ 428 h 97"/>
                <a:gd name="T30" fmla="*/ 187 w 115"/>
                <a:gd name="T31" fmla="*/ 424 h 97"/>
                <a:gd name="T32" fmla="*/ 181 w 115"/>
                <a:gd name="T33" fmla="*/ 336 h 97"/>
                <a:gd name="T34" fmla="*/ 157 w 115"/>
                <a:gd name="T35" fmla="*/ 336 h 97"/>
                <a:gd name="T36" fmla="*/ 146 w 115"/>
                <a:gd name="T37" fmla="*/ 344 h 97"/>
                <a:gd name="T38" fmla="*/ 150 w 115"/>
                <a:gd name="T39" fmla="*/ 285 h 97"/>
                <a:gd name="T40" fmla="*/ 131 w 115"/>
                <a:gd name="T41" fmla="*/ 208 h 97"/>
                <a:gd name="T42" fmla="*/ 86 w 115"/>
                <a:gd name="T43" fmla="*/ 245 h 97"/>
                <a:gd name="T44" fmla="*/ 59 w 115"/>
                <a:gd name="T45" fmla="*/ 294 h 97"/>
                <a:gd name="T46" fmla="*/ 56 w 115"/>
                <a:gd name="T47" fmla="*/ 259 h 97"/>
                <a:gd name="T48" fmla="*/ 45 w 115"/>
                <a:gd name="T49" fmla="*/ 256 h 97"/>
                <a:gd name="T50" fmla="*/ 45 w 115"/>
                <a:gd name="T51" fmla="*/ 230 h 97"/>
                <a:gd name="T52" fmla="*/ 30 w 115"/>
                <a:gd name="T53" fmla="*/ 208 h 97"/>
                <a:gd name="T54" fmla="*/ 14 w 115"/>
                <a:gd name="T55" fmla="*/ 168 h 97"/>
                <a:gd name="T56" fmla="*/ 14 w 115"/>
                <a:gd name="T57" fmla="*/ 161 h 97"/>
                <a:gd name="T58" fmla="*/ 14 w 115"/>
                <a:gd name="T59" fmla="*/ 161 h 97"/>
                <a:gd name="T60" fmla="*/ 4 w 115"/>
                <a:gd name="T61" fmla="*/ 136 h 97"/>
                <a:gd name="T62" fmla="*/ 0 w 115"/>
                <a:gd name="T63" fmla="*/ 147 h 97"/>
                <a:gd name="T64" fmla="*/ 2 w 115"/>
                <a:gd name="T65" fmla="*/ 147 h 97"/>
                <a:gd name="T66" fmla="*/ 4 w 115"/>
                <a:gd name="T67" fmla="*/ 109 h 97"/>
                <a:gd name="T68" fmla="*/ 37 w 115"/>
                <a:gd name="T69" fmla="*/ 88 h 97"/>
                <a:gd name="T70" fmla="*/ 37 w 115"/>
                <a:gd name="T71" fmla="*/ 46 h 97"/>
                <a:gd name="T72" fmla="*/ 45 w 115"/>
                <a:gd name="T73" fmla="*/ 0 h 97"/>
                <a:gd name="T74" fmla="*/ 73 w 115"/>
                <a:gd name="T75" fmla="*/ 21 h 97"/>
                <a:gd name="T76" fmla="*/ 119 w 115"/>
                <a:gd name="T77" fmla="*/ 21 h 97"/>
                <a:gd name="T78" fmla="*/ 119 w 115"/>
                <a:gd name="T79" fmla="*/ 46 h 97"/>
                <a:gd name="T80" fmla="*/ 138 w 115"/>
                <a:gd name="T81" fmla="*/ 46 h 97"/>
                <a:gd name="T82" fmla="*/ 150 w 115"/>
                <a:gd name="T83" fmla="*/ 57 h 97"/>
                <a:gd name="T84" fmla="*/ 168 w 115"/>
                <a:gd name="T85" fmla="*/ 57 h 97"/>
                <a:gd name="T86" fmla="*/ 187 w 115"/>
                <a:gd name="T87" fmla="*/ 32 h 97"/>
                <a:gd name="T88" fmla="*/ 195 w 115"/>
                <a:gd name="T89" fmla="*/ 21 h 97"/>
                <a:gd name="T90" fmla="*/ 206 w 115"/>
                <a:gd name="T91" fmla="*/ 88 h 97"/>
                <a:gd name="T92" fmla="*/ 220 w 115"/>
                <a:gd name="T93" fmla="*/ 109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GB"/>
            </a:p>
          </p:txBody>
        </p:sp>
        <p:sp>
          <p:nvSpPr>
            <p:cNvPr id="32909" name="Freeform 4427"/>
            <p:cNvSpPr>
              <a:spLocks/>
            </p:cNvSpPr>
            <p:nvPr/>
          </p:nvSpPr>
          <p:spPr bwMode="auto">
            <a:xfrm>
              <a:off x="2223" y="2366"/>
              <a:ext cx="51" cy="42"/>
            </a:xfrm>
            <a:custGeom>
              <a:avLst/>
              <a:gdLst>
                <a:gd name="T0" fmla="*/ 40 w 47"/>
                <a:gd name="T1" fmla="*/ 103 h 33"/>
                <a:gd name="T2" fmla="*/ 37 w 47"/>
                <a:gd name="T3" fmla="*/ 131 h 33"/>
                <a:gd name="T4" fmla="*/ 46 w 47"/>
                <a:gd name="T5" fmla="*/ 157 h 33"/>
                <a:gd name="T6" fmla="*/ 50 w 47"/>
                <a:gd name="T7" fmla="*/ 174 h 33"/>
                <a:gd name="T8" fmla="*/ 54 w 47"/>
                <a:gd name="T9" fmla="*/ 131 h 33"/>
                <a:gd name="T10" fmla="*/ 78 w 47"/>
                <a:gd name="T11" fmla="*/ 103 h 33"/>
                <a:gd name="T12" fmla="*/ 78 w 47"/>
                <a:gd name="T13" fmla="*/ 59 h 33"/>
                <a:gd name="T14" fmla="*/ 84 w 47"/>
                <a:gd name="T15" fmla="*/ 0 h 33"/>
                <a:gd name="T16" fmla="*/ 61 w 47"/>
                <a:gd name="T17" fmla="*/ 17 h 33"/>
                <a:gd name="T18" fmla="*/ 37 w 47"/>
                <a:gd name="T19" fmla="*/ 17 h 33"/>
                <a:gd name="T20" fmla="*/ 0 w 47"/>
                <a:gd name="T21" fmla="*/ 37 h 33"/>
                <a:gd name="T22" fmla="*/ 16 w 47"/>
                <a:gd name="T23" fmla="*/ 59 h 33"/>
                <a:gd name="T24" fmla="*/ 14 w 47"/>
                <a:gd name="T25" fmla="*/ 64 h 33"/>
                <a:gd name="T26" fmla="*/ 24 w 47"/>
                <a:gd name="T27" fmla="*/ 64 h 33"/>
                <a:gd name="T28" fmla="*/ 18 w 47"/>
                <a:gd name="T29" fmla="*/ 76 h 33"/>
                <a:gd name="T30" fmla="*/ 40 w 47"/>
                <a:gd name="T31" fmla="*/ 76 h 33"/>
                <a:gd name="T32" fmla="*/ 50 w 47"/>
                <a:gd name="T33" fmla="*/ 95 h 33"/>
                <a:gd name="T34" fmla="*/ 33 w 47"/>
                <a:gd name="T35" fmla="*/ 95 h 33"/>
                <a:gd name="T36" fmla="*/ 40 w 47"/>
                <a:gd name="T37" fmla="*/ 10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GB"/>
            </a:p>
          </p:txBody>
        </p:sp>
        <p:sp>
          <p:nvSpPr>
            <p:cNvPr id="32910" name="Freeform 4428"/>
            <p:cNvSpPr>
              <a:spLocks/>
            </p:cNvSpPr>
            <p:nvPr/>
          </p:nvSpPr>
          <p:spPr bwMode="auto">
            <a:xfrm>
              <a:off x="2367" y="2411"/>
              <a:ext cx="106" cy="140"/>
            </a:xfrm>
            <a:custGeom>
              <a:avLst/>
              <a:gdLst>
                <a:gd name="T0" fmla="*/ 123 w 94"/>
                <a:gd name="T1" fmla="*/ 40 h 113"/>
                <a:gd name="T2" fmla="*/ 104 w 94"/>
                <a:gd name="T3" fmla="*/ 17 h 113"/>
                <a:gd name="T4" fmla="*/ 80 w 94"/>
                <a:gd name="T5" fmla="*/ 32 h 113"/>
                <a:gd name="T6" fmla="*/ 77 w 94"/>
                <a:gd name="T7" fmla="*/ 0 h 113"/>
                <a:gd name="T8" fmla="*/ 67 w 94"/>
                <a:gd name="T9" fmla="*/ 17 h 113"/>
                <a:gd name="T10" fmla="*/ 48 w 94"/>
                <a:gd name="T11" fmla="*/ 40 h 113"/>
                <a:gd name="T12" fmla="*/ 26 w 94"/>
                <a:gd name="T13" fmla="*/ 32 h 113"/>
                <a:gd name="T14" fmla="*/ 16 w 94"/>
                <a:gd name="T15" fmla="*/ 40 h 113"/>
                <a:gd name="T16" fmla="*/ 11 w 94"/>
                <a:gd name="T17" fmla="*/ 102 h 113"/>
                <a:gd name="T18" fmla="*/ 20 w 94"/>
                <a:gd name="T19" fmla="*/ 118 h 113"/>
                <a:gd name="T20" fmla="*/ 20 w 94"/>
                <a:gd name="T21" fmla="*/ 135 h 113"/>
                <a:gd name="T22" fmla="*/ 26 w 94"/>
                <a:gd name="T23" fmla="*/ 156 h 113"/>
                <a:gd name="T24" fmla="*/ 20 w 94"/>
                <a:gd name="T25" fmla="*/ 181 h 113"/>
                <a:gd name="T26" fmla="*/ 11 w 94"/>
                <a:gd name="T27" fmla="*/ 186 h 113"/>
                <a:gd name="T28" fmla="*/ 11 w 94"/>
                <a:gd name="T29" fmla="*/ 221 h 113"/>
                <a:gd name="T30" fmla="*/ 0 w 94"/>
                <a:gd name="T31" fmla="*/ 247 h 113"/>
                <a:gd name="T32" fmla="*/ 0 w 94"/>
                <a:gd name="T33" fmla="*/ 247 h 113"/>
                <a:gd name="T34" fmla="*/ 0 w 94"/>
                <a:gd name="T35" fmla="*/ 327 h 113"/>
                <a:gd name="T36" fmla="*/ 0 w 94"/>
                <a:gd name="T37" fmla="*/ 335 h 113"/>
                <a:gd name="T38" fmla="*/ 20 w 94"/>
                <a:gd name="T39" fmla="*/ 379 h 113"/>
                <a:gd name="T40" fmla="*/ 37 w 94"/>
                <a:gd name="T41" fmla="*/ 413 h 113"/>
                <a:gd name="T42" fmla="*/ 33 w 94"/>
                <a:gd name="T43" fmla="*/ 503 h 113"/>
                <a:gd name="T44" fmla="*/ 77 w 94"/>
                <a:gd name="T45" fmla="*/ 473 h 113"/>
                <a:gd name="T46" fmla="*/ 126 w 94"/>
                <a:gd name="T47" fmla="*/ 444 h 113"/>
                <a:gd name="T48" fmla="*/ 113 w 94"/>
                <a:gd name="T49" fmla="*/ 444 h 113"/>
                <a:gd name="T50" fmla="*/ 159 w 94"/>
                <a:gd name="T51" fmla="*/ 444 h 113"/>
                <a:gd name="T52" fmla="*/ 139 w 94"/>
                <a:gd name="T53" fmla="*/ 444 h 113"/>
                <a:gd name="T54" fmla="*/ 164 w 94"/>
                <a:gd name="T55" fmla="*/ 436 h 113"/>
                <a:gd name="T56" fmla="*/ 185 w 94"/>
                <a:gd name="T57" fmla="*/ 444 h 113"/>
                <a:gd name="T58" fmla="*/ 189 w 94"/>
                <a:gd name="T59" fmla="*/ 452 h 113"/>
                <a:gd name="T60" fmla="*/ 202 w 94"/>
                <a:gd name="T61" fmla="*/ 436 h 113"/>
                <a:gd name="T62" fmla="*/ 198 w 94"/>
                <a:gd name="T63" fmla="*/ 367 h 113"/>
                <a:gd name="T64" fmla="*/ 189 w 94"/>
                <a:gd name="T65" fmla="*/ 317 h 113"/>
                <a:gd name="T66" fmla="*/ 202 w 94"/>
                <a:gd name="T67" fmla="*/ 247 h 113"/>
                <a:gd name="T68" fmla="*/ 218 w 94"/>
                <a:gd name="T69" fmla="*/ 199 h 113"/>
                <a:gd name="T70" fmla="*/ 209 w 94"/>
                <a:gd name="T71" fmla="*/ 95 h 113"/>
                <a:gd name="T72" fmla="*/ 176 w 94"/>
                <a:gd name="T73" fmla="*/ 62 h 113"/>
                <a:gd name="T74" fmla="*/ 142 w 94"/>
                <a:gd name="T75" fmla="*/ 88 h 113"/>
                <a:gd name="T76" fmla="*/ 123 w 94"/>
                <a:gd name="T77" fmla="*/ 4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GB"/>
            </a:p>
          </p:txBody>
        </p:sp>
        <p:sp>
          <p:nvSpPr>
            <p:cNvPr id="32911" name="Freeform 4429"/>
            <p:cNvSpPr>
              <a:spLocks/>
            </p:cNvSpPr>
            <p:nvPr/>
          </p:nvSpPr>
          <p:spPr bwMode="auto">
            <a:xfrm>
              <a:off x="2283" y="2424"/>
              <a:ext cx="53" cy="71"/>
            </a:xfrm>
            <a:custGeom>
              <a:avLst/>
              <a:gdLst>
                <a:gd name="T0" fmla="*/ 111 w 47"/>
                <a:gd name="T1" fmla="*/ 135 h 57"/>
                <a:gd name="T2" fmla="*/ 92 w 47"/>
                <a:gd name="T3" fmla="*/ 194 h 57"/>
                <a:gd name="T4" fmla="*/ 77 w 47"/>
                <a:gd name="T5" fmla="*/ 232 h 57"/>
                <a:gd name="T6" fmla="*/ 67 w 47"/>
                <a:gd name="T7" fmla="*/ 265 h 57"/>
                <a:gd name="T8" fmla="*/ 29 w 47"/>
                <a:gd name="T9" fmla="*/ 223 h 57"/>
                <a:gd name="T10" fmla="*/ 33 w 47"/>
                <a:gd name="T11" fmla="*/ 209 h 57"/>
                <a:gd name="T12" fmla="*/ 29 w 47"/>
                <a:gd name="T13" fmla="*/ 198 h 57"/>
                <a:gd name="T14" fmla="*/ 0 w 47"/>
                <a:gd name="T15" fmla="*/ 147 h 57"/>
                <a:gd name="T16" fmla="*/ 12 w 47"/>
                <a:gd name="T17" fmla="*/ 135 h 57"/>
                <a:gd name="T18" fmla="*/ 0 w 47"/>
                <a:gd name="T19" fmla="*/ 110 h 57"/>
                <a:gd name="T20" fmla="*/ 12 w 47"/>
                <a:gd name="T21" fmla="*/ 101 h 57"/>
                <a:gd name="T22" fmla="*/ 0 w 47"/>
                <a:gd name="T23" fmla="*/ 88 h 57"/>
                <a:gd name="T24" fmla="*/ 29 w 47"/>
                <a:gd name="T25" fmla="*/ 37 h 57"/>
                <a:gd name="T26" fmla="*/ 77 w 47"/>
                <a:gd name="T27" fmla="*/ 0 h 57"/>
                <a:gd name="T28" fmla="*/ 99 w 47"/>
                <a:gd name="T29" fmla="*/ 77 h 57"/>
                <a:gd name="T30" fmla="*/ 92 w 47"/>
                <a:gd name="T31" fmla="*/ 147 h 57"/>
                <a:gd name="T32" fmla="*/ 111 w 47"/>
                <a:gd name="T33" fmla="*/ 135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GB"/>
            </a:p>
          </p:txBody>
        </p:sp>
        <p:sp>
          <p:nvSpPr>
            <p:cNvPr id="32912" name="Freeform 4430"/>
            <p:cNvSpPr>
              <a:spLocks/>
            </p:cNvSpPr>
            <p:nvPr/>
          </p:nvSpPr>
          <p:spPr bwMode="auto">
            <a:xfrm>
              <a:off x="2513" y="2403"/>
              <a:ext cx="31" cy="110"/>
            </a:xfrm>
            <a:custGeom>
              <a:avLst/>
              <a:gdLst>
                <a:gd name="T0" fmla="*/ 24 w 28"/>
                <a:gd name="T1" fmla="*/ 2 h 89"/>
                <a:gd name="T2" fmla="*/ 0 w 28"/>
                <a:gd name="T3" fmla="*/ 0 h 89"/>
                <a:gd name="T4" fmla="*/ 2 w 28"/>
                <a:gd name="T5" fmla="*/ 17 h 89"/>
                <a:gd name="T6" fmla="*/ 18 w 28"/>
                <a:gd name="T7" fmla="*/ 93 h 89"/>
                <a:gd name="T8" fmla="*/ 18 w 28"/>
                <a:gd name="T9" fmla="*/ 125 h 89"/>
                <a:gd name="T10" fmla="*/ 18 w 28"/>
                <a:gd name="T11" fmla="*/ 185 h 89"/>
                <a:gd name="T12" fmla="*/ 24 w 28"/>
                <a:gd name="T13" fmla="*/ 240 h 89"/>
                <a:gd name="T14" fmla="*/ 24 w 28"/>
                <a:gd name="T15" fmla="*/ 290 h 89"/>
                <a:gd name="T16" fmla="*/ 24 w 28"/>
                <a:gd name="T17" fmla="*/ 353 h 89"/>
                <a:gd name="T18" fmla="*/ 42 w 28"/>
                <a:gd name="T19" fmla="*/ 393 h 89"/>
                <a:gd name="T20" fmla="*/ 58 w 28"/>
                <a:gd name="T21" fmla="*/ 383 h 89"/>
                <a:gd name="T22" fmla="*/ 58 w 28"/>
                <a:gd name="T23" fmla="*/ 332 h 89"/>
                <a:gd name="T24" fmla="*/ 58 w 28"/>
                <a:gd name="T25" fmla="*/ 269 h 89"/>
                <a:gd name="T26" fmla="*/ 53 w 28"/>
                <a:gd name="T27" fmla="*/ 208 h 89"/>
                <a:gd name="T28" fmla="*/ 53 w 28"/>
                <a:gd name="T29" fmla="*/ 154 h 89"/>
                <a:gd name="T30" fmla="*/ 47 w 28"/>
                <a:gd name="T31" fmla="*/ 78 h 89"/>
                <a:gd name="T32" fmla="*/ 30 w 28"/>
                <a:gd name="T33" fmla="*/ 40 h 89"/>
                <a:gd name="T34" fmla="*/ 33 w 28"/>
                <a:gd name="T35" fmla="*/ 2 h 89"/>
                <a:gd name="T36" fmla="*/ 24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GB"/>
            </a:p>
          </p:txBody>
        </p:sp>
        <p:sp>
          <p:nvSpPr>
            <p:cNvPr id="32913" name="Freeform 4431"/>
            <p:cNvSpPr>
              <a:spLocks/>
            </p:cNvSpPr>
            <p:nvPr/>
          </p:nvSpPr>
          <p:spPr bwMode="auto">
            <a:xfrm>
              <a:off x="2367" y="1831"/>
              <a:ext cx="355" cy="396"/>
            </a:xfrm>
            <a:custGeom>
              <a:avLst/>
              <a:gdLst>
                <a:gd name="T0" fmla="*/ 0 w 317"/>
                <a:gd name="T1" fmla="*/ 747 h 319"/>
                <a:gd name="T2" fmla="*/ 31 w 317"/>
                <a:gd name="T3" fmla="*/ 829 h 319"/>
                <a:gd name="T4" fmla="*/ 101 w 317"/>
                <a:gd name="T5" fmla="*/ 925 h 319"/>
                <a:gd name="T6" fmla="*/ 159 w 317"/>
                <a:gd name="T7" fmla="*/ 1013 h 319"/>
                <a:gd name="T8" fmla="*/ 202 w 317"/>
                <a:gd name="T9" fmla="*/ 1094 h 319"/>
                <a:gd name="T10" fmla="*/ 259 w 317"/>
                <a:gd name="T11" fmla="*/ 1162 h 319"/>
                <a:gd name="T12" fmla="*/ 307 w 317"/>
                <a:gd name="T13" fmla="*/ 1244 h 319"/>
                <a:gd name="T14" fmla="*/ 333 w 317"/>
                <a:gd name="T15" fmla="*/ 1308 h 319"/>
                <a:gd name="T16" fmla="*/ 395 w 317"/>
                <a:gd name="T17" fmla="*/ 1379 h 319"/>
                <a:gd name="T18" fmla="*/ 438 w 317"/>
                <a:gd name="T19" fmla="*/ 1450 h 319"/>
                <a:gd name="T20" fmla="*/ 491 w 317"/>
                <a:gd name="T21" fmla="*/ 1416 h 319"/>
                <a:gd name="T22" fmla="*/ 548 w 317"/>
                <a:gd name="T23" fmla="*/ 1308 h 319"/>
                <a:gd name="T24" fmla="*/ 620 w 317"/>
                <a:gd name="T25" fmla="*/ 1199 h 319"/>
                <a:gd name="T26" fmla="*/ 701 w 317"/>
                <a:gd name="T27" fmla="*/ 1094 h 319"/>
                <a:gd name="T28" fmla="*/ 646 w 317"/>
                <a:gd name="T29" fmla="*/ 1013 h 319"/>
                <a:gd name="T30" fmla="*/ 608 w 317"/>
                <a:gd name="T31" fmla="*/ 879 h 319"/>
                <a:gd name="T32" fmla="*/ 626 w 317"/>
                <a:gd name="T33" fmla="*/ 747 h 319"/>
                <a:gd name="T34" fmla="*/ 608 w 317"/>
                <a:gd name="T35" fmla="*/ 564 h 319"/>
                <a:gd name="T36" fmla="*/ 602 w 317"/>
                <a:gd name="T37" fmla="*/ 473 h 319"/>
                <a:gd name="T38" fmla="*/ 569 w 317"/>
                <a:gd name="T39" fmla="*/ 333 h 319"/>
                <a:gd name="T40" fmla="*/ 553 w 317"/>
                <a:gd name="T41" fmla="*/ 192 h 319"/>
                <a:gd name="T42" fmla="*/ 569 w 317"/>
                <a:gd name="T43" fmla="*/ 32 h 319"/>
                <a:gd name="T44" fmla="*/ 521 w 317"/>
                <a:gd name="T45" fmla="*/ 0 h 319"/>
                <a:gd name="T46" fmla="*/ 459 w 317"/>
                <a:gd name="T47" fmla="*/ 17 h 319"/>
                <a:gd name="T48" fmla="*/ 385 w 317"/>
                <a:gd name="T49" fmla="*/ 17 h 319"/>
                <a:gd name="T50" fmla="*/ 296 w 317"/>
                <a:gd name="T51" fmla="*/ 72 h 319"/>
                <a:gd name="T52" fmla="*/ 250 w 317"/>
                <a:gd name="T53" fmla="*/ 127 h 319"/>
                <a:gd name="T54" fmla="*/ 231 w 317"/>
                <a:gd name="T55" fmla="*/ 168 h 319"/>
                <a:gd name="T56" fmla="*/ 234 w 317"/>
                <a:gd name="T57" fmla="*/ 286 h 319"/>
                <a:gd name="T58" fmla="*/ 250 w 317"/>
                <a:gd name="T59" fmla="*/ 390 h 319"/>
                <a:gd name="T60" fmla="*/ 171 w 317"/>
                <a:gd name="T61" fmla="*/ 427 h 319"/>
                <a:gd name="T62" fmla="*/ 146 w 317"/>
                <a:gd name="T63" fmla="*/ 503 h 319"/>
                <a:gd name="T64" fmla="*/ 93 w 317"/>
                <a:gd name="T65" fmla="*/ 564 h 319"/>
                <a:gd name="T66" fmla="*/ 35 w 317"/>
                <a:gd name="T67" fmla="*/ 62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GB"/>
            </a:p>
          </p:txBody>
        </p:sp>
        <p:sp>
          <p:nvSpPr>
            <p:cNvPr id="32914" name="Freeform 4432"/>
            <p:cNvSpPr>
              <a:spLocks/>
            </p:cNvSpPr>
            <p:nvPr/>
          </p:nvSpPr>
          <p:spPr bwMode="auto">
            <a:xfrm>
              <a:off x="2271" y="2010"/>
              <a:ext cx="12" cy="11"/>
            </a:xfrm>
            <a:custGeom>
              <a:avLst/>
              <a:gdLst>
                <a:gd name="T0" fmla="*/ 35 w 10"/>
                <a:gd name="T1" fmla="*/ 0 h 9"/>
                <a:gd name="T2" fmla="*/ 35 w 10"/>
                <a:gd name="T3" fmla="*/ 29 h 9"/>
                <a:gd name="T4" fmla="*/ 0 w 10"/>
                <a:gd name="T5" fmla="*/ 35 h 9"/>
                <a:gd name="T6" fmla="*/ 35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GB"/>
            </a:p>
          </p:txBody>
        </p:sp>
        <p:sp>
          <p:nvSpPr>
            <p:cNvPr id="32915" name="Freeform 4433"/>
            <p:cNvSpPr>
              <a:spLocks/>
            </p:cNvSpPr>
            <p:nvPr/>
          </p:nvSpPr>
          <p:spPr bwMode="auto">
            <a:xfrm>
              <a:off x="2232" y="2019"/>
              <a:ext cx="9" cy="9"/>
            </a:xfrm>
            <a:custGeom>
              <a:avLst/>
              <a:gdLst>
                <a:gd name="T0" fmla="*/ 40 w 7"/>
                <a:gd name="T1" fmla="*/ 0 h 7"/>
                <a:gd name="T2" fmla="*/ 0 w 7"/>
                <a:gd name="T3" fmla="*/ 40 h 7"/>
                <a:gd name="T4" fmla="*/ 0 w 7"/>
                <a:gd name="T5" fmla="*/ 13 h 7"/>
                <a:gd name="T6" fmla="*/ 4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GB"/>
            </a:p>
          </p:txBody>
        </p:sp>
        <p:sp>
          <p:nvSpPr>
            <p:cNvPr id="32916" name="Freeform 4434"/>
            <p:cNvSpPr>
              <a:spLocks/>
            </p:cNvSpPr>
            <p:nvPr/>
          </p:nvSpPr>
          <p:spPr bwMode="auto">
            <a:xfrm>
              <a:off x="2245" y="2030"/>
              <a:ext cx="9" cy="4"/>
            </a:xfrm>
            <a:custGeom>
              <a:avLst/>
              <a:gdLst>
                <a:gd name="T0" fmla="*/ 40 w 7"/>
                <a:gd name="T1" fmla="*/ 0 h 3"/>
                <a:gd name="T2" fmla="*/ 40 w 7"/>
                <a:gd name="T3" fmla="*/ 21 h 3"/>
                <a:gd name="T4" fmla="*/ 0 w 7"/>
                <a:gd name="T5" fmla="*/ 0 h 3"/>
                <a:gd name="T6" fmla="*/ 4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GB"/>
            </a:p>
          </p:txBody>
        </p:sp>
        <p:sp>
          <p:nvSpPr>
            <p:cNvPr id="32917" name="Freeform 4435"/>
            <p:cNvSpPr>
              <a:spLocks/>
            </p:cNvSpPr>
            <p:nvPr/>
          </p:nvSpPr>
          <p:spPr bwMode="auto">
            <a:xfrm>
              <a:off x="2283" y="2001"/>
              <a:ext cx="5" cy="3"/>
            </a:xfrm>
            <a:custGeom>
              <a:avLst/>
              <a:gdLst>
                <a:gd name="T0" fmla="*/ 5 w 5"/>
                <a:gd name="T1" fmla="*/ 41 h 2"/>
                <a:gd name="T2" fmla="*/ 5 w 5"/>
                <a:gd name="T3" fmla="*/ 0 h 2"/>
                <a:gd name="T4" fmla="*/ 0 w 5"/>
                <a:gd name="T5" fmla="*/ 41 h 2"/>
                <a:gd name="T6" fmla="*/ 5 w 5"/>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GB"/>
            </a:p>
          </p:txBody>
        </p:sp>
        <p:sp>
          <p:nvSpPr>
            <p:cNvPr id="32918" name="Freeform 4436"/>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GB"/>
            </a:p>
          </p:txBody>
        </p:sp>
        <p:sp>
          <p:nvSpPr>
            <p:cNvPr id="32919" name="Freeform 4437"/>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GB"/>
            </a:p>
          </p:txBody>
        </p:sp>
        <p:sp>
          <p:nvSpPr>
            <p:cNvPr id="32920" name="Freeform 4438"/>
            <p:cNvSpPr>
              <a:spLocks/>
            </p:cNvSpPr>
            <p:nvPr/>
          </p:nvSpPr>
          <p:spPr bwMode="auto">
            <a:xfrm>
              <a:off x="2676" y="1914"/>
              <a:ext cx="272" cy="304"/>
            </a:xfrm>
            <a:custGeom>
              <a:avLst/>
              <a:gdLst>
                <a:gd name="T0" fmla="*/ 490 w 244"/>
                <a:gd name="T1" fmla="*/ 1086 h 246"/>
                <a:gd name="T2" fmla="*/ 490 w 244"/>
                <a:gd name="T3" fmla="*/ 1041 h 246"/>
                <a:gd name="T4" fmla="*/ 522 w 244"/>
                <a:gd name="T5" fmla="*/ 1041 h 246"/>
                <a:gd name="T6" fmla="*/ 522 w 244"/>
                <a:gd name="T7" fmla="*/ 953 h 246"/>
                <a:gd name="T8" fmla="*/ 519 w 244"/>
                <a:gd name="T9" fmla="*/ 881 h 246"/>
                <a:gd name="T10" fmla="*/ 519 w 244"/>
                <a:gd name="T11" fmla="*/ 809 h 246"/>
                <a:gd name="T12" fmla="*/ 519 w 244"/>
                <a:gd name="T13" fmla="*/ 743 h 246"/>
                <a:gd name="T14" fmla="*/ 511 w 244"/>
                <a:gd name="T15" fmla="*/ 665 h 246"/>
                <a:gd name="T16" fmla="*/ 507 w 244"/>
                <a:gd name="T17" fmla="*/ 591 h 246"/>
                <a:gd name="T18" fmla="*/ 507 w 244"/>
                <a:gd name="T19" fmla="*/ 518 h 246"/>
                <a:gd name="T20" fmla="*/ 507 w 244"/>
                <a:gd name="T21" fmla="*/ 435 h 246"/>
                <a:gd name="T22" fmla="*/ 503 w 244"/>
                <a:gd name="T23" fmla="*/ 358 h 246"/>
                <a:gd name="T24" fmla="*/ 497 w 244"/>
                <a:gd name="T25" fmla="*/ 299 h 246"/>
                <a:gd name="T26" fmla="*/ 497 w 244"/>
                <a:gd name="T27" fmla="*/ 240 h 246"/>
                <a:gd name="T28" fmla="*/ 497 w 244"/>
                <a:gd name="T29" fmla="*/ 175 h 246"/>
                <a:gd name="T30" fmla="*/ 503 w 244"/>
                <a:gd name="T31" fmla="*/ 122 h 246"/>
                <a:gd name="T32" fmla="*/ 483 w 244"/>
                <a:gd name="T33" fmla="*/ 99 h 246"/>
                <a:gd name="T34" fmla="*/ 431 w 244"/>
                <a:gd name="T35" fmla="*/ 72 h 246"/>
                <a:gd name="T36" fmla="*/ 425 w 244"/>
                <a:gd name="T37" fmla="*/ 40 h 246"/>
                <a:gd name="T38" fmla="*/ 387 w 244"/>
                <a:gd name="T39" fmla="*/ 17 h 246"/>
                <a:gd name="T40" fmla="*/ 366 w 244"/>
                <a:gd name="T41" fmla="*/ 53 h 246"/>
                <a:gd name="T42" fmla="*/ 339 w 244"/>
                <a:gd name="T43" fmla="*/ 93 h 246"/>
                <a:gd name="T44" fmla="*/ 339 w 244"/>
                <a:gd name="T45" fmla="*/ 199 h 246"/>
                <a:gd name="T46" fmla="*/ 302 w 244"/>
                <a:gd name="T47" fmla="*/ 229 h 246"/>
                <a:gd name="T48" fmla="*/ 269 w 244"/>
                <a:gd name="T49" fmla="*/ 199 h 246"/>
                <a:gd name="T50" fmla="*/ 234 w 244"/>
                <a:gd name="T51" fmla="*/ 151 h 246"/>
                <a:gd name="T52" fmla="*/ 192 w 244"/>
                <a:gd name="T53" fmla="*/ 147 h 246"/>
                <a:gd name="T54" fmla="*/ 179 w 244"/>
                <a:gd name="T55" fmla="*/ 72 h 246"/>
                <a:gd name="T56" fmla="*/ 145 w 244"/>
                <a:gd name="T57" fmla="*/ 53 h 246"/>
                <a:gd name="T58" fmla="*/ 110 w 244"/>
                <a:gd name="T59" fmla="*/ 32 h 246"/>
                <a:gd name="T60" fmla="*/ 62 w 244"/>
                <a:gd name="T61" fmla="*/ 0 h 246"/>
                <a:gd name="T62" fmla="*/ 62 w 244"/>
                <a:gd name="T63" fmla="*/ 72 h 246"/>
                <a:gd name="T64" fmla="*/ 40 w 244"/>
                <a:gd name="T65" fmla="*/ 99 h 246"/>
                <a:gd name="T66" fmla="*/ 14 w 244"/>
                <a:gd name="T67" fmla="*/ 147 h 246"/>
                <a:gd name="T68" fmla="*/ 14 w 244"/>
                <a:gd name="T69" fmla="*/ 208 h 246"/>
                <a:gd name="T70" fmla="*/ 0 w 244"/>
                <a:gd name="T71" fmla="*/ 240 h 246"/>
                <a:gd name="T72" fmla="*/ 0 w 244"/>
                <a:gd name="T73" fmla="*/ 258 h 246"/>
                <a:gd name="T74" fmla="*/ 12 w 244"/>
                <a:gd name="T75" fmla="*/ 352 h 246"/>
                <a:gd name="T76" fmla="*/ 14 w 244"/>
                <a:gd name="T77" fmla="*/ 435 h 246"/>
                <a:gd name="T78" fmla="*/ 14 w 244"/>
                <a:gd name="T79" fmla="*/ 526 h 246"/>
                <a:gd name="T80" fmla="*/ 0 w 244"/>
                <a:gd name="T81" fmla="*/ 561 h 246"/>
                <a:gd name="T82" fmla="*/ 20 w 244"/>
                <a:gd name="T83" fmla="*/ 623 h 246"/>
                <a:gd name="T84" fmla="*/ 36 w 244"/>
                <a:gd name="T85" fmla="*/ 688 h 246"/>
                <a:gd name="T86" fmla="*/ 71 w 244"/>
                <a:gd name="T87" fmla="*/ 706 h 246"/>
                <a:gd name="T88" fmla="*/ 88 w 244"/>
                <a:gd name="T89" fmla="*/ 770 h 246"/>
                <a:gd name="T90" fmla="*/ 136 w 244"/>
                <a:gd name="T91" fmla="*/ 785 h 246"/>
                <a:gd name="T92" fmla="*/ 164 w 244"/>
                <a:gd name="T93" fmla="*/ 832 h 246"/>
                <a:gd name="T94" fmla="*/ 188 w 244"/>
                <a:gd name="T95" fmla="*/ 802 h 246"/>
                <a:gd name="T96" fmla="*/ 218 w 244"/>
                <a:gd name="T97" fmla="*/ 770 h 246"/>
                <a:gd name="T98" fmla="*/ 255 w 244"/>
                <a:gd name="T99" fmla="*/ 802 h 246"/>
                <a:gd name="T100" fmla="*/ 288 w 244"/>
                <a:gd name="T101" fmla="*/ 842 h 246"/>
                <a:gd name="T102" fmla="*/ 318 w 244"/>
                <a:gd name="T103" fmla="*/ 881 h 246"/>
                <a:gd name="T104" fmla="*/ 354 w 244"/>
                <a:gd name="T105" fmla="*/ 927 h 246"/>
                <a:gd name="T106" fmla="*/ 390 w 244"/>
                <a:gd name="T107" fmla="*/ 953 h 246"/>
                <a:gd name="T108" fmla="*/ 421 w 244"/>
                <a:gd name="T109" fmla="*/ 1000 h 246"/>
                <a:gd name="T110" fmla="*/ 455 w 244"/>
                <a:gd name="T111" fmla="*/ 1041 h 246"/>
                <a:gd name="T112" fmla="*/ 490 w 244"/>
                <a:gd name="T113" fmla="*/ 1086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GB"/>
            </a:p>
          </p:txBody>
        </p:sp>
        <p:sp>
          <p:nvSpPr>
            <p:cNvPr id="32921" name="Freeform 4439"/>
            <p:cNvSpPr>
              <a:spLocks/>
            </p:cNvSpPr>
            <p:nvPr/>
          </p:nvSpPr>
          <p:spPr bwMode="auto">
            <a:xfrm>
              <a:off x="2301" y="2094"/>
              <a:ext cx="287" cy="328"/>
            </a:xfrm>
            <a:custGeom>
              <a:avLst/>
              <a:gdLst>
                <a:gd name="T0" fmla="*/ 120 w 258"/>
                <a:gd name="T1" fmla="*/ 1108 h 265"/>
                <a:gd name="T2" fmla="*/ 140 w 258"/>
                <a:gd name="T3" fmla="*/ 1181 h 265"/>
                <a:gd name="T4" fmla="*/ 169 w 258"/>
                <a:gd name="T5" fmla="*/ 1181 h 265"/>
                <a:gd name="T6" fmla="*/ 196 w 258"/>
                <a:gd name="T7" fmla="*/ 1139 h 265"/>
                <a:gd name="T8" fmla="*/ 221 w 258"/>
                <a:gd name="T9" fmla="*/ 1159 h 265"/>
                <a:gd name="T10" fmla="*/ 241 w 258"/>
                <a:gd name="T11" fmla="*/ 1030 h 265"/>
                <a:gd name="T12" fmla="*/ 267 w 258"/>
                <a:gd name="T13" fmla="*/ 968 h 265"/>
                <a:gd name="T14" fmla="*/ 297 w 258"/>
                <a:gd name="T15" fmla="*/ 949 h 265"/>
                <a:gd name="T16" fmla="*/ 305 w 258"/>
                <a:gd name="T17" fmla="*/ 907 h 265"/>
                <a:gd name="T18" fmla="*/ 335 w 258"/>
                <a:gd name="T19" fmla="*/ 863 h 265"/>
                <a:gd name="T20" fmla="*/ 378 w 258"/>
                <a:gd name="T21" fmla="*/ 791 h 265"/>
                <a:gd name="T22" fmla="*/ 419 w 258"/>
                <a:gd name="T23" fmla="*/ 803 h 265"/>
                <a:gd name="T24" fmla="*/ 486 w 258"/>
                <a:gd name="T25" fmla="*/ 771 h 265"/>
                <a:gd name="T26" fmla="*/ 541 w 258"/>
                <a:gd name="T27" fmla="*/ 709 h 265"/>
                <a:gd name="T28" fmla="*/ 543 w 258"/>
                <a:gd name="T29" fmla="*/ 576 h 265"/>
                <a:gd name="T30" fmla="*/ 543 w 258"/>
                <a:gd name="T31" fmla="*/ 473 h 265"/>
                <a:gd name="T32" fmla="*/ 504 w 258"/>
                <a:gd name="T33" fmla="*/ 412 h 265"/>
                <a:gd name="T34" fmla="*/ 444 w 258"/>
                <a:gd name="T35" fmla="*/ 337 h 265"/>
                <a:gd name="T36" fmla="*/ 419 w 258"/>
                <a:gd name="T37" fmla="*/ 277 h 265"/>
                <a:gd name="T38" fmla="*/ 372 w 258"/>
                <a:gd name="T39" fmla="*/ 192 h 265"/>
                <a:gd name="T40" fmla="*/ 319 w 258"/>
                <a:gd name="T41" fmla="*/ 130 h 265"/>
                <a:gd name="T42" fmla="*/ 275 w 258"/>
                <a:gd name="T43" fmla="*/ 46 h 265"/>
                <a:gd name="T44" fmla="*/ 221 w 258"/>
                <a:gd name="T45" fmla="*/ 0 h 265"/>
                <a:gd name="T46" fmla="*/ 196 w 258"/>
                <a:gd name="T47" fmla="*/ 88 h 265"/>
                <a:gd name="T48" fmla="*/ 200 w 258"/>
                <a:gd name="T49" fmla="*/ 260 h 265"/>
                <a:gd name="T50" fmla="*/ 209 w 258"/>
                <a:gd name="T51" fmla="*/ 425 h 265"/>
                <a:gd name="T52" fmla="*/ 221 w 258"/>
                <a:gd name="T53" fmla="*/ 600 h 265"/>
                <a:gd name="T54" fmla="*/ 230 w 258"/>
                <a:gd name="T55" fmla="*/ 694 h 265"/>
                <a:gd name="T56" fmla="*/ 196 w 258"/>
                <a:gd name="T57" fmla="*/ 756 h 265"/>
                <a:gd name="T58" fmla="*/ 132 w 258"/>
                <a:gd name="T59" fmla="*/ 756 h 265"/>
                <a:gd name="T60" fmla="*/ 96 w 258"/>
                <a:gd name="T61" fmla="*/ 756 h 265"/>
                <a:gd name="T62" fmla="*/ 46 w 258"/>
                <a:gd name="T63" fmla="*/ 781 h 265"/>
                <a:gd name="T64" fmla="*/ 12 w 258"/>
                <a:gd name="T65" fmla="*/ 821 h 265"/>
                <a:gd name="T66" fmla="*/ 12 w 258"/>
                <a:gd name="T67" fmla="*/ 895 h 265"/>
                <a:gd name="T68" fmla="*/ 24 w 258"/>
                <a:gd name="T69" fmla="*/ 999 h 265"/>
                <a:gd name="T70" fmla="*/ 46 w 258"/>
                <a:gd name="T71" fmla="*/ 1026 h 265"/>
                <a:gd name="T72" fmla="*/ 76 w 258"/>
                <a:gd name="T73" fmla="*/ 1030 h 265"/>
                <a:gd name="T74" fmla="*/ 100 w 258"/>
                <a:gd name="T75" fmla="*/ 999 h 265"/>
                <a:gd name="T76" fmla="*/ 126 w 258"/>
                <a:gd name="T77" fmla="*/ 108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GB"/>
            </a:p>
          </p:txBody>
        </p:sp>
        <p:sp>
          <p:nvSpPr>
            <p:cNvPr id="32922" name="Freeform 4440"/>
            <p:cNvSpPr>
              <a:spLocks/>
            </p:cNvSpPr>
            <p:nvPr/>
          </p:nvSpPr>
          <p:spPr bwMode="auto">
            <a:xfrm>
              <a:off x="2753" y="1854"/>
              <a:ext cx="3" cy="1"/>
            </a:xfrm>
            <a:custGeom>
              <a:avLst/>
              <a:gdLst>
                <a:gd name="T0" fmla="*/ 41 w 2"/>
                <a:gd name="T1" fmla="*/ 0 h 1"/>
                <a:gd name="T2" fmla="*/ 41 w 2"/>
                <a:gd name="T3" fmla="*/ 0 h 1"/>
                <a:gd name="T4" fmla="*/ 0 w 2"/>
                <a:gd name="T5" fmla="*/ 0 h 1"/>
                <a:gd name="T6" fmla="*/ 41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GB"/>
            </a:p>
          </p:txBody>
        </p:sp>
        <p:sp>
          <p:nvSpPr>
            <p:cNvPr id="32923" name="Freeform 4441"/>
            <p:cNvSpPr>
              <a:spLocks/>
            </p:cNvSpPr>
            <p:nvPr/>
          </p:nvSpPr>
          <p:spPr bwMode="auto">
            <a:xfrm>
              <a:off x="2223" y="2044"/>
              <a:ext cx="209" cy="279"/>
            </a:xfrm>
            <a:custGeom>
              <a:avLst/>
              <a:gdLst>
                <a:gd name="T0" fmla="*/ 17 w 189"/>
                <a:gd name="T1" fmla="*/ 877 h 225"/>
                <a:gd name="T2" fmla="*/ 4 w 189"/>
                <a:gd name="T3" fmla="*/ 905 h 225"/>
                <a:gd name="T4" fmla="*/ 17 w 189"/>
                <a:gd name="T5" fmla="*/ 810 h 225"/>
                <a:gd name="T6" fmla="*/ 21 w 189"/>
                <a:gd name="T7" fmla="*/ 712 h 225"/>
                <a:gd name="T8" fmla="*/ 17 w 189"/>
                <a:gd name="T9" fmla="*/ 639 h 225"/>
                <a:gd name="T10" fmla="*/ 17 w 189"/>
                <a:gd name="T11" fmla="*/ 558 h 225"/>
                <a:gd name="T12" fmla="*/ 0 w 189"/>
                <a:gd name="T13" fmla="*/ 501 h 225"/>
                <a:gd name="T14" fmla="*/ 0 w 189"/>
                <a:gd name="T15" fmla="*/ 525 h 225"/>
                <a:gd name="T16" fmla="*/ 0 w 189"/>
                <a:gd name="T17" fmla="*/ 475 h 225"/>
                <a:gd name="T18" fmla="*/ 33 w 189"/>
                <a:gd name="T19" fmla="*/ 475 h 225"/>
                <a:gd name="T20" fmla="*/ 60 w 189"/>
                <a:gd name="T21" fmla="*/ 475 h 225"/>
                <a:gd name="T22" fmla="*/ 96 w 189"/>
                <a:gd name="T23" fmla="*/ 475 h 225"/>
                <a:gd name="T24" fmla="*/ 124 w 189"/>
                <a:gd name="T25" fmla="*/ 475 h 225"/>
                <a:gd name="T26" fmla="*/ 124 w 189"/>
                <a:gd name="T27" fmla="*/ 414 h 225"/>
                <a:gd name="T28" fmla="*/ 127 w 189"/>
                <a:gd name="T29" fmla="*/ 343 h 225"/>
                <a:gd name="T30" fmla="*/ 157 w 189"/>
                <a:gd name="T31" fmla="*/ 315 h 225"/>
                <a:gd name="T32" fmla="*/ 157 w 189"/>
                <a:gd name="T33" fmla="*/ 205 h 225"/>
                <a:gd name="T34" fmla="*/ 159 w 189"/>
                <a:gd name="T35" fmla="*/ 109 h 225"/>
                <a:gd name="T36" fmla="*/ 187 w 189"/>
                <a:gd name="T37" fmla="*/ 109 h 225"/>
                <a:gd name="T38" fmla="*/ 209 w 189"/>
                <a:gd name="T39" fmla="*/ 109 h 225"/>
                <a:gd name="T40" fmla="*/ 239 w 189"/>
                <a:gd name="T41" fmla="*/ 109 h 225"/>
                <a:gd name="T42" fmla="*/ 264 w 189"/>
                <a:gd name="T43" fmla="*/ 109 h 225"/>
                <a:gd name="T44" fmla="*/ 264 w 189"/>
                <a:gd name="T45" fmla="*/ 0 h 225"/>
                <a:gd name="T46" fmla="*/ 292 w 189"/>
                <a:gd name="T47" fmla="*/ 46 h 225"/>
                <a:gd name="T48" fmla="*/ 322 w 189"/>
                <a:gd name="T49" fmla="*/ 95 h 225"/>
                <a:gd name="T50" fmla="*/ 356 w 189"/>
                <a:gd name="T51" fmla="*/ 136 h 225"/>
                <a:gd name="T52" fmla="*/ 382 w 189"/>
                <a:gd name="T53" fmla="*/ 181 h 225"/>
                <a:gd name="T54" fmla="*/ 356 w 189"/>
                <a:gd name="T55" fmla="*/ 181 h 225"/>
                <a:gd name="T56" fmla="*/ 328 w 189"/>
                <a:gd name="T57" fmla="*/ 181 h 225"/>
                <a:gd name="T58" fmla="*/ 328 w 189"/>
                <a:gd name="T59" fmla="*/ 268 h 225"/>
                <a:gd name="T60" fmla="*/ 332 w 189"/>
                <a:gd name="T61" fmla="*/ 363 h 225"/>
                <a:gd name="T62" fmla="*/ 332 w 189"/>
                <a:gd name="T63" fmla="*/ 450 h 225"/>
                <a:gd name="T64" fmla="*/ 339 w 189"/>
                <a:gd name="T65" fmla="*/ 525 h 225"/>
                <a:gd name="T66" fmla="*/ 344 w 189"/>
                <a:gd name="T67" fmla="*/ 609 h 225"/>
                <a:gd name="T68" fmla="*/ 347 w 189"/>
                <a:gd name="T69" fmla="*/ 697 h 225"/>
                <a:gd name="T70" fmla="*/ 356 w 189"/>
                <a:gd name="T71" fmla="*/ 789 h 225"/>
                <a:gd name="T72" fmla="*/ 356 w 189"/>
                <a:gd name="T73" fmla="*/ 877 h 225"/>
                <a:gd name="T74" fmla="*/ 362 w 189"/>
                <a:gd name="T75" fmla="*/ 883 h 225"/>
                <a:gd name="T76" fmla="*/ 358 w 189"/>
                <a:gd name="T77" fmla="*/ 944 h 225"/>
                <a:gd name="T78" fmla="*/ 328 w 189"/>
                <a:gd name="T79" fmla="*/ 944 h 225"/>
                <a:gd name="T80" fmla="*/ 295 w 189"/>
                <a:gd name="T81" fmla="*/ 944 h 225"/>
                <a:gd name="T82" fmla="*/ 267 w 189"/>
                <a:gd name="T83" fmla="*/ 944 h 225"/>
                <a:gd name="T84" fmla="*/ 231 w 189"/>
                <a:gd name="T85" fmla="*/ 944 h 225"/>
                <a:gd name="T86" fmla="*/ 231 w 189"/>
                <a:gd name="T87" fmla="*/ 944 h 225"/>
                <a:gd name="T88" fmla="*/ 189 w 189"/>
                <a:gd name="T89" fmla="*/ 956 h 225"/>
                <a:gd name="T90" fmla="*/ 187 w 189"/>
                <a:gd name="T91" fmla="*/ 968 h 225"/>
                <a:gd name="T92" fmla="*/ 167 w 189"/>
                <a:gd name="T93" fmla="*/ 944 h 225"/>
                <a:gd name="T94" fmla="*/ 153 w 189"/>
                <a:gd name="T95" fmla="*/ 1014 h 225"/>
                <a:gd name="T96" fmla="*/ 140 w 189"/>
                <a:gd name="T97" fmla="*/ 1014 h 225"/>
                <a:gd name="T98" fmla="*/ 118 w 189"/>
                <a:gd name="T99" fmla="*/ 944 h 225"/>
                <a:gd name="T100" fmla="*/ 96 w 189"/>
                <a:gd name="T101" fmla="*/ 897 h 225"/>
                <a:gd name="T102" fmla="*/ 66 w 189"/>
                <a:gd name="T103" fmla="*/ 851 h 225"/>
                <a:gd name="T104" fmla="*/ 42 w 189"/>
                <a:gd name="T105" fmla="*/ 866 h 225"/>
                <a:gd name="T106" fmla="*/ 17 w 189"/>
                <a:gd name="T107" fmla="*/ 87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GB"/>
            </a:p>
          </p:txBody>
        </p:sp>
        <p:sp>
          <p:nvSpPr>
            <p:cNvPr id="32924" name="Freeform 4442"/>
            <p:cNvSpPr>
              <a:spLocks/>
            </p:cNvSpPr>
            <p:nvPr/>
          </p:nvSpPr>
          <p:spPr bwMode="auto">
            <a:xfrm>
              <a:off x="2291" y="1854"/>
              <a:ext cx="209" cy="182"/>
            </a:xfrm>
            <a:custGeom>
              <a:avLst/>
              <a:gdLst>
                <a:gd name="T0" fmla="*/ 211 w 187"/>
                <a:gd name="T1" fmla="*/ 161 h 147"/>
                <a:gd name="T2" fmla="*/ 173 w 187"/>
                <a:gd name="T3" fmla="*/ 199 h 147"/>
                <a:gd name="T4" fmla="*/ 150 w 187"/>
                <a:gd name="T5" fmla="*/ 245 h 147"/>
                <a:gd name="T6" fmla="*/ 134 w 187"/>
                <a:gd name="T7" fmla="*/ 305 h 147"/>
                <a:gd name="T8" fmla="*/ 117 w 187"/>
                <a:gd name="T9" fmla="*/ 373 h 147"/>
                <a:gd name="T10" fmla="*/ 117 w 187"/>
                <a:gd name="T11" fmla="*/ 432 h 147"/>
                <a:gd name="T12" fmla="*/ 104 w 187"/>
                <a:gd name="T13" fmla="*/ 501 h 147"/>
                <a:gd name="T14" fmla="*/ 87 w 187"/>
                <a:gd name="T15" fmla="*/ 547 h 147"/>
                <a:gd name="T16" fmla="*/ 68 w 187"/>
                <a:gd name="T17" fmla="*/ 579 h 147"/>
                <a:gd name="T18" fmla="*/ 40 w 187"/>
                <a:gd name="T19" fmla="*/ 623 h 147"/>
                <a:gd name="T20" fmla="*/ 0 w 187"/>
                <a:gd name="T21" fmla="*/ 655 h 147"/>
                <a:gd name="T22" fmla="*/ 40 w 187"/>
                <a:gd name="T23" fmla="*/ 655 h 147"/>
                <a:gd name="T24" fmla="*/ 72 w 187"/>
                <a:gd name="T25" fmla="*/ 655 h 147"/>
                <a:gd name="T26" fmla="*/ 115 w 187"/>
                <a:gd name="T27" fmla="*/ 655 h 147"/>
                <a:gd name="T28" fmla="*/ 150 w 187"/>
                <a:gd name="T29" fmla="*/ 655 h 147"/>
                <a:gd name="T30" fmla="*/ 161 w 187"/>
                <a:gd name="T31" fmla="*/ 572 h 147"/>
                <a:gd name="T32" fmla="*/ 184 w 187"/>
                <a:gd name="T33" fmla="*/ 529 h 147"/>
                <a:gd name="T34" fmla="*/ 211 w 187"/>
                <a:gd name="T35" fmla="*/ 501 h 147"/>
                <a:gd name="T36" fmla="*/ 241 w 187"/>
                <a:gd name="T37" fmla="*/ 475 h 147"/>
                <a:gd name="T38" fmla="*/ 272 w 187"/>
                <a:gd name="T39" fmla="*/ 453 h 147"/>
                <a:gd name="T40" fmla="*/ 295 w 187"/>
                <a:gd name="T41" fmla="*/ 414 h 147"/>
                <a:gd name="T42" fmla="*/ 320 w 187"/>
                <a:gd name="T43" fmla="*/ 381 h 147"/>
                <a:gd name="T44" fmla="*/ 320 w 187"/>
                <a:gd name="T45" fmla="*/ 337 h 147"/>
                <a:gd name="T46" fmla="*/ 361 w 187"/>
                <a:gd name="T47" fmla="*/ 305 h 147"/>
                <a:gd name="T48" fmla="*/ 396 w 187"/>
                <a:gd name="T49" fmla="*/ 301 h 147"/>
                <a:gd name="T50" fmla="*/ 408 w 187"/>
                <a:gd name="T51" fmla="*/ 269 h 147"/>
                <a:gd name="T52" fmla="*/ 382 w 187"/>
                <a:gd name="T53" fmla="*/ 199 h 147"/>
                <a:gd name="T54" fmla="*/ 382 w 187"/>
                <a:gd name="T55" fmla="*/ 150 h 147"/>
                <a:gd name="T56" fmla="*/ 376 w 187"/>
                <a:gd name="T57" fmla="*/ 88 h 147"/>
                <a:gd name="T58" fmla="*/ 368 w 187"/>
                <a:gd name="T59" fmla="*/ 71 h 147"/>
                <a:gd name="T60" fmla="*/ 346 w 187"/>
                <a:gd name="T61" fmla="*/ 57 h 147"/>
                <a:gd name="T62" fmla="*/ 335 w 187"/>
                <a:gd name="T63" fmla="*/ 57 h 147"/>
                <a:gd name="T64" fmla="*/ 279 w 187"/>
                <a:gd name="T65" fmla="*/ 46 h 147"/>
                <a:gd name="T66" fmla="*/ 264 w 187"/>
                <a:gd name="T67" fmla="*/ 0 h 147"/>
                <a:gd name="T68" fmla="*/ 241 w 187"/>
                <a:gd name="T69" fmla="*/ 37 h 147"/>
                <a:gd name="T70" fmla="*/ 226 w 187"/>
                <a:gd name="T71" fmla="*/ 97 h 147"/>
                <a:gd name="T72" fmla="*/ 211 w 187"/>
                <a:gd name="T73" fmla="*/ 161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GB"/>
            </a:p>
          </p:txBody>
        </p:sp>
        <p:sp>
          <p:nvSpPr>
            <p:cNvPr id="32925" name="Freeform 4443"/>
            <p:cNvSpPr>
              <a:spLocks/>
            </p:cNvSpPr>
            <p:nvPr/>
          </p:nvSpPr>
          <p:spPr bwMode="auto">
            <a:xfrm>
              <a:off x="2518" y="2130"/>
              <a:ext cx="275" cy="260"/>
            </a:xfrm>
            <a:custGeom>
              <a:avLst/>
              <a:gdLst>
                <a:gd name="T0" fmla="*/ 63 w 246"/>
                <a:gd name="T1" fmla="*/ 851 h 210"/>
                <a:gd name="T2" fmla="*/ 53 w 246"/>
                <a:gd name="T3" fmla="*/ 851 h 210"/>
                <a:gd name="T4" fmla="*/ 26 w 246"/>
                <a:gd name="T5" fmla="*/ 820 h 210"/>
                <a:gd name="T6" fmla="*/ 32 w 246"/>
                <a:gd name="T7" fmla="*/ 799 h 210"/>
                <a:gd name="T8" fmla="*/ 36 w 246"/>
                <a:gd name="T9" fmla="*/ 799 h 210"/>
                <a:gd name="T10" fmla="*/ 12 w 246"/>
                <a:gd name="T11" fmla="*/ 735 h 210"/>
                <a:gd name="T12" fmla="*/ 0 w 246"/>
                <a:gd name="T13" fmla="*/ 675 h 210"/>
                <a:gd name="T14" fmla="*/ 12 w 246"/>
                <a:gd name="T15" fmla="*/ 675 h 210"/>
                <a:gd name="T16" fmla="*/ 40 w 246"/>
                <a:gd name="T17" fmla="*/ 639 h 210"/>
                <a:gd name="T18" fmla="*/ 78 w 246"/>
                <a:gd name="T19" fmla="*/ 639 h 210"/>
                <a:gd name="T20" fmla="*/ 115 w 246"/>
                <a:gd name="T21" fmla="*/ 639 h 210"/>
                <a:gd name="T22" fmla="*/ 134 w 246"/>
                <a:gd name="T23" fmla="*/ 579 h 210"/>
                <a:gd name="T24" fmla="*/ 134 w 246"/>
                <a:gd name="T25" fmla="*/ 513 h 210"/>
                <a:gd name="T26" fmla="*/ 139 w 246"/>
                <a:gd name="T27" fmla="*/ 452 h 210"/>
                <a:gd name="T28" fmla="*/ 139 w 246"/>
                <a:gd name="T29" fmla="*/ 395 h 210"/>
                <a:gd name="T30" fmla="*/ 139 w 246"/>
                <a:gd name="T31" fmla="*/ 349 h 210"/>
                <a:gd name="T32" fmla="*/ 165 w 246"/>
                <a:gd name="T33" fmla="*/ 322 h 210"/>
                <a:gd name="T34" fmla="*/ 192 w 246"/>
                <a:gd name="T35" fmla="*/ 317 h 210"/>
                <a:gd name="T36" fmla="*/ 222 w 246"/>
                <a:gd name="T37" fmla="*/ 260 h 210"/>
                <a:gd name="T38" fmla="*/ 248 w 246"/>
                <a:gd name="T39" fmla="*/ 208 h 210"/>
                <a:gd name="T40" fmla="*/ 284 w 246"/>
                <a:gd name="T41" fmla="*/ 156 h 210"/>
                <a:gd name="T42" fmla="*/ 320 w 246"/>
                <a:gd name="T43" fmla="*/ 102 h 210"/>
                <a:gd name="T44" fmla="*/ 363 w 246"/>
                <a:gd name="T45" fmla="*/ 50 h 210"/>
                <a:gd name="T46" fmla="*/ 400 w 246"/>
                <a:gd name="T47" fmla="*/ 0 h 210"/>
                <a:gd name="T48" fmla="*/ 448 w 246"/>
                <a:gd name="T49" fmla="*/ 17 h 210"/>
                <a:gd name="T50" fmla="*/ 476 w 246"/>
                <a:gd name="T51" fmla="*/ 62 h 210"/>
                <a:gd name="T52" fmla="*/ 501 w 246"/>
                <a:gd name="T53" fmla="*/ 32 h 210"/>
                <a:gd name="T54" fmla="*/ 506 w 246"/>
                <a:gd name="T55" fmla="*/ 95 h 210"/>
                <a:gd name="T56" fmla="*/ 506 w 246"/>
                <a:gd name="T57" fmla="*/ 156 h 210"/>
                <a:gd name="T58" fmla="*/ 534 w 246"/>
                <a:gd name="T59" fmla="*/ 243 h 210"/>
                <a:gd name="T60" fmla="*/ 530 w 246"/>
                <a:gd name="T61" fmla="*/ 272 h 210"/>
                <a:gd name="T62" fmla="*/ 530 w 246"/>
                <a:gd name="T63" fmla="*/ 334 h 210"/>
                <a:gd name="T64" fmla="*/ 530 w 246"/>
                <a:gd name="T65" fmla="*/ 395 h 210"/>
                <a:gd name="T66" fmla="*/ 530 w 246"/>
                <a:gd name="T67" fmla="*/ 464 h 210"/>
                <a:gd name="T68" fmla="*/ 520 w 246"/>
                <a:gd name="T69" fmla="*/ 526 h 210"/>
                <a:gd name="T70" fmla="*/ 506 w 246"/>
                <a:gd name="T71" fmla="*/ 565 h 210"/>
                <a:gd name="T72" fmla="*/ 491 w 246"/>
                <a:gd name="T73" fmla="*/ 612 h 210"/>
                <a:gd name="T74" fmla="*/ 476 w 246"/>
                <a:gd name="T75" fmla="*/ 662 h 210"/>
                <a:gd name="T76" fmla="*/ 462 w 246"/>
                <a:gd name="T77" fmla="*/ 711 h 210"/>
                <a:gd name="T78" fmla="*/ 462 w 246"/>
                <a:gd name="T79" fmla="*/ 768 h 210"/>
                <a:gd name="T80" fmla="*/ 425 w 246"/>
                <a:gd name="T81" fmla="*/ 820 h 210"/>
                <a:gd name="T82" fmla="*/ 388 w 246"/>
                <a:gd name="T83" fmla="*/ 811 h 210"/>
                <a:gd name="T84" fmla="*/ 352 w 246"/>
                <a:gd name="T85" fmla="*/ 799 h 210"/>
                <a:gd name="T86" fmla="*/ 316 w 246"/>
                <a:gd name="T87" fmla="*/ 843 h 210"/>
                <a:gd name="T88" fmla="*/ 293 w 246"/>
                <a:gd name="T89" fmla="*/ 820 h 210"/>
                <a:gd name="T90" fmla="*/ 264 w 246"/>
                <a:gd name="T91" fmla="*/ 799 h 210"/>
                <a:gd name="T92" fmla="*/ 227 w 246"/>
                <a:gd name="T93" fmla="*/ 820 h 210"/>
                <a:gd name="T94" fmla="*/ 206 w 246"/>
                <a:gd name="T95" fmla="*/ 781 h 210"/>
                <a:gd name="T96" fmla="*/ 172 w 246"/>
                <a:gd name="T97" fmla="*/ 768 h 210"/>
                <a:gd name="T98" fmla="*/ 139 w 246"/>
                <a:gd name="T99" fmla="*/ 790 h 210"/>
                <a:gd name="T100" fmla="*/ 131 w 246"/>
                <a:gd name="T101" fmla="*/ 851 h 210"/>
                <a:gd name="T102" fmla="*/ 118 w 246"/>
                <a:gd name="T103" fmla="*/ 906 h 210"/>
                <a:gd name="T104" fmla="*/ 118 w 246"/>
                <a:gd name="T105" fmla="*/ 938 h 210"/>
                <a:gd name="T106" fmla="*/ 89 w 246"/>
                <a:gd name="T107" fmla="*/ 880 h 210"/>
                <a:gd name="T108" fmla="*/ 78 w 246"/>
                <a:gd name="T109" fmla="*/ 906 h 210"/>
                <a:gd name="T110" fmla="*/ 78 w 246"/>
                <a:gd name="T111" fmla="*/ 915 h 210"/>
                <a:gd name="T112" fmla="*/ 68 w 246"/>
                <a:gd name="T113" fmla="*/ 877 h 210"/>
                <a:gd name="T114" fmla="*/ 63 w 246"/>
                <a:gd name="T115" fmla="*/ 851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GB"/>
            </a:p>
          </p:txBody>
        </p:sp>
        <p:sp>
          <p:nvSpPr>
            <p:cNvPr id="32926" name="Freeform 4444"/>
            <p:cNvSpPr>
              <a:spLocks/>
            </p:cNvSpPr>
            <p:nvPr/>
          </p:nvSpPr>
          <p:spPr bwMode="auto">
            <a:xfrm>
              <a:off x="2212" y="2279"/>
              <a:ext cx="102" cy="96"/>
            </a:xfrm>
            <a:custGeom>
              <a:avLst/>
              <a:gdLst>
                <a:gd name="T0" fmla="*/ 39 w 92"/>
                <a:gd name="T1" fmla="*/ 21 h 78"/>
                <a:gd name="T2" fmla="*/ 30 w 92"/>
                <a:gd name="T3" fmla="*/ 50 h 78"/>
                <a:gd name="T4" fmla="*/ 14 w 92"/>
                <a:gd name="T5" fmla="*/ 106 h 78"/>
                <a:gd name="T6" fmla="*/ 0 w 92"/>
                <a:gd name="T7" fmla="*/ 151 h 78"/>
                <a:gd name="T8" fmla="*/ 20 w 92"/>
                <a:gd name="T9" fmla="*/ 217 h 78"/>
                <a:gd name="T10" fmla="*/ 30 w 92"/>
                <a:gd name="T11" fmla="*/ 192 h 78"/>
                <a:gd name="T12" fmla="*/ 20 w 92"/>
                <a:gd name="T13" fmla="*/ 208 h 78"/>
                <a:gd name="T14" fmla="*/ 30 w 92"/>
                <a:gd name="T15" fmla="*/ 222 h 78"/>
                <a:gd name="T16" fmla="*/ 30 w 92"/>
                <a:gd name="T17" fmla="*/ 242 h 78"/>
                <a:gd name="T18" fmla="*/ 64 w 92"/>
                <a:gd name="T19" fmla="*/ 242 h 78"/>
                <a:gd name="T20" fmla="*/ 64 w 92"/>
                <a:gd name="T21" fmla="*/ 222 h 78"/>
                <a:gd name="T22" fmla="*/ 109 w 92"/>
                <a:gd name="T23" fmla="*/ 242 h 78"/>
                <a:gd name="T24" fmla="*/ 112 w 92"/>
                <a:gd name="T25" fmla="*/ 256 h 78"/>
                <a:gd name="T26" fmla="*/ 68 w 92"/>
                <a:gd name="T27" fmla="*/ 242 h 78"/>
                <a:gd name="T28" fmla="*/ 43 w 92"/>
                <a:gd name="T29" fmla="*/ 256 h 78"/>
                <a:gd name="T30" fmla="*/ 20 w 92"/>
                <a:gd name="T31" fmla="*/ 273 h 78"/>
                <a:gd name="T32" fmla="*/ 24 w 92"/>
                <a:gd name="T33" fmla="*/ 302 h 78"/>
                <a:gd name="T34" fmla="*/ 43 w 92"/>
                <a:gd name="T35" fmla="*/ 302 h 78"/>
                <a:gd name="T36" fmla="*/ 64 w 92"/>
                <a:gd name="T37" fmla="*/ 297 h 78"/>
                <a:gd name="T38" fmla="*/ 64 w 92"/>
                <a:gd name="T39" fmla="*/ 302 h 78"/>
                <a:gd name="T40" fmla="*/ 30 w 92"/>
                <a:gd name="T41" fmla="*/ 316 h 78"/>
                <a:gd name="T42" fmla="*/ 20 w 92"/>
                <a:gd name="T43" fmla="*/ 332 h 78"/>
                <a:gd name="T44" fmla="*/ 64 w 92"/>
                <a:gd name="T45" fmla="*/ 316 h 78"/>
                <a:gd name="T46" fmla="*/ 92 w 92"/>
                <a:gd name="T47" fmla="*/ 316 h 78"/>
                <a:gd name="T48" fmla="*/ 116 w 92"/>
                <a:gd name="T49" fmla="*/ 302 h 78"/>
                <a:gd name="T50" fmla="*/ 149 w 92"/>
                <a:gd name="T51" fmla="*/ 329 h 78"/>
                <a:gd name="T52" fmla="*/ 190 w 92"/>
                <a:gd name="T53" fmla="*/ 329 h 78"/>
                <a:gd name="T54" fmla="*/ 185 w 92"/>
                <a:gd name="T55" fmla="*/ 256 h 78"/>
                <a:gd name="T56" fmla="*/ 174 w 92"/>
                <a:gd name="T57" fmla="*/ 222 h 78"/>
                <a:gd name="T58" fmla="*/ 166 w 92"/>
                <a:gd name="T59" fmla="*/ 151 h 78"/>
                <a:gd name="T60" fmla="*/ 142 w 92"/>
                <a:gd name="T61" fmla="*/ 90 h 78"/>
                <a:gd name="T62" fmla="*/ 116 w 92"/>
                <a:gd name="T63" fmla="*/ 41 h 78"/>
                <a:gd name="T64" fmla="*/ 89 w 92"/>
                <a:gd name="T65" fmla="*/ 0 h 78"/>
                <a:gd name="T66" fmla="*/ 64 w 92"/>
                <a:gd name="T67" fmla="*/ 14 h 78"/>
                <a:gd name="T68" fmla="*/ 39 w 92"/>
                <a:gd name="T69" fmla="*/ 21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GB"/>
            </a:p>
          </p:txBody>
        </p:sp>
        <p:sp>
          <p:nvSpPr>
            <p:cNvPr id="32927" name="Freeform 4445"/>
            <p:cNvSpPr>
              <a:spLocks/>
            </p:cNvSpPr>
            <p:nvPr/>
          </p:nvSpPr>
          <p:spPr bwMode="auto">
            <a:xfrm>
              <a:off x="2643" y="1825"/>
              <a:ext cx="65" cy="156"/>
            </a:xfrm>
            <a:custGeom>
              <a:avLst/>
              <a:gdLst>
                <a:gd name="T0" fmla="*/ 74 w 59"/>
                <a:gd name="T1" fmla="*/ 554 h 125"/>
                <a:gd name="T2" fmla="*/ 58 w 59"/>
                <a:gd name="T3" fmla="*/ 589 h 125"/>
                <a:gd name="T4" fmla="*/ 52 w 59"/>
                <a:gd name="T5" fmla="*/ 515 h 125"/>
                <a:gd name="T6" fmla="*/ 45 w 59"/>
                <a:gd name="T7" fmla="*/ 438 h 125"/>
                <a:gd name="T8" fmla="*/ 21 w 59"/>
                <a:gd name="T9" fmla="*/ 366 h 125"/>
                <a:gd name="T10" fmla="*/ 0 w 59"/>
                <a:gd name="T11" fmla="*/ 290 h 125"/>
                <a:gd name="T12" fmla="*/ 4 w 59"/>
                <a:gd name="T13" fmla="*/ 225 h 125"/>
                <a:gd name="T14" fmla="*/ 21 w 59"/>
                <a:gd name="T15" fmla="*/ 167 h 125"/>
                <a:gd name="T16" fmla="*/ 21 w 59"/>
                <a:gd name="T17" fmla="*/ 57 h 125"/>
                <a:gd name="T18" fmla="*/ 28 w 59"/>
                <a:gd name="T19" fmla="*/ 21 h 125"/>
                <a:gd name="T20" fmla="*/ 58 w 59"/>
                <a:gd name="T21" fmla="*/ 0 h 125"/>
                <a:gd name="T22" fmla="*/ 69 w 59"/>
                <a:gd name="T23" fmla="*/ 21 h 125"/>
                <a:gd name="T24" fmla="*/ 78 w 59"/>
                <a:gd name="T25" fmla="*/ 40 h 125"/>
                <a:gd name="T26" fmla="*/ 96 w 59"/>
                <a:gd name="T27" fmla="*/ 21 h 125"/>
                <a:gd name="T28" fmla="*/ 83 w 59"/>
                <a:gd name="T29" fmla="*/ 109 h 125"/>
                <a:gd name="T30" fmla="*/ 102 w 59"/>
                <a:gd name="T31" fmla="*/ 167 h 125"/>
                <a:gd name="T32" fmla="*/ 90 w 59"/>
                <a:gd name="T33" fmla="*/ 225 h 125"/>
                <a:gd name="T34" fmla="*/ 69 w 59"/>
                <a:gd name="T35" fmla="*/ 270 h 125"/>
                <a:gd name="T36" fmla="*/ 96 w 59"/>
                <a:gd name="T37" fmla="*/ 307 h 125"/>
                <a:gd name="T38" fmla="*/ 117 w 59"/>
                <a:gd name="T39" fmla="*/ 337 h 125"/>
                <a:gd name="T40" fmla="*/ 117 w 59"/>
                <a:gd name="T41" fmla="*/ 413 h 125"/>
                <a:gd name="T42" fmla="*/ 96 w 59"/>
                <a:gd name="T43" fmla="*/ 441 h 125"/>
                <a:gd name="T44" fmla="*/ 74 w 59"/>
                <a:gd name="T45" fmla="*/ 489 h 125"/>
                <a:gd name="T46" fmla="*/ 74 w 59"/>
                <a:gd name="T47" fmla="*/ 55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GB"/>
            </a:p>
          </p:txBody>
        </p:sp>
        <p:sp>
          <p:nvSpPr>
            <p:cNvPr id="32928" name="Freeform 4446"/>
            <p:cNvSpPr>
              <a:spLocks/>
            </p:cNvSpPr>
            <p:nvPr/>
          </p:nvSpPr>
          <p:spPr bwMode="auto">
            <a:xfrm>
              <a:off x="2314" y="2461"/>
              <a:ext cx="71" cy="90"/>
            </a:xfrm>
            <a:custGeom>
              <a:avLst/>
              <a:gdLst>
                <a:gd name="T0" fmla="*/ 128 w 64"/>
                <a:gd name="T1" fmla="*/ 316 h 73"/>
                <a:gd name="T2" fmla="*/ 92 w 64"/>
                <a:gd name="T3" fmla="*/ 276 h 73"/>
                <a:gd name="T4" fmla="*/ 60 w 64"/>
                <a:gd name="T5" fmla="*/ 235 h 73"/>
                <a:gd name="T6" fmla="*/ 32 w 64"/>
                <a:gd name="T7" fmla="*/ 170 h 73"/>
                <a:gd name="T8" fmla="*/ 0 w 64"/>
                <a:gd name="T9" fmla="*/ 122 h 73"/>
                <a:gd name="T10" fmla="*/ 12 w 64"/>
                <a:gd name="T11" fmla="*/ 90 h 73"/>
                <a:gd name="T12" fmla="*/ 24 w 64"/>
                <a:gd name="T13" fmla="*/ 51 h 73"/>
                <a:gd name="T14" fmla="*/ 40 w 64"/>
                <a:gd name="T15" fmla="*/ 0 h 73"/>
                <a:gd name="T16" fmla="*/ 60 w 64"/>
                <a:gd name="T17" fmla="*/ 0 h 73"/>
                <a:gd name="T18" fmla="*/ 68 w 64"/>
                <a:gd name="T19" fmla="*/ 80 h 73"/>
                <a:gd name="T20" fmla="*/ 74 w 64"/>
                <a:gd name="T21" fmla="*/ 90 h 73"/>
                <a:gd name="T22" fmla="*/ 89 w 64"/>
                <a:gd name="T23" fmla="*/ 72 h 73"/>
                <a:gd name="T24" fmla="*/ 99 w 64"/>
                <a:gd name="T25" fmla="*/ 72 h 73"/>
                <a:gd name="T26" fmla="*/ 99 w 64"/>
                <a:gd name="T27" fmla="*/ 145 h 73"/>
                <a:gd name="T28" fmla="*/ 99 w 64"/>
                <a:gd name="T29" fmla="*/ 150 h 73"/>
                <a:gd name="T30" fmla="*/ 120 w 64"/>
                <a:gd name="T31" fmla="*/ 195 h 73"/>
                <a:gd name="T32" fmla="*/ 134 w 64"/>
                <a:gd name="T33" fmla="*/ 224 h 73"/>
                <a:gd name="T34" fmla="*/ 128 w 64"/>
                <a:gd name="T35" fmla="*/ 316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GB"/>
            </a:p>
          </p:txBody>
        </p:sp>
        <p:sp>
          <p:nvSpPr>
            <p:cNvPr id="32929" name="Freeform 4447"/>
            <p:cNvSpPr>
              <a:spLocks/>
            </p:cNvSpPr>
            <p:nvPr/>
          </p:nvSpPr>
          <p:spPr bwMode="auto">
            <a:xfrm>
              <a:off x="1060" y="2437"/>
              <a:ext cx="53" cy="52"/>
            </a:xfrm>
            <a:custGeom>
              <a:avLst/>
              <a:gdLst>
                <a:gd name="T0" fmla="*/ 0 w 49"/>
                <a:gd name="T1" fmla="*/ 118 h 42"/>
                <a:gd name="T2" fmla="*/ 0 w 49"/>
                <a:gd name="T3" fmla="*/ 62 h 42"/>
                <a:gd name="T4" fmla="*/ 0 w 49"/>
                <a:gd name="T5" fmla="*/ 2 h 42"/>
                <a:gd name="T6" fmla="*/ 14 w 49"/>
                <a:gd name="T7" fmla="*/ 0 h 42"/>
                <a:gd name="T8" fmla="*/ 19 w 49"/>
                <a:gd name="T9" fmla="*/ 32 h 42"/>
                <a:gd name="T10" fmla="*/ 27 w 49"/>
                <a:gd name="T11" fmla="*/ 40 h 42"/>
                <a:gd name="T12" fmla="*/ 40 w 49"/>
                <a:gd name="T13" fmla="*/ 62 h 42"/>
                <a:gd name="T14" fmla="*/ 78 w 49"/>
                <a:gd name="T15" fmla="*/ 32 h 42"/>
                <a:gd name="T16" fmla="*/ 81 w 49"/>
                <a:gd name="T17" fmla="*/ 32 h 42"/>
                <a:gd name="T18" fmla="*/ 84 w 49"/>
                <a:gd name="T19" fmla="*/ 62 h 42"/>
                <a:gd name="T20" fmla="*/ 66 w 49"/>
                <a:gd name="T21" fmla="*/ 109 h 42"/>
                <a:gd name="T22" fmla="*/ 78 w 49"/>
                <a:gd name="T23" fmla="*/ 156 h 42"/>
                <a:gd name="T24" fmla="*/ 57 w 49"/>
                <a:gd name="T25" fmla="*/ 186 h 42"/>
                <a:gd name="T26" fmla="*/ 48 w 49"/>
                <a:gd name="T27" fmla="*/ 136 h 42"/>
                <a:gd name="T28" fmla="*/ 44 w 49"/>
                <a:gd name="T29" fmla="*/ 156 h 42"/>
                <a:gd name="T30" fmla="*/ 34 w 49"/>
                <a:gd name="T31" fmla="*/ 118 h 42"/>
                <a:gd name="T32" fmla="*/ 4 w 49"/>
                <a:gd name="T33" fmla="*/ 109 h 42"/>
                <a:gd name="T34" fmla="*/ 0 w 49"/>
                <a:gd name="T35" fmla="*/ 118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GB"/>
            </a:p>
          </p:txBody>
        </p:sp>
        <p:sp>
          <p:nvSpPr>
            <p:cNvPr id="32930" name="Freeform 4448"/>
            <p:cNvSpPr>
              <a:spLocks/>
            </p:cNvSpPr>
            <p:nvPr/>
          </p:nvSpPr>
          <p:spPr bwMode="auto">
            <a:xfrm>
              <a:off x="1117" y="2439"/>
              <a:ext cx="39" cy="50"/>
            </a:xfrm>
            <a:custGeom>
              <a:avLst/>
              <a:gdLst>
                <a:gd name="T0" fmla="*/ 40 w 35"/>
                <a:gd name="T1" fmla="*/ 108 h 40"/>
                <a:gd name="T2" fmla="*/ 56 w 35"/>
                <a:gd name="T3" fmla="*/ 108 h 40"/>
                <a:gd name="T4" fmla="*/ 50 w 35"/>
                <a:gd name="T5" fmla="*/ 94 h 40"/>
                <a:gd name="T6" fmla="*/ 40 w 35"/>
                <a:gd name="T7" fmla="*/ 80 h 40"/>
                <a:gd name="T8" fmla="*/ 35 w 35"/>
                <a:gd name="T9" fmla="*/ 60 h 40"/>
                <a:gd name="T10" fmla="*/ 4 w 35"/>
                <a:gd name="T11" fmla="*/ 36 h 40"/>
                <a:gd name="T12" fmla="*/ 0 w 35"/>
                <a:gd name="T13" fmla="*/ 25 h 40"/>
                <a:gd name="T14" fmla="*/ 0 w 35"/>
                <a:gd name="T15" fmla="*/ 0 h 40"/>
                <a:gd name="T16" fmla="*/ 31 w 35"/>
                <a:gd name="T17" fmla="*/ 0 h 40"/>
                <a:gd name="T18" fmla="*/ 50 w 35"/>
                <a:gd name="T19" fmla="*/ 36 h 40"/>
                <a:gd name="T20" fmla="*/ 74 w 35"/>
                <a:gd name="T21" fmla="*/ 60 h 40"/>
                <a:gd name="T22" fmla="*/ 74 w 35"/>
                <a:gd name="T23" fmla="*/ 138 h 40"/>
                <a:gd name="T24" fmla="*/ 64 w 35"/>
                <a:gd name="T25" fmla="*/ 156 h 40"/>
                <a:gd name="T26" fmla="*/ 56 w 35"/>
                <a:gd name="T27" fmla="*/ 194 h 40"/>
                <a:gd name="T28" fmla="*/ 50 w 35"/>
                <a:gd name="T29" fmla="*/ 156 h 40"/>
                <a:gd name="T30" fmla="*/ 40 w 35"/>
                <a:gd name="T31" fmla="*/ 108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GB"/>
            </a:p>
          </p:txBody>
        </p:sp>
        <p:sp>
          <p:nvSpPr>
            <p:cNvPr id="32931" name="Freeform 4449"/>
            <p:cNvSpPr>
              <a:spLocks/>
            </p:cNvSpPr>
            <p:nvPr/>
          </p:nvSpPr>
          <p:spPr bwMode="auto">
            <a:xfrm>
              <a:off x="1553" y="2522"/>
              <a:ext cx="53" cy="78"/>
            </a:xfrm>
            <a:custGeom>
              <a:avLst/>
              <a:gdLst>
                <a:gd name="T0" fmla="*/ 88 w 47"/>
                <a:gd name="T1" fmla="*/ 72 h 64"/>
                <a:gd name="T2" fmla="*/ 54 w 47"/>
                <a:gd name="T3" fmla="*/ 13 h 64"/>
                <a:gd name="T4" fmla="*/ 29 w 47"/>
                <a:gd name="T5" fmla="*/ 0 h 64"/>
                <a:gd name="T6" fmla="*/ 16 w 47"/>
                <a:gd name="T7" fmla="*/ 20 h 64"/>
                <a:gd name="T8" fmla="*/ 12 w 47"/>
                <a:gd name="T9" fmla="*/ 89 h 64"/>
                <a:gd name="T10" fmla="*/ 23 w 47"/>
                <a:gd name="T11" fmla="*/ 171 h 64"/>
                <a:gd name="T12" fmla="*/ 0 w 47"/>
                <a:gd name="T13" fmla="*/ 250 h 64"/>
                <a:gd name="T14" fmla="*/ 29 w 47"/>
                <a:gd name="T15" fmla="*/ 250 h 64"/>
                <a:gd name="T16" fmla="*/ 60 w 47"/>
                <a:gd name="T17" fmla="*/ 256 h 64"/>
                <a:gd name="T18" fmla="*/ 86 w 47"/>
                <a:gd name="T19" fmla="*/ 193 h 64"/>
                <a:gd name="T20" fmla="*/ 111 w 47"/>
                <a:gd name="T21" fmla="*/ 115 h 64"/>
                <a:gd name="T22" fmla="*/ 99 w 47"/>
                <a:gd name="T23" fmla="*/ 74 h 64"/>
                <a:gd name="T24" fmla="*/ 99 w 47"/>
                <a:gd name="T25" fmla="*/ 94 h 64"/>
                <a:gd name="T26" fmla="*/ 88 w 47"/>
                <a:gd name="T27" fmla="*/ 7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GB"/>
            </a:p>
          </p:txBody>
        </p:sp>
        <p:sp>
          <p:nvSpPr>
            <p:cNvPr id="32932" name="Freeform 4450"/>
            <p:cNvSpPr>
              <a:spLocks/>
            </p:cNvSpPr>
            <p:nvPr/>
          </p:nvSpPr>
          <p:spPr bwMode="auto">
            <a:xfrm>
              <a:off x="1125" y="2375"/>
              <a:ext cx="212" cy="367"/>
            </a:xfrm>
            <a:custGeom>
              <a:avLst/>
              <a:gdLst>
                <a:gd name="T0" fmla="*/ 169 w 189"/>
                <a:gd name="T1" fmla="*/ 133 h 296"/>
                <a:gd name="T2" fmla="*/ 151 w 189"/>
                <a:gd name="T3" fmla="*/ 118 h 296"/>
                <a:gd name="T4" fmla="*/ 120 w 189"/>
                <a:gd name="T5" fmla="*/ 232 h 296"/>
                <a:gd name="T6" fmla="*/ 79 w 189"/>
                <a:gd name="T7" fmla="*/ 352 h 296"/>
                <a:gd name="T8" fmla="*/ 62 w 189"/>
                <a:gd name="T9" fmla="*/ 288 h 296"/>
                <a:gd name="T10" fmla="*/ 53 w 189"/>
                <a:gd name="T11" fmla="*/ 381 h 296"/>
                <a:gd name="T12" fmla="*/ 53 w 189"/>
                <a:gd name="T13" fmla="*/ 453 h 296"/>
                <a:gd name="T14" fmla="*/ 53 w 189"/>
                <a:gd name="T15" fmla="*/ 558 h 296"/>
                <a:gd name="T16" fmla="*/ 59 w 189"/>
                <a:gd name="T17" fmla="*/ 671 h 296"/>
                <a:gd name="T18" fmla="*/ 35 w 189"/>
                <a:gd name="T19" fmla="*/ 769 h 296"/>
                <a:gd name="T20" fmla="*/ 12 w 189"/>
                <a:gd name="T21" fmla="*/ 832 h 296"/>
                <a:gd name="T22" fmla="*/ 0 w 189"/>
                <a:gd name="T23" fmla="*/ 877 h 296"/>
                <a:gd name="T24" fmla="*/ 53 w 189"/>
                <a:gd name="T25" fmla="*/ 956 h 296"/>
                <a:gd name="T26" fmla="*/ 128 w 189"/>
                <a:gd name="T27" fmla="*/ 999 h 296"/>
                <a:gd name="T28" fmla="*/ 147 w 189"/>
                <a:gd name="T29" fmla="*/ 1034 h 296"/>
                <a:gd name="T30" fmla="*/ 195 w 189"/>
                <a:gd name="T31" fmla="*/ 1139 h 296"/>
                <a:gd name="T32" fmla="*/ 248 w 189"/>
                <a:gd name="T33" fmla="*/ 1184 h 296"/>
                <a:gd name="T34" fmla="*/ 311 w 189"/>
                <a:gd name="T35" fmla="*/ 1200 h 296"/>
                <a:gd name="T36" fmla="*/ 316 w 189"/>
                <a:gd name="T37" fmla="*/ 1333 h 296"/>
                <a:gd name="T38" fmla="*/ 333 w 189"/>
                <a:gd name="T39" fmla="*/ 1107 h 296"/>
                <a:gd name="T40" fmla="*/ 311 w 189"/>
                <a:gd name="T41" fmla="*/ 953 h 296"/>
                <a:gd name="T42" fmla="*/ 345 w 189"/>
                <a:gd name="T43" fmla="*/ 927 h 296"/>
                <a:gd name="T44" fmla="*/ 316 w 189"/>
                <a:gd name="T45" fmla="*/ 851 h 296"/>
                <a:gd name="T46" fmla="*/ 380 w 189"/>
                <a:gd name="T47" fmla="*/ 851 h 296"/>
                <a:gd name="T48" fmla="*/ 387 w 189"/>
                <a:gd name="T49" fmla="*/ 851 h 296"/>
                <a:gd name="T50" fmla="*/ 420 w 189"/>
                <a:gd name="T51" fmla="*/ 896 h 296"/>
                <a:gd name="T52" fmla="*/ 420 w 189"/>
                <a:gd name="T53" fmla="*/ 820 h 296"/>
                <a:gd name="T54" fmla="*/ 406 w 189"/>
                <a:gd name="T55" fmla="*/ 732 h 296"/>
                <a:gd name="T56" fmla="*/ 395 w 189"/>
                <a:gd name="T57" fmla="*/ 558 h 296"/>
                <a:gd name="T58" fmla="*/ 380 w 189"/>
                <a:gd name="T59" fmla="*/ 501 h 296"/>
                <a:gd name="T60" fmla="*/ 316 w 189"/>
                <a:gd name="T61" fmla="*/ 436 h 296"/>
                <a:gd name="T62" fmla="*/ 259 w 189"/>
                <a:gd name="T63" fmla="*/ 428 h 296"/>
                <a:gd name="T64" fmla="*/ 236 w 189"/>
                <a:gd name="T65" fmla="*/ 342 h 296"/>
                <a:gd name="T66" fmla="*/ 206 w 189"/>
                <a:gd name="T67" fmla="*/ 257 h 296"/>
                <a:gd name="T68" fmla="*/ 236 w 189"/>
                <a:gd name="T69" fmla="*/ 118 h 296"/>
                <a:gd name="T70" fmla="*/ 288 w 189"/>
                <a:gd name="T71" fmla="*/ 46 h 296"/>
                <a:gd name="T72" fmla="*/ 262 w 189"/>
                <a:gd name="T73" fmla="*/ 14 h 296"/>
                <a:gd name="T74" fmla="*/ 200 w 189"/>
                <a:gd name="T75" fmla="*/ 88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GB"/>
            </a:p>
          </p:txBody>
        </p:sp>
        <p:sp>
          <p:nvSpPr>
            <p:cNvPr id="32933" name="Freeform 4451"/>
            <p:cNvSpPr>
              <a:spLocks/>
            </p:cNvSpPr>
            <p:nvPr/>
          </p:nvSpPr>
          <p:spPr bwMode="auto">
            <a:xfrm>
              <a:off x="1436" y="2461"/>
              <a:ext cx="86" cy="157"/>
            </a:xfrm>
            <a:custGeom>
              <a:avLst/>
              <a:gdLst>
                <a:gd name="T0" fmla="*/ 145 w 76"/>
                <a:gd name="T1" fmla="*/ 407 h 127"/>
                <a:gd name="T2" fmla="*/ 124 w 76"/>
                <a:gd name="T3" fmla="*/ 367 h 127"/>
                <a:gd name="T4" fmla="*/ 124 w 76"/>
                <a:gd name="T5" fmla="*/ 293 h 127"/>
                <a:gd name="T6" fmla="*/ 145 w 76"/>
                <a:gd name="T7" fmla="*/ 283 h 127"/>
                <a:gd name="T8" fmla="*/ 152 w 76"/>
                <a:gd name="T9" fmla="*/ 240 h 127"/>
                <a:gd name="T10" fmla="*/ 152 w 76"/>
                <a:gd name="T11" fmla="*/ 176 h 127"/>
                <a:gd name="T12" fmla="*/ 109 w 76"/>
                <a:gd name="T13" fmla="*/ 125 h 127"/>
                <a:gd name="T14" fmla="*/ 101 w 76"/>
                <a:gd name="T15" fmla="*/ 155 h 127"/>
                <a:gd name="T16" fmla="*/ 109 w 76"/>
                <a:gd name="T17" fmla="*/ 82 h 127"/>
                <a:gd name="T18" fmla="*/ 85 w 76"/>
                <a:gd name="T19" fmla="*/ 40 h 127"/>
                <a:gd name="T20" fmla="*/ 61 w 76"/>
                <a:gd name="T21" fmla="*/ 2 h 127"/>
                <a:gd name="T22" fmla="*/ 67 w 76"/>
                <a:gd name="T23" fmla="*/ 21 h 127"/>
                <a:gd name="T24" fmla="*/ 51 w 76"/>
                <a:gd name="T25" fmla="*/ 0 h 127"/>
                <a:gd name="T26" fmla="*/ 61 w 76"/>
                <a:gd name="T27" fmla="*/ 21 h 127"/>
                <a:gd name="T28" fmla="*/ 20 w 76"/>
                <a:gd name="T29" fmla="*/ 72 h 127"/>
                <a:gd name="T30" fmla="*/ 41 w 76"/>
                <a:gd name="T31" fmla="*/ 101 h 127"/>
                <a:gd name="T32" fmla="*/ 12 w 76"/>
                <a:gd name="T33" fmla="*/ 136 h 127"/>
                <a:gd name="T34" fmla="*/ 0 w 76"/>
                <a:gd name="T35" fmla="*/ 199 h 127"/>
                <a:gd name="T36" fmla="*/ 20 w 76"/>
                <a:gd name="T37" fmla="*/ 258 h 127"/>
                <a:gd name="T38" fmla="*/ 41 w 76"/>
                <a:gd name="T39" fmla="*/ 258 h 127"/>
                <a:gd name="T40" fmla="*/ 46 w 76"/>
                <a:gd name="T41" fmla="*/ 302 h 127"/>
                <a:gd name="T42" fmla="*/ 61 w 76"/>
                <a:gd name="T43" fmla="*/ 344 h 127"/>
                <a:gd name="T44" fmla="*/ 51 w 76"/>
                <a:gd name="T45" fmla="*/ 414 h 127"/>
                <a:gd name="T46" fmla="*/ 58 w 76"/>
                <a:gd name="T47" fmla="*/ 501 h 127"/>
                <a:gd name="T48" fmla="*/ 78 w 76"/>
                <a:gd name="T49" fmla="*/ 561 h 127"/>
                <a:gd name="T50" fmla="*/ 101 w 76"/>
                <a:gd name="T51" fmla="*/ 561 h 127"/>
                <a:gd name="T52" fmla="*/ 140 w 76"/>
                <a:gd name="T53" fmla="*/ 522 h 127"/>
                <a:gd name="T54" fmla="*/ 179 w 76"/>
                <a:gd name="T55" fmla="*/ 512 h 127"/>
                <a:gd name="T56" fmla="*/ 164 w 76"/>
                <a:gd name="T57" fmla="*/ 461 h 127"/>
                <a:gd name="T58" fmla="*/ 145 w 76"/>
                <a:gd name="T59" fmla="*/ 40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GB"/>
            </a:p>
          </p:txBody>
        </p:sp>
        <p:sp>
          <p:nvSpPr>
            <p:cNvPr id="32934" name="Freeform 4452"/>
            <p:cNvSpPr>
              <a:spLocks/>
            </p:cNvSpPr>
            <p:nvPr/>
          </p:nvSpPr>
          <p:spPr bwMode="auto">
            <a:xfrm>
              <a:off x="1495" y="2519"/>
              <a:ext cx="69" cy="88"/>
            </a:xfrm>
            <a:custGeom>
              <a:avLst/>
              <a:gdLst>
                <a:gd name="T0" fmla="*/ 18 w 62"/>
                <a:gd name="T1" fmla="*/ 205 h 71"/>
                <a:gd name="T2" fmla="*/ 0 w 62"/>
                <a:gd name="T3" fmla="*/ 165 h 71"/>
                <a:gd name="T4" fmla="*/ 0 w 62"/>
                <a:gd name="T5" fmla="*/ 88 h 71"/>
                <a:gd name="T6" fmla="*/ 18 w 62"/>
                <a:gd name="T7" fmla="*/ 77 h 71"/>
                <a:gd name="T8" fmla="*/ 24 w 62"/>
                <a:gd name="T9" fmla="*/ 32 h 71"/>
                <a:gd name="T10" fmla="*/ 30 w 62"/>
                <a:gd name="T11" fmla="*/ 0 h 71"/>
                <a:gd name="T12" fmla="*/ 70 w 62"/>
                <a:gd name="T13" fmla="*/ 0 h 71"/>
                <a:gd name="T14" fmla="*/ 99 w 62"/>
                <a:gd name="T15" fmla="*/ 0 h 71"/>
                <a:gd name="T16" fmla="*/ 132 w 62"/>
                <a:gd name="T17" fmla="*/ 0 h 71"/>
                <a:gd name="T18" fmla="*/ 124 w 62"/>
                <a:gd name="T19" fmla="*/ 32 h 71"/>
                <a:gd name="T20" fmla="*/ 120 w 62"/>
                <a:gd name="T21" fmla="*/ 109 h 71"/>
                <a:gd name="T22" fmla="*/ 132 w 62"/>
                <a:gd name="T23" fmla="*/ 205 h 71"/>
                <a:gd name="T24" fmla="*/ 110 w 62"/>
                <a:gd name="T25" fmla="*/ 286 h 71"/>
                <a:gd name="T26" fmla="*/ 90 w 62"/>
                <a:gd name="T27" fmla="*/ 264 h 71"/>
                <a:gd name="T28" fmla="*/ 59 w 62"/>
                <a:gd name="T29" fmla="*/ 286 h 71"/>
                <a:gd name="T30" fmla="*/ 66 w 62"/>
                <a:gd name="T31" fmla="*/ 319 h 71"/>
                <a:gd name="T32" fmla="*/ 51 w 62"/>
                <a:gd name="T33" fmla="*/ 315 h 71"/>
                <a:gd name="T34" fmla="*/ 36 w 62"/>
                <a:gd name="T35" fmla="*/ 257 h 71"/>
                <a:gd name="T36" fmla="*/ 18 w 62"/>
                <a:gd name="T37" fmla="*/ 205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GB"/>
            </a:p>
          </p:txBody>
        </p:sp>
        <p:sp>
          <p:nvSpPr>
            <p:cNvPr id="32935" name="Freeform 4453"/>
            <p:cNvSpPr>
              <a:spLocks/>
            </p:cNvSpPr>
            <p:nvPr/>
          </p:nvSpPr>
          <p:spPr bwMode="auto">
            <a:xfrm>
              <a:off x="1432" y="2411"/>
              <a:ext cx="16" cy="13"/>
            </a:xfrm>
            <a:custGeom>
              <a:avLst/>
              <a:gdLst>
                <a:gd name="T0" fmla="*/ 3 w 14"/>
                <a:gd name="T1" fmla="*/ 0 h 11"/>
                <a:gd name="T2" fmla="*/ 35 w 14"/>
                <a:gd name="T3" fmla="*/ 0 h 11"/>
                <a:gd name="T4" fmla="*/ 25 w 14"/>
                <a:gd name="T5" fmla="*/ 35 h 11"/>
                <a:gd name="T6" fmla="*/ 0 w 14"/>
                <a:gd name="T7" fmla="*/ 35 h 11"/>
                <a:gd name="T8" fmla="*/ 17 w 14"/>
                <a:gd name="T9" fmla="*/ 13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936" name="Freeform 4454"/>
            <p:cNvSpPr>
              <a:spLocks/>
            </p:cNvSpPr>
            <p:nvPr/>
          </p:nvSpPr>
          <p:spPr bwMode="auto">
            <a:xfrm>
              <a:off x="1228" y="2379"/>
              <a:ext cx="238" cy="252"/>
            </a:xfrm>
            <a:custGeom>
              <a:avLst/>
              <a:gdLst>
                <a:gd name="T0" fmla="*/ 382 w 213"/>
                <a:gd name="T1" fmla="*/ 192 h 203"/>
                <a:gd name="T2" fmla="*/ 360 w 213"/>
                <a:gd name="T3" fmla="*/ 168 h 203"/>
                <a:gd name="T4" fmla="*/ 360 w 213"/>
                <a:gd name="T5" fmla="*/ 149 h 203"/>
                <a:gd name="T6" fmla="*/ 354 w 213"/>
                <a:gd name="T7" fmla="*/ 127 h 203"/>
                <a:gd name="T8" fmla="*/ 330 w 213"/>
                <a:gd name="T9" fmla="*/ 135 h 203"/>
                <a:gd name="T10" fmla="*/ 248 w 213"/>
                <a:gd name="T11" fmla="*/ 135 h 203"/>
                <a:gd name="T12" fmla="*/ 183 w 213"/>
                <a:gd name="T13" fmla="*/ 135 h 203"/>
                <a:gd name="T14" fmla="*/ 134 w 213"/>
                <a:gd name="T15" fmla="*/ 50 h 203"/>
                <a:gd name="T16" fmla="*/ 108 w 213"/>
                <a:gd name="T17" fmla="*/ 32 h 203"/>
                <a:gd name="T18" fmla="*/ 117 w 213"/>
                <a:gd name="T19" fmla="*/ 50 h 203"/>
                <a:gd name="T20" fmla="*/ 68 w 213"/>
                <a:gd name="T21" fmla="*/ 119 h 203"/>
                <a:gd name="T22" fmla="*/ 61 w 213"/>
                <a:gd name="T23" fmla="*/ 256 h 203"/>
                <a:gd name="T24" fmla="*/ 61 w 213"/>
                <a:gd name="T25" fmla="*/ 127 h 203"/>
                <a:gd name="T26" fmla="*/ 78 w 213"/>
                <a:gd name="T27" fmla="*/ 32 h 203"/>
                <a:gd name="T28" fmla="*/ 31 w 213"/>
                <a:gd name="T29" fmla="*/ 108 h 203"/>
                <a:gd name="T30" fmla="*/ 0 w 213"/>
                <a:gd name="T31" fmla="*/ 245 h 203"/>
                <a:gd name="T32" fmla="*/ 31 w 213"/>
                <a:gd name="T33" fmla="*/ 333 h 203"/>
                <a:gd name="T34" fmla="*/ 53 w 213"/>
                <a:gd name="T35" fmla="*/ 417 h 203"/>
                <a:gd name="T36" fmla="*/ 108 w 213"/>
                <a:gd name="T37" fmla="*/ 427 h 203"/>
                <a:gd name="T38" fmla="*/ 169 w 213"/>
                <a:gd name="T39" fmla="*/ 490 h 203"/>
                <a:gd name="T40" fmla="*/ 183 w 213"/>
                <a:gd name="T41" fmla="*/ 547 h 203"/>
                <a:gd name="T42" fmla="*/ 198 w 213"/>
                <a:gd name="T43" fmla="*/ 729 h 203"/>
                <a:gd name="T44" fmla="*/ 204 w 213"/>
                <a:gd name="T45" fmla="*/ 816 h 203"/>
                <a:gd name="T46" fmla="*/ 237 w 213"/>
                <a:gd name="T47" fmla="*/ 925 h 203"/>
                <a:gd name="T48" fmla="*/ 264 w 213"/>
                <a:gd name="T49" fmla="*/ 925 h 203"/>
                <a:gd name="T50" fmla="*/ 322 w 213"/>
                <a:gd name="T51" fmla="*/ 816 h 203"/>
                <a:gd name="T52" fmla="*/ 313 w 213"/>
                <a:gd name="T53" fmla="*/ 771 h 203"/>
                <a:gd name="T54" fmla="*/ 288 w 213"/>
                <a:gd name="T55" fmla="*/ 639 h 203"/>
                <a:gd name="T56" fmla="*/ 354 w 213"/>
                <a:gd name="T57" fmla="*/ 696 h 203"/>
                <a:gd name="T58" fmla="*/ 391 w 213"/>
                <a:gd name="T59" fmla="*/ 639 h 203"/>
                <a:gd name="T60" fmla="*/ 427 w 213"/>
                <a:gd name="T61" fmla="*/ 564 h 203"/>
                <a:gd name="T62" fmla="*/ 407 w 213"/>
                <a:gd name="T63" fmla="*/ 503 h 203"/>
                <a:gd name="T64" fmla="*/ 444 w 213"/>
                <a:gd name="T65" fmla="*/ 403 h 203"/>
                <a:gd name="T66" fmla="*/ 464 w 213"/>
                <a:gd name="T67" fmla="*/ 322 h 203"/>
                <a:gd name="T68" fmla="*/ 421 w 213"/>
                <a:gd name="T69" fmla="*/ 302 h 203"/>
                <a:gd name="T70" fmla="*/ 407 w 213"/>
                <a:gd name="T71" fmla="*/ 286 h 203"/>
                <a:gd name="T72" fmla="*/ 427 w 213"/>
                <a:gd name="T73" fmla="*/ 238 h 203"/>
                <a:gd name="T74" fmla="*/ 391 w 213"/>
                <a:gd name="T75" fmla="*/ 192 h 203"/>
                <a:gd name="T76" fmla="*/ 384 w 213"/>
                <a:gd name="T77" fmla="*/ 206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GB"/>
            </a:p>
          </p:txBody>
        </p:sp>
        <p:sp>
          <p:nvSpPr>
            <p:cNvPr id="32937" name="Freeform 4455"/>
            <p:cNvSpPr>
              <a:spLocks/>
            </p:cNvSpPr>
            <p:nvPr/>
          </p:nvSpPr>
          <p:spPr bwMode="auto">
            <a:xfrm>
              <a:off x="1388" y="2403"/>
              <a:ext cx="8" cy="2"/>
            </a:xfrm>
            <a:custGeom>
              <a:avLst/>
              <a:gdLst>
                <a:gd name="T0" fmla="*/ 17 w 7"/>
                <a:gd name="T1" fmla="*/ 2 h 2"/>
                <a:gd name="T2" fmla="*/ 0 w 7"/>
                <a:gd name="T3" fmla="*/ 0 h 2"/>
                <a:gd name="T4" fmla="*/ 1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GB"/>
            </a:p>
          </p:txBody>
        </p:sp>
        <p:sp>
          <p:nvSpPr>
            <p:cNvPr id="32938" name="Freeform 4456"/>
            <p:cNvSpPr>
              <a:spLocks/>
            </p:cNvSpPr>
            <p:nvPr/>
          </p:nvSpPr>
          <p:spPr bwMode="auto">
            <a:xfrm>
              <a:off x="1052" y="2135"/>
              <a:ext cx="178" cy="70"/>
            </a:xfrm>
            <a:custGeom>
              <a:avLst/>
              <a:gdLst>
                <a:gd name="T0" fmla="*/ 240 w 160"/>
                <a:gd name="T1" fmla="*/ 99 h 57"/>
                <a:gd name="T2" fmla="*/ 240 w 160"/>
                <a:gd name="T3" fmla="*/ 108 h 57"/>
                <a:gd name="T4" fmla="*/ 208 w 160"/>
                <a:gd name="T5" fmla="*/ 79 h 57"/>
                <a:gd name="T6" fmla="*/ 172 w 160"/>
                <a:gd name="T7" fmla="*/ 41 h 57"/>
                <a:gd name="T8" fmla="*/ 150 w 160"/>
                <a:gd name="T9" fmla="*/ 21 h 57"/>
                <a:gd name="T10" fmla="*/ 123 w 160"/>
                <a:gd name="T11" fmla="*/ 14 h 57"/>
                <a:gd name="T12" fmla="*/ 113 w 160"/>
                <a:gd name="T13" fmla="*/ 0 h 57"/>
                <a:gd name="T14" fmla="*/ 73 w 160"/>
                <a:gd name="T15" fmla="*/ 21 h 57"/>
                <a:gd name="T16" fmla="*/ 33 w 160"/>
                <a:gd name="T17" fmla="*/ 32 h 57"/>
                <a:gd name="T18" fmla="*/ 18 w 160"/>
                <a:gd name="T19" fmla="*/ 79 h 57"/>
                <a:gd name="T20" fmla="*/ 0 w 160"/>
                <a:gd name="T21" fmla="*/ 108 h 57"/>
                <a:gd name="T22" fmla="*/ 14 w 160"/>
                <a:gd name="T23" fmla="*/ 92 h 57"/>
                <a:gd name="T24" fmla="*/ 40 w 160"/>
                <a:gd name="T25" fmla="*/ 72 h 57"/>
                <a:gd name="T26" fmla="*/ 63 w 160"/>
                <a:gd name="T27" fmla="*/ 50 h 57"/>
                <a:gd name="T28" fmla="*/ 110 w 160"/>
                <a:gd name="T29" fmla="*/ 41 h 57"/>
                <a:gd name="T30" fmla="*/ 89 w 160"/>
                <a:gd name="T31" fmla="*/ 61 h 57"/>
                <a:gd name="T32" fmla="*/ 119 w 160"/>
                <a:gd name="T33" fmla="*/ 79 h 57"/>
                <a:gd name="T34" fmla="*/ 137 w 160"/>
                <a:gd name="T35" fmla="*/ 92 h 57"/>
                <a:gd name="T36" fmla="*/ 150 w 160"/>
                <a:gd name="T37" fmla="*/ 99 h 57"/>
                <a:gd name="T38" fmla="*/ 194 w 160"/>
                <a:gd name="T39" fmla="*/ 122 h 57"/>
                <a:gd name="T40" fmla="*/ 206 w 160"/>
                <a:gd name="T41" fmla="*/ 161 h 57"/>
                <a:gd name="T42" fmla="*/ 245 w 160"/>
                <a:gd name="T43" fmla="*/ 200 h 57"/>
                <a:gd name="T44" fmla="*/ 223 w 160"/>
                <a:gd name="T45" fmla="*/ 241 h 57"/>
                <a:gd name="T46" fmla="*/ 259 w 160"/>
                <a:gd name="T47" fmla="*/ 241 h 57"/>
                <a:gd name="T48" fmla="*/ 288 w 160"/>
                <a:gd name="T49" fmla="*/ 241 h 57"/>
                <a:gd name="T50" fmla="*/ 316 w 160"/>
                <a:gd name="T51" fmla="*/ 241 h 57"/>
                <a:gd name="T52" fmla="*/ 338 w 160"/>
                <a:gd name="T53" fmla="*/ 233 h 57"/>
                <a:gd name="T54" fmla="*/ 318 w 160"/>
                <a:gd name="T55" fmla="*/ 200 h 57"/>
                <a:gd name="T56" fmla="*/ 293 w 160"/>
                <a:gd name="T57" fmla="*/ 181 h 57"/>
                <a:gd name="T58" fmla="*/ 288 w 160"/>
                <a:gd name="T59" fmla="*/ 161 h 57"/>
                <a:gd name="T60" fmla="*/ 268 w 160"/>
                <a:gd name="T61" fmla="*/ 139 h 57"/>
                <a:gd name="T62" fmla="*/ 245 w 160"/>
                <a:gd name="T63" fmla="*/ 122 h 57"/>
                <a:gd name="T64" fmla="*/ 240 w 160"/>
                <a:gd name="T65" fmla="*/ 99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GB"/>
            </a:p>
          </p:txBody>
        </p:sp>
        <p:sp>
          <p:nvSpPr>
            <p:cNvPr id="32939" name="Freeform 4457"/>
            <p:cNvSpPr>
              <a:spLocks/>
            </p:cNvSpPr>
            <p:nvPr/>
          </p:nvSpPr>
          <p:spPr bwMode="auto">
            <a:xfrm>
              <a:off x="1083" y="2162"/>
              <a:ext cx="8" cy="11"/>
            </a:xfrm>
            <a:custGeom>
              <a:avLst/>
              <a:gdLst>
                <a:gd name="T0" fmla="*/ 0 w 7"/>
                <a:gd name="T1" fmla="*/ 35 h 9"/>
                <a:gd name="T2" fmla="*/ 17 w 7"/>
                <a:gd name="T3" fmla="*/ 35 h 9"/>
                <a:gd name="T4" fmla="*/ 0 w 7"/>
                <a:gd name="T5" fmla="*/ 0 h 9"/>
                <a:gd name="T6" fmla="*/ 0 w 7"/>
                <a:gd name="T7" fmla="*/ 3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GB"/>
            </a:p>
          </p:txBody>
        </p:sp>
        <p:sp>
          <p:nvSpPr>
            <p:cNvPr id="32940" name="Freeform 4458"/>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GB"/>
            </a:p>
          </p:txBody>
        </p:sp>
        <p:sp>
          <p:nvSpPr>
            <p:cNvPr id="32941" name="Freeform 4459"/>
            <p:cNvSpPr>
              <a:spLocks/>
            </p:cNvSpPr>
            <p:nvPr/>
          </p:nvSpPr>
          <p:spPr bwMode="auto">
            <a:xfrm>
              <a:off x="1131" y="2211"/>
              <a:ext cx="5" cy="2"/>
            </a:xfrm>
            <a:custGeom>
              <a:avLst/>
              <a:gdLst>
                <a:gd name="T0" fmla="*/ 20 w 4"/>
                <a:gd name="T1" fmla="*/ 0 h 2"/>
                <a:gd name="T2" fmla="*/ 20 w 4"/>
                <a:gd name="T3" fmla="*/ 0 h 2"/>
                <a:gd name="T4" fmla="*/ 13 w 4"/>
                <a:gd name="T5" fmla="*/ 0 h 2"/>
                <a:gd name="T6" fmla="*/ 13 w 4"/>
                <a:gd name="T7" fmla="*/ 0 h 2"/>
                <a:gd name="T8" fmla="*/ 0 w 4"/>
                <a:gd name="T9" fmla="*/ 0 h 2"/>
                <a:gd name="T10" fmla="*/ 13 w 4"/>
                <a:gd name="T11" fmla="*/ 0 h 2"/>
                <a:gd name="T12" fmla="*/ 2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GB"/>
            </a:p>
          </p:txBody>
        </p:sp>
        <p:sp>
          <p:nvSpPr>
            <p:cNvPr id="32942" name="Freeform 4460"/>
            <p:cNvSpPr>
              <a:spLocks/>
            </p:cNvSpPr>
            <p:nvPr/>
          </p:nvSpPr>
          <p:spPr bwMode="auto">
            <a:xfrm>
              <a:off x="1127" y="2211"/>
              <a:ext cx="4" cy="3"/>
            </a:xfrm>
            <a:custGeom>
              <a:avLst/>
              <a:gdLst>
                <a:gd name="T0" fmla="*/ 21 w 3"/>
                <a:gd name="T1" fmla="*/ 0 h 2"/>
                <a:gd name="T2" fmla="*/ 21 w 3"/>
                <a:gd name="T3" fmla="*/ 0 h 2"/>
                <a:gd name="T4" fmla="*/ 0 w 3"/>
                <a:gd name="T5" fmla="*/ 0 h 2"/>
                <a:gd name="T6" fmla="*/ 0 w 3"/>
                <a:gd name="T7" fmla="*/ 41 h 2"/>
                <a:gd name="T8" fmla="*/ 0 w 3"/>
                <a:gd name="T9" fmla="*/ 0 h 2"/>
                <a:gd name="T10" fmla="*/ 21 w 3"/>
                <a:gd name="T11" fmla="*/ 0 h 2"/>
                <a:gd name="T12" fmla="*/ 21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943" name="Freeform 4461"/>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944" name="Freeform 4462"/>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945" name="Freeform 4463"/>
            <p:cNvSpPr>
              <a:spLocks/>
            </p:cNvSpPr>
            <p:nvPr/>
          </p:nvSpPr>
          <p:spPr bwMode="auto">
            <a:xfrm>
              <a:off x="1396" y="2238"/>
              <a:ext cx="5" cy="2"/>
            </a:xfrm>
            <a:custGeom>
              <a:avLst/>
              <a:gdLst>
                <a:gd name="T0" fmla="*/ 103 w 3"/>
                <a:gd name="T1" fmla="*/ 0 h 2"/>
                <a:gd name="T2" fmla="*/ 103 w 3"/>
                <a:gd name="T3" fmla="*/ 2 h 2"/>
                <a:gd name="T4" fmla="*/ 0 w 3"/>
                <a:gd name="T5" fmla="*/ 2 h 2"/>
                <a:gd name="T6" fmla="*/ 0 w 3"/>
                <a:gd name="T7" fmla="*/ 0 h 2"/>
                <a:gd name="T8" fmla="*/ 0 w 3"/>
                <a:gd name="T9" fmla="*/ 2 h 2"/>
                <a:gd name="T10" fmla="*/ 103 w 3"/>
                <a:gd name="T11" fmla="*/ 2 h 2"/>
                <a:gd name="T12" fmla="*/ 103 w 3"/>
                <a:gd name="T13" fmla="*/ 0 h 2"/>
                <a:gd name="T14" fmla="*/ 103 w 3"/>
                <a:gd name="T15" fmla="*/ 2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946" name="Freeform 4464"/>
            <p:cNvSpPr>
              <a:spLocks/>
            </p:cNvSpPr>
            <p:nvPr/>
          </p:nvSpPr>
          <p:spPr bwMode="auto">
            <a:xfrm>
              <a:off x="1388" y="2240"/>
              <a:ext cx="5" cy="2"/>
            </a:xfrm>
            <a:custGeom>
              <a:avLst/>
              <a:gdLst>
                <a:gd name="T0" fmla="*/ 103 w 3"/>
                <a:gd name="T1" fmla="*/ 0 h 2"/>
                <a:gd name="T2" fmla="*/ 0 w 3"/>
                <a:gd name="T3" fmla="*/ 0 h 2"/>
                <a:gd name="T4" fmla="*/ 10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947" name="Rectangle 4465"/>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2948" name="Freeform 4466"/>
            <p:cNvSpPr>
              <a:spLocks/>
            </p:cNvSpPr>
            <p:nvPr/>
          </p:nvSpPr>
          <p:spPr bwMode="auto">
            <a:xfrm>
              <a:off x="1268" y="2208"/>
              <a:ext cx="61" cy="50"/>
            </a:xfrm>
            <a:custGeom>
              <a:avLst/>
              <a:gdLst>
                <a:gd name="T0" fmla="*/ 11 w 54"/>
                <a:gd name="T1" fmla="*/ 13 h 41"/>
                <a:gd name="T2" fmla="*/ 2 w 54"/>
                <a:gd name="T3" fmla="*/ 72 h 41"/>
                <a:gd name="T4" fmla="*/ 0 w 54"/>
                <a:gd name="T5" fmla="*/ 89 h 41"/>
                <a:gd name="T6" fmla="*/ 0 w 54"/>
                <a:gd name="T7" fmla="*/ 134 h 41"/>
                <a:gd name="T8" fmla="*/ 16 w 54"/>
                <a:gd name="T9" fmla="*/ 163 h 41"/>
                <a:gd name="T10" fmla="*/ 26 w 54"/>
                <a:gd name="T11" fmla="*/ 123 h 41"/>
                <a:gd name="T12" fmla="*/ 51 w 54"/>
                <a:gd name="T13" fmla="*/ 107 h 41"/>
                <a:gd name="T14" fmla="*/ 67 w 54"/>
                <a:gd name="T15" fmla="*/ 115 h 41"/>
                <a:gd name="T16" fmla="*/ 111 w 54"/>
                <a:gd name="T17" fmla="*/ 115 h 41"/>
                <a:gd name="T18" fmla="*/ 127 w 54"/>
                <a:gd name="T19" fmla="*/ 89 h 41"/>
                <a:gd name="T20" fmla="*/ 87 w 54"/>
                <a:gd name="T21" fmla="*/ 60 h 41"/>
                <a:gd name="T22" fmla="*/ 98 w 54"/>
                <a:gd name="T23" fmla="*/ 40 h 41"/>
                <a:gd name="T24" fmla="*/ 77 w 54"/>
                <a:gd name="T25" fmla="*/ 33 h 41"/>
                <a:gd name="T26" fmla="*/ 26 w 54"/>
                <a:gd name="T27" fmla="*/ 0 h 41"/>
                <a:gd name="T28" fmla="*/ 11 w 54"/>
                <a:gd name="T29" fmla="*/ 1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GB"/>
            </a:p>
          </p:txBody>
        </p:sp>
        <p:sp>
          <p:nvSpPr>
            <p:cNvPr id="32949" name="Freeform 4467"/>
            <p:cNvSpPr>
              <a:spLocks/>
            </p:cNvSpPr>
            <p:nvPr/>
          </p:nvSpPr>
          <p:spPr bwMode="auto">
            <a:xfrm>
              <a:off x="1221" y="2208"/>
              <a:ext cx="52" cy="43"/>
            </a:xfrm>
            <a:custGeom>
              <a:avLst/>
              <a:gdLst>
                <a:gd name="T0" fmla="*/ 122 w 45"/>
                <a:gd name="T1" fmla="*/ 16 h 34"/>
                <a:gd name="T2" fmla="*/ 119 w 45"/>
                <a:gd name="T3" fmla="*/ 90 h 34"/>
                <a:gd name="T4" fmla="*/ 111 w 45"/>
                <a:gd name="T5" fmla="*/ 114 h 34"/>
                <a:gd name="T6" fmla="*/ 111 w 45"/>
                <a:gd name="T7" fmla="*/ 175 h 34"/>
                <a:gd name="T8" fmla="*/ 70 w 45"/>
                <a:gd name="T9" fmla="*/ 158 h 34"/>
                <a:gd name="T10" fmla="*/ 28 w 45"/>
                <a:gd name="T11" fmla="*/ 158 h 34"/>
                <a:gd name="T12" fmla="*/ 0 w 45"/>
                <a:gd name="T13" fmla="*/ 137 h 34"/>
                <a:gd name="T14" fmla="*/ 18 w 45"/>
                <a:gd name="T15" fmla="*/ 114 h 34"/>
                <a:gd name="T16" fmla="*/ 60 w 45"/>
                <a:gd name="T17" fmla="*/ 123 h 34"/>
                <a:gd name="T18" fmla="*/ 91 w 45"/>
                <a:gd name="T19" fmla="*/ 123 h 34"/>
                <a:gd name="T20" fmla="*/ 80 w 45"/>
                <a:gd name="T21" fmla="*/ 51 h 34"/>
                <a:gd name="T22" fmla="*/ 60 w 45"/>
                <a:gd name="T23" fmla="*/ 25 h 34"/>
                <a:gd name="T24" fmla="*/ 52 w 45"/>
                <a:gd name="T25" fmla="*/ 0 h 34"/>
                <a:gd name="T26" fmla="*/ 102 w 45"/>
                <a:gd name="T27" fmla="*/ 16 h 34"/>
                <a:gd name="T28" fmla="*/ 122 w 45"/>
                <a:gd name="T29" fmla="*/ 1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GB"/>
            </a:p>
          </p:txBody>
        </p:sp>
        <p:sp>
          <p:nvSpPr>
            <p:cNvPr id="32950" name="Freeform 4468"/>
            <p:cNvSpPr>
              <a:spLocks/>
            </p:cNvSpPr>
            <p:nvPr/>
          </p:nvSpPr>
          <p:spPr bwMode="auto">
            <a:xfrm>
              <a:off x="1268" y="2164"/>
              <a:ext cx="2" cy="3"/>
            </a:xfrm>
            <a:custGeom>
              <a:avLst/>
              <a:gdLst>
                <a:gd name="T0" fmla="*/ 2 w 2"/>
                <a:gd name="T1" fmla="*/ 41 h 2"/>
                <a:gd name="T2" fmla="*/ 0 w 2"/>
                <a:gd name="T3" fmla="*/ 41 h 2"/>
                <a:gd name="T4" fmla="*/ 0 w 2"/>
                <a:gd name="T5" fmla="*/ 0 h 2"/>
                <a:gd name="T6" fmla="*/ 2 w 2"/>
                <a:gd name="T7" fmla="*/ 41 h 2"/>
                <a:gd name="T8" fmla="*/ 2 w 2"/>
                <a:gd name="T9" fmla="*/ 4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GB"/>
            </a:p>
          </p:txBody>
        </p:sp>
        <p:sp>
          <p:nvSpPr>
            <p:cNvPr id="32951" name="Freeform 4469"/>
            <p:cNvSpPr>
              <a:spLocks/>
            </p:cNvSpPr>
            <p:nvPr/>
          </p:nvSpPr>
          <p:spPr bwMode="auto">
            <a:xfrm>
              <a:off x="1276" y="2164"/>
              <a:ext cx="5" cy="3"/>
            </a:xfrm>
            <a:custGeom>
              <a:avLst/>
              <a:gdLst>
                <a:gd name="T0" fmla="*/ 20 w 4"/>
                <a:gd name="T1" fmla="*/ 41 h 2"/>
                <a:gd name="T2" fmla="*/ 0 w 4"/>
                <a:gd name="T3" fmla="*/ 0 h 2"/>
                <a:gd name="T4" fmla="*/ 13 w 4"/>
                <a:gd name="T5" fmla="*/ 41 h 2"/>
                <a:gd name="T6" fmla="*/ 20 w 4"/>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GB"/>
            </a:p>
          </p:txBody>
        </p:sp>
        <p:sp>
          <p:nvSpPr>
            <p:cNvPr id="32952" name="Freeform 4470"/>
            <p:cNvSpPr>
              <a:spLocks/>
            </p:cNvSpPr>
            <p:nvPr/>
          </p:nvSpPr>
          <p:spPr bwMode="auto">
            <a:xfrm>
              <a:off x="1448" y="2338"/>
              <a:ext cx="4" cy="5"/>
            </a:xfrm>
            <a:custGeom>
              <a:avLst/>
              <a:gdLst>
                <a:gd name="T0" fmla="*/ 2 w 5"/>
                <a:gd name="T1" fmla="*/ 20 h 4"/>
                <a:gd name="T2" fmla="*/ 0 w 5"/>
                <a:gd name="T3" fmla="*/ 13 h 4"/>
                <a:gd name="T4" fmla="*/ 2 w 5"/>
                <a:gd name="T5" fmla="*/ 0 h 4"/>
                <a:gd name="T6" fmla="*/ 2 w 5"/>
                <a:gd name="T7" fmla="*/ 2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GB"/>
            </a:p>
          </p:txBody>
        </p:sp>
        <p:sp>
          <p:nvSpPr>
            <p:cNvPr id="32953" name="Freeform 4471"/>
            <p:cNvSpPr>
              <a:spLocks/>
            </p:cNvSpPr>
            <p:nvPr/>
          </p:nvSpPr>
          <p:spPr bwMode="auto">
            <a:xfrm>
              <a:off x="1009" y="2403"/>
              <a:ext cx="57" cy="67"/>
            </a:xfrm>
            <a:custGeom>
              <a:avLst/>
              <a:gdLst>
                <a:gd name="T0" fmla="*/ 22 w 52"/>
                <a:gd name="T1" fmla="*/ 127 h 54"/>
                <a:gd name="T2" fmla="*/ 0 w 52"/>
                <a:gd name="T3" fmla="*/ 62 h 54"/>
                <a:gd name="T4" fmla="*/ 2 w 52"/>
                <a:gd name="T5" fmla="*/ 32 h 54"/>
                <a:gd name="T6" fmla="*/ 2 w 52"/>
                <a:gd name="T7" fmla="*/ 17 h 54"/>
                <a:gd name="T8" fmla="*/ 4 w 52"/>
                <a:gd name="T9" fmla="*/ 0 h 54"/>
                <a:gd name="T10" fmla="*/ 50 w 52"/>
                <a:gd name="T11" fmla="*/ 17 h 54"/>
                <a:gd name="T12" fmla="*/ 66 w 52"/>
                <a:gd name="T13" fmla="*/ 17 h 54"/>
                <a:gd name="T14" fmla="*/ 86 w 52"/>
                <a:gd name="T15" fmla="*/ 72 h 54"/>
                <a:gd name="T16" fmla="*/ 99 w 52"/>
                <a:gd name="T17" fmla="*/ 127 h 54"/>
                <a:gd name="T18" fmla="*/ 86 w 52"/>
                <a:gd name="T19" fmla="*/ 135 h 54"/>
                <a:gd name="T20" fmla="*/ 86 w 52"/>
                <a:gd name="T21" fmla="*/ 192 h 54"/>
                <a:gd name="T22" fmla="*/ 86 w 52"/>
                <a:gd name="T23" fmla="*/ 244 h 54"/>
                <a:gd name="T24" fmla="*/ 72 w 52"/>
                <a:gd name="T25" fmla="*/ 192 h 54"/>
                <a:gd name="T26" fmla="*/ 72 w 52"/>
                <a:gd name="T27" fmla="*/ 210 h 54"/>
                <a:gd name="T28" fmla="*/ 62 w 52"/>
                <a:gd name="T29" fmla="*/ 192 h 54"/>
                <a:gd name="T30" fmla="*/ 59 w 52"/>
                <a:gd name="T31" fmla="*/ 149 h 54"/>
                <a:gd name="T32" fmla="*/ 36 w 52"/>
                <a:gd name="T33" fmla="*/ 107 h 54"/>
                <a:gd name="T34" fmla="*/ 16 w 52"/>
                <a:gd name="T35" fmla="*/ 72 h 54"/>
                <a:gd name="T36" fmla="*/ 26 w 52"/>
                <a:gd name="T37" fmla="*/ 107 h 54"/>
                <a:gd name="T38" fmla="*/ 22 w 52"/>
                <a:gd name="T39" fmla="*/ 12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GB"/>
            </a:p>
          </p:txBody>
        </p:sp>
        <p:sp>
          <p:nvSpPr>
            <p:cNvPr id="32954" name="Freeform 4472"/>
            <p:cNvSpPr>
              <a:spLocks/>
            </p:cNvSpPr>
            <p:nvPr/>
          </p:nvSpPr>
          <p:spPr bwMode="auto">
            <a:xfrm>
              <a:off x="1288" y="2370"/>
              <a:ext cx="6" cy="2"/>
            </a:xfrm>
            <a:custGeom>
              <a:avLst/>
              <a:gdLst>
                <a:gd name="T0" fmla="*/ 0 w 5"/>
                <a:gd name="T1" fmla="*/ 0 h 2"/>
                <a:gd name="T2" fmla="*/ 17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955" name="Freeform 4473"/>
            <p:cNvSpPr>
              <a:spLocks/>
            </p:cNvSpPr>
            <p:nvPr/>
          </p:nvSpPr>
          <p:spPr bwMode="auto">
            <a:xfrm>
              <a:off x="1475" y="2352"/>
              <a:ext cx="1" cy="6"/>
            </a:xfrm>
            <a:custGeom>
              <a:avLst/>
              <a:gdLst>
                <a:gd name="T0" fmla="*/ 1 w 2"/>
                <a:gd name="T1" fmla="*/ 17 h 5"/>
                <a:gd name="T2" fmla="*/ 0 w 2"/>
                <a:gd name="T3" fmla="*/ 17 h 5"/>
                <a:gd name="T4" fmla="*/ 0 w 2"/>
                <a:gd name="T5" fmla="*/ 0 h 5"/>
                <a:gd name="T6" fmla="*/ 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GB"/>
            </a:p>
          </p:txBody>
        </p:sp>
        <p:sp>
          <p:nvSpPr>
            <p:cNvPr id="32956" name="Freeform 4474"/>
            <p:cNvSpPr>
              <a:spLocks/>
            </p:cNvSpPr>
            <p:nvPr/>
          </p:nvSpPr>
          <p:spPr bwMode="auto">
            <a:xfrm>
              <a:off x="1443" y="2305"/>
              <a:ext cx="5" cy="5"/>
            </a:xfrm>
            <a:custGeom>
              <a:avLst/>
              <a:gdLst>
                <a:gd name="T0" fmla="*/ 20 w 4"/>
                <a:gd name="T1" fmla="*/ 3 h 5"/>
                <a:gd name="T2" fmla="*/ 13 w 4"/>
                <a:gd name="T3" fmla="*/ 5 h 5"/>
                <a:gd name="T4" fmla="*/ 0 w 4"/>
                <a:gd name="T5" fmla="*/ 0 h 5"/>
                <a:gd name="T6" fmla="*/ 20 w 4"/>
                <a:gd name="T7" fmla="*/ 0 h 5"/>
                <a:gd name="T8" fmla="*/ 20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GB"/>
            </a:p>
          </p:txBody>
        </p:sp>
        <p:sp>
          <p:nvSpPr>
            <p:cNvPr id="32957" name="Freeform 4475"/>
            <p:cNvSpPr>
              <a:spLocks/>
            </p:cNvSpPr>
            <p:nvPr/>
          </p:nvSpPr>
          <p:spPr bwMode="auto">
            <a:xfrm>
              <a:off x="940" y="2328"/>
              <a:ext cx="40" cy="30"/>
            </a:xfrm>
            <a:custGeom>
              <a:avLst/>
              <a:gdLst>
                <a:gd name="T0" fmla="*/ 74 w 36"/>
                <a:gd name="T1" fmla="*/ 94 h 24"/>
                <a:gd name="T2" fmla="*/ 70 w 36"/>
                <a:gd name="T3" fmla="*/ 118 h 24"/>
                <a:gd name="T4" fmla="*/ 51 w 36"/>
                <a:gd name="T5" fmla="*/ 108 h 24"/>
                <a:gd name="T6" fmla="*/ 24 w 36"/>
                <a:gd name="T7" fmla="*/ 80 h 24"/>
                <a:gd name="T8" fmla="*/ 0 w 36"/>
                <a:gd name="T9" fmla="*/ 60 h 24"/>
                <a:gd name="T10" fmla="*/ 30 w 36"/>
                <a:gd name="T11" fmla="*/ 0 h 24"/>
                <a:gd name="T12" fmla="*/ 51 w 36"/>
                <a:gd name="T13" fmla="*/ 39 h 24"/>
                <a:gd name="T14" fmla="*/ 74 w 36"/>
                <a:gd name="T15" fmla="*/ 49 h 24"/>
                <a:gd name="T16" fmla="*/ 74 w 36"/>
                <a:gd name="T17" fmla="*/ 9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GB"/>
            </a:p>
          </p:txBody>
        </p:sp>
        <p:sp>
          <p:nvSpPr>
            <p:cNvPr id="32958" name="Freeform 4476"/>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GB"/>
            </a:p>
          </p:txBody>
        </p:sp>
        <p:sp>
          <p:nvSpPr>
            <p:cNvPr id="32959" name="Freeform 4477"/>
            <p:cNvSpPr>
              <a:spLocks/>
            </p:cNvSpPr>
            <p:nvPr/>
          </p:nvSpPr>
          <p:spPr bwMode="auto">
            <a:xfrm>
              <a:off x="1436" y="2375"/>
              <a:ext cx="3" cy="4"/>
            </a:xfrm>
            <a:custGeom>
              <a:avLst/>
              <a:gdLst>
                <a:gd name="T0" fmla="*/ 41 w 2"/>
                <a:gd name="T1" fmla="*/ 0 h 3"/>
                <a:gd name="T2" fmla="*/ 41 w 2"/>
                <a:gd name="T3" fmla="*/ 21 h 3"/>
                <a:gd name="T4" fmla="*/ 0 w 2"/>
                <a:gd name="T5" fmla="*/ 0 h 3"/>
                <a:gd name="T6" fmla="*/ 41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2960" name="Freeform 4478"/>
            <p:cNvSpPr>
              <a:spLocks/>
            </p:cNvSpPr>
            <p:nvPr/>
          </p:nvSpPr>
          <p:spPr bwMode="auto">
            <a:xfrm>
              <a:off x="955" y="2296"/>
              <a:ext cx="109" cy="65"/>
            </a:xfrm>
            <a:custGeom>
              <a:avLst/>
              <a:gdLst>
                <a:gd name="T0" fmla="*/ 116 w 97"/>
                <a:gd name="T1" fmla="*/ 173 h 52"/>
                <a:gd name="T2" fmla="*/ 102 w 97"/>
                <a:gd name="T3" fmla="*/ 185 h 52"/>
                <a:gd name="T4" fmla="*/ 88 w 97"/>
                <a:gd name="T5" fmla="*/ 208 h 52"/>
                <a:gd name="T6" fmla="*/ 78 w 97"/>
                <a:gd name="T7" fmla="*/ 248 h 52"/>
                <a:gd name="T8" fmla="*/ 70 w 97"/>
                <a:gd name="T9" fmla="*/ 248 h 52"/>
                <a:gd name="T10" fmla="*/ 67 w 97"/>
                <a:gd name="T11" fmla="*/ 216 h 52"/>
                <a:gd name="T12" fmla="*/ 49 w 97"/>
                <a:gd name="T13" fmla="*/ 216 h 52"/>
                <a:gd name="T14" fmla="*/ 49 w 97"/>
                <a:gd name="T15" fmla="*/ 173 h 52"/>
                <a:gd name="T16" fmla="*/ 21 w 97"/>
                <a:gd name="T17" fmla="*/ 166 h 52"/>
                <a:gd name="T18" fmla="*/ 0 w 97"/>
                <a:gd name="T19" fmla="*/ 125 h 52"/>
                <a:gd name="T20" fmla="*/ 21 w 97"/>
                <a:gd name="T21" fmla="*/ 60 h 52"/>
                <a:gd name="T22" fmla="*/ 43 w 97"/>
                <a:gd name="T23" fmla="*/ 16 h 52"/>
                <a:gd name="T24" fmla="*/ 49 w 97"/>
                <a:gd name="T25" fmla="*/ 16 h 52"/>
                <a:gd name="T26" fmla="*/ 88 w 97"/>
                <a:gd name="T27" fmla="*/ 16 h 52"/>
                <a:gd name="T28" fmla="*/ 116 w 97"/>
                <a:gd name="T29" fmla="*/ 0 h 52"/>
                <a:gd name="T30" fmla="*/ 145 w 97"/>
                <a:gd name="T31" fmla="*/ 0 h 52"/>
                <a:gd name="T32" fmla="*/ 180 w 97"/>
                <a:gd name="T33" fmla="*/ 16 h 52"/>
                <a:gd name="T34" fmla="*/ 198 w 97"/>
                <a:gd name="T35" fmla="*/ 36 h 52"/>
                <a:gd name="T36" fmla="*/ 194 w 97"/>
                <a:gd name="T37" fmla="*/ 36 h 52"/>
                <a:gd name="T38" fmla="*/ 194 w 97"/>
                <a:gd name="T39" fmla="*/ 49 h 52"/>
                <a:gd name="T40" fmla="*/ 203 w 97"/>
                <a:gd name="T41" fmla="*/ 49 h 52"/>
                <a:gd name="T42" fmla="*/ 218 w 97"/>
                <a:gd name="T43" fmla="*/ 80 h 52"/>
                <a:gd name="T44" fmla="*/ 194 w 97"/>
                <a:gd name="T45" fmla="*/ 94 h 52"/>
                <a:gd name="T46" fmla="*/ 161 w 97"/>
                <a:gd name="T47" fmla="*/ 108 h 52"/>
                <a:gd name="T48" fmla="*/ 116 w 97"/>
                <a:gd name="T49" fmla="*/ 173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GB"/>
            </a:p>
          </p:txBody>
        </p:sp>
        <p:sp>
          <p:nvSpPr>
            <p:cNvPr id="32961" name="Freeform 4479"/>
            <p:cNvSpPr>
              <a:spLocks/>
            </p:cNvSpPr>
            <p:nvPr/>
          </p:nvSpPr>
          <p:spPr bwMode="auto">
            <a:xfrm>
              <a:off x="1448" y="2319"/>
              <a:ext cx="4" cy="9"/>
            </a:xfrm>
            <a:custGeom>
              <a:avLst/>
              <a:gdLst>
                <a:gd name="T0" fmla="*/ 2 w 5"/>
                <a:gd name="T1" fmla="*/ 40 h 7"/>
                <a:gd name="T2" fmla="*/ 0 w 5"/>
                <a:gd name="T3" fmla="*/ 0 h 7"/>
                <a:gd name="T4" fmla="*/ 2 w 5"/>
                <a:gd name="T5" fmla="*/ 4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GB"/>
            </a:p>
          </p:txBody>
        </p:sp>
        <p:sp>
          <p:nvSpPr>
            <p:cNvPr id="32962" name="Freeform 4480"/>
            <p:cNvSpPr>
              <a:spLocks/>
            </p:cNvSpPr>
            <p:nvPr/>
          </p:nvSpPr>
          <p:spPr bwMode="auto">
            <a:xfrm>
              <a:off x="982" y="2317"/>
              <a:ext cx="82" cy="91"/>
            </a:xfrm>
            <a:custGeom>
              <a:avLst/>
              <a:gdLst>
                <a:gd name="T0" fmla="*/ 62 w 73"/>
                <a:gd name="T1" fmla="*/ 89 h 73"/>
                <a:gd name="T2" fmla="*/ 48 w 73"/>
                <a:gd name="T3" fmla="*/ 96 h 73"/>
                <a:gd name="T4" fmla="*/ 31 w 73"/>
                <a:gd name="T5" fmla="*/ 120 h 73"/>
                <a:gd name="T6" fmla="*/ 21 w 73"/>
                <a:gd name="T7" fmla="*/ 166 h 73"/>
                <a:gd name="T8" fmla="*/ 15 w 73"/>
                <a:gd name="T9" fmla="*/ 166 h 73"/>
                <a:gd name="T10" fmla="*/ 0 w 73"/>
                <a:gd name="T11" fmla="*/ 178 h 73"/>
                <a:gd name="T12" fmla="*/ 31 w 73"/>
                <a:gd name="T13" fmla="*/ 244 h 73"/>
                <a:gd name="T14" fmla="*/ 62 w 73"/>
                <a:gd name="T15" fmla="*/ 322 h 73"/>
                <a:gd name="T16" fmla="*/ 113 w 73"/>
                <a:gd name="T17" fmla="*/ 340 h 73"/>
                <a:gd name="T18" fmla="*/ 131 w 73"/>
                <a:gd name="T19" fmla="*/ 340 h 73"/>
                <a:gd name="T20" fmla="*/ 131 w 73"/>
                <a:gd name="T21" fmla="*/ 284 h 73"/>
                <a:gd name="T22" fmla="*/ 142 w 73"/>
                <a:gd name="T23" fmla="*/ 244 h 73"/>
                <a:gd name="T24" fmla="*/ 145 w 73"/>
                <a:gd name="T25" fmla="*/ 187 h 73"/>
                <a:gd name="T26" fmla="*/ 147 w 73"/>
                <a:gd name="T27" fmla="*/ 209 h 73"/>
                <a:gd name="T28" fmla="*/ 147 w 73"/>
                <a:gd name="T29" fmla="*/ 147 h 73"/>
                <a:gd name="T30" fmla="*/ 157 w 73"/>
                <a:gd name="T31" fmla="*/ 77 h 73"/>
                <a:gd name="T32" fmla="*/ 157 w 73"/>
                <a:gd name="T33" fmla="*/ 2 h 73"/>
                <a:gd name="T34" fmla="*/ 164 w 73"/>
                <a:gd name="T35" fmla="*/ 0 h 73"/>
                <a:gd name="T36" fmla="*/ 142 w 73"/>
                <a:gd name="T37" fmla="*/ 2 h 73"/>
                <a:gd name="T38" fmla="*/ 106 w 73"/>
                <a:gd name="T39" fmla="*/ 21 h 73"/>
                <a:gd name="T40" fmla="*/ 62 w 73"/>
                <a:gd name="T41" fmla="*/ 89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GB"/>
            </a:p>
          </p:txBody>
        </p:sp>
        <p:sp>
          <p:nvSpPr>
            <p:cNvPr id="32963" name="Freeform 4481"/>
            <p:cNvSpPr>
              <a:spLocks/>
            </p:cNvSpPr>
            <p:nvPr/>
          </p:nvSpPr>
          <p:spPr bwMode="auto">
            <a:xfrm>
              <a:off x="1445" y="2352"/>
              <a:ext cx="3" cy="6"/>
            </a:xfrm>
            <a:custGeom>
              <a:avLst/>
              <a:gdLst>
                <a:gd name="T0" fmla="*/ 41 w 2"/>
                <a:gd name="T1" fmla="*/ 17 h 5"/>
                <a:gd name="T2" fmla="*/ 41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GB"/>
            </a:p>
          </p:txBody>
        </p:sp>
        <p:sp>
          <p:nvSpPr>
            <p:cNvPr id="32964" name="Freeform 4482"/>
            <p:cNvSpPr>
              <a:spLocks/>
            </p:cNvSpPr>
            <p:nvPr/>
          </p:nvSpPr>
          <p:spPr bwMode="auto">
            <a:xfrm>
              <a:off x="1425" y="2270"/>
              <a:ext cx="4" cy="1"/>
            </a:xfrm>
            <a:custGeom>
              <a:avLst/>
              <a:gdLst>
                <a:gd name="T0" fmla="*/ 0 w 3"/>
                <a:gd name="T1" fmla="*/ 0 h 1"/>
                <a:gd name="T2" fmla="*/ 0 w 3"/>
                <a:gd name="T3" fmla="*/ 0 h 1"/>
                <a:gd name="T4" fmla="*/ 21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965" name="Freeform 4483"/>
            <p:cNvSpPr>
              <a:spLocks/>
            </p:cNvSpPr>
            <p:nvPr/>
          </p:nvSpPr>
          <p:spPr bwMode="auto">
            <a:xfrm>
              <a:off x="1423" y="2263"/>
              <a:ext cx="2" cy="4"/>
            </a:xfrm>
            <a:custGeom>
              <a:avLst/>
              <a:gdLst>
                <a:gd name="T0" fmla="*/ 2 w 2"/>
                <a:gd name="T1" fmla="*/ 21 h 3"/>
                <a:gd name="T2" fmla="*/ 0 w 2"/>
                <a:gd name="T3" fmla="*/ 0 h 3"/>
                <a:gd name="T4" fmla="*/ 2 w 2"/>
                <a:gd name="T5" fmla="*/ 0 h 3"/>
                <a:gd name="T6" fmla="*/ 2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GB"/>
            </a:p>
          </p:txBody>
        </p:sp>
        <p:sp>
          <p:nvSpPr>
            <p:cNvPr id="32966" name="Freeform 4484"/>
            <p:cNvSpPr>
              <a:spLocks/>
            </p:cNvSpPr>
            <p:nvPr/>
          </p:nvSpPr>
          <p:spPr bwMode="auto">
            <a:xfrm>
              <a:off x="1439" y="2287"/>
              <a:ext cx="4" cy="7"/>
            </a:xfrm>
            <a:custGeom>
              <a:avLst/>
              <a:gdLst>
                <a:gd name="T0" fmla="*/ 21 w 3"/>
                <a:gd name="T1" fmla="*/ 0 h 5"/>
                <a:gd name="T2" fmla="*/ 21 w 3"/>
                <a:gd name="T3" fmla="*/ 29 h 5"/>
                <a:gd name="T4" fmla="*/ 0 w 3"/>
                <a:gd name="T5" fmla="*/ 55 h 5"/>
                <a:gd name="T6" fmla="*/ 21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967" name="Freeform 4485"/>
            <p:cNvSpPr>
              <a:spLocks/>
            </p:cNvSpPr>
            <p:nvPr/>
          </p:nvSpPr>
          <p:spPr bwMode="auto">
            <a:xfrm>
              <a:off x="1417" y="2244"/>
              <a:ext cx="5" cy="3"/>
            </a:xfrm>
            <a:custGeom>
              <a:avLst/>
              <a:gdLst>
                <a:gd name="T0" fmla="*/ 103 w 3"/>
                <a:gd name="T1" fmla="*/ 0 h 2"/>
                <a:gd name="T2" fmla="*/ 103 w 3"/>
                <a:gd name="T3" fmla="*/ 0 h 2"/>
                <a:gd name="T4" fmla="*/ 103 w 3"/>
                <a:gd name="T5" fmla="*/ 41 h 2"/>
                <a:gd name="T6" fmla="*/ 0 w 3"/>
                <a:gd name="T7" fmla="*/ 41 h 2"/>
                <a:gd name="T8" fmla="*/ 0 w 3"/>
                <a:gd name="T9" fmla="*/ 41 h 2"/>
                <a:gd name="T10" fmla="*/ 0 w 3"/>
                <a:gd name="T11" fmla="*/ 41 h 2"/>
                <a:gd name="T12" fmla="*/ 103 w 3"/>
                <a:gd name="T13" fmla="*/ 41 h 2"/>
                <a:gd name="T14" fmla="*/ 103 w 3"/>
                <a:gd name="T15" fmla="*/ 41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968" name="Freeform 4486"/>
            <p:cNvSpPr>
              <a:spLocks/>
            </p:cNvSpPr>
            <p:nvPr/>
          </p:nvSpPr>
          <p:spPr bwMode="auto">
            <a:xfrm>
              <a:off x="1439" y="2270"/>
              <a:ext cx="4" cy="2"/>
            </a:xfrm>
            <a:custGeom>
              <a:avLst/>
              <a:gdLst>
                <a:gd name="T0" fmla="*/ 21 w 3"/>
                <a:gd name="T1" fmla="*/ 0 h 2"/>
                <a:gd name="T2" fmla="*/ 0 w 3"/>
                <a:gd name="T3" fmla="*/ 0 h 2"/>
                <a:gd name="T4" fmla="*/ 0 w 3"/>
                <a:gd name="T5" fmla="*/ 2 h 2"/>
                <a:gd name="T6" fmla="*/ 21 w 3"/>
                <a:gd name="T7" fmla="*/ 0 h 2"/>
                <a:gd name="T8" fmla="*/ 21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969" name="Freeform 4487"/>
            <p:cNvSpPr>
              <a:spLocks/>
            </p:cNvSpPr>
            <p:nvPr/>
          </p:nvSpPr>
          <p:spPr bwMode="auto">
            <a:xfrm>
              <a:off x="1439" y="2255"/>
              <a:ext cx="4" cy="6"/>
            </a:xfrm>
            <a:custGeom>
              <a:avLst/>
              <a:gdLst>
                <a:gd name="T0" fmla="*/ 21 w 3"/>
                <a:gd name="T1" fmla="*/ 17 h 5"/>
                <a:gd name="T2" fmla="*/ 21 w 3"/>
                <a:gd name="T3" fmla="*/ 17 h 5"/>
                <a:gd name="T4" fmla="*/ 0 w 3"/>
                <a:gd name="T5" fmla="*/ 12 h 5"/>
                <a:gd name="T6" fmla="*/ 0 w 3"/>
                <a:gd name="T7" fmla="*/ 0 h 5"/>
                <a:gd name="T8" fmla="*/ 21 w 3"/>
                <a:gd name="T9" fmla="*/ 12 h 5"/>
                <a:gd name="T10" fmla="*/ 21 w 3"/>
                <a:gd name="T11" fmla="*/ 1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GB"/>
            </a:p>
          </p:txBody>
        </p:sp>
        <p:sp>
          <p:nvSpPr>
            <p:cNvPr id="32970" name="Freeform 4488"/>
            <p:cNvSpPr>
              <a:spLocks/>
            </p:cNvSpPr>
            <p:nvPr/>
          </p:nvSpPr>
          <p:spPr bwMode="auto">
            <a:xfrm>
              <a:off x="961" y="2240"/>
              <a:ext cx="23" cy="56"/>
            </a:xfrm>
            <a:custGeom>
              <a:avLst/>
              <a:gdLst>
                <a:gd name="T0" fmla="*/ 26 w 21"/>
                <a:gd name="T1" fmla="*/ 167 h 45"/>
                <a:gd name="T2" fmla="*/ 5 w 21"/>
                <a:gd name="T3" fmla="*/ 208 h 45"/>
                <a:gd name="T4" fmla="*/ 0 w 21"/>
                <a:gd name="T5" fmla="*/ 208 h 45"/>
                <a:gd name="T6" fmla="*/ 3 w 21"/>
                <a:gd name="T7" fmla="*/ 134 h 45"/>
                <a:gd name="T8" fmla="*/ 5 w 21"/>
                <a:gd name="T9" fmla="*/ 57 h 45"/>
                <a:gd name="T10" fmla="*/ 36 w 21"/>
                <a:gd name="T11" fmla="*/ 0 h 45"/>
                <a:gd name="T12" fmla="*/ 39 w 21"/>
                <a:gd name="T13" fmla="*/ 14 h 45"/>
                <a:gd name="T14" fmla="*/ 33 w 21"/>
                <a:gd name="T15" fmla="*/ 88 h 45"/>
                <a:gd name="T16" fmla="*/ 26 w 21"/>
                <a:gd name="T17" fmla="*/ 16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GB"/>
            </a:p>
          </p:txBody>
        </p:sp>
        <p:sp>
          <p:nvSpPr>
            <p:cNvPr id="32971" name="Freeform 4489"/>
            <p:cNvSpPr>
              <a:spLocks/>
            </p:cNvSpPr>
            <p:nvPr/>
          </p:nvSpPr>
          <p:spPr bwMode="auto">
            <a:xfrm>
              <a:off x="906" y="2255"/>
              <a:ext cx="71" cy="88"/>
            </a:xfrm>
            <a:custGeom>
              <a:avLst/>
              <a:gdLst>
                <a:gd name="T0" fmla="*/ 12 w 64"/>
                <a:gd name="T1" fmla="*/ 286 h 71"/>
                <a:gd name="T2" fmla="*/ 0 w 64"/>
                <a:gd name="T3" fmla="*/ 257 h 71"/>
                <a:gd name="T4" fmla="*/ 0 w 64"/>
                <a:gd name="T5" fmla="*/ 205 h 71"/>
                <a:gd name="T6" fmla="*/ 24 w 64"/>
                <a:gd name="T7" fmla="*/ 136 h 71"/>
                <a:gd name="T8" fmla="*/ 64 w 64"/>
                <a:gd name="T9" fmla="*/ 133 h 71"/>
                <a:gd name="T10" fmla="*/ 40 w 64"/>
                <a:gd name="T11" fmla="*/ 46 h 71"/>
                <a:gd name="T12" fmla="*/ 50 w 64"/>
                <a:gd name="T13" fmla="*/ 46 h 71"/>
                <a:gd name="T14" fmla="*/ 55 w 64"/>
                <a:gd name="T15" fmla="*/ 0 h 71"/>
                <a:gd name="T16" fmla="*/ 83 w 64"/>
                <a:gd name="T17" fmla="*/ 0 h 71"/>
                <a:gd name="T18" fmla="*/ 113 w 64"/>
                <a:gd name="T19" fmla="*/ 0 h 71"/>
                <a:gd name="T20" fmla="*/ 110 w 64"/>
                <a:gd name="T21" fmla="*/ 77 h 71"/>
                <a:gd name="T22" fmla="*/ 102 w 64"/>
                <a:gd name="T23" fmla="*/ 149 h 71"/>
                <a:gd name="T24" fmla="*/ 113 w 64"/>
                <a:gd name="T25" fmla="*/ 149 h 71"/>
                <a:gd name="T26" fmla="*/ 124 w 64"/>
                <a:gd name="T27" fmla="*/ 165 h 71"/>
                <a:gd name="T28" fmla="*/ 134 w 64"/>
                <a:gd name="T29" fmla="*/ 165 h 71"/>
                <a:gd name="T30" fmla="*/ 113 w 64"/>
                <a:gd name="T31" fmla="*/ 205 h 71"/>
                <a:gd name="T32" fmla="*/ 92 w 64"/>
                <a:gd name="T33" fmla="*/ 264 h 71"/>
                <a:gd name="T34" fmla="*/ 64 w 64"/>
                <a:gd name="T35" fmla="*/ 319 h 71"/>
                <a:gd name="T36" fmla="*/ 40 w 64"/>
                <a:gd name="T37" fmla="*/ 302 h 71"/>
                <a:gd name="T38" fmla="*/ 12 w 64"/>
                <a:gd name="T39" fmla="*/ 286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GB"/>
            </a:p>
          </p:txBody>
        </p:sp>
        <p:sp>
          <p:nvSpPr>
            <p:cNvPr id="32972" name="Freeform 4490"/>
            <p:cNvSpPr>
              <a:spLocks/>
            </p:cNvSpPr>
            <p:nvPr/>
          </p:nvSpPr>
          <p:spPr bwMode="auto">
            <a:xfrm>
              <a:off x="1154" y="2240"/>
              <a:ext cx="37" cy="15"/>
            </a:xfrm>
            <a:custGeom>
              <a:avLst/>
              <a:gdLst>
                <a:gd name="T0" fmla="*/ 31 w 33"/>
                <a:gd name="T1" fmla="*/ 0 h 12"/>
                <a:gd name="T2" fmla="*/ 0 w 33"/>
                <a:gd name="T3" fmla="*/ 25 h 12"/>
                <a:gd name="T4" fmla="*/ 43 w 33"/>
                <a:gd name="T5" fmla="*/ 60 h 12"/>
                <a:gd name="T6" fmla="*/ 73 w 33"/>
                <a:gd name="T7" fmla="*/ 49 h 12"/>
                <a:gd name="T8" fmla="*/ 31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GB"/>
            </a:p>
          </p:txBody>
        </p:sp>
        <p:sp>
          <p:nvSpPr>
            <p:cNvPr id="32973" name="Freeform 4491"/>
            <p:cNvSpPr>
              <a:spLocks/>
            </p:cNvSpPr>
            <p:nvPr/>
          </p:nvSpPr>
          <p:spPr bwMode="auto">
            <a:xfrm>
              <a:off x="1350" y="2238"/>
              <a:ext cx="26" cy="13"/>
            </a:xfrm>
            <a:custGeom>
              <a:avLst/>
              <a:gdLst>
                <a:gd name="T0" fmla="*/ 42 w 24"/>
                <a:gd name="T1" fmla="*/ 46 h 10"/>
                <a:gd name="T2" fmla="*/ 37 w 24"/>
                <a:gd name="T3" fmla="*/ 46 h 10"/>
                <a:gd name="T4" fmla="*/ 5 w 24"/>
                <a:gd name="T5" fmla="*/ 64 h 10"/>
                <a:gd name="T6" fmla="*/ 0 w 24"/>
                <a:gd name="T7" fmla="*/ 46 h 10"/>
                <a:gd name="T8" fmla="*/ 0 w 24"/>
                <a:gd name="T9" fmla="*/ 0 h 10"/>
                <a:gd name="T10" fmla="*/ 42 w 24"/>
                <a:gd name="T11" fmla="*/ 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GB"/>
            </a:p>
          </p:txBody>
        </p:sp>
        <p:sp>
          <p:nvSpPr>
            <p:cNvPr id="32974" name="Rectangle 4492"/>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2975" name="Freeform 4493"/>
            <p:cNvSpPr>
              <a:spLocks/>
            </p:cNvSpPr>
            <p:nvPr/>
          </p:nvSpPr>
          <p:spPr bwMode="auto">
            <a:xfrm>
              <a:off x="553" y="1929"/>
              <a:ext cx="464" cy="396"/>
            </a:xfrm>
            <a:custGeom>
              <a:avLst/>
              <a:gdLst>
                <a:gd name="T0" fmla="*/ 112 w 416"/>
                <a:gd name="T1" fmla="*/ 665 h 321"/>
                <a:gd name="T2" fmla="*/ 71 w 416"/>
                <a:gd name="T3" fmla="*/ 482 h 321"/>
                <a:gd name="T4" fmla="*/ 31 w 416"/>
                <a:gd name="T5" fmla="*/ 396 h 321"/>
                <a:gd name="T6" fmla="*/ 45 w 416"/>
                <a:gd name="T7" fmla="*/ 297 h 321"/>
                <a:gd name="T8" fmla="*/ 2 w 416"/>
                <a:gd name="T9" fmla="*/ 99 h 321"/>
                <a:gd name="T10" fmla="*/ 79 w 416"/>
                <a:gd name="T11" fmla="*/ 0 h 321"/>
                <a:gd name="T12" fmla="*/ 155 w 416"/>
                <a:gd name="T13" fmla="*/ 72 h 321"/>
                <a:gd name="T14" fmla="*/ 272 w 416"/>
                <a:gd name="T15" fmla="*/ 99 h 321"/>
                <a:gd name="T16" fmla="*/ 358 w 416"/>
                <a:gd name="T17" fmla="*/ 146 h 321"/>
                <a:gd name="T18" fmla="*/ 410 w 416"/>
                <a:gd name="T19" fmla="*/ 274 h 321"/>
                <a:gd name="T20" fmla="*/ 492 w 416"/>
                <a:gd name="T21" fmla="*/ 297 h 321"/>
                <a:gd name="T22" fmla="*/ 543 w 416"/>
                <a:gd name="T23" fmla="*/ 500 h 321"/>
                <a:gd name="T24" fmla="*/ 543 w 416"/>
                <a:gd name="T25" fmla="*/ 722 h 321"/>
                <a:gd name="T26" fmla="*/ 558 w 416"/>
                <a:gd name="T27" fmla="*/ 965 h 321"/>
                <a:gd name="T28" fmla="*/ 584 w 416"/>
                <a:gd name="T29" fmla="*/ 1077 h 321"/>
                <a:gd name="T30" fmla="*/ 686 w 416"/>
                <a:gd name="T31" fmla="*/ 1087 h 321"/>
                <a:gd name="T32" fmla="*/ 731 w 416"/>
                <a:gd name="T33" fmla="*/ 1077 h 321"/>
                <a:gd name="T34" fmla="*/ 769 w 416"/>
                <a:gd name="T35" fmla="*/ 914 h 321"/>
                <a:gd name="T36" fmla="*/ 871 w 416"/>
                <a:gd name="T37" fmla="*/ 860 h 321"/>
                <a:gd name="T38" fmla="*/ 895 w 416"/>
                <a:gd name="T39" fmla="*/ 892 h 321"/>
                <a:gd name="T40" fmla="*/ 856 w 416"/>
                <a:gd name="T41" fmla="*/ 1020 h 321"/>
                <a:gd name="T42" fmla="*/ 832 w 416"/>
                <a:gd name="T43" fmla="*/ 1077 h 321"/>
                <a:gd name="T44" fmla="*/ 766 w 416"/>
                <a:gd name="T45" fmla="*/ 1149 h 321"/>
                <a:gd name="T46" fmla="*/ 721 w 416"/>
                <a:gd name="T47" fmla="*/ 1190 h 321"/>
                <a:gd name="T48" fmla="*/ 678 w 416"/>
                <a:gd name="T49" fmla="*/ 1343 h 321"/>
                <a:gd name="T50" fmla="*/ 615 w 416"/>
                <a:gd name="T51" fmla="*/ 1262 h 321"/>
                <a:gd name="T52" fmla="*/ 593 w 416"/>
                <a:gd name="T53" fmla="*/ 1271 h 321"/>
                <a:gd name="T54" fmla="*/ 534 w 416"/>
                <a:gd name="T55" fmla="*/ 1304 h 321"/>
                <a:gd name="T56" fmla="*/ 421 w 416"/>
                <a:gd name="T57" fmla="*/ 1198 h 321"/>
                <a:gd name="T58" fmla="*/ 338 w 416"/>
                <a:gd name="T59" fmla="*/ 1116 h 321"/>
                <a:gd name="T60" fmla="*/ 268 w 416"/>
                <a:gd name="T61" fmla="*/ 998 h 321"/>
                <a:gd name="T62" fmla="*/ 272 w 416"/>
                <a:gd name="T63" fmla="*/ 914 h 321"/>
                <a:gd name="T64" fmla="*/ 257 w 416"/>
                <a:gd name="T65" fmla="*/ 741 h 321"/>
                <a:gd name="T66" fmla="*/ 228 w 416"/>
                <a:gd name="T67" fmla="*/ 634 h 321"/>
                <a:gd name="T68" fmla="*/ 213 w 416"/>
                <a:gd name="T69" fmla="*/ 585 h 321"/>
                <a:gd name="T70" fmla="*/ 176 w 416"/>
                <a:gd name="T71" fmla="*/ 532 h 321"/>
                <a:gd name="T72" fmla="*/ 155 w 416"/>
                <a:gd name="T73" fmla="*/ 377 h 321"/>
                <a:gd name="T74" fmla="*/ 119 w 416"/>
                <a:gd name="T75" fmla="*/ 257 h 321"/>
                <a:gd name="T76" fmla="*/ 86 w 416"/>
                <a:gd name="T77" fmla="*/ 90 h 321"/>
                <a:gd name="T78" fmla="*/ 56 w 416"/>
                <a:gd name="T79" fmla="*/ 210 h 321"/>
                <a:gd name="T80" fmla="*/ 95 w 416"/>
                <a:gd name="T81" fmla="*/ 396 h 321"/>
                <a:gd name="T82" fmla="*/ 112 w 416"/>
                <a:gd name="T83" fmla="*/ 532 h 321"/>
                <a:gd name="T84" fmla="*/ 147 w 416"/>
                <a:gd name="T85" fmla="*/ 688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GB"/>
            </a:p>
          </p:txBody>
        </p:sp>
        <p:sp>
          <p:nvSpPr>
            <p:cNvPr id="32976" name="Freeform 4494"/>
            <p:cNvSpPr>
              <a:spLocks/>
            </p:cNvSpPr>
            <p:nvPr/>
          </p:nvSpPr>
          <p:spPr bwMode="auto">
            <a:xfrm>
              <a:off x="1173" y="2092"/>
              <a:ext cx="8" cy="17"/>
            </a:xfrm>
            <a:custGeom>
              <a:avLst/>
              <a:gdLst>
                <a:gd name="T0" fmla="*/ 8 w 8"/>
                <a:gd name="T1" fmla="*/ 57 h 14"/>
                <a:gd name="T2" fmla="*/ 5 w 8"/>
                <a:gd name="T3" fmla="*/ 0 h 14"/>
                <a:gd name="T4" fmla="*/ 0 w 8"/>
                <a:gd name="T5" fmla="*/ 34 h 14"/>
                <a:gd name="T6" fmla="*/ 3 w 8"/>
                <a:gd name="T7" fmla="*/ 57 h 14"/>
                <a:gd name="T8" fmla="*/ 8 w 8"/>
                <a:gd name="T9" fmla="*/ 5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GB"/>
            </a:p>
          </p:txBody>
        </p:sp>
        <p:sp>
          <p:nvSpPr>
            <p:cNvPr id="32977" name="Freeform 4495"/>
            <p:cNvSpPr>
              <a:spLocks/>
            </p:cNvSpPr>
            <p:nvPr/>
          </p:nvSpPr>
          <p:spPr bwMode="auto">
            <a:xfrm>
              <a:off x="1189" y="2053"/>
              <a:ext cx="10" cy="21"/>
            </a:xfrm>
            <a:custGeom>
              <a:avLst/>
              <a:gdLst>
                <a:gd name="T0" fmla="*/ 4 w 9"/>
                <a:gd name="T1" fmla="*/ 75 h 17"/>
                <a:gd name="T2" fmla="*/ 14 w 9"/>
                <a:gd name="T3" fmla="*/ 43 h 17"/>
                <a:gd name="T4" fmla="*/ 0 w 9"/>
                <a:gd name="T5" fmla="*/ 0 h 17"/>
                <a:gd name="T6" fmla="*/ 18 w 9"/>
                <a:gd name="T7" fmla="*/ 43 h 17"/>
                <a:gd name="T8" fmla="*/ 4 w 9"/>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GB"/>
            </a:p>
          </p:txBody>
        </p:sp>
        <p:sp>
          <p:nvSpPr>
            <p:cNvPr id="32978" name="Freeform 4496"/>
            <p:cNvSpPr>
              <a:spLocks/>
            </p:cNvSpPr>
            <p:nvPr/>
          </p:nvSpPr>
          <p:spPr bwMode="auto">
            <a:xfrm>
              <a:off x="1201" y="2086"/>
              <a:ext cx="9" cy="14"/>
            </a:xfrm>
            <a:custGeom>
              <a:avLst/>
              <a:gdLst>
                <a:gd name="T0" fmla="*/ 12 w 8"/>
                <a:gd name="T1" fmla="*/ 35 h 12"/>
                <a:gd name="T2" fmla="*/ 18 w 8"/>
                <a:gd name="T3" fmla="*/ 21 h 12"/>
                <a:gd name="T4" fmla="*/ 0 w 8"/>
                <a:gd name="T5" fmla="*/ 0 h 12"/>
                <a:gd name="T6" fmla="*/ 0 w 8"/>
                <a:gd name="T7" fmla="*/ 0 h 12"/>
                <a:gd name="T8" fmla="*/ 12 w 8"/>
                <a:gd name="T9" fmla="*/ 15 h 12"/>
                <a:gd name="T10" fmla="*/ 18 w 8"/>
                <a:gd name="T11" fmla="*/ 21 h 12"/>
                <a:gd name="T12" fmla="*/ 12 w 8"/>
                <a:gd name="T13" fmla="*/ 3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GB"/>
            </a:p>
          </p:txBody>
        </p:sp>
        <p:sp>
          <p:nvSpPr>
            <p:cNvPr id="32979" name="Freeform 4497"/>
            <p:cNvSpPr>
              <a:spLocks/>
            </p:cNvSpPr>
            <p:nvPr/>
          </p:nvSpPr>
          <p:spPr bwMode="auto">
            <a:xfrm>
              <a:off x="1244" y="2176"/>
              <a:ext cx="11" cy="10"/>
            </a:xfrm>
            <a:custGeom>
              <a:avLst/>
              <a:gdLst>
                <a:gd name="T0" fmla="*/ 19 w 10"/>
                <a:gd name="T1" fmla="*/ 0 h 8"/>
                <a:gd name="T2" fmla="*/ 19 w 10"/>
                <a:gd name="T3" fmla="*/ 16 h 8"/>
                <a:gd name="T4" fmla="*/ 0 w 10"/>
                <a:gd name="T5" fmla="*/ 39 h 8"/>
                <a:gd name="T6" fmla="*/ 19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GB"/>
            </a:p>
          </p:txBody>
        </p:sp>
        <p:sp>
          <p:nvSpPr>
            <p:cNvPr id="32980" name="Freeform 4498"/>
            <p:cNvSpPr>
              <a:spLocks/>
            </p:cNvSpPr>
            <p:nvPr/>
          </p:nvSpPr>
          <p:spPr bwMode="auto">
            <a:xfrm>
              <a:off x="1236" y="2147"/>
              <a:ext cx="8" cy="9"/>
            </a:xfrm>
            <a:custGeom>
              <a:avLst/>
              <a:gdLst>
                <a:gd name="T0" fmla="*/ 17 w 7"/>
                <a:gd name="T1" fmla="*/ 13 h 7"/>
                <a:gd name="T2" fmla="*/ 13 w 7"/>
                <a:gd name="T3" fmla="*/ 0 h 7"/>
                <a:gd name="T4" fmla="*/ 0 w 7"/>
                <a:gd name="T5" fmla="*/ 40 h 7"/>
                <a:gd name="T6" fmla="*/ 17 w 7"/>
                <a:gd name="T7" fmla="*/ 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GB"/>
            </a:p>
          </p:txBody>
        </p:sp>
        <p:sp>
          <p:nvSpPr>
            <p:cNvPr id="32981" name="Freeform 4499"/>
            <p:cNvSpPr>
              <a:spLocks/>
            </p:cNvSpPr>
            <p:nvPr/>
          </p:nvSpPr>
          <p:spPr bwMode="auto">
            <a:xfrm>
              <a:off x="1167" y="2059"/>
              <a:ext cx="18" cy="2"/>
            </a:xfrm>
            <a:custGeom>
              <a:avLst/>
              <a:gdLst>
                <a:gd name="T0" fmla="*/ 16 w 16"/>
                <a:gd name="T1" fmla="*/ 0 h 2"/>
                <a:gd name="T2" fmla="*/ 37 w 16"/>
                <a:gd name="T3" fmla="*/ 0 h 2"/>
                <a:gd name="T4" fmla="*/ 20 w 16"/>
                <a:gd name="T5" fmla="*/ 0 h 2"/>
                <a:gd name="T6" fmla="*/ 0 w 16"/>
                <a:gd name="T7" fmla="*/ 0 h 2"/>
                <a:gd name="T8" fmla="*/ 16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GB"/>
            </a:p>
          </p:txBody>
        </p:sp>
        <p:sp>
          <p:nvSpPr>
            <p:cNvPr id="32982" name="Freeform 4500"/>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17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GB"/>
            </a:p>
          </p:txBody>
        </p:sp>
        <p:sp>
          <p:nvSpPr>
            <p:cNvPr id="32983" name="Freeform 4501"/>
            <p:cNvSpPr>
              <a:spLocks/>
            </p:cNvSpPr>
            <p:nvPr/>
          </p:nvSpPr>
          <p:spPr bwMode="auto">
            <a:xfrm>
              <a:off x="3506" y="3092"/>
              <a:ext cx="8" cy="6"/>
            </a:xfrm>
            <a:custGeom>
              <a:avLst/>
              <a:gdLst>
                <a:gd name="T0" fmla="*/ 17 w 7"/>
                <a:gd name="T1" fmla="*/ 0 h 5"/>
                <a:gd name="T2" fmla="*/ 0 w 7"/>
                <a:gd name="T3" fmla="*/ 17 h 5"/>
                <a:gd name="T4" fmla="*/ 17 w 7"/>
                <a:gd name="T5" fmla="*/ 12 h 5"/>
                <a:gd name="T6" fmla="*/ 1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GB"/>
            </a:p>
          </p:txBody>
        </p:sp>
        <p:sp>
          <p:nvSpPr>
            <p:cNvPr id="32984" name="Freeform 4502"/>
            <p:cNvSpPr>
              <a:spLocks/>
            </p:cNvSpPr>
            <p:nvPr/>
          </p:nvSpPr>
          <p:spPr bwMode="auto">
            <a:xfrm>
              <a:off x="4433" y="2885"/>
              <a:ext cx="700" cy="623"/>
            </a:xfrm>
            <a:custGeom>
              <a:avLst/>
              <a:gdLst>
                <a:gd name="T0" fmla="*/ 765 w 627"/>
                <a:gd name="T1" fmla="*/ 50 h 503"/>
                <a:gd name="T2" fmla="*/ 778 w 627"/>
                <a:gd name="T3" fmla="*/ 118 h 503"/>
                <a:gd name="T4" fmla="*/ 718 w 627"/>
                <a:gd name="T5" fmla="*/ 149 h 503"/>
                <a:gd name="T6" fmla="*/ 692 w 627"/>
                <a:gd name="T7" fmla="*/ 208 h 503"/>
                <a:gd name="T8" fmla="*/ 677 w 627"/>
                <a:gd name="T9" fmla="*/ 316 h 503"/>
                <a:gd name="T10" fmla="*/ 651 w 627"/>
                <a:gd name="T11" fmla="*/ 352 h 503"/>
                <a:gd name="T12" fmla="*/ 606 w 627"/>
                <a:gd name="T13" fmla="*/ 378 h 503"/>
                <a:gd name="T14" fmla="*/ 578 w 627"/>
                <a:gd name="T15" fmla="*/ 246 h 503"/>
                <a:gd name="T16" fmla="*/ 549 w 627"/>
                <a:gd name="T17" fmla="*/ 261 h 503"/>
                <a:gd name="T18" fmla="*/ 517 w 627"/>
                <a:gd name="T19" fmla="*/ 352 h 503"/>
                <a:gd name="T20" fmla="*/ 486 w 627"/>
                <a:gd name="T21" fmla="*/ 396 h 503"/>
                <a:gd name="T22" fmla="*/ 481 w 627"/>
                <a:gd name="T23" fmla="*/ 443 h 503"/>
                <a:gd name="T24" fmla="*/ 457 w 627"/>
                <a:gd name="T25" fmla="*/ 443 h 503"/>
                <a:gd name="T26" fmla="*/ 445 w 627"/>
                <a:gd name="T27" fmla="*/ 565 h 503"/>
                <a:gd name="T28" fmla="*/ 396 w 627"/>
                <a:gd name="T29" fmla="*/ 549 h 503"/>
                <a:gd name="T30" fmla="*/ 309 w 627"/>
                <a:gd name="T31" fmla="*/ 731 h 503"/>
                <a:gd name="T32" fmla="*/ 202 w 627"/>
                <a:gd name="T33" fmla="*/ 783 h 503"/>
                <a:gd name="T34" fmla="*/ 94 w 627"/>
                <a:gd name="T35" fmla="*/ 877 h 503"/>
                <a:gd name="T36" fmla="*/ 63 w 627"/>
                <a:gd name="T37" fmla="*/ 1174 h 503"/>
                <a:gd name="T38" fmla="*/ 49 w 627"/>
                <a:gd name="T39" fmla="*/ 1182 h 503"/>
                <a:gd name="T40" fmla="*/ 40 w 627"/>
                <a:gd name="T41" fmla="*/ 1297 h 503"/>
                <a:gd name="T42" fmla="*/ 51 w 627"/>
                <a:gd name="T43" fmla="*/ 1575 h 503"/>
                <a:gd name="T44" fmla="*/ 17 w 627"/>
                <a:gd name="T45" fmla="*/ 1832 h 503"/>
                <a:gd name="T46" fmla="*/ 49 w 627"/>
                <a:gd name="T47" fmla="*/ 1946 h 503"/>
                <a:gd name="T48" fmla="*/ 152 w 627"/>
                <a:gd name="T49" fmla="*/ 1858 h 503"/>
                <a:gd name="T50" fmla="*/ 309 w 627"/>
                <a:gd name="T51" fmla="*/ 1784 h 503"/>
                <a:gd name="T52" fmla="*/ 470 w 627"/>
                <a:gd name="T53" fmla="*/ 1689 h 503"/>
                <a:gd name="T54" fmla="*/ 625 w 627"/>
                <a:gd name="T55" fmla="*/ 1710 h 503"/>
                <a:gd name="T56" fmla="*/ 644 w 627"/>
                <a:gd name="T57" fmla="*/ 1847 h 503"/>
                <a:gd name="T58" fmla="*/ 667 w 627"/>
                <a:gd name="T59" fmla="*/ 1909 h 503"/>
                <a:gd name="T60" fmla="*/ 748 w 627"/>
                <a:gd name="T61" fmla="*/ 1806 h 503"/>
                <a:gd name="T62" fmla="*/ 706 w 627"/>
                <a:gd name="T63" fmla="*/ 1953 h 503"/>
                <a:gd name="T64" fmla="*/ 737 w 627"/>
                <a:gd name="T65" fmla="*/ 1974 h 503"/>
                <a:gd name="T66" fmla="*/ 742 w 627"/>
                <a:gd name="T67" fmla="*/ 2161 h 503"/>
                <a:gd name="T68" fmla="*/ 870 w 627"/>
                <a:gd name="T69" fmla="*/ 2197 h 503"/>
                <a:gd name="T70" fmla="*/ 880 w 627"/>
                <a:gd name="T71" fmla="*/ 2210 h 503"/>
                <a:gd name="T72" fmla="*/ 917 w 627"/>
                <a:gd name="T73" fmla="*/ 2227 h 503"/>
                <a:gd name="T74" fmla="*/ 1063 w 627"/>
                <a:gd name="T75" fmla="*/ 2092 h 503"/>
                <a:gd name="T76" fmla="*/ 1182 w 627"/>
                <a:gd name="T77" fmla="*/ 1816 h 503"/>
                <a:gd name="T78" fmla="*/ 1293 w 627"/>
                <a:gd name="T79" fmla="*/ 1578 h 503"/>
                <a:gd name="T80" fmla="*/ 1340 w 627"/>
                <a:gd name="T81" fmla="*/ 1330 h 503"/>
                <a:gd name="T82" fmla="*/ 1340 w 627"/>
                <a:gd name="T83" fmla="*/ 1107 h 503"/>
                <a:gd name="T84" fmla="*/ 1305 w 627"/>
                <a:gd name="T85" fmla="*/ 939 h 503"/>
                <a:gd name="T86" fmla="*/ 1281 w 627"/>
                <a:gd name="T87" fmla="*/ 866 h 503"/>
                <a:gd name="T88" fmla="*/ 1240 w 627"/>
                <a:gd name="T89" fmla="*/ 708 h 503"/>
                <a:gd name="T90" fmla="*/ 1192 w 627"/>
                <a:gd name="T91" fmla="*/ 436 h 503"/>
                <a:gd name="T92" fmla="*/ 1147 w 627"/>
                <a:gd name="T93" fmla="*/ 296 h 503"/>
                <a:gd name="T94" fmla="*/ 1132 w 627"/>
                <a:gd name="T95" fmla="*/ 62 h 503"/>
                <a:gd name="T96" fmla="*/ 1096 w 627"/>
                <a:gd name="T97" fmla="*/ 102 h 503"/>
                <a:gd name="T98" fmla="*/ 1081 w 627"/>
                <a:gd name="T99" fmla="*/ 186 h 503"/>
                <a:gd name="T100" fmla="*/ 1063 w 627"/>
                <a:gd name="T101" fmla="*/ 358 h 503"/>
                <a:gd name="T102" fmla="*/ 971 w 627"/>
                <a:gd name="T103" fmla="*/ 503 h 503"/>
                <a:gd name="T104" fmla="*/ 861 w 627"/>
                <a:gd name="T105" fmla="*/ 316 h 503"/>
                <a:gd name="T106" fmla="*/ 911 w 627"/>
                <a:gd name="T107" fmla="*/ 181 h 503"/>
                <a:gd name="T108" fmla="*/ 892 w 627"/>
                <a:gd name="T109" fmla="*/ 118 h 503"/>
                <a:gd name="T110" fmla="*/ 835 w 627"/>
                <a:gd name="T111" fmla="*/ 102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GB"/>
            </a:p>
          </p:txBody>
        </p:sp>
        <p:sp>
          <p:nvSpPr>
            <p:cNvPr id="32985" name="Freeform 4503"/>
            <p:cNvSpPr>
              <a:spLocks/>
            </p:cNvSpPr>
            <p:nvPr/>
          </p:nvSpPr>
          <p:spPr bwMode="auto">
            <a:xfrm>
              <a:off x="4844" y="3549"/>
              <a:ext cx="68" cy="61"/>
            </a:xfrm>
            <a:custGeom>
              <a:avLst/>
              <a:gdLst>
                <a:gd name="T0" fmla="*/ 46 w 62"/>
                <a:gd name="T1" fmla="*/ 150 h 50"/>
                <a:gd name="T2" fmla="*/ 14 w 62"/>
                <a:gd name="T3" fmla="*/ 199 h 50"/>
                <a:gd name="T4" fmla="*/ 0 w 62"/>
                <a:gd name="T5" fmla="*/ 182 h 50"/>
                <a:gd name="T6" fmla="*/ 0 w 62"/>
                <a:gd name="T7" fmla="*/ 171 h 50"/>
                <a:gd name="T8" fmla="*/ 0 w 62"/>
                <a:gd name="T9" fmla="*/ 107 h 50"/>
                <a:gd name="T10" fmla="*/ 2 w 62"/>
                <a:gd name="T11" fmla="*/ 107 h 50"/>
                <a:gd name="T12" fmla="*/ 5 w 62"/>
                <a:gd name="T13" fmla="*/ 107 h 50"/>
                <a:gd name="T14" fmla="*/ 14 w 62"/>
                <a:gd name="T15" fmla="*/ 59 h 50"/>
                <a:gd name="T16" fmla="*/ 14 w 62"/>
                <a:gd name="T17" fmla="*/ 13 h 50"/>
                <a:gd name="T18" fmla="*/ 22 w 62"/>
                <a:gd name="T19" fmla="*/ 0 h 50"/>
                <a:gd name="T20" fmla="*/ 50 w 62"/>
                <a:gd name="T21" fmla="*/ 20 h 50"/>
                <a:gd name="T22" fmla="*/ 72 w 62"/>
                <a:gd name="T23" fmla="*/ 40 h 50"/>
                <a:gd name="T24" fmla="*/ 83 w 62"/>
                <a:gd name="T25" fmla="*/ 13 h 50"/>
                <a:gd name="T26" fmla="*/ 120 w 62"/>
                <a:gd name="T27" fmla="*/ 13 h 50"/>
                <a:gd name="T28" fmla="*/ 91 w 62"/>
                <a:gd name="T29" fmla="*/ 94 h 50"/>
                <a:gd name="T30" fmla="*/ 86 w 62"/>
                <a:gd name="T31" fmla="*/ 94 h 50"/>
                <a:gd name="T32" fmla="*/ 50 w 62"/>
                <a:gd name="T33" fmla="*/ 171 h 50"/>
                <a:gd name="T34" fmla="*/ 54 w 62"/>
                <a:gd name="T35" fmla="*/ 150 h 50"/>
                <a:gd name="T36" fmla="*/ 50 w 62"/>
                <a:gd name="T37" fmla="*/ 150 h 50"/>
                <a:gd name="T38" fmla="*/ 46 w 62"/>
                <a:gd name="T39" fmla="*/ 15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GB"/>
            </a:p>
          </p:txBody>
        </p:sp>
        <p:sp>
          <p:nvSpPr>
            <p:cNvPr id="32986" name="Freeform 4504"/>
            <p:cNvSpPr>
              <a:spLocks/>
            </p:cNvSpPr>
            <p:nvPr/>
          </p:nvSpPr>
          <p:spPr bwMode="auto">
            <a:xfrm>
              <a:off x="5597" y="3031"/>
              <a:ext cx="21" cy="18"/>
            </a:xfrm>
            <a:custGeom>
              <a:avLst/>
              <a:gdLst>
                <a:gd name="T0" fmla="*/ 38 w 19"/>
                <a:gd name="T1" fmla="*/ 66 h 14"/>
                <a:gd name="T2" fmla="*/ 0 w 19"/>
                <a:gd name="T3" fmla="*/ 82 h 14"/>
                <a:gd name="T4" fmla="*/ 0 w 19"/>
                <a:gd name="T5" fmla="*/ 40 h 14"/>
                <a:gd name="T6" fmla="*/ 28 w 19"/>
                <a:gd name="T7" fmla="*/ 0 h 14"/>
                <a:gd name="T8" fmla="*/ 38 w 19"/>
                <a:gd name="T9" fmla="*/ 6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GB"/>
            </a:p>
          </p:txBody>
        </p:sp>
        <p:sp>
          <p:nvSpPr>
            <p:cNvPr id="32987" name="Freeform 4505"/>
            <p:cNvSpPr>
              <a:spLocks/>
            </p:cNvSpPr>
            <p:nvPr/>
          </p:nvSpPr>
          <p:spPr bwMode="auto">
            <a:xfrm>
              <a:off x="5625" y="3008"/>
              <a:ext cx="22" cy="14"/>
            </a:xfrm>
            <a:custGeom>
              <a:avLst/>
              <a:gdLst>
                <a:gd name="T0" fmla="*/ 23 w 21"/>
                <a:gd name="T1" fmla="*/ 21 h 12"/>
                <a:gd name="T2" fmla="*/ 28 w 21"/>
                <a:gd name="T3" fmla="*/ 0 h 12"/>
                <a:gd name="T4" fmla="*/ 0 w 21"/>
                <a:gd name="T5" fmla="*/ 21 h 12"/>
                <a:gd name="T6" fmla="*/ 0 w 21"/>
                <a:gd name="T7" fmla="*/ 35 h 12"/>
                <a:gd name="T8" fmla="*/ 23 w 21"/>
                <a:gd name="T9" fmla="*/ 2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GB"/>
            </a:p>
          </p:txBody>
        </p:sp>
        <p:sp>
          <p:nvSpPr>
            <p:cNvPr id="32988" name="Freeform 4506"/>
            <p:cNvSpPr>
              <a:spLocks/>
            </p:cNvSpPr>
            <p:nvPr/>
          </p:nvSpPr>
          <p:spPr bwMode="auto">
            <a:xfrm>
              <a:off x="5355" y="3096"/>
              <a:ext cx="39" cy="43"/>
            </a:xfrm>
            <a:custGeom>
              <a:avLst/>
              <a:gdLst>
                <a:gd name="T0" fmla="*/ 74 w 35"/>
                <a:gd name="T1" fmla="*/ 147 h 35"/>
                <a:gd name="T2" fmla="*/ 59 w 35"/>
                <a:gd name="T3" fmla="*/ 147 h 35"/>
                <a:gd name="T4" fmla="*/ 35 w 35"/>
                <a:gd name="T5" fmla="*/ 88 h 35"/>
                <a:gd name="T6" fmla="*/ 4 w 35"/>
                <a:gd name="T7" fmla="*/ 39 h 35"/>
                <a:gd name="T8" fmla="*/ 0 w 35"/>
                <a:gd name="T9" fmla="*/ 0 h 35"/>
                <a:gd name="T10" fmla="*/ 18 w 35"/>
                <a:gd name="T11" fmla="*/ 32 h 35"/>
                <a:gd name="T12" fmla="*/ 40 w 35"/>
                <a:gd name="T13" fmla="*/ 71 h 35"/>
                <a:gd name="T14" fmla="*/ 59 w 35"/>
                <a:gd name="T15" fmla="*/ 108 h 35"/>
                <a:gd name="T16" fmla="*/ 74 w 35"/>
                <a:gd name="T17" fmla="*/ 1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GB"/>
            </a:p>
          </p:txBody>
        </p:sp>
        <p:sp>
          <p:nvSpPr>
            <p:cNvPr id="32989" name="Freeform 4507"/>
            <p:cNvSpPr>
              <a:spLocks/>
            </p:cNvSpPr>
            <p:nvPr/>
          </p:nvSpPr>
          <p:spPr bwMode="auto">
            <a:xfrm>
              <a:off x="5129" y="3543"/>
              <a:ext cx="198" cy="132"/>
            </a:xfrm>
            <a:custGeom>
              <a:avLst/>
              <a:gdLst>
                <a:gd name="T0" fmla="*/ 252 w 177"/>
                <a:gd name="T1" fmla="*/ 247 h 107"/>
                <a:gd name="T2" fmla="*/ 243 w 177"/>
                <a:gd name="T3" fmla="*/ 208 h 107"/>
                <a:gd name="T4" fmla="*/ 236 w 177"/>
                <a:gd name="T5" fmla="*/ 208 h 107"/>
                <a:gd name="T6" fmla="*/ 226 w 177"/>
                <a:gd name="T7" fmla="*/ 217 h 107"/>
                <a:gd name="T8" fmla="*/ 243 w 177"/>
                <a:gd name="T9" fmla="*/ 259 h 107"/>
                <a:gd name="T10" fmla="*/ 213 w 177"/>
                <a:gd name="T11" fmla="*/ 279 h 107"/>
                <a:gd name="T12" fmla="*/ 197 w 177"/>
                <a:gd name="T13" fmla="*/ 279 h 107"/>
                <a:gd name="T14" fmla="*/ 190 w 177"/>
                <a:gd name="T15" fmla="*/ 311 h 107"/>
                <a:gd name="T16" fmla="*/ 180 w 177"/>
                <a:gd name="T17" fmla="*/ 338 h 107"/>
                <a:gd name="T18" fmla="*/ 176 w 177"/>
                <a:gd name="T19" fmla="*/ 338 h 107"/>
                <a:gd name="T20" fmla="*/ 133 w 177"/>
                <a:gd name="T21" fmla="*/ 412 h 107"/>
                <a:gd name="T22" fmla="*/ 56 w 177"/>
                <a:gd name="T23" fmla="*/ 465 h 107"/>
                <a:gd name="T24" fmla="*/ 39 w 177"/>
                <a:gd name="T25" fmla="*/ 456 h 107"/>
                <a:gd name="T26" fmla="*/ 15 w 177"/>
                <a:gd name="T27" fmla="*/ 443 h 107"/>
                <a:gd name="T28" fmla="*/ 0 w 177"/>
                <a:gd name="T29" fmla="*/ 435 h 107"/>
                <a:gd name="T30" fmla="*/ 2 w 177"/>
                <a:gd name="T31" fmla="*/ 424 h 107"/>
                <a:gd name="T32" fmla="*/ 0 w 177"/>
                <a:gd name="T33" fmla="*/ 412 h 107"/>
                <a:gd name="T34" fmla="*/ 19 w 177"/>
                <a:gd name="T35" fmla="*/ 391 h 107"/>
                <a:gd name="T36" fmla="*/ 23 w 177"/>
                <a:gd name="T37" fmla="*/ 384 h 107"/>
                <a:gd name="T38" fmla="*/ 35 w 177"/>
                <a:gd name="T39" fmla="*/ 376 h 107"/>
                <a:gd name="T40" fmla="*/ 50 w 177"/>
                <a:gd name="T41" fmla="*/ 338 h 107"/>
                <a:gd name="T42" fmla="*/ 67 w 177"/>
                <a:gd name="T43" fmla="*/ 331 h 107"/>
                <a:gd name="T44" fmla="*/ 87 w 177"/>
                <a:gd name="T45" fmla="*/ 311 h 107"/>
                <a:gd name="T46" fmla="*/ 130 w 177"/>
                <a:gd name="T47" fmla="*/ 268 h 107"/>
                <a:gd name="T48" fmla="*/ 145 w 177"/>
                <a:gd name="T49" fmla="*/ 259 h 107"/>
                <a:gd name="T50" fmla="*/ 205 w 177"/>
                <a:gd name="T51" fmla="*/ 208 h 107"/>
                <a:gd name="T52" fmla="*/ 234 w 177"/>
                <a:gd name="T53" fmla="*/ 180 h 107"/>
                <a:gd name="T54" fmla="*/ 270 w 177"/>
                <a:gd name="T55" fmla="*/ 136 h 107"/>
                <a:gd name="T56" fmla="*/ 261 w 177"/>
                <a:gd name="T57" fmla="*/ 136 h 107"/>
                <a:gd name="T58" fmla="*/ 292 w 177"/>
                <a:gd name="T59" fmla="*/ 96 h 107"/>
                <a:gd name="T60" fmla="*/ 351 w 177"/>
                <a:gd name="T61" fmla="*/ 0 h 107"/>
                <a:gd name="T62" fmla="*/ 368 w 177"/>
                <a:gd name="T63" fmla="*/ 0 h 107"/>
                <a:gd name="T64" fmla="*/ 357 w 177"/>
                <a:gd name="T65" fmla="*/ 21 h 107"/>
                <a:gd name="T66" fmla="*/ 351 w 177"/>
                <a:gd name="T67" fmla="*/ 53 h 107"/>
                <a:gd name="T68" fmla="*/ 384 w 177"/>
                <a:gd name="T69" fmla="*/ 35 h 107"/>
                <a:gd name="T70" fmla="*/ 378 w 177"/>
                <a:gd name="T71" fmla="*/ 43 h 107"/>
                <a:gd name="T72" fmla="*/ 384 w 177"/>
                <a:gd name="T73" fmla="*/ 53 h 107"/>
                <a:gd name="T74" fmla="*/ 378 w 177"/>
                <a:gd name="T75" fmla="*/ 53 h 107"/>
                <a:gd name="T76" fmla="*/ 387 w 177"/>
                <a:gd name="T77" fmla="*/ 53 h 107"/>
                <a:gd name="T78" fmla="*/ 373 w 177"/>
                <a:gd name="T79" fmla="*/ 80 h 107"/>
                <a:gd name="T80" fmla="*/ 330 w 177"/>
                <a:gd name="T81" fmla="*/ 136 h 107"/>
                <a:gd name="T82" fmla="*/ 292 w 177"/>
                <a:gd name="T83" fmla="*/ 197 h 107"/>
                <a:gd name="T84" fmla="*/ 270 w 177"/>
                <a:gd name="T85" fmla="*/ 208 h 107"/>
                <a:gd name="T86" fmla="*/ 270 w 177"/>
                <a:gd name="T87" fmla="*/ 226 h 107"/>
                <a:gd name="T88" fmla="*/ 252 w 177"/>
                <a:gd name="T89" fmla="*/ 226 h 107"/>
                <a:gd name="T90" fmla="*/ 270 w 177"/>
                <a:gd name="T91" fmla="*/ 241 h 107"/>
                <a:gd name="T92" fmla="*/ 270 w 177"/>
                <a:gd name="T93" fmla="*/ 259 h 107"/>
                <a:gd name="T94" fmla="*/ 252 w 177"/>
                <a:gd name="T95" fmla="*/ 2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GB"/>
            </a:p>
          </p:txBody>
        </p:sp>
        <p:sp>
          <p:nvSpPr>
            <p:cNvPr id="32990" name="Freeform 4508"/>
            <p:cNvSpPr>
              <a:spLocks/>
            </p:cNvSpPr>
            <p:nvPr/>
          </p:nvSpPr>
          <p:spPr bwMode="auto">
            <a:xfrm>
              <a:off x="5333" y="3409"/>
              <a:ext cx="113" cy="157"/>
            </a:xfrm>
            <a:custGeom>
              <a:avLst/>
              <a:gdLst>
                <a:gd name="T0" fmla="*/ 26 w 101"/>
                <a:gd name="T1" fmla="*/ 376 h 127"/>
                <a:gd name="T2" fmla="*/ 40 w 101"/>
                <a:gd name="T3" fmla="*/ 414 h 127"/>
                <a:gd name="T4" fmla="*/ 50 w 101"/>
                <a:gd name="T5" fmla="*/ 448 h 127"/>
                <a:gd name="T6" fmla="*/ 0 w 101"/>
                <a:gd name="T7" fmla="*/ 543 h 127"/>
                <a:gd name="T8" fmla="*/ 4 w 101"/>
                <a:gd name="T9" fmla="*/ 561 h 127"/>
                <a:gd name="T10" fmla="*/ 56 w 101"/>
                <a:gd name="T11" fmla="*/ 501 h 127"/>
                <a:gd name="T12" fmla="*/ 104 w 101"/>
                <a:gd name="T13" fmla="*/ 448 h 127"/>
                <a:gd name="T14" fmla="*/ 130 w 101"/>
                <a:gd name="T15" fmla="*/ 387 h 127"/>
                <a:gd name="T16" fmla="*/ 164 w 101"/>
                <a:gd name="T17" fmla="*/ 362 h 127"/>
                <a:gd name="T18" fmla="*/ 181 w 101"/>
                <a:gd name="T19" fmla="*/ 333 h 127"/>
                <a:gd name="T20" fmla="*/ 222 w 101"/>
                <a:gd name="T21" fmla="*/ 246 h 127"/>
                <a:gd name="T22" fmla="*/ 219 w 101"/>
                <a:gd name="T23" fmla="*/ 246 h 127"/>
                <a:gd name="T24" fmla="*/ 181 w 101"/>
                <a:gd name="T25" fmla="*/ 269 h 127"/>
                <a:gd name="T26" fmla="*/ 145 w 101"/>
                <a:gd name="T27" fmla="*/ 240 h 127"/>
                <a:gd name="T28" fmla="*/ 154 w 101"/>
                <a:gd name="T29" fmla="*/ 168 h 127"/>
                <a:gd name="T30" fmla="*/ 143 w 101"/>
                <a:gd name="T31" fmla="*/ 208 h 127"/>
                <a:gd name="T32" fmla="*/ 122 w 101"/>
                <a:gd name="T33" fmla="*/ 185 h 127"/>
                <a:gd name="T34" fmla="*/ 130 w 101"/>
                <a:gd name="T35" fmla="*/ 168 h 127"/>
                <a:gd name="T36" fmla="*/ 143 w 101"/>
                <a:gd name="T37" fmla="*/ 101 h 127"/>
                <a:gd name="T38" fmla="*/ 145 w 101"/>
                <a:gd name="T39" fmla="*/ 72 h 127"/>
                <a:gd name="T40" fmla="*/ 143 w 101"/>
                <a:gd name="T41" fmla="*/ 72 h 127"/>
                <a:gd name="T42" fmla="*/ 130 w 101"/>
                <a:gd name="T43" fmla="*/ 32 h 127"/>
                <a:gd name="T44" fmla="*/ 117 w 101"/>
                <a:gd name="T45" fmla="*/ 2 h 127"/>
                <a:gd name="T46" fmla="*/ 117 w 101"/>
                <a:gd name="T47" fmla="*/ 0 h 127"/>
                <a:gd name="T48" fmla="*/ 115 w 101"/>
                <a:gd name="T49" fmla="*/ 61 h 127"/>
                <a:gd name="T50" fmla="*/ 117 w 101"/>
                <a:gd name="T51" fmla="*/ 82 h 127"/>
                <a:gd name="T52" fmla="*/ 115 w 101"/>
                <a:gd name="T53" fmla="*/ 147 h 127"/>
                <a:gd name="T54" fmla="*/ 115 w 101"/>
                <a:gd name="T55" fmla="*/ 115 h 127"/>
                <a:gd name="T56" fmla="*/ 117 w 101"/>
                <a:gd name="T57" fmla="*/ 134 h 127"/>
                <a:gd name="T58" fmla="*/ 117 w 101"/>
                <a:gd name="T59" fmla="*/ 147 h 127"/>
                <a:gd name="T60" fmla="*/ 115 w 101"/>
                <a:gd name="T61" fmla="*/ 168 h 127"/>
                <a:gd name="T62" fmla="*/ 107 w 101"/>
                <a:gd name="T63" fmla="*/ 199 h 127"/>
                <a:gd name="T64" fmla="*/ 117 w 101"/>
                <a:gd name="T65" fmla="*/ 199 h 127"/>
                <a:gd name="T66" fmla="*/ 115 w 101"/>
                <a:gd name="T67" fmla="*/ 218 h 127"/>
                <a:gd name="T68" fmla="*/ 104 w 101"/>
                <a:gd name="T69" fmla="*/ 246 h 127"/>
                <a:gd name="T70" fmla="*/ 72 w 101"/>
                <a:gd name="T71" fmla="*/ 333 h 127"/>
                <a:gd name="T72" fmla="*/ 26 w 101"/>
                <a:gd name="T73" fmla="*/ 376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GB"/>
            </a:p>
          </p:txBody>
        </p:sp>
        <p:sp>
          <p:nvSpPr>
            <p:cNvPr id="32991" name="Freeform 4509"/>
            <p:cNvSpPr>
              <a:spLocks/>
            </p:cNvSpPr>
            <p:nvPr/>
          </p:nvSpPr>
          <p:spPr bwMode="auto">
            <a:xfrm>
              <a:off x="5129" y="3681"/>
              <a:ext cx="11" cy="5"/>
            </a:xfrm>
            <a:custGeom>
              <a:avLst/>
              <a:gdLst>
                <a:gd name="T0" fmla="*/ 35 w 9"/>
                <a:gd name="T1" fmla="*/ 13 h 4"/>
                <a:gd name="T2" fmla="*/ 35 w 9"/>
                <a:gd name="T3" fmla="*/ 0 h 4"/>
                <a:gd name="T4" fmla="*/ 16 w 9"/>
                <a:gd name="T5" fmla="*/ 0 h 4"/>
                <a:gd name="T6" fmla="*/ 0 w 9"/>
                <a:gd name="T7" fmla="*/ 20 h 4"/>
                <a:gd name="T8" fmla="*/ 35 w 9"/>
                <a:gd name="T9" fmla="*/ 1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GB"/>
            </a:p>
          </p:txBody>
        </p:sp>
        <p:sp>
          <p:nvSpPr>
            <p:cNvPr id="32992" name="Freeform 4510"/>
            <p:cNvSpPr>
              <a:spLocks/>
            </p:cNvSpPr>
            <p:nvPr/>
          </p:nvSpPr>
          <p:spPr bwMode="auto">
            <a:xfrm>
              <a:off x="3471" y="3111"/>
              <a:ext cx="9" cy="9"/>
            </a:xfrm>
            <a:custGeom>
              <a:avLst/>
              <a:gdLst>
                <a:gd name="T0" fmla="*/ 17 w 7"/>
                <a:gd name="T1" fmla="*/ 0 h 7"/>
                <a:gd name="T2" fmla="*/ 0 w 7"/>
                <a:gd name="T3" fmla="*/ 40 h 7"/>
                <a:gd name="T4" fmla="*/ 40 w 7"/>
                <a:gd name="T5" fmla="*/ 22 h 7"/>
                <a:gd name="T6" fmla="*/ 1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2993" name="Freeform 4511"/>
            <p:cNvSpPr>
              <a:spLocks/>
            </p:cNvSpPr>
            <p:nvPr/>
          </p:nvSpPr>
          <p:spPr bwMode="auto">
            <a:xfrm>
              <a:off x="5317" y="2853"/>
              <a:ext cx="20" cy="13"/>
            </a:xfrm>
            <a:custGeom>
              <a:avLst/>
              <a:gdLst>
                <a:gd name="T0" fmla="*/ 37 w 18"/>
                <a:gd name="T1" fmla="*/ 35 h 11"/>
                <a:gd name="T2" fmla="*/ 37 w 18"/>
                <a:gd name="T3" fmla="*/ 30 h 11"/>
                <a:gd name="T4" fmla="*/ 2 w 18"/>
                <a:gd name="T5" fmla="*/ 0 h 11"/>
                <a:gd name="T6" fmla="*/ 0 w 18"/>
                <a:gd name="T7" fmla="*/ 21 h 11"/>
                <a:gd name="T8" fmla="*/ 37 w 18"/>
                <a:gd name="T9" fmla="*/ 3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GB"/>
            </a:p>
          </p:txBody>
        </p:sp>
        <p:sp>
          <p:nvSpPr>
            <p:cNvPr id="32994" name="Freeform 4512"/>
            <p:cNvSpPr>
              <a:spLocks/>
            </p:cNvSpPr>
            <p:nvPr/>
          </p:nvSpPr>
          <p:spPr bwMode="auto">
            <a:xfrm>
              <a:off x="5269" y="2794"/>
              <a:ext cx="16" cy="17"/>
            </a:xfrm>
            <a:custGeom>
              <a:avLst/>
              <a:gdLst>
                <a:gd name="T0" fmla="*/ 0 w 14"/>
                <a:gd name="T1" fmla="*/ 0 h 14"/>
                <a:gd name="T2" fmla="*/ 35 w 14"/>
                <a:gd name="T3" fmla="*/ 57 h 14"/>
                <a:gd name="T4" fmla="*/ 2 w 14"/>
                <a:gd name="T5" fmla="*/ 40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995" name="Freeform 4513"/>
            <p:cNvSpPr>
              <a:spLocks/>
            </p:cNvSpPr>
            <p:nvPr/>
          </p:nvSpPr>
          <p:spPr bwMode="auto">
            <a:xfrm>
              <a:off x="5346" y="2873"/>
              <a:ext cx="12" cy="15"/>
            </a:xfrm>
            <a:custGeom>
              <a:avLst/>
              <a:gdLst>
                <a:gd name="T0" fmla="*/ 19 w 11"/>
                <a:gd name="T1" fmla="*/ 60 h 12"/>
                <a:gd name="T2" fmla="*/ 0 w 11"/>
                <a:gd name="T3" fmla="*/ 25 h 12"/>
                <a:gd name="T4" fmla="*/ 0 w 11"/>
                <a:gd name="T5" fmla="*/ 0 h 12"/>
                <a:gd name="T6" fmla="*/ 19 w 11"/>
                <a:gd name="T7" fmla="*/ 49 h 12"/>
                <a:gd name="T8" fmla="*/ 19 w 11"/>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GB"/>
            </a:p>
          </p:txBody>
        </p:sp>
        <p:sp>
          <p:nvSpPr>
            <p:cNvPr id="32996" name="Freeform 4514"/>
            <p:cNvSpPr>
              <a:spLocks/>
            </p:cNvSpPr>
            <p:nvPr/>
          </p:nvSpPr>
          <p:spPr bwMode="auto">
            <a:xfrm>
              <a:off x="5279" y="2826"/>
              <a:ext cx="8" cy="9"/>
            </a:xfrm>
            <a:custGeom>
              <a:avLst/>
              <a:gdLst>
                <a:gd name="T0" fmla="*/ 17 w 7"/>
                <a:gd name="T1" fmla="*/ 40 h 7"/>
                <a:gd name="T2" fmla="*/ 13 w 7"/>
                <a:gd name="T3" fmla="*/ 0 h 7"/>
                <a:gd name="T4" fmla="*/ 0 w 7"/>
                <a:gd name="T5" fmla="*/ 17 h 7"/>
                <a:gd name="T6" fmla="*/ 3 w 7"/>
                <a:gd name="T7" fmla="*/ 28 h 7"/>
                <a:gd name="T8" fmla="*/ 17 w 7"/>
                <a:gd name="T9" fmla="*/ 4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GB"/>
            </a:p>
          </p:txBody>
        </p:sp>
        <p:sp>
          <p:nvSpPr>
            <p:cNvPr id="32997" name="Freeform 4515"/>
            <p:cNvSpPr>
              <a:spLocks/>
            </p:cNvSpPr>
            <p:nvPr/>
          </p:nvSpPr>
          <p:spPr bwMode="auto">
            <a:xfrm>
              <a:off x="5337" y="2832"/>
              <a:ext cx="9" cy="29"/>
            </a:xfrm>
            <a:custGeom>
              <a:avLst/>
              <a:gdLst>
                <a:gd name="T0" fmla="*/ 0 w 8"/>
                <a:gd name="T1" fmla="*/ 0 h 24"/>
                <a:gd name="T2" fmla="*/ 18 w 8"/>
                <a:gd name="T3" fmla="*/ 91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2998" name="Freeform 4516"/>
            <p:cNvSpPr>
              <a:spLocks/>
            </p:cNvSpPr>
            <p:nvPr/>
          </p:nvSpPr>
          <p:spPr bwMode="auto">
            <a:xfrm>
              <a:off x="5302" y="2817"/>
              <a:ext cx="23" cy="18"/>
            </a:xfrm>
            <a:custGeom>
              <a:avLst/>
              <a:gdLst>
                <a:gd name="T0" fmla="*/ 26 w 22"/>
                <a:gd name="T1" fmla="*/ 82 h 14"/>
                <a:gd name="T2" fmla="*/ 29 w 22"/>
                <a:gd name="T3" fmla="*/ 82 h 14"/>
                <a:gd name="T4" fmla="*/ 19 w 22"/>
                <a:gd name="T5" fmla="*/ 40 h 14"/>
                <a:gd name="T6" fmla="*/ 0 w 22"/>
                <a:gd name="T7" fmla="*/ 0 h 14"/>
                <a:gd name="T8" fmla="*/ 10 w 22"/>
                <a:gd name="T9" fmla="*/ 40 h 14"/>
                <a:gd name="T10" fmla="*/ 26 w 22"/>
                <a:gd name="T11" fmla="*/ 82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GB"/>
            </a:p>
          </p:txBody>
        </p:sp>
        <p:sp>
          <p:nvSpPr>
            <p:cNvPr id="32999" name="Freeform 4517"/>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3000" name="Freeform 4518"/>
            <p:cNvSpPr>
              <a:spLocks/>
            </p:cNvSpPr>
            <p:nvPr/>
          </p:nvSpPr>
          <p:spPr bwMode="auto">
            <a:xfrm>
              <a:off x="5420" y="2972"/>
              <a:ext cx="11" cy="21"/>
            </a:xfrm>
            <a:custGeom>
              <a:avLst/>
              <a:gdLst>
                <a:gd name="T0" fmla="*/ 35 w 9"/>
                <a:gd name="T1" fmla="*/ 65 h 17"/>
                <a:gd name="T2" fmla="*/ 35 w 9"/>
                <a:gd name="T3" fmla="*/ 35 h 17"/>
                <a:gd name="T4" fmla="*/ 35 w 9"/>
                <a:gd name="T5" fmla="*/ 35 h 17"/>
                <a:gd name="T6" fmla="*/ 20 w 9"/>
                <a:gd name="T7" fmla="*/ 0 h 17"/>
                <a:gd name="T8" fmla="*/ 0 w 9"/>
                <a:gd name="T9" fmla="*/ 75 h 17"/>
                <a:gd name="T10" fmla="*/ 35 w 9"/>
                <a:gd name="T11" fmla="*/ 6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GB"/>
            </a:p>
          </p:txBody>
        </p:sp>
        <p:sp>
          <p:nvSpPr>
            <p:cNvPr id="33001" name="Freeform 4519"/>
            <p:cNvSpPr>
              <a:spLocks/>
            </p:cNvSpPr>
            <p:nvPr/>
          </p:nvSpPr>
          <p:spPr bwMode="auto">
            <a:xfrm>
              <a:off x="5431" y="2999"/>
              <a:ext cx="5" cy="12"/>
            </a:xfrm>
            <a:custGeom>
              <a:avLst/>
              <a:gdLst>
                <a:gd name="T0" fmla="*/ 5 w 5"/>
                <a:gd name="T1" fmla="*/ 65 h 9"/>
                <a:gd name="T2" fmla="*/ 0 w 5"/>
                <a:gd name="T3" fmla="*/ 65 h 9"/>
                <a:gd name="T4" fmla="*/ 0 w 5"/>
                <a:gd name="T5" fmla="*/ 0 h 9"/>
                <a:gd name="T6" fmla="*/ 5 w 5"/>
                <a:gd name="T7" fmla="*/ 6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GB"/>
            </a:p>
          </p:txBody>
        </p:sp>
        <p:sp>
          <p:nvSpPr>
            <p:cNvPr id="33002" name="Freeform 4520"/>
            <p:cNvSpPr>
              <a:spLocks/>
            </p:cNvSpPr>
            <p:nvPr/>
          </p:nvSpPr>
          <p:spPr bwMode="auto">
            <a:xfrm>
              <a:off x="5443" y="3002"/>
              <a:ext cx="1" cy="9"/>
            </a:xfrm>
            <a:custGeom>
              <a:avLst/>
              <a:gdLst>
                <a:gd name="T0" fmla="*/ 0 w 1"/>
                <a:gd name="T1" fmla="*/ 0 h 7"/>
                <a:gd name="T2" fmla="*/ 0 w 1"/>
                <a:gd name="T3" fmla="*/ 40 h 7"/>
                <a:gd name="T4" fmla="*/ 0 w 1"/>
                <a:gd name="T5" fmla="*/ 28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3003" name="Freeform 4521"/>
            <p:cNvSpPr>
              <a:spLocks/>
            </p:cNvSpPr>
            <p:nvPr/>
          </p:nvSpPr>
          <p:spPr bwMode="auto">
            <a:xfrm>
              <a:off x="5446" y="3060"/>
              <a:ext cx="6" cy="6"/>
            </a:xfrm>
            <a:custGeom>
              <a:avLst/>
              <a:gdLst>
                <a:gd name="T0" fmla="*/ 17 w 5"/>
                <a:gd name="T1" fmla="*/ 12 h 5"/>
                <a:gd name="T2" fmla="*/ 17 w 5"/>
                <a:gd name="T3" fmla="*/ 0 h 5"/>
                <a:gd name="T4" fmla="*/ 0 w 5"/>
                <a:gd name="T5" fmla="*/ 17 h 5"/>
                <a:gd name="T6" fmla="*/ 17 w 5"/>
                <a:gd name="T7" fmla="*/ 1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GB"/>
            </a:p>
          </p:txBody>
        </p:sp>
        <p:sp>
          <p:nvSpPr>
            <p:cNvPr id="33004" name="Freeform 4522"/>
            <p:cNvSpPr>
              <a:spLocks/>
            </p:cNvSpPr>
            <p:nvPr/>
          </p:nvSpPr>
          <p:spPr bwMode="auto">
            <a:xfrm>
              <a:off x="1619" y="3774"/>
              <a:ext cx="24" cy="24"/>
            </a:xfrm>
            <a:custGeom>
              <a:avLst/>
              <a:gdLst>
                <a:gd name="T0" fmla="*/ 53 w 21"/>
                <a:gd name="T1" fmla="*/ 37 h 19"/>
                <a:gd name="T2" fmla="*/ 43 w 21"/>
                <a:gd name="T3" fmla="*/ 25 h 19"/>
                <a:gd name="T4" fmla="*/ 31 w 21"/>
                <a:gd name="T5" fmla="*/ 25 h 19"/>
                <a:gd name="T6" fmla="*/ 25 w 21"/>
                <a:gd name="T7" fmla="*/ 16 h 19"/>
                <a:gd name="T8" fmla="*/ 13 w 21"/>
                <a:gd name="T9" fmla="*/ 0 h 19"/>
                <a:gd name="T10" fmla="*/ 13 w 21"/>
                <a:gd name="T11" fmla="*/ 37 h 19"/>
                <a:gd name="T12" fmla="*/ 0 w 21"/>
                <a:gd name="T13" fmla="*/ 61 h 19"/>
                <a:gd name="T14" fmla="*/ 13 w 21"/>
                <a:gd name="T15" fmla="*/ 97 h 19"/>
                <a:gd name="T16" fmla="*/ 17 w 21"/>
                <a:gd name="T17" fmla="*/ 75 h 19"/>
                <a:gd name="T18" fmla="*/ 25 w 21"/>
                <a:gd name="T19" fmla="*/ 75 h 19"/>
                <a:gd name="T20" fmla="*/ 25 w 21"/>
                <a:gd name="T21" fmla="*/ 61 h 19"/>
                <a:gd name="T22" fmla="*/ 53 w 21"/>
                <a:gd name="T23" fmla="*/ 3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GB"/>
            </a:p>
          </p:txBody>
        </p:sp>
        <p:sp>
          <p:nvSpPr>
            <p:cNvPr id="33005" name="Freeform 4523"/>
            <p:cNvSpPr>
              <a:spLocks/>
            </p:cNvSpPr>
            <p:nvPr/>
          </p:nvSpPr>
          <p:spPr bwMode="auto">
            <a:xfrm>
              <a:off x="1598" y="3778"/>
              <a:ext cx="21" cy="13"/>
            </a:xfrm>
            <a:custGeom>
              <a:avLst/>
              <a:gdLst>
                <a:gd name="T0" fmla="*/ 14 w 19"/>
                <a:gd name="T1" fmla="*/ 13 h 11"/>
                <a:gd name="T2" fmla="*/ 3 w 19"/>
                <a:gd name="T3" fmla="*/ 0 h 11"/>
                <a:gd name="T4" fmla="*/ 38 w 19"/>
                <a:gd name="T5" fmla="*/ 0 h 11"/>
                <a:gd name="T6" fmla="*/ 23 w 19"/>
                <a:gd name="T7" fmla="*/ 30 h 11"/>
                <a:gd name="T8" fmla="*/ 0 w 19"/>
                <a:gd name="T9" fmla="*/ 35 h 11"/>
                <a:gd name="T10" fmla="*/ 14 w 19"/>
                <a:gd name="T11" fmla="*/ 21 h 11"/>
                <a:gd name="T12" fmla="*/ 3 w 19"/>
                <a:gd name="T13" fmla="*/ 21 h 11"/>
                <a:gd name="T14" fmla="*/ 14 w 19"/>
                <a:gd name="T15" fmla="*/ 13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GB"/>
            </a:p>
          </p:txBody>
        </p:sp>
        <p:sp>
          <p:nvSpPr>
            <p:cNvPr id="33006" name="Freeform 4524"/>
            <p:cNvSpPr>
              <a:spLocks/>
            </p:cNvSpPr>
            <p:nvPr/>
          </p:nvSpPr>
          <p:spPr bwMode="auto">
            <a:xfrm>
              <a:off x="2718" y="3022"/>
              <a:ext cx="237" cy="263"/>
            </a:xfrm>
            <a:custGeom>
              <a:avLst/>
              <a:gdLst>
                <a:gd name="T0" fmla="*/ 285 w 211"/>
                <a:gd name="T1" fmla="*/ 626 h 212"/>
                <a:gd name="T2" fmla="*/ 285 w 211"/>
                <a:gd name="T3" fmla="*/ 511 h 212"/>
                <a:gd name="T4" fmla="*/ 289 w 211"/>
                <a:gd name="T5" fmla="*/ 407 h 212"/>
                <a:gd name="T6" fmla="*/ 320 w 211"/>
                <a:gd name="T7" fmla="*/ 407 h 212"/>
                <a:gd name="T8" fmla="*/ 327 w 211"/>
                <a:gd name="T9" fmla="*/ 332 h 212"/>
                <a:gd name="T10" fmla="*/ 327 w 211"/>
                <a:gd name="T11" fmla="*/ 254 h 212"/>
                <a:gd name="T12" fmla="*/ 327 w 211"/>
                <a:gd name="T13" fmla="*/ 184 h 212"/>
                <a:gd name="T14" fmla="*/ 327 w 211"/>
                <a:gd name="T15" fmla="*/ 107 h 212"/>
                <a:gd name="T16" fmla="*/ 367 w 211"/>
                <a:gd name="T17" fmla="*/ 107 h 212"/>
                <a:gd name="T18" fmla="*/ 405 w 211"/>
                <a:gd name="T19" fmla="*/ 88 h 212"/>
                <a:gd name="T20" fmla="*/ 422 w 211"/>
                <a:gd name="T21" fmla="*/ 119 h 212"/>
                <a:gd name="T22" fmla="*/ 450 w 211"/>
                <a:gd name="T23" fmla="*/ 88 h 212"/>
                <a:gd name="T24" fmla="*/ 475 w 211"/>
                <a:gd name="T25" fmla="*/ 62 h 212"/>
                <a:gd name="T26" fmla="*/ 438 w 211"/>
                <a:gd name="T27" fmla="*/ 40 h 212"/>
                <a:gd name="T28" fmla="*/ 410 w 211"/>
                <a:gd name="T29" fmla="*/ 57 h 212"/>
                <a:gd name="T30" fmla="*/ 359 w 211"/>
                <a:gd name="T31" fmla="*/ 62 h 212"/>
                <a:gd name="T32" fmla="*/ 307 w 211"/>
                <a:gd name="T33" fmla="*/ 88 h 212"/>
                <a:gd name="T34" fmla="*/ 274 w 211"/>
                <a:gd name="T35" fmla="*/ 62 h 212"/>
                <a:gd name="T36" fmla="*/ 243 w 211"/>
                <a:gd name="T37" fmla="*/ 57 h 212"/>
                <a:gd name="T38" fmla="*/ 234 w 211"/>
                <a:gd name="T39" fmla="*/ 32 h 212"/>
                <a:gd name="T40" fmla="*/ 192 w 211"/>
                <a:gd name="T41" fmla="*/ 32 h 212"/>
                <a:gd name="T42" fmla="*/ 157 w 211"/>
                <a:gd name="T43" fmla="*/ 32 h 212"/>
                <a:gd name="T44" fmla="*/ 113 w 211"/>
                <a:gd name="T45" fmla="*/ 32 h 212"/>
                <a:gd name="T46" fmla="*/ 75 w 211"/>
                <a:gd name="T47" fmla="*/ 32 h 212"/>
                <a:gd name="T48" fmla="*/ 49 w 211"/>
                <a:gd name="T49" fmla="*/ 0 h 212"/>
                <a:gd name="T50" fmla="*/ 3 w 211"/>
                <a:gd name="T51" fmla="*/ 17 h 212"/>
                <a:gd name="T52" fmla="*/ 0 w 211"/>
                <a:gd name="T53" fmla="*/ 62 h 212"/>
                <a:gd name="T54" fmla="*/ 27 w 211"/>
                <a:gd name="T55" fmla="*/ 169 h 212"/>
                <a:gd name="T56" fmla="*/ 49 w 211"/>
                <a:gd name="T57" fmla="*/ 268 h 212"/>
                <a:gd name="T58" fmla="*/ 75 w 211"/>
                <a:gd name="T59" fmla="*/ 363 h 212"/>
                <a:gd name="T60" fmla="*/ 99 w 211"/>
                <a:gd name="T61" fmla="*/ 454 h 212"/>
                <a:gd name="T62" fmla="*/ 102 w 211"/>
                <a:gd name="T63" fmla="*/ 501 h 212"/>
                <a:gd name="T64" fmla="*/ 91 w 211"/>
                <a:gd name="T65" fmla="*/ 490 h 212"/>
                <a:gd name="T66" fmla="*/ 99 w 211"/>
                <a:gd name="T67" fmla="*/ 588 h 212"/>
                <a:gd name="T68" fmla="*/ 102 w 211"/>
                <a:gd name="T69" fmla="*/ 660 h 212"/>
                <a:gd name="T70" fmla="*/ 113 w 211"/>
                <a:gd name="T71" fmla="*/ 747 h 212"/>
                <a:gd name="T72" fmla="*/ 116 w 211"/>
                <a:gd name="T73" fmla="*/ 831 h 212"/>
                <a:gd name="T74" fmla="*/ 142 w 211"/>
                <a:gd name="T75" fmla="*/ 883 h 212"/>
                <a:gd name="T76" fmla="*/ 157 w 211"/>
                <a:gd name="T77" fmla="*/ 942 h 212"/>
                <a:gd name="T78" fmla="*/ 171 w 211"/>
                <a:gd name="T79" fmla="*/ 896 h 212"/>
                <a:gd name="T80" fmla="*/ 185 w 211"/>
                <a:gd name="T81" fmla="*/ 942 h 212"/>
                <a:gd name="T82" fmla="*/ 243 w 211"/>
                <a:gd name="T83" fmla="*/ 958 h 212"/>
                <a:gd name="T84" fmla="*/ 274 w 211"/>
                <a:gd name="T85" fmla="*/ 927 h 212"/>
                <a:gd name="T86" fmla="*/ 274 w 211"/>
                <a:gd name="T87" fmla="*/ 855 h 212"/>
                <a:gd name="T88" fmla="*/ 276 w 211"/>
                <a:gd name="T89" fmla="*/ 777 h 212"/>
                <a:gd name="T90" fmla="*/ 276 w 211"/>
                <a:gd name="T91" fmla="*/ 708 h 212"/>
                <a:gd name="T92" fmla="*/ 285 w 211"/>
                <a:gd name="T93" fmla="*/ 626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GB"/>
            </a:p>
          </p:txBody>
        </p:sp>
        <p:sp>
          <p:nvSpPr>
            <p:cNvPr id="33007" name="Freeform 4525"/>
            <p:cNvSpPr>
              <a:spLocks/>
            </p:cNvSpPr>
            <p:nvPr/>
          </p:nvSpPr>
          <p:spPr bwMode="auto">
            <a:xfrm>
              <a:off x="1299" y="2864"/>
              <a:ext cx="217" cy="290"/>
            </a:xfrm>
            <a:custGeom>
              <a:avLst/>
              <a:gdLst>
                <a:gd name="T0" fmla="*/ 265 w 196"/>
                <a:gd name="T1" fmla="*/ 828 h 234"/>
                <a:gd name="T2" fmla="*/ 261 w 196"/>
                <a:gd name="T3" fmla="*/ 913 h 234"/>
                <a:gd name="T4" fmla="*/ 251 w 196"/>
                <a:gd name="T5" fmla="*/ 996 h 234"/>
                <a:gd name="T6" fmla="*/ 244 w 196"/>
                <a:gd name="T7" fmla="*/ 978 h 234"/>
                <a:gd name="T8" fmla="*/ 213 w 196"/>
                <a:gd name="T9" fmla="*/ 996 h 234"/>
                <a:gd name="T10" fmla="*/ 197 w 196"/>
                <a:gd name="T11" fmla="*/ 1027 h 234"/>
                <a:gd name="T12" fmla="*/ 183 w 196"/>
                <a:gd name="T13" fmla="*/ 988 h 234"/>
                <a:gd name="T14" fmla="*/ 144 w 196"/>
                <a:gd name="T15" fmla="*/ 978 h 234"/>
                <a:gd name="T16" fmla="*/ 138 w 196"/>
                <a:gd name="T17" fmla="*/ 956 h 234"/>
                <a:gd name="T18" fmla="*/ 114 w 196"/>
                <a:gd name="T19" fmla="*/ 1048 h 234"/>
                <a:gd name="T20" fmla="*/ 92 w 196"/>
                <a:gd name="T21" fmla="*/ 1027 h 234"/>
                <a:gd name="T22" fmla="*/ 75 w 196"/>
                <a:gd name="T23" fmla="*/ 964 h 234"/>
                <a:gd name="T24" fmla="*/ 61 w 196"/>
                <a:gd name="T25" fmla="*/ 894 h 234"/>
                <a:gd name="T26" fmla="*/ 53 w 196"/>
                <a:gd name="T27" fmla="*/ 819 h 234"/>
                <a:gd name="T28" fmla="*/ 58 w 196"/>
                <a:gd name="T29" fmla="*/ 762 h 234"/>
                <a:gd name="T30" fmla="*/ 38 w 196"/>
                <a:gd name="T31" fmla="*/ 710 h 234"/>
                <a:gd name="T32" fmla="*/ 30 w 196"/>
                <a:gd name="T33" fmla="*/ 661 h 234"/>
                <a:gd name="T34" fmla="*/ 18 w 196"/>
                <a:gd name="T35" fmla="*/ 615 h 234"/>
                <a:gd name="T36" fmla="*/ 18 w 196"/>
                <a:gd name="T37" fmla="*/ 584 h 234"/>
                <a:gd name="T38" fmla="*/ 33 w 196"/>
                <a:gd name="T39" fmla="*/ 522 h 234"/>
                <a:gd name="T40" fmla="*/ 22 w 196"/>
                <a:gd name="T41" fmla="*/ 512 h 234"/>
                <a:gd name="T42" fmla="*/ 18 w 196"/>
                <a:gd name="T43" fmla="*/ 444 h 234"/>
                <a:gd name="T44" fmla="*/ 18 w 196"/>
                <a:gd name="T45" fmla="*/ 374 h 234"/>
                <a:gd name="T46" fmla="*/ 22 w 196"/>
                <a:gd name="T47" fmla="*/ 340 h 234"/>
                <a:gd name="T48" fmla="*/ 22 w 196"/>
                <a:gd name="T49" fmla="*/ 231 h 234"/>
                <a:gd name="T50" fmla="*/ 33 w 196"/>
                <a:gd name="T51" fmla="*/ 209 h 234"/>
                <a:gd name="T52" fmla="*/ 14 w 196"/>
                <a:gd name="T53" fmla="*/ 156 h 234"/>
                <a:gd name="T54" fmla="*/ 0 w 196"/>
                <a:gd name="T55" fmla="*/ 95 h 234"/>
                <a:gd name="T56" fmla="*/ 42 w 196"/>
                <a:gd name="T57" fmla="*/ 95 h 234"/>
                <a:gd name="T58" fmla="*/ 53 w 196"/>
                <a:gd name="T59" fmla="*/ 77 h 234"/>
                <a:gd name="T60" fmla="*/ 81 w 196"/>
                <a:gd name="T61" fmla="*/ 40 h 234"/>
                <a:gd name="T62" fmla="*/ 106 w 196"/>
                <a:gd name="T63" fmla="*/ 0 h 234"/>
                <a:gd name="T64" fmla="*/ 128 w 196"/>
                <a:gd name="T65" fmla="*/ 0 h 234"/>
                <a:gd name="T66" fmla="*/ 136 w 196"/>
                <a:gd name="T67" fmla="*/ 77 h 234"/>
                <a:gd name="T68" fmla="*/ 138 w 196"/>
                <a:gd name="T69" fmla="*/ 136 h 234"/>
                <a:gd name="T70" fmla="*/ 165 w 196"/>
                <a:gd name="T71" fmla="*/ 204 h 234"/>
                <a:gd name="T72" fmla="*/ 187 w 196"/>
                <a:gd name="T73" fmla="*/ 209 h 234"/>
                <a:gd name="T74" fmla="*/ 216 w 196"/>
                <a:gd name="T75" fmla="*/ 244 h 234"/>
                <a:gd name="T76" fmla="*/ 251 w 196"/>
                <a:gd name="T77" fmla="*/ 296 h 234"/>
                <a:gd name="T78" fmla="*/ 290 w 196"/>
                <a:gd name="T79" fmla="*/ 314 h 234"/>
                <a:gd name="T80" fmla="*/ 297 w 196"/>
                <a:gd name="T81" fmla="*/ 340 h 234"/>
                <a:gd name="T82" fmla="*/ 297 w 196"/>
                <a:gd name="T83" fmla="*/ 428 h 234"/>
                <a:gd name="T84" fmla="*/ 293 w 196"/>
                <a:gd name="T85" fmla="*/ 428 h 234"/>
                <a:gd name="T86" fmla="*/ 308 w 196"/>
                <a:gd name="T87" fmla="*/ 455 h 234"/>
                <a:gd name="T88" fmla="*/ 311 w 196"/>
                <a:gd name="T89" fmla="*/ 522 h 234"/>
                <a:gd name="T90" fmla="*/ 339 w 196"/>
                <a:gd name="T91" fmla="*/ 522 h 234"/>
                <a:gd name="T92" fmla="*/ 373 w 196"/>
                <a:gd name="T93" fmla="*/ 530 h 234"/>
                <a:gd name="T94" fmla="*/ 373 w 196"/>
                <a:gd name="T95" fmla="*/ 607 h 234"/>
                <a:gd name="T96" fmla="*/ 396 w 196"/>
                <a:gd name="T97" fmla="*/ 647 h 234"/>
                <a:gd name="T98" fmla="*/ 401 w 196"/>
                <a:gd name="T99" fmla="*/ 679 h 234"/>
                <a:gd name="T100" fmla="*/ 396 w 196"/>
                <a:gd name="T101" fmla="*/ 731 h 234"/>
                <a:gd name="T102" fmla="*/ 384 w 196"/>
                <a:gd name="T103" fmla="*/ 792 h 234"/>
                <a:gd name="T104" fmla="*/ 390 w 196"/>
                <a:gd name="T105" fmla="*/ 819 h 234"/>
                <a:gd name="T106" fmla="*/ 384 w 196"/>
                <a:gd name="T107" fmla="*/ 841 h 234"/>
                <a:gd name="T108" fmla="*/ 384 w 196"/>
                <a:gd name="T109" fmla="*/ 819 h 234"/>
                <a:gd name="T110" fmla="*/ 358 w 196"/>
                <a:gd name="T111" fmla="*/ 762 h 234"/>
                <a:gd name="T112" fmla="*/ 311 w 196"/>
                <a:gd name="T113" fmla="*/ 787 h 234"/>
                <a:gd name="T114" fmla="*/ 268 w 196"/>
                <a:gd name="T115" fmla="*/ 787 h 234"/>
                <a:gd name="T116" fmla="*/ 265 w 196"/>
                <a:gd name="T117" fmla="*/ 828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GB"/>
            </a:p>
          </p:txBody>
        </p:sp>
        <p:sp>
          <p:nvSpPr>
            <p:cNvPr id="33008" name="Freeform 4526"/>
            <p:cNvSpPr>
              <a:spLocks/>
            </p:cNvSpPr>
            <p:nvPr/>
          </p:nvSpPr>
          <p:spPr bwMode="auto">
            <a:xfrm>
              <a:off x="2860" y="3040"/>
              <a:ext cx="160" cy="202"/>
            </a:xfrm>
            <a:custGeom>
              <a:avLst/>
              <a:gdLst>
                <a:gd name="T0" fmla="*/ 0 w 144"/>
                <a:gd name="T1" fmla="*/ 563 h 163"/>
                <a:gd name="T2" fmla="*/ 0 w 144"/>
                <a:gd name="T3" fmla="*/ 444 h 163"/>
                <a:gd name="T4" fmla="*/ 2 w 144"/>
                <a:gd name="T5" fmla="*/ 340 h 163"/>
                <a:gd name="T6" fmla="*/ 33 w 144"/>
                <a:gd name="T7" fmla="*/ 340 h 163"/>
                <a:gd name="T8" fmla="*/ 40 w 144"/>
                <a:gd name="T9" fmla="*/ 264 h 163"/>
                <a:gd name="T10" fmla="*/ 40 w 144"/>
                <a:gd name="T11" fmla="*/ 186 h 163"/>
                <a:gd name="T12" fmla="*/ 40 w 144"/>
                <a:gd name="T13" fmla="*/ 118 h 163"/>
                <a:gd name="T14" fmla="*/ 40 w 144"/>
                <a:gd name="T15" fmla="*/ 40 h 163"/>
                <a:gd name="T16" fmla="*/ 78 w 144"/>
                <a:gd name="T17" fmla="*/ 40 h 163"/>
                <a:gd name="T18" fmla="*/ 112 w 144"/>
                <a:gd name="T19" fmla="*/ 21 h 163"/>
                <a:gd name="T20" fmla="*/ 127 w 144"/>
                <a:gd name="T21" fmla="*/ 57 h 163"/>
                <a:gd name="T22" fmla="*/ 152 w 144"/>
                <a:gd name="T23" fmla="*/ 21 h 163"/>
                <a:gd name="T24" fmla="*/ 177 w 144"/>
                <a:gd name="T25" fmla="*/ 0 h 163"/>
                <a:gd name="T26" fmla="*/ 197 w 144"/>
                <a:gd name="T27" fmla="*/ 88 h 163"/>
                <a:gd name="T28" fmla="*/ 219 w 144"/>
                <a:gd name="T29" fmla="*/ 156 h 163"/>
                <a:gd name="T30" fmla="*/ 243 w 144"/>
                <a:gd name="T31" fmla="*/ 204 h 163"/>
                <a:gd name="T32" fmla="*/ 247 w 144"/>
                <a:gd name="T33" fmla="*/ 209 h 163"/>
                <a:gd name="T34" fmla="*/ 249 w 144"/>
                <a:gd name="T35" fmla="*/ 244 h 163"/>
                <a:gd name="T36" fmla="*/ 264 w 144"/>
                <a:gd name="T37" fmla="*/ 304 h 163"/>
                <a:gd name="T38" fmla="*/ 289 w 144"/>
                <a:gd name="T39" fmla="*/ 340 h 163"/>
                <a:gd name="T40" fmla="*/ 301 w 144"/>
                <a:gd name="T41" fmla="*/ 352 h 163"/>
                <a:gd name="T42" fmla="*/ 301 w 144"/>
                <a:gd name="T43" fmla="*/ 358 h 163"/>
                <a:gd name="T44" fmla="*/ 258 w 144"/>
                <a:gd name="T45" fmla="*/ 413 h 163"/>
                <a:gd name="T46" fmla="*/ 224 w 144"/>
                <a:gd name="T47" fmla="*/ 475 h 163"/>
                <a:gd name="T48" fmla="*/ 208 w 144"/>
                <a:gd name="T49" fmla="*/ 550 h 163"/>
                <a:gd name="T50" fmla="*/ 187 w 144"/>
                <a:gd name="T51" fmla="*/ 574 h 163"/>
                <a:gd name="T52" fmla="*/ 168 w 144"/>
                <a:gd name="T53" fmla="*/ 637 h 163"/>
                <a:gd name="T54" fmla="*/ 119 w 144"/>
                <a:gd name="T55" fmla="*/ 622 h 163"/>
                <a:gd name="T56" fmla="*/ 96 w 144"/>
                <a:gd name="T57" fmla="*/ 605 h 163"/>
                <a:gd name="T58" fmla="*/ 78 w 144"/>
                <a:gd name="T59" fmla="*/ 657 h 163"/>
                <a:gd name="T60" fmla="*/ 63 w 144"/>
                <a:gd name="T61" fmla="*/ 710 h 163"/>
                <a:gd name="T62" fmla="*/ 30 w 144"/>
                <a:gd name="T63" fmla="*/ 731 h 163"/>
                <a:gd name="T64" fmla="*/ 14 w 144"/>
                <a:gd name="T65" fmla="*/ 710 h 163"/>
                <a:gd name="T66" fmla="*/ 18 w 144"/>
                <a:gd name="T67" fmla="*/ 637 h 163"/>
                <a:gd name="T68" fmla="*/ 0 w 144"/>
                <a:gd name="T69" fmla="*/ 563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GB"/>
            </a:p>
          </p:txBody>
        </p:sp>
        <p:sp>
          <p:nvSpPr>
            <p:cNvPr id="33009" name="Freeform 4527"/>
            <p:cNvSpPr>
              <a:spLocks/>
            </p:cNvSpPr>
            <p:nvPr/>
          </p:nvSpPr>
          <p:spPr bwMode="auto">
            <a:xfrm>
              <a:off x="3274" y="2899"/>
              <a:ext cx="2" cy="12"/>
            </a:xfrm>
            <a:custGeom>
              <a:avLst/>
              <a:gdLst>
                <a:gd name="T0" fmla="*/ 2 w 2"/>
                <a:gd name="T1" fmla="*/ 35 h 10"/>
                <a:gd name="T2" fmla="*/ 2 w 2"/>
                <a:gd name="T3" fmla="*/ 24 h 10"/>
                <a:gd name="T4" fmla="*/ 0 w 2"/>
                <a:gd name="T5" fmla="*/ 0 h 10"/>
                <a:gd name="T6" fmla="*/ 2 w 2"/>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GB"/>
            </a:p>
          </p:txBody>
        </p:sp>
        <p:sp>
          <p:nvSpPr>
            <p:cNvPr id="33010" name="Freeform 4528"/>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GB"/>
            </a:p>
          </p:txBody>
        </p:sp>
        <p:sp>
          <p:nvSpPr>
            <p:cNvPr id="33011" name="Freeform 4529"/>
            <p:cNvSpPr>
              <a:spLocks/>
            </p:cNvSpPr>
            <p:nvPr/>
          </p:nvSpPr>
          <p:spPr bwMode="auto">
            <a:xfrm>
              <a:off x="3265" y="2913"/>
              <a:ext cx="130" cy="299"/>
            </a:xfrm>
            <a:custGeom>
              <a:avLst/>
              <a:gdLst>
                <a:gd name="T0" fmla="*/ 83 w 118"/>
                <a:gd name="T1" fmla="*/ 315 h 241"/>
                <a:gd name="T2" fmla="*/ 74 w 118"/>
                <a:gd name="T3" fmla="*/ 319 h 241"/>
                <a:gd name="T4" fmla="*/ 45 w 118"/>
                <a:gd name="T5" fmla="*/ 344 h 241"/>
                <a:gd name="T6" fmla="*/ 35 w 118"/>
                <a:gd name="T7" fmla="*/ 407 h 241"/>
                <a:gd name="T8" fmla="*/ 28 w 118"/>
                <a:gd name="T9" fmla="*/ 485 h 241"/>
                <a:gd name="T10" fmla="*/ 35 w 118"/>
                <a:gd name="T11" fmla="*/ 561 h 241"/>
                <a:gd name="T12" fmla="*/ 35 w 118"/>
                <a:gd name="T13" fmla="*/ 640 h 241"/>
                <a:gd name="T14" fmla="*/ 21 w 118"/>
                <a:gd name="T15" fmla="*/ 697 h 241"/>
                <a:gd name="T16" fmla="*/ 2 w 118"/>
                <a:gd name="T17" fmla="*/ 754 h 241"/>
                <a:gd name="T18" fmla="*/ 0 w 118"/>
                <a:gd name="T19" fmla="*/ 855 h 241"/>
                <a:gd name="T20" fmla="*/ 2 w 118"/>
                <a:gd name="T21" fmla="*/ 942 h 241"/>
                <a:gd name="T22" fmla="*/ 14 w 118"/>
                <a:gd name="T23" fmla="*/ 1050 h 241"/>
                <a:gd name="T24" fmla="*/ 55 w 118"/>
                <a:gd name="T25" fmla="*/ 1089 h 241"/>
                <a:gd name="T26" fmla="*/ 83 w 118"/>
                <a:gd name="T27" fmla="*/ 1061 h 241"/>
                <a:gd name="T28" fmla="*/ 106 w 118"/>
                <a:gd name="T29" fmla="*/ 1027 h 241"/>
                <a:gd name="T30" fmla="*/ 120 w 118"/>
                <a:gd name="T31" fmla="*/ 954 h 241"/>
                <a:gd name="T32" fmla="*/ 130 w 118"/>
                <a:gd name="T33" fmla="*/ 878 h 241"/>
                <a:gd name="T34" fmla="*/ 143 w 118"/>
                <a:gd name="T35" fmla="*/ 806 h 241"/>
                <a:gd name="T36" fmla="*/ 155 w 118"/>
                <a:gd name="T37" fmla="*/ 730 h 241"/>
                <a:gd name="T38" fmla="*/ 160 w 118"/>
                <a:gd name="T39" fmla="*/ 664 h 241"/>
                <a:gd name="T40" fmla="*/ 175 w 118"/>
                <a:gd name="T41" fmla="*/ 588 h 241"/>
                <a:gd name="T42" fmla="*/ 187 w 118"/>
                <a:gd name="T43" fmla="*/ 514 h 241"/>
                <a:gd name="T44" fmla="*/ 198 w 118"/>
                <a:gd name="T45" fmla="*/ 439 h 241"/>
                <a:gd name="T46" fmla="*/ 208 w 118"/>
                <a:gd name="T47" fmla="*/ 396 h 241"/>
                <a:gd name="T48" fmla="*/ 208 w 118"/>
                <a:gd name="T49" fmla="*/ 283 h 241"/>
                <a:gd name="T50" fmla="*/ 227 w 118"/>
                <a:gd name="T51" fmla="*/ 315 h 241"/>
                <a:gd name="T52" fmla="*/ 234 w 118"/>
                <a:gd name="T53" fmla="*/ 268 h 241"/>
                <a:gd name="T54" fmla="*/ 223 w 118"/>
                <a:gd name="T55" fmla="*/ 165 h 241"/>
                <a:gd name="T56" fmla="*/ 213 w 118"/>
                <a:gd name="T57" fmla="*/ 62 h 241"/>
                <a:gd name="T58" fmla="*/ 206 w 118"/>
                <a:gd name="T59" fmla="*/ 0 h 241"/>
                <a:gd name="T60" fmla="*/ 198 w 118"/>
                <a:gd name="T61" fmla="*/ 0 h 241"/>
                <a:gd name="T62" fmla="*/ 192 w 118"/>
                <a:gd name="T63" fmla="*/ 32 h 241"/>
                <a:gd name="T64" fmla="*/ 187 w 118"/>
                <a:gd name="T65" fmla="*/ 109 h 241"/>
                <a:gd name="T66" fmla="*/ 172 w 118"/>
                <a:gd name="T67" fmla="*/ 133 h 241"/>
                <a:gd name="T68" fmla="*/ 170 w 118"/>
                <a:gd name="T69" fmla="*/ 136 h 241"/>
                <a:gd name="T70" fmla="*/ 158 w 118"/>
                <a:gd name="T71" fmla="*/ 133 h 241"/>
                <a:gd name="T72" fmla="*/ 160 w 118"/>
                <a:gd name="T73" fmla="*/ 169 h 241"/>
                <a:gd name="T74" fmla="*/ 155 w 118"/>
                <a:gd name="T75" fmla="*/ 205 h 241"/>
                <a:gd name="T76" fmla="*/ 155 w 118"/>
                <a:gd name="T77" fmla="*/ 210 h 241"/>
                <a:gd name="T78" fmla="*/ 140 w 118"/>
                <a:gd name="T79" fmla="*/ 237 h 241"/>
                <a:gd name="T80" fmla="*/ 140 w 118"/>
                <a:gd name="T81" fmla="*/ 210 h 241"/>
                <a:gd name="T82" fmla="*/ 130 w 118"/>
                <a:gd name="T83" fmla="*/ 268 h 241"/>
                <a:gd name="T84" fmla="*/ 123 w 118"/>
                <a:gd name="T85" fmla="*/ 268 h 241"/>
                <a:gd name="T86" fmla="*/ 120 w 118"/>
                <a:gd name="T87" fmla="*/ 268 h 241"/>
                <a:gd name="T88" fmla="*/ 106 w 118"/>
                <a:gd name="T89" fmla="*/ 301 h 241"/>
                <a:gd name="T90" fmla="*/ 83 w 118"/>
                <a:gd name="T91" fmla="*/ 315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GB"/>
            </a:p>
          </p:txBody>
        </p:sp>
        <p:sp>
          <p:nvSpPr>
            <p:cNvPr id="33012" name="Freeform 4530"/>
            <p:cNvSpPr>
              <a:spLocks/>
            </p:cNvSpPr>
            <p:nvPr/>
          </p:nvSpPr>
          <p:spPr bwMode="auto">
            <a:xfrm>
              <a:off x="3085" y="2855"/>
              <a:ext cx="57" cy="170"/>
            </a:xfrm>
            <a:custGeom>
              <a:avLst/>
              <a:gdLst>
                <a:gd name="T0" fmla="*/ 71 w 50"/>
                <a:gd name="T1" fmla="*/ 439 h 137"/>
                <a:gd name="T2" fmla="*/ 59 w 50"/>
                <a:gd name="T3" fmla="*/ 512 h 137"/>
                <a:gd name="T4" fmla="*/ 76 w 50"/>
                <a:gd name="T5" fmla="*/ 563 h 137"/>
                <a:gd name="T6" fmla="*/ 95 w 50"/>
                <a:gd name="T7" fmla="*/ 620 h 137"/>
                <a:gd name="T8" fmla="*/ 92 w 50"/>
                <a:gd name="T9" fmla="*/ 579 h 137"/>
                <a:gd name="T10" fmla="*/ 111 w 50"/>
                <a:gd name="T11" fmla="*/ 548 h 137"/>
                <a:gd name="T12" fmla="*/ 120 w 50"/>
                <a:gd name="T13" fmla="*/ 484 h 137"/>
                <a:gd name="T14" fmla="*/ 124 w 50"/>
                <a:gd name="T15" fmla="*/ 427 h 137"/>
                <a:gd name="T16" fmla="*/ 99 w 50"/>
                <a:gd name="T17" fmla="*/ 376 h 137"/>
                <a:gd name="T18" fmla="*/ 76 w 50"/>
                <a:gd name="T19" fmla="*/ 333 h 137"/>
                <a:gd name="T20" fmla="*/ 71 w 50"/>
                <a:gd name="T21" fmla="*/ 244 h 137"/>
                <a:gd name="T22" fmla="*/ 76 w 50"/>
                <a:gd name="T23" fmla="*/ 192 h 137"/>
                <a:gd name="T24" fmla="*/ 95 w 50"/>
                <a:gd name="T25" fmla="*/ 184 h 137"/>
                <a:gd name="T26" fmla="*/ 83 w 50"/>
                <a:gd name="T27" fmla="*/ 109 h 137"/>
                <a:gd name="T28" fmla="*/ 71 w 50"/>
                <a:gd name="T29" fmla="*/ 32 h 137"/>
                <a:gd name="T30" fmla="*/ 59 w 50"/>
                <a:gd name="T31" fmla="*/ 2 h 137"/>
                <a:gd name="T32" fmla="*/ 17 w 50"/>
                <a:gd name="T33" fmla="*/ 0 h 137"/>
                <a:gd name="T34" fmla="*/ 17 w 50"/>
                <a:gd name="T35" fmla="*/ 21 h 137"/>
                <a:gd name="T36" fmla="*/ 43 w 50"/>
                <a:gd name="T37" fmla="*/ 88 h 137"/>
                <a:gd name="T38" fmla="*/ 35 w 50"/>
                <a:gd name="T39" fmla="*/ 109 h 137"/>
                <a:gd name="T40" fmla="*/ 31 w 50"/>
                <a:gd name="T41" fmla="*/ 184 h 137"/>
                <a:gd name="T42" fmla="*/ 31 w 50"/>
                <a:gd name="T43" fmla="*/ 238 h 137"/>
                <a:gd name="T44" fmla="*/ 22 w 50"/>
                <a:gd name="T45" fmla="*/ 258 h 137"/>
                <a:gd name="T46" fmla="*/ 0 w 50"/>
                <a:gd name="T47" fmla="*/ 344 h 137"/>
                <a:gd name="T48" fmla="*/ 17 w 50"/>
                <a:gd name="T49" fmla="*/ 376 h 137"/>
                <a:gd name="T50" fmla="*/ 35 w 50"/>
                <a:gd name="T51" fmla="*/ 407 h 137"/>
                <a:gd name="T52" fmla="*/ 59 w 50"/>
                <a:gd name="T53" fmla="*/ 407 h 137"/>
                <a:gd name="T54" fmla="*/ 71 w 50"/>
                <a:gd name="T55" fmla="*/ 43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GB"/>
            </a:p>
          </p:txBody>
        </p:sp>
        <p:sp>
          <p:nvSpPr>
            <p:cNvPr id="33013" name="Freeform 4531"/>
            <p:cNvSpPr>
              <a:spLocks/>
            </p:cNvSpPr>
            <p:nvPr/>
          </p:nvSpPr>
          <p:spPr bwMode="auto">
            <a:xfrm>
              <a:off x="3040" y="2879"/>
              <a:ext cx="187" cy="363"/>
            </a:xfrm>
            <a:custGeom>
              <a:avLst/>
              <a:gdLst>
                <a:gd name="T0" fmla="*/ 163 w 165"/>
                <a:gd name="T1" fmla="*/ 761 h 293"/>
                <a:gd name="T2" fmla="*/ 176 w 165"/>
                <a:gd name="T3" fmla="*/ 738 h 293"/>
                <a:gd name="T4" fmla="*/ 250 w 165"/>
                <a:gd name="T5" fmla="*/ 603 h 293"/>
                <a:gd name="T6" fmla="*/ 312 w 165"/>
                <a:gd name="T7" fmla="*/ 528 h 293"/>
                <a:gd name="T8" fmla="*/ 393 w 165"/>
                <a:gd name="T9" fmla="*/ 379 h 293"/>
                <a:gd name="T10" fmla="*/ 396 w 165"/>
                <a:gd name="T11" fmla="*/ 317 h 293"/>
                <a:gd name="T12" fmla="*/ 396 w 165"/>
                <a:gd name="T13" fmla="*/ 156 h 293"/>
                <a:gd name="T14" fmla="*/ 396 w 165"/>
                <a:gd name="T15" fmla="*/ 0 h 293"/>
                <a:gd name="T16" fmla="*/ 349 w 165"/>
                <a:gd name="T17" fmla="*/ 40 h 293"/>
                <a:gd name="T18" fmla="*/ 296 w 165"/>
                <a:gd name="T19" fmla="*/ 72 h 293"/>
                <a:gd name="T20" fmla="*/ 221 w 165"/>
                <a:gd name="T21" fmla="*/ 88 h 293"/>
                <a:gd name="T22" fmla="*/ 186 w 165"/>
                <a:gd name="T23" fmla="*/ 95 h 293"/>
                <a:gd name="T24" fmla="*/ 163 w 165"/>
                <a:gd name="T25" fmla="*/ 156 h 293"/>
                <a:gd name="T26" fmla="*/ 194 w 165"/>
                <a:gd name="T27" fmla="*/ 285 h 293"/>
                <a:gd name="T28" fmla="*/ 210 w 165"/>
                <a:gd name="T29" fmla="*/ 391 h 293"/>
                <a:gd name="T30" fmla="*/ 182 w 165"/>
                <a:gd name="T31" fmla="*/ 487 h 293"/>
                <a:gd name="T32" fmla="*/ 171 w 165"/>
                <a:gd name="T33" fmla="*/ 473 h 293"/>
                <a:gd name="T34" fmla="*/ 163 w 165"/>
                <a:gd name="T35" fmla="*/ 352 h 293"/>
                <a:gd name="T36" fmla="*/ 128 w 165"/>
                <a:gd name="T37" fmla="*/ 317 h 293"/>
                <a:gd name="T38" fmla="*/ 85 w 165"/>
                <a:gd name="T39" fmla="*/ 304 h 293"/>
                <a:gd name="T40" fmla="*/ 29 w 165"/>
                <a:gd name="T41" fmla="*/ 352 h 293"/>
                <a:gd name="T42" fmla="*/ 12 w 165"/>
                <a:gd name="T43" fmla="*/ 413 h 293"/>
                <a:gd name="T44" fmla="*/ 29 w 165"/>
                <a:gd name="T45" fmla="*/ 444 h 293"/>
                <a:gd name="T46" fmla="*/ 100 w 165"/>
                <a:gd name="T47" fmla="*/ 501 h 293"/>
                <a:gd name="T48" fmla="*/ 96 w 165"/>
                <a:gd name="T49" fmla="*/ 669 h 293"/>
                <a:gd name="T50" fmla="*/ 85 w 165"/>
                <a:gd name="T51" fmla="*/ 805 h 293"/>
                <a:gd name="T52" fmla="*/ 51 w 165"/>
                <a:gd name="T53" fmla="*/ 907 h 293"/>
                <a:gd name="T54" fmla="*/ 37 w 165"/>
                <a:gd name="T55" fmla="*/ 1004 h 293"/>
                <a:gd name="T56" fmla="*/ 46 w 165"/>
                <a:gd name="T57" fmla="*/ 1156 h 293"/>
                <a:gd name="T58" fmla="*/ 51 w 165"/>
                <a:gd name="T59" fmla="*/ 1314 h 293"/>
                <a:gd name="T60" fmla="*/ 78 w 165"/>
                <a:gd name="T61" fmla="*/ 1259 h 293"/>
                <a:gd name="T62" fmla="*/ 112 w 165"/>
                <a:gd name="T63" fmla="*/ 1163 h 293"/>
                <a:gd name="T64" fmla="*/ 176 w 165"/>
                <a:gd name="T65" fmla="*/ 1104 h 293"/>
                <a:gd name="T66" fmla="*/ 182 w 165"/>
                <a:gd name="T67" fmla="*/ 1004 h 293"/>
                <a:gd name="T68" fmla="*/ 176 w 165"/>
                <a:gd name="T69" fmla="*/ 955 h 293"/>
                <a:gd name="T70" fmla="*/ 163 w 165"/>
                <a:gd name="T71" fmla="*/ 815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GB"/>
            </a:p>
          </p:txBody>
        </p:sp>
        <p:sp>
          <p:nvSpPr>
            <p:cNvPr id="33014" name="Freeform 4532"/>
            <p:cNvSpPr>
              <a:spLocks/>
            </p:cNvSpPr>
            <p:nvPr/>
          </p:nvSpPr>
          <p:spPr bwMode="auto">
            <a:xfrm>
              <a:off x="2796" y="3139"/>
              <a:ext cx="283" cy="279"/>
            </a:xfrm>
            <a:custGeom>
              <a:avLst/>
              <a:gdLst>
                <a:gd name="T0" fmla="*/ 117 w 253"/>
                <a:gd name="T1" fmla="*/ 278 h 225"/>
                <a:gd name="T2" fmla="*/ 115 w 253"/>
                <a:gd name="T3" fmla="*/ 428 h 225"/>
                <a:gd name="T4" fmla="*/ 84 w 253"/>
                <a:gd name="T5" fmla="*/ 531 h 225"/>
                <a:gd name="T6" fmla="*/ 15 w 253"/>
                <a:gd name="T7" fmla="*/ 469 h 225"/>
                <a:gd name="T8" fmla="*/ 15 w 253"/>
                <a:gd name="T9" fmla="*/ 588 h 225"/>
                <a:gd name="T10" fmla="*/ 40 w 253"/>
                <a:gd name="T11" fmla="*/ 732 h 225"/>
                <a:gd name="T12" fmla="*/ 40 w 253"/>
                <a:gd name="T13" fmla="*/ 844 h 225"/>
                <a:gd name="T14" fmla="*/ 50 w 253"/>
                <a:gd name="T15" fmla="*/ 956 h 225"/>
                <a:gd name="T16" fmla="*/ 84 w 253"/>
                <a:gd name="T17" fmla="*/ 982 h 225"/>
                <a:gd name="T18" fmla="*/ 143 w 253"/>
                <a:gd name="T19" fmla="*/ 982 h 225"/>
                <a:gd name="T20" fmla="*/ 205 w 253"/>
                <a:gd name="T21" fmla="*/ 956 h 225"/>
                <a:gd name="T22" fmla="*/ 292 w 253"/>
                <a:gd name="T23" fmla="*/ 937 h 225"/>
                <a:gd name="T24" fmla="*/ 346 w 253"/>
                <a:gd name="T25" fmla="*/ 883 h 225"/>
                <a:gd name="T26" fmla="*/ 402 w 253"/>
                <a:gd name="T27" fmla="*/ 805 h 225"/>
                <a:gd name="T28" fmla="*/ 450 w 253"/>
                <a:gd name="T29" fmla="*/ 697 h 225"/>
                <a:gd name="T30" fmla="*/ 493 w 253"/>
                <a:gd name="T31" fmla="*/ 588 h 225"/>
                <a:gd name="T32" fmla="*/ 531 w 253"/>
                <a:gd name="T33" fmla="*/ 453 h 225"/>
                <a:gd name="T34" fmla="*/ 529 w 253"/>
                <a:gd name="T35" fmla="*/ 376 h 225"/>
                <a:gd name="T36" fmla="*/ 485 w 253"/>
                <a:gd name="T37" fmla="*/ 382 h 225"/>
                <a:gd name="T38" fmla="*/ 510 w 253"/>
                <a:gd name="T39" fmla="*/ 278 h 225"/>
                <a:gd name="T40" fmla="*/ 523 w 253"/>
                <a:gd name="T41" fmla="*/ 217 h 225"/>
                <a:gd name="T42" fmla="*/ 517 w 253"/>
                <a:gd name="T43" fmla="*/ 62 h 225"/>
                <a:gd name="T44" fmla="*/ 475 w 253"/>
                <a:gd name="T45" fmla="*/ 0 h 225"/>
                <a:gd name="T46" fmla="*/ 441 w 253"/>
                <a:gd name="T47" fmla="*/ 0 h 225"/>
                <a:gd name="T48" fmla="*/ 365 w 253"/>
                <a:gd name="T49" fmla="*/ 118 h 225"/>
                <a:gd name="T50" fmla="*/ 319 w 253"/>
                <a:gd name="T51" fmla="*/ 217 h 225"/>
                <a:gd name="T52" fmla="*/ 247 w 253"/>
                <a:gd name="T53" fmla="*/ 268 h 225"/>
                <a:gd name="T54" fmla="*/ 205 w 253"/>
                <a:gd name="T55" fmla="*/ 296 h 225"/>
                <a:gd name="T56" fmla="*/ 154 w 253"/>
                <a:gd name="T57" fmla="*/ 376 h 225"/>
                <a:gd name="T58" fmla="*/ 145 w 253"/>
                <a:gd name="T59" fmla="*/ 278 h 225"/>
                <a:gd name="T60" fmla="*/ 383 w 253"/>
                <a:gd name="T61" fmla="*/ 531 h 225"/>
                <a:gd name="T62" fmla="*/ 372 w 253"/>
                <a:gd name="T63" fmla="*/ 671 h 225"/>
                <a:gd name="T64" fmla="*/ 418 w 253"/>
                <a:gd name="T65" fmla="*/ 601 h 225"/>
                <a:gd name="T66" fmla="*/ 399 w 253"/>
                <a:gd name="T67" fmla="*/ 513 h 225"/>
                <a:gd name="T68" fmla="*/ 128 w 253"/>
                <a:gd name="T69" fmla="*/ 20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015" name="Freeform 4533"/>
            <p:cNvSpPr>
              <a:spLocks/>
            </p:cNvSpPr>
            <p:nvPr/>
          </p:nvSpPr>
          <p:spPr bwMode="auto">
            <a:xfrm>
              <a:off x="2796" y="3139"/>
              <a:ext cx="283" cy="279"/>
            </a:xfrm>
            <a:custGeom>
              <a:avLst/>
              <a:gdLst>
                <a:gd name="T0" fmla="*/ 128 w 253"/>
                <a:gd name="T1" fmla="*/ 205 h 225"/>
                <a:gd name="T2" fmla="*/ 117 w 253"/>
                <a:gd name="T3" fmla="*/ 278 h 225"/>
                <a:gd name="T4" fmla="*/ 117 w 253"/>
                <a:gd name="T5" fmla="*/ 352 h 225"/>
                <a:gd name="T6" fmla="*/ 115 w 253"/>
                <a:gd name="T7" fmla="*/ 428 h 225"/>
                <a:gd name="T8" fmla="*/ 115 w 253"/>
                <a:gd name="T9" fmla="*/ 501 h 225"/>
                <a:gd name="T10" fmla="*/ 84 w 253"/>
                <a:gd name="T11" fmla="*/ 531 h 225"/>
                <a:gd name="T12" fmla="*/ 31 w 253"/>
                <a:gd name="T13" fmla="*/ 513 h 225"/>
                <a:gd name="T14" fmla="*/ 15 w 253"/>
                <a:gd name="T15" fmla="*/ 469 h 225"/>
                <a:gd name="T16" fmla="*/ 0 w 253"/>
                <a:gd name="T17" fmla="*/ 513 h 225"/>
                <a:gd name="T18" fmla="*/ 15 w 253"/>
                <a:gd name="T19" fmla="*/ 588 h 225"/>
                <a:gd name="T20" fmla="*/ 26 w 253"/>
                <a:gd name="T21" fmla="*/ 661 h 225"/>
                <a:gd name="T22" fmla="*/ 40 w 253"/>
                <a:gd name="T23" fmla="*/ 732 h 225"/>
                <a:gd name="T24" fmla="*/ 50 w 253"/>
                <a:gd name="T25" fmla="*/ 810 h 225"/>
                <a:gd name="T26" fmla="*/ 40 w 253"/>
                <a:gd name="T27" fmla="*/ 844 h 225"/>
                <a:gd name="T28" fmla="*/ 40 w 253"/>
                <a:gd name="T29" fmla="*/ 883 h 225"/>
                <a:gd name="T30" fmla="*/ 50 w 253"/>
                <a:gd name="T31" fmla="*/ 956 h 225"/>
                <a:gd name="T32" fmla="*/ 69 w 253"/>
                <a:gd name="T33" fmla="*/ 956 h 225"/>
                <a:gd name="T34" fmla="*/ 84 w 253"/>
                <a:gd name="T35" fmla="*/ 982 h 225"/>
                <a:gd name="T36" fmla="*/ 104 w 253"/>
                <a:gd name="T37" fmla="*/ 1014 h 225"/>
                <a:gd name="T38" fmla="*/ 143 w 253"/>
                <a:gd name="T39" fmla="*/ 982 h 225"/>
                <a:gd name="T40" fmla="*/ 170 w 253"/>
                <a:gd name="T41" fmla="*/ 956 h 225"/>
                <a:gd name="T42" fmla="*/ 205 w 253"/>
                <a:gd name="T43" fmla="*/ 956 h 225"/>
                <a:gd name="T44" fmla="*/ 243 w 253"/>
                <a:gd name="T45" fmla="*/ 956 h 225"/>
                <a:gd name="T46" fmla="*/ 292 w 253"/>
                <a:gd name="T47" fmla="*/ 937 h 225"/>
                <a:gd name="T48" fmla="*/ 312 w 253"/>
                <a:gd name="T49" fmla="*/ 928 h 225"/>
                <a:gd name="T50" fmla="*/ 346 w 253"/>
                <a:gd name="T51" fmla="*/ 883 h 225"/>
                <a:gd name="T52" fmla="*/ 383 w 253"/>
                <a:gd name="T53" fmla="*/ 844 h 225"/>
                <a:gd name="T54" fmla="*/ 402 w 253"/>
                <a:gd name="T55" fmla="*/ 805 h 225"/>
                <a:gd name="T56" fmla="*/ 425 w 253"/>
                <a:gd name="T57" fmla="*/ 748 h 225"/>
                <a:gd name="T58" fmla="*/ 450 w 253"/>
                <a:gd name="T59" fmla="*/ 697 h 225"/>
                <a:gd name="T60" fmla="*/ 465 w 253"/>
                <a:gd name="T61" fmla="*/ 651 h 225"/>
                <a:gd name="T62" fmla="*/ 493 w 253"/>
                <a:gd name="T63" fmla="*/ 588 h 225"/>
                <a:gd name="T64" fmla="*/ 517 w 253"/>
                <a:gd name="T65" fmla="*/ 531 h 225"/>
                <a:gd name="T66" fmla="*/ 531 w 253"/>
                <a:gd name="T67" fmla="*/ 453 h 225"/>
                <a:gd name="T68" fmla="*/ 556 w 253"/>
                <a:gd name="T69" fmla="*/ 376 h 225"/>
                <a:gd name="T70" fmla="*/ 529 w 253"/>
                <a:gd name="T71" fmla="*/ 376 h 225"/>
                <a:gd name="T72" fmla="*/ 517 w 253"/>
                <a:gd name="T73" fmla="*/ 405 h 225"/>
                <a:gd name="T74" fmla="*/ 485 w 253"/>
                <a:gd name="T75" fmla="*/ 382 h 225"/>
                <a:gd name="T76" fmla="*/ 485 w 253"/>
                <a:gd name="T77" fmla="*/ 319 h 225"/>
                <a:gd name="T78" fmla="*/ 510 w 253"/>
                <a:gd name="T79" fmla="*/ 278 h 225"/>
                <a:gd name="T80" fmla="*/ 523 w 253"/>
                <a:gd name="T81" fmla="*/ 296 h 225"/>
                <a:gd name="T82" fmla="*/ 523 w 253"/>
                <a:gd name="T83" fmla="*/ 217 h 225"/>
                <a:gd name="T84" fmla="*/ 523 w 253"/>
                <a:gd name="T85" fmla="*/ 133 h 225"/>
                <a:gd name="T86" fmla="*/ 517 w 253"/>
                <a:gd name="T87" fmla="*/ 62 h 225"/>
                <a:gd name="T88" fmla="*/ 510 w 253"/>
                <a:gd name="T89" fmla="*/ 14 h 225"/>
                <a:gd name="T90" fmla="*/ 475 w 253"/>
                <a:gd name="T91" fmla="*/ 0 h 225"/>
                <a:gd name="T92" fmla="*/ 445 w 253"/>
                <a:gd name="T93" fmla="*/ 0 h 225"/>
                <a:gd name="T94" fmla="*/ 441 w 253"/>
                <a:gd name="T95" fmla="*/ 0 h 225"/>
                <a:gd name="T96" fmla="*/ 394 w 253"/>
                <a:gd name="T97" fmla="*/ 57 h 225"/>
                <a:gd name="T98" fmla="*/ 365 w 253"/>
                <a:gd name="T99" fmla="*/ 118 h 225"/>
                <a:gd name="T100" fmla="*/ 341 w 253"/>
                <a:gd name="T101" fmla="*/ 193 h 225"/>
                <a:gd name="T102" fmla="*/ 319 w 253"/>
                <a:gd name="T103" fmla="*/ 217 h 225"/>
                <a:gd name="T104" fmla="*/ 299 w 253"/>
                <a:gd name="T105" fmla="*/ 278 h 225"/>
                <a:gd name="T106" fmla="*/ 247 w 253"/>
                <a:gd name="T107" fmla="*/ 268 h 225"/>
                <a:gd name="T108" fmla="*/ 224 w 253"/>
                <a:gd name="T109" fmla="*/ 246 h 225"/>
                <a:gd name="T110" fmla="*/ 205 w 253"/>
                <a:gd name="T111" fmla="*/ 296 h 225"/>
                <a:gd name="T112" fmla="*/ 190 w 253"/>
                <a:gd name="T113" fmla="*/ 352 h 225"/>
                <a:gd name="T114" fmla="*/ 154 w 253"/>
                <a:gd name="T115" fmla="*/ 376 h 225"/>
                <a:gd name="T116" fmla="*/ 143 w 253"/>
                <a:gd name="T117" fmla="*/ 352 h 225"/>
                <a:gd name="T118" fmla="*/ 145 w 253"/>
                <a:gd name="T119" fmla="*/ 278 h 225"/>
                <a:gd name="T120" fmla="*/ 128 w 253"/>
                <a:gd name="T121" fmla="*/ 20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GB"/>
            </a:p>
          </p:txBody>
        </p:sp>
        <p:sp>
          <p:nvSpPr>
            <p:cNvPr id="33016" name="Freeform 4534"/>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GB"/>
            </a:p>
          </p:txBody>
        </p:sp>
        <p:sp>
          <p:nvSpPr>
            <p:cNvPr id="33017" name="Freeform 4535"/>
            <p:cNvSpPr>
              <a:spLocks/>
            </p:cNvSpPr>
            <p:nvPr/>
          </p:nvSpPr>
          <p:spPr bwMode="auto">
            <a:xfrm>
              <a:off x="2763" y="3148"/>
              <a:ext cx="6" cy="12"/>
            </a:xfrm>
            <a:custGeom>
              <a:avLst/>
              <a:gdLst>
                <a:gd name="T0" fmla="*/ 17 w 5"/>
                <a:gd name="T1" fmla="*/ 35 h 10"/>
                <a:gd name="T2" fmla="*/ 0 w 5"/>
                <a:gd name="T3" fmla="*/ 24 h 10"/>
                <a:gd name="T4" fmla="*/ 12 w 5"/>
                <a:gd name="T5" fmla="*/ 0 h 10"/>
                <a:gd name="T6" fmla="*/ 17 w 5"/>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GB"/>
            </a:p>
          </p:txBody>
        </p:sp>
        <p:sp>
          <p:nvSpPr>
            <p:cNvPr id="33018" name="Freeform 4536"/>
            <p:cNvSpPr>
              <a:spLocks/>
            </p:cNvSpPr>
            <p:nvPr/>
          </p:nvSpPr>
          <p:spPr bwMode="auto">
            <a:xfrm>
              <a:off x="3043" y="3216"/>
              <a:ext cx="22" cy="34"/>
            </a:xfrm>
            <a:custGeom>
              <a:avLst/>
              <a:gdLst>
                <a:gd name="T0" fmla="*/ 29 w 19"/>
                <a:gd name="T1" fmla="*/ 0 h 28"/>
                <a:gd name="T2" fmla="*/ 0 w 19"/>
                <a:gd name="T3" fmla="*/ 34 h 28"/>
                <a:gd name="T4" fmla="*/ 0 w 19"/>
                <a:gd name="T5" fmla="*/ 90 h 28"/>
                <a:gd name="T6" fmla="*/ 39 w 19"/>
                <a:gd name="T7" fmla="*/ 109 h 28"/>
                <a:gd name="T8" fmla="*/ 52 w 19"/>
                <a:gd name="T9" fmla="*/ 84 h 28"/>
                <a:gd name="T10" fmla="*/ 49 w 19"/>
                <a:gd name="T11" fmla="*/ 16 h 28"/>
                <a:gd name="T12" fmla="*/ 2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GB"/>
            </a:p>
          </p:txBody>
        </p:sp>
        <p:sp>
          <p:nvSpPr>
            <p:cNvPr id="33019" name="Freeform 4537"/>
            <p:cNvSpPr>
              <a:spLocks/>
            </p:cNvSpPr>
            <p:nvPr/>
          </p:nvSpPr>
          <p:spPr bwMode="auto">
            <a:xfrm>
              <a:off x="2722" y="2776"/>
              <a:ext cx="213" cy="270"/>
            </a:xfrm>
            <a:custGeom>
              <a:avLst/>
              <a:gdLst>
                <a:gd name="T0" fmla="*/ 410 w 191"/>
                <a:gd name="T1" fmla="*/ 573 h 218"/>
                <a:gd name="T2" fmla="*/ 378 w 191"/>
                <a:gd name="T3" fmla="*/ 573 h 218"/>
                <a:gd name="T4" fmla="*/ 345 w 191"/>
                <a:gd name="T5" fmla="*/ 573 h 218"/>
                <a:gd name="T6" fmla="*/ 345 w 191"/>
                <a:gd name="T7" fmla="*/ 635 h 218"/>
                <a:gd name="T8" fmla="*/ 345 w 191"/>
                <a:gd name="T9" fmla="*/ 699 h 218"/>
                <a:gd name="T10" fmla="*/ 338 w 191"/>
                <a:gd name="T11" fmla="*/ 759 h 218"/>
                <a:gd name="T12" fmla="*/ 338 w 191"/>
                <a:gd name="T13" fmla="*/ 829 h 218"/>
                <a:gd name="T14" fmla="*/ 365 w 191"/>
                <a:gd name="T15" fmla="*/ 889 h 218"/>
                <a:gd name="T16" fmla="*/ 386 w 191"/>
                <a:gd name="T17" fmla="*/ 940 h 218"/>
                <a:gd name="T18" fmla="*/ 335 w 191"/>
                <a:gd name="T19" fmla="*/ 954 h 218"/>
                <a:gd name="T20" fmla="*/ 282 w 191"/>
                <a:gd name="T21" fmla="*/ 973 h 218"/>
                <a:gd name="T22" fmla="*/ 253 w 191"/>
                <a:gd name="T23" fmla="*/ 954 h 218"/>
                <a:gd name="T24" fmla="*/ 224 w 191"/>
                <a:gd name="T25" fmla="*/ 940 h 218"/>
                <a:gd name="T26" fmla="*/ 217 w 191"/>
                <a:gd name="T27" fmla="*/ 919 h 218"/>
                <a:gd name="T28" fmla="*/ 175 w 191"/>
                <a:gd name="T29" fmla="*/ 919 h 218"/>
                <a:gd name="T30" fmla="*/ 144 w 191"/>
                <a:gd name="T31" fmla="*/ 919 h 218"/>
                <a:gd name="T32" fmla="*/ 99 w 191"/>
                <a:gd name="T33" fmla="*/ 919 h 218"/>
                <a:gd name="T34" fmla="*/ 64 w 191"/>
                <a:gd name="T35" fmla="*/ 919 h 218"/>
                <a:gd name="T36" fmla="*/ 40 w 191"/>
                <a:gd name="T37" fmla="*/ 889 h 218"/>
                <a:gd name="T38" fmla="*/ 0 w 191"/>
                <a:gd name="T39" fmla="*/ 907 h 218"/>
                <a:gd name="T40" fmla="*/ 0 w 191"/>
                <a:gd name="T41" fmla="*/ 845 h 218"/>
                <a:gd name="T42" fmla="*/ 2 w 191"/>
                <a:gd name="T43" fmla="*/ 783 h 218"/>
                <a:gd name="T44" fmla="*/ 18 w 191"/>
                <a:gd name="T45" fmla="*/ 692 h 218"/>
                <a:gd name="T46" fmla="*/ 31 w 191"/>
                <a:gd name="T47" fmla="*/ 580 h 218"/>
                <a:gd name="T48" fmla="*/ 50 w 191"/>
                <a:gd name="T49" fmla="*/ 526 h 218"/>
                <a:gd name="T50" fmla="*/ 64 w 191"/>
                <a:gd name="T51" fmla="*/ 472 h 218"/>
                <a:gd name="T52" fmla="*/ 60 w 191"/>
                <a:gd name="T53" fmla="*/ 374 h 218"/>
                <a:gd name="T54" fmla="*/ 50 w 191"/>
                <a:gd name="T55" fmla="*/ 305 h 218"/>
                <a:gd name="T56" fmla="*/ 45 w 191"/>
                <a:gd name="T57" fmla="*/ 256 h 218"/>
                <a:gd name="T58" fmla="*/ 56 w 191"/>
                <a:gd name="T59" fmla="*/ 208 h 218"/>
                <a:gd name="T60" fmla="*/ 40 w 191"/>
                <a:gd name="T61" fmla="*/ 118 h 218"/>
                <a:gd name="T62" fmla="*/ 22 w 191"/>
                <a:gd name="T63" fmla="*/ 21 h 218"/>
                <a:gd name="T64" fmla="*/ 50 w 191"/>
                <a:gd name="T65" fmla="*/ 0 h 218"/>
                <a:gd name="T66" fmla="*/ 75 w 191"/>
                <a:gd name="T67" fmla="*/ 0 h 218"/>
                <a:gd name="T68" fmla="*/ 106 w 191"/>
                <a:gd name="T69" fmla="*/ 2 h 218"/>
                <a:gd name="T70" fmla="*/ 134 w 191"/>
                <a:gd name="T71" fmla="*/ 2 h 218"/>
                <a:gd name="T72" fmla="*/ 166 w 191"/>
                <a:gd name="T73" fmla="*/ 2 h 218"/>
                <a:gd name="T74" fmla="*/ 175 w 191"/>
                <a:gd name="T75" fmla="*/ 95 h 218"/>
                <a:gd name="T76" fmla="*/ 191 w 191"/>
                <a:gd name="T77" fmla="*/ 161 h 218"/>
                <a:gd name="T78" fmla="*/ 217 w 191"/>
                <a:gd name="T79" fmla="*/ 181 h 218"/>
                <a:gd name="T80" fmla="*/ 256 w 191"/>
                <a:gd name="T81" fmla="*/ 161 h 218"/>
                <a:gd name="T82" fmla="*/ 265 w 191"/>
                <a:gd name="T83" fmla="*/ 95 h 218"/>
                <a:gd name="T84" fmla="*/ 299 w 191"/>
                <a:gd name="T85" fmla="*/ 95 h 218"/>
                <a:gd name="T86" fmla="*/ 296 w 191"/>
                <a:gd name="T87" fmla="*/ 118 h 218"/>
                <a:gd name="T88" fmla="*/ 338 w 191"/>
                <a:gd name="T89" fmla="*/ 126 h 218"/>
                <a:gd name="T90" fmla="*/ 345 w 191"/>
                <a:gd name="T91" fmla="*/ 224 h 218"/>
                <a:gd name="T92" fmla="*/ 345 w 191"/>
                <a:gd name="T93" fmla="*/ 317 h 218"/>
                <a:gd name="T94" fmla="*/ 354 w 191"/>
                <a:gd name="T95" fmla="*/ 393 h 218"/>
                <a:gd name="T96" fmla="*/ 354 w 191"/>
                <a:gd name="T97" fmla="*/ 425 h 218"/>
                <a:gd name="T98" fmla="*/ 386 w 191"/>
                <a:gd name="T99" fmla="*/ 412 h 218"/>
                <a:gd name="T100" fmla="*/ 410 w 191"/>
                <a:gd name="T101" fmla="*/ 400 h 218"/>
                <a:gd name="T102" fmla="*/ 410 w 191"/>
                <a:gd name="T103" fmla="*/ 487 h 218"/>
                <a:gd name="T104" fmla="*/ 410 w 191"/>
                <a:gd name="T105" fmla="*/ 573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GB"/>
            </a:p>
          </p:txBody>
        </p:sp>
        <p:sp>
          <p:nvSpPr>
            <p:cNvPr id="33020" name="Freeform 4538"/>
            <p:cNvSpPr>
              <a:spLocks/>
            </p:cNvSpPr>
            <p:nvPr/>
          </p:nvSpPr>
          <p:spPr bwMode="auto">
            <a:xfrm>
              <a:off x="2727" y="2746"/>
              <a:ext cx="18" cy="30"/>
            </a:xfrm>
            <a:custGeom>
              <a:avLst/>
              <a:gdLst>
                <a:gd name="T0" fmla="*/ 3 w 17"/>
                <a:gd name="T1" fmla="*/ 118 h 24"/>
                <a:gd name="T2" fmla="*/ 0 w 17"/>
                <a:gd name="T3" fmla="*/ 49 h 24"/>
                <a:gd name="T4" fmla="*/ 17 w 17"/>
                <a:gd name="T5" fmla="*/ 0 h 24"/>
                <a:gd name="T6" fmla="*/ 24 w 17"/>
                <a:gd name="T7" fmla="*/ 16 h 24"/>
                <a:gd name="T8" fmla="*/ 17 w 17"/>
                <a:gd name="T9" fmla="*/ 49 h 24"/>
                <a:gd name="T10" fmla="*/ 7 w 17"/>
                <a:gd name="T11" fmla="*/ 108 h 24"/>
                <a:gd name="T12" fmla="*/ 3 w 17"/>
                <a:gd name="T13" fmla="*/ 11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GB"/>
            </a:p>
          </p:txBody>
        </p:sp>
        <p:sp>
          <p:nvSpPr>
            <p:cNvPr id="33021" name="Freeform 4539"/>
            <p:cNvSpPr>
              <a:spLocks/>
            </p:cNvSpPr>
            <p:nvPr/>
          </p:nvSpPr>
          <p:spPr bwMode="auto">
            <a:xfrm>
              <a:off x="1219" y="2533"/>
              <a:ext cx="686" cy="861"/>
            </a:xfrm>
            <a:custGeom>
              <a:avLst/>
              <a:gdLst>
                <a:gd name="T0" fmla="*/ 989 w 615"/>
                <a:gd name="T1" fmla="*/ 603 h 695"/>
                <a:gd name="T2" fmla="*/ 974 w 615"/>
                <a:gd name="T3" fmla="*/ 540 h 695"/>
                <a:gd name="T4" fmla="*/ 929 w 615"/>
                <a:gd name="T5" fmla="*/ 500 h 695"/>
                <a:gd name="T6" fmla="*/ 882 w 615"/>
                <a:gd name="T7" fmla="*/ 473 h 695"/>
                <a:gd name="T8" fmla="*/ 838 w 615"/>
                <a:gd name="T9" fmla="*/ 550 h 695"/>
                <a:gd name="T10" fmla="*/ 796 w 615"/>
                <a:gd name="T11" fmla="*/ 560 h 695"/>
                <a:gd name="T12" fmla="*/ 726 w 615"/>
                <a:gd name="T13" fmla="*/ 550 h 695"/>
                <a:gd name="T14" fmla="*/ 782 w 615"/>
                <a:gd name="T15" fmla="*/ 374 h 695"/>
                <a:gd name="T16" fmla="*/ 769 w 615"/>
                <a:gd name="T17" fmla="*/ 181 h 695"/>
                <a:gd name="T18" fmla="*/ 751 w 615"/>
                <a:gd name="T19" fmla="*/ 88 h 695"/>
                <a:gd name="T20" fmla="*/ 701 w 615"/>
                <a:gd name="T21" fmla="*/ 244 h 695"/>
                <a:gd name="T22" fmla="*/ 593 w 615"/>
                <a:gd name="T23" fmla="*/ 230 h 695"/>
                <a:gd name="T24" fmla="*/ 514 w 615"/>
                <a:gd name="T25" fmla="*/ 304 h 695"/>
                <a:gd name="T26" fmla="*/ 479 w 615"/>
                <a:gd name="T27" fmla="*/ 88 h 695"/>
                <a:gd name="T28" fmla="*/ 441 w 615"/>
                <a:gd name="T29" fmla="*/ 0 h 695"/>
                <a:gd name="T30" fmla="*/ 370 w 615"/>
                <a:gd name="T31" fmla="*/ 126 h 695"/>
                <a:gd name="T32" fmla="*/ 330 w 615"/>
                <a:gd name="T33" fmla="*/ 199 h 695"/>
                <a:gd name="T34" fmla="*/ 280 w 615"/>
                <a:gd name="T35" fmla="*/ 352 h 695"/>
                <a:gd name="T36" fmla="*/ 224 w 615"/>
                <a:gd name="T37" fmla="*/ 317 h 695"/>
                <a:gd name="T38" fmla="*/ 185 w 615"/>
                <a:gd name="T39" fmla="*/ 274 h 695"/>
                <a:gd name="T40" fmla="*/ 152 w 615"/>
                <a:gd name="T41" fmla="*/ 352 h 695"/>
                <a:gd name="T42" fmla="*/ 144 w 615"/>
                <a:gd name="T43" fmla="*/ 528 h 695"/>
                <a:gd name="T44" fmla="*/ 86 w 615"/>
                <a:gd name="T45" fmla="*/ 761 h 695"/>
                <a:gd name="T46" fmla="*/ 15 w 615"/>
                <a:gd name="T47" fmla="*/ 939 h 695"/>
                <a:gd name="T48" fmla="*/ 23 w 615"/>
                <a:gd name="T49" fmla="*/ 1163 h 695"/>
                <a:gd name="T50" fmla="*/ 112 w 615"/>
                <a:gd name="T51" fmla="*/ 1176 h 695"/>
                <a:gd name="T52" fmla="*/ 199 w 615"/>
                <a:gd name="T53" fmla="*/ 1291 h 695"/>
                <a:gd name="T54" fmla="*/ 287 w 615"/>
                <a:gd name="T55" fmla="*/ 1195 h 695"/>
                <a:gd name="T56" fmla="*/ 349 w 615"/>
                <a:gd name="T57" fmla="*/ 1407 h 695"/>
                <a:gd name="T58" fmla="*/ 466 w 615"/>
                <a:gd name="T59" fmla="*/ 1537 h 695"/>
                <a:gd name="T60" fmla="*/ 482 w 615"/>
                <a:gd name="T61" fmla="*/ 1713 h 695"/>
                <a:gd name="T62" fmla="*/ 569 w 615"/>
                <a:gd name="T63" fmla="*/ 1842 h 695"/>
                <a:gd name="T64" fmla="*/ 563 w 615"/>
                <a:gd name="T65" fmla="*/ 2012 h 695"/>
                <a:gd name="T66" fmla="*/ 617 w 615"/>
                <a:gd name="T67" fmla="*/ 2190 h 695"/>
                <a:gd name="T68" fmla="*/ 683 w 615"/>
                <a:gd name="T69" fmla="*/ 2330 h 695"/>
                <a:gd name="T70" fmla="*/ 722 w 615"/>
                <a:gd name="T71" fmla="*/ 2454 h 695"/>
                <a:gd name="T72" fmla="*/ 673 w 615"/>
                <a:gd name="T73" fmla="*/ 2680 h 695"/>
                <a:gd name="T74" fmla="*/ 639 w 615"/>
                <a:gd name="T75" fmla="*/ 2827 h 695"/>
                <a:gd name="T76" fmla="*/ 746 w 615"/>
                <a:gd name="T77" fmla="*/ 2967 h 695"/>
                <a:gd name="T78" fmla="*/ 796 w 615"/>
                <a:gd name="T79" fmla="*/ 3057 h 695"/>
                <a:gd name="T80" fmla="*/ 833 w 615"/>
                <a:gd name="T81" fmla="*/ 2880 h 695"/>
                <a:gd name="T82" fmla="*/ 853 w 615"/>
                <a:gd name="T83" fmla="*/ 2833 h 695"/>
                <a:gd name="T84" fmla="*/ 818 w 615"/>
                <a:gd name="T85" fmla="*/ 2977 h 695"/>
                <a:gd name="T86" fmla="*/ 888 w 615"/>
                <a:gd name="T87" fmla="*/ 2721 h 695"/>
                <a:gd name="T88" fmla="*/ 898 w 615"/>
                <a:gd name="T89" fmla="*/ 2553 h 695"/>
                <a:gd name="T90" fmla="*/ 895 w 615"/>
                <a:gd name="T91" fmla="*/ 2443 h 695"/>
                <a:gd name="T92" fmla="*/ 989 w 615"/>
                <a:gd name="T93" fmla="*/ 2307 h 695"/>
                <a:gd name="T94" fmla="*/ 1043 w 615"/>
                <a:gd name="T95" fmla="*/ 2251 h 695"/>
                <a:gd name="T96" fmla="*/ 1118 w 615"/>
                <a:gd name="T97" fmla="*/ 2190 h 695"/>
                <a:gd name="T98" fmla="*/ 1168 w 615"/>
                <a:gd name="T99" fmla="*/ 1955 h 695"/>
                <a:gd name="T100" fmla="*/ 1188 w 615"/>
                <a:gd name="T101" fmla="*/ 1650 h 695"/>
                <a:gd name="T102" fmla="*/ 1188 w 615"/>
                <a:gd name="T103" fmla="*/ 1440 h 695"/>
                <a:gd name="T104" fmla="*/ 1239 w 615"/>
                <a:gd name="T105" fmla="*/ 1319 h 695"/>
                <a:gd name="T106" fmla="*/ 1285 w 615"/>
                <a:gd name="T107" fmla="*/ 1184 h 695"/>
                <a:gd name="T108" fmla="*/ 1287 w 615"/>
                <a:gd name="T109" fmla="*/ 821 h 695"/>
                <a:gd name="T110" fmla="*/ 1163 w 615"/>
                <a:gd name="T111" fmla="*/ 669 h 695"/>
                <a:gd name="T112" fmla="*/ 1023 w 615"/>
                <a:gd name="T113" fmla="*/ 614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GB"/>
            </a:p>
          </p:txBody>
        </p:sp>
        <p:sp>
          <p:nvSpPr>
            <p:cNvPr id="33022" name="Freeform 4540"/>
            <p:cNvSpPr>
              <a:spLocks/>
            </p:cNvSpPr>
            <p:nvPr/>
          </p:nvSpPr>
          <p:spPr bwMode="auto">
            <a:xfrm>
              <a:off x="1623" y="2650"/>
              <a:ext cx="41" cy="38"/>
            </a:xfrm>
            <a:custGeom>
              <a:avLst/>
              <a:gdLst>
                <a:gd name="T0" fmla="*/ 37 w 37"/>
                <a:gd name="T1" fmla="*/ 121 h 31"/>
                <a:gd name="T2" fmla="*/ 33 w 37"/>
                <a:gd name="T3" fmla="*/ 121 h 31"/>
                <a:gd name="T4" fmla="*/ 14 w 37"/>
                <a:gd name="T5" fmla="*/ 108 h 31"/>
                <a:gd name="T6" fmla="*/ 4 w 37"/>
                <a:gd name="T7" fmla="*/ 131 h 31"/>
                <a:gd name="T8" fmla="*/ 0 w 37"/>
                <a:gd name="T9" fmla="*/ 72 h 31"/>
                <a:gd name="T10" fmla="*/ 2 w 37"/>
                <a:gd name="T11" fmla="*/ 72 h 31"/>
                <a:gd name="T12" fmla="*/ 0 w 37"/>
                <a:gd name="T13" fmla="*/ 40 h 31"/>
                <a:gd name="T14" fmla="*/ 4 w 37"/>
                <a:gd name="T15" fmla="*/ 0 h 31"/>
                <a:gd name="T16" fmla="*/ 42 w 37"/>
                <a:gd name="T17" fmla="*/ 13 h 31"/>
                <a:gd name="T18" fmla="*/ 75 w 37"/>
                <a:gd name="T19" fmla="*/ 20 h 31"/>
                <a:gd name="T20" fmla="*/ 58 w 37"/>
                <a:gd name="T21" fmla="*/ 77 h 31"/>
                <a:gd name="T22" fmla="*/ 58 w 37"/>
                <a:gd name="T23" fmla="*/ 91 h 31"/>
                <a:gd name="T24" fmla="*/ 53 w 37"/>
                <a:gd name="T25" fmla="*/ 108 h 31"/>
                <a:gd name="T26" fmla="*/ 47 w 37"/>
                <a:gd name="T27" fmla="*/ 108 h 31"/>
                <a:gd name="T28" fmla="*/ 37 w 37"/>
                <a:gd name="T29" fmla="*/ 121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GB"/>
            </a:p>
          </p:txBody>
        </p:sp>
        <p:sp>
          <p:nvSpPr>
            <p:cNvPr id="33023" name="Freeform 4541"/>
            <p:cNvSpPr>
              <a:spLocks/>
            </p:cNvSpPr>
            <p:nvPr/>
          </p:nvSpPr>
          <p:spPr bwMode="auto">
            <a:xfrm>
              <a:off x="2681" y="2598"/>
              <a:ext cx="35" cy="30"/>
            </a:xfrm>
            <a:custGeom>
              <a:avLst/>
              <a:gdLst>
                <a:gd name="T0" fmla="*/ 16 w 31"/>
                <a:gd name="T1" fmla="*/ 118 h 24"/>
                <a:gd name="T2" fmla="*/ 0 w 31"/>
                <a:gd name="T3" fmla="*/ 94 h 24"/>
                <a:gd name="T4" fmla="*/ 2 w 31"/>
                <a:gd name="T5" fmla="*/ 70 h 24"/>
                <a:gd name="T6" fmla="*/ 16 w 31"/>
                <a:gd name="T7" fmla="*/ 0 h 24"/>
                <a:gd name="T8" fmla="*/ 43 w 31"/>
                <a:gd name="T9" fmla="*/ 0 h 24"/>
                <a:gd name="T10" fmla="*/ 73 w 31"/>
                <a:gd name="T11" fmla="*/ 13 h 24"/>
                <a:gd name="T12" fmla="*/ 73 w 31"/>
                <a:gd name="T13" fmla="*/ 118 h 24"/>
                <a:gd name="T14" fmla="*/ 43 w 31"/>
                <a:gd name="T15" fmla="*/ 118 h 24"/>
                <a:gd name="T16" fmla="*/ 16 w 31"/>
                <a:gd name="T17" fmla="*/ 11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GB"/>
            </a:p>
          </p:txBody>
        </p:sp>
        <p:sp>
          <p:nvSpPr>
            <p:cNvPr id="33024" name="Freeform 4542"/>
            <p:cNvSpPr>
              <a:spLocks/>
            </p:cNvSpPr>
            <p:nvPr/>
          </p:nvSpPr>
          <p:spPr bwMode="auto">
            <a:xfrm>
              <a:off x="2666" y="2566"/>
              <a:ext cx="9" cy="11"/>
            </a:xfrm>
            <a:custGeom>
              <a:avLst/>
              <a:gdLst>
                <a:gd name="T0" fmla="*/ 40 w 7"/>
                <a:gd name="T1" fmla="*/ 0 h 9"/>
                <a:gd name="T2" fmla="*/ 28 w 7"/>
                <a:gd name="T3" fmla="*/ 0 h 9"/>
                <a:gd name="T4" fmla="*/ 0 w 7"/>
                <a:gd name="T5" fmla="*/ 35 h 9"/>
                <a:gd name="T6" fmla="*/ 4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GB"/>
            </a:p>
          </p:txBody>
        </p:sp>
        <p:sp>
          <p:nvSpPr>
            <p:cNvPr id="33025" name="Freeform 4543"/>
            <p:cNvSpPr>
              <a:spLocks/>
            </p:cNvSpPr>
            <p:nvPr/>
          </p:nvSpPr>
          <p:spPr bwMode="auto">
            <a:xfrm>
              <a:off x="2671" y="2600"/>
              <a:ext cx="100" cy="136"/>
            </a:xfrm>
            <a:custGeom>
              <a:avLst/>
              <a:gdLst>
                <a:gd name="T0" fmla="*/ 30 w 90"/>
                <a:gd name="T1" fmla="*/ 101 h 109"/>
                <a:gd name="T2" fmla="*/ 22 w 90"/>
                <a:gd name="T3" fmla="*/ 120 h 109"/>
                <a:gd name="T4" fmla="*/ 14 w 90"/>
                <a:gd name="T5" fmla="*/ 136 h 109"/>
                <a:gd name="T6" fmla="*/ 33 w 90"/>
                <a:gd name="T7" fmla="*/ 170 h 109"/>
                <a:gd name="T8" fmla="*/ 18 w 90"/>
                <a:gd name="T9" fmla="*/ 156 h 109"/>
                <a:gd name="T10" fmla="*/ 4 w 90"/>
                <a:gd name="T11" fmla="*/ 245 h 109"/>
                <a:gd name="T12" fmla="*/ 0 w 90"/>
                <a:gd name="T13" fmla="*/ 245 h 109"/>
                <a:gd name="T14" fmla="*/ 4 w 90"/>
                <a:gd name="T15" fmla="*/ 303 h 109"/>
                <a:gd name="T16" fmla="*/ 18 w 90"/>
                <a:gd name="T17" fmla="*/ 307 h 109"/>
                <a:gd name="T18" fmla="*/ 4 w 90"/>
                <a:gd name="T19" fmla="*/ 291 h 109"/>
                <a:gd name="T20" fmla="*/ 18 w 90"/>
                <a:gd name="T21" fmla="*/ 334 h 109"/>
                <a:gd name="T22" fmla="*/ 18 w 90"/>
                <a:gd name="T23" fmla="*/ 334 h 109"/>
                <a:gd name="T24" fmla="*/ 40 w 90"/>
                <a:gd name="T25" fmla="*/ 392 h 109"/>
                <a:gd name="T26" fmla="*/ 33 w 90"/>
                <a:gd name="T27" fmla="*/ 392 h 109"/>
                <a:gd name="T28" fmla="*/ 54 w 90"/>
                <a:gd name="T29" fmla="*/ 448 h 109"/>
                <a:gd name="T30" fmla="*/ 73 w 90"/>
                <a:gd name="T31" fmla="*/ 515 h 109"/>
                <a:gd name="T32" fmla="*/ 82 w 90"/>
                <a:gd name="T33" fmla="*/ 472 h 109"/>
                <a:gd name="T34" fmla="*/ 96 w 90"/>
                <a:gd name="T35" fmla="*/ 489 h 109"/>
                <a:gd name="T36" fmla="*/ 98 w 90"/>
                <a:gd name="T37" fmla="*/ 472 h 109"/>
                <a:gd name="T38" fmla="*/ 96 w 90"/>
                <a:gd name="T39" fmla="*/ 432 h 109"/>
                <a:gd name="T40" fmla="*/ 96 w 90"/>
                <a:gd name="T41" fmla="*/ 414 h 109"/>
                <a:gd name="T42" fmla="*/ 96 w 90"/>
                <a:gd name="T43" fmla="*/ 392 h 109"/>
                <a:gd name="T44" fmla="*/ 119 w 90"/>
                <a:gd name="T45" fmla="*/ 382 h 109"/>
                <a:gd name="T46" fmla="*/ 123 w 90"/>
                <a:gd name="T47" fmla="*/ 334 h 109"/>
                <a:gd name="T48" fmla="*/ 141 w 90"/>
                <a:gd name="T49" fmla="*/ 382 h 109"/>
                <a:gd name="T50" fmla="*/ 156 w 90"/>
                <a:gd name="T51" fmla="*/ 359 h 109"/>
                <a:gd name="T52" fmla="*/ 168 w 90"/>
                <a:gd name="T53" fmla="*/ 392 h 109"/>
                <a:gd name="T54" fmla="*/ 177 w 90"/>
                <a:gd name="T55" fmla="*/ 366 h 109"/>
                <a:gd name="T56" fmla="*/ 188 w 90"/>
                <a:gd name="T57" fmla="*/ 245 h 109"/>
                <a:gd name="T58" fmla="*/ 168 w 90"/>
                <a:gd name="T59" fmla="*/ 170 h 109"/>
                <a:gd name="T60" fmla="*/ 182 w 90"/>
                <a:gd name="T61" fmla="*/ 120 h 109"/>
                <a:gd name="T62" fmla="*/ 182 w 90"/>
                <a:gd name="T63" fmla="*/ 62 h 109"/>
                <a:gd name="T64" fmla="*/ 141 w 90"/>
                <a:gd name="T65" fmla="*/ 77 h 109"/>
                <a:gd name="T66" fmla="*/ 149 w 90"/>
                <a:gd name="T67" fmla="*/ 0 h 109"/>
                <a:gd name="T68" fmla="*/ 112 w 90"/>
                <a:gd name="T69" fmla="*/ 0 h 109"/>
                <a:gd name="T70" fmla="*/ 82 w 90"/>
                <a:gd name="T71" fmla="*/ 0 h 109"/>
                <a:gd name="T72" fmla="*/ 82 w 90"/>
                <a:gd name="T73" fmla="*/ 101 h 109"/>
                <a:gd name="T74" fmla="*/ 58 w 90"/>
                <a:gd name="T75" fmla="*/ 101 h 109"/>
                <a:gd name="T76" fmla="*/ 33 w 90"/>
                <a:gd name="T77" fmla="*/ 101 h 109"/>
                <a:gd name="T78" fmla="*/ 30 w 90"/>
                <a:gd name="T79" fmla="*/ 101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GB"/>
            </a:p>
          </p:txBody>
        </p:sp>
        <p:sp>
          <p:nvSpPr>
            <p:cNvPr id="33026" name="Freeform 4544"/>
            <p:cNvSpPr>
              <a:spLocks/>
            </p:cNvSpPr>
            <p:nvPr/>
          </p:nvSpPr>
          <p:spPr bwMode="auto">
            <a:xfrm>
              <a:off x="1435" y="3074"/>
              <a:ext cx="147" cy="183"/>
            </a:xfrm>
            <a:custGeom>
              <a:avLst/>
              <a:gdLst>
                <a:gd name="T0" fmla="*/ 14 w 132"/>
                <a:gd name="T1" fmla="*/ 62 h 147"/>
                <a:gd name="T2" fmla="*/ 4 w 132"/>
                <a:gd name="T3" fmla="*/ 151 h 147"/>
                <a:gd name="T4" fmla="*/ 0 w 132"/>
                <a:gd name="T5" fmla="*/ 243 h 147"/>
                <a:gd name="T6" fmla="*/ 35 w 132"/>
                <a:gd name="T7" fmla="*/ 305 h 147"/>
                <a:gd name="T8" fmla="*/ 63 w 132"/>
                <a:gd name="T9" fmla="*/ 377 h 147"/>
                <a:gd name="T10" fmla="*/ 96 w 132"/>
                <a:gd name="T11" fmla="*/ 411 h 147"/>
                <a:gd name="T12" fmla="*/ 119 w 132"/>
                <a:gd name="T13" fmla="*/ 428 h 147"/>
                <a:gd name="T14" fmla="*/ 150 w 132"/>
                <a:gd name="T15" fmla="*/ 473 h 147"/>
                <a:gd name="T16" fmla="*/ 182 w 132"/>
                <a:gd name="T17" fmla="*/ 504 h 147"/>
                <a:gd name="T18" fmla="*/ 166 w 132"/>
                <a:gd name="T19" fmla="*/ 584 h 147"/>
                <a:gd name="T20" fmla="*/ 154 w 132"/>
                <a:gd name="T21" fmla="*/ 659 h 147"/>
                <a:gd name="T22" fmla="*/ 195 w 132"/>
                <a:gd name="T23" fmla="*/ 669 h 147"/>
                <a:gd name="T24" fmla="*/ 238 w 132"/>
                <a:gd name="T25" fmla="*/ 683 h 147"/>
                <a:gd name="T26" fmla="*/ 255 w 132"/>
                <a:gd name="T27" fmla="*/ 659 h 147"/>
                <a:gd name="T28" fmla="*/ 282 w 132"/>
                <a:gd name="T29" fmla="*/ 569 h 147"/>
                <a:gd name="T30" fmla="*/ 275 w 132"/>
                <a:gd name="T31" fmla="*/ 513 h 147"/>
                <a:gd name="T32" fmla="*/ 275 w 132"/>
                <a:gd name="T33" fmla="*/ 451 h 147"/>
                <a:gd name="T34" fmla="*/ 282 w 132"/>
                <a:gd name="T35" fmla="*/ 381 h 147"/>
                <a:gd name="T36" fmla="*/ 261 w 132"/>
                <a:gd name="T37" fmla="*/ 381 h 147"/>
                <a:gd name="T38" fmla="*/ 241 w 132"/>
                <a:gd name="T39" fmla="*/ 381 h 147"/>
                <a:gd name="T40" fmla="*/ 238 w 132"/>
                <a:gd name="T41" fmla="*/ 305 h 147"/>
                <a:gd name="T42" fmla="*/ 226 w 132"/>
                <a:gd name="T43" fmla="*/ 243 h 147"/>
                <a:gd name="T44" fmla="*/ 199 w 132"/>
                <a:gd name="T45" fmla="*/ 243 h 147"/>
                <a:gd name="T46" fmla="*/ 154 w 132"/>
                <a:gd name="T47" fmla="*/ 223 h 147"/>
                <a:gd name="T48" fmla="*/ 150 w 132"/>
                <a:gd name="T49" fmla="*/ 110 h 147"/>
                <a:gd name="T50" fmla="*/ 139 w 132"/>
                <a:gd name="T51" fmla="*/ 77 h 147"/>
                <a:gd name="T52" fmla="*/ 139 w 132"/>
                <a:gd name="T53" fmla="*/ 57 h 147"/>
                <a:gd name="T54" fmla="*/ 110 w 132"/>
                <a:gd name="T55" fmla="*/ 0 h 147"/>
                <a:gd name="T56" fmla="*/ 63 w 132"/>
                <a:gd name="T57" fmla="*/ 21 h 147"/>
                <a:gd name="T58" fmla="*/ 18 w 132"/>
                <a:gd name="T59" fmla="*/ 21 h 147"/>
                <a:gd name="T60" fmla="*/ 14 w 132"/>
                <a:gd name="T61" fmla="*/ 62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GB"/>
            </a:p>
          </p:txBody>
        </p:sp>
        <p:sp>
          <p:nvSpPr>
            <p:cNvPr id="33027" name="Freeform 4545"/>
            <p:cNvSpPr>
              <a:spLocks/>
            </p:cNvSpPr>
            <p:nvPr/>
          </p:nvSpPr>
          <p:spPr bwMode="auto">
            <a:xfrm>
              <a:off x="2629" y="2638"/>
              <a:ext cx="5" cy="9"/>
            </a:xfrm>
            <a:custGeom>
              <a:avLst/>
              <a:gdLst>
                <a:gd name="T0" fmla="*/ 5 w 5"/>
                <a:gd name="T1" fmla="*/ 13 h 7"/>
                <a:gd name="T2" fmla="*/ 2 w 5"/>
                <a:gd name="T3" fmla="*/ 40 h 7"/>
                <a:gd name="T4" fmla="*/ 0 w 5"/>
                <a:gd name="T5" fmla="*/ 28 h 7"/>
                <a:gd name="T6" fmla="*/ 2 w 5"/>
                <a:gd name="T7" fmla="*/ 0 h 7"/>
                <a:gd name="T8" fmla="*/ 5 w 5"/>
                <a:gd name="T9" fmla="*/ 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GB"/>
            </a:p>
          </p:txBody>
        </p:sp>
        <p:sp>
          <p:nvSpPr>
            <p:cNvPr id="33028" name="Freeform 4546"/>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3029" name="Freeform 4547"/>
            <p:cNvSpPr>
              <a:spLocks/>
            </p:cNvSpPr>
            <p:nvPr/>
          </p:nvSpPr>
          <p:spPr bwMode="auto">
            <a:xfrm>
              <a:off x="3034" y="2671"/>
              <a:ext cx="190" cy="234"/>
            </a:xfrm>
            <a:custGeom>
              <a:avLst/>
              <a:gdLst>
                <a:gd name="T0" fmla="*/ 283 w 170"/>
                <a:gd name="T1" fmla="*/ 181 h 189"/>
                <a:gd name="T2" fmla="*/ 283 w 170"/>
                <a:gd name="T3" fmla="*/ 156 h 189"/>
                <a:gd name="T4" fmla="*/ 247 w 170"/>
                <a:gd name="T5" fmla="*/ 118 h 189"/>
                <a:gd name="T6" fmla="*/ 216 w 170"/>
                <a:gd name="T7" fmla="*/ 77 h 189"/>
                <a:gd name="T8" fmla="*/ 189 w 170"/>
                <a:gd name="T9" fmla="*/ 32 h 189"/>
                <a:gd name="T10" fmla="*/ 153 w 170"/>
                <a:gd name="T11" fmla="*/ 0 h 189"/>
                <a:gd name="T12" fmla="*/ 130 w 170"/>
                <a:gd name="T13" fmla="*/ 0 h 189"/>
                <a:gd name="T14" fmla="*/ 93 w 170"/>
                <a:gd name="T15" fmla="*/ 0 h 189"/>
                <a:gd name="T16" fmla="*/ 66 w 170"/>
                <a:gd name="T17" fmla="*/ 0 h 189"/>
                <a:gd name="T18" fmla="*/ 35 w 170"/>
                <a:gd name="T19" fmla="*/ 0 h 189"/>
                <a:gd name="T20" fmla="*/ 50 w 170"/>
                <a:gd name="T21" fmla="*/ 109 h 189"/>
                <a:gd name="T22" fmla="*/ 40 w 170"/>
                <a:gd name="T23" fmla="*/ 109 h 189"/>
                <a:gd name="T24" fmla="*/ 40 w 170"/>
                <a:gd name="T25" fmla="*/ 149 h 189"/>
                <a:gd name="T26" fmla="*/ 50 w 170"/>
                <a:gd name="T27" fmla="*/ 168 h 189"/>
                <a:gd name="T28" fmla="*/ 26 w 170"/>
                <a:gd name="T29" fmla="*/ 224 h 189"/>
                <a:gd name="T30" fmla="*/ 4 w 170"/>
                <a:gd name="T31" fmla="*/ 272 h 189"/>
                <a:gd name="T32" fmla="*/ 0 w 170"/>
                <a:gd name="T33" fmla="*/ 272 h 189"/>
                <a:gd name="T34" fmla="*/ 0 w 170"/>
                <a:gd name="T35" fmla="*/ 322 h 189"/>
                <a:gd name="T36" fmla="*/ 0 w 170"/>
                <a:gd name="T37" fmla="*/ 378 h 189"/>
                <a:gd name="T38" fmla="*/ 15 w 170"/>
                <a:gd name="T39" fmla="*/ 453 h 189"/>
                <a:gd name="T40" fmla="*/ 31 w 170"/>
                <a:gd name="T41" fmla="*/ 503 h 189"/>
                <a:gd name="T42" fmla="*/ 40 w 170"/>
                <a:gd name="T43" fmla="*/ 572 h 189"/>
                <a:gd name="T44" fmla="*/ 45 w 170"/>
                <a:gd name="T45" fmla="*/ 579 h 189"/>
                <a:gd name="T46" fmla="*/ 83 w 170"/>
                <a:gd name="T47" fmla="*/ 620 h 189"/>
                <a:gd name="T48" fmla="*/ 117 w 170"/>
                <a:gd name="T49" fmla="*/ 662 h 189"/>
                <a:gd name="T50" fmla="*/ 153 w 170"/>
                <a:gd name="T51" fmla="*/ 675 h 189"/>
                <a:gd name="T52" fmla="*/ 163 w 170"/>
                <a:gd name="T53" fmla="*/ 695 h 189"/>
                <a:gd name="T54" fmla="*/ 173 w 170"/>
                <a:gd name="T55" fmla="*/ 771 h 189"/>
                <a:gd name="T56" fmla="*/ 184 w 170"/>
                <a:gd name="T57" fmla="*/ 843 h 189"/>
                <a:gd name="T58" fmla="*/ 201 w 170"/>
                <a:gd name="T59" fmla="*/ 843 h 189"/>
                <a:gd name="T60" fmla="*/ 216 w 170"/>
                <a:gd name="T61" fmla="*/ 836 h 189"/>
                <a:gd name="T62" fmla="*/ 257 w 170"/>
                <a:gd name="T63" fmla="*/ 843 h 189"/>
                <a:gd name="T64" fmla="*/ 283 w 170"/>
                <a:gd name="T65" fmla="*/ 820 h 189"/>
                <a:gd name="T66" fmla="*/ 297 w 170"/>
                <a:gd name="T67" fmla="*/ 820 h 189"/>
                <a:gd name="T68" fmla="*/ 332 w 170"/>
                <a:gd name="T69" fmla="*/ 790 h 189"/>
                <a:gd name="T70" fmla="*/ 370 w 170"/>
                <a:gd name="T71" fmla="*/ 749 h 189"/>
                <a:gd name="T72" fmla="*/ 351 w 170"/>
                <a:gd name="T73" fmla="*/ 695 h 189"/>
                <a:gd name="T74" fmla="*/ 344 w 170"/>
                <a:gd name="T75" fmla="*/ 635 h 189"/>
                <a:gd name="T76" fmla="*/ 340 w 170"/>
                <a:gd name="T77" fmla="*/ 560 h 189"/>
                <a:gd name="T78" fmla="*/ 332 w 170"/>
                <a:gd name="T79" fmla="*/ 541 h 189"/>
                <a:gd name="T80" fmla="*/ 344 w 170"/>
                <a:gd name="T81" fmla="*/ 464 h 189"/>
                <a:gd name="T82" fmla="*/ 317 w 170"/>
                <a:gd name="T83" fmla="*/ 391 h 189"/>
                <a:gd name="T84" fmla="*/ 332 w 170"/>
                <a:gd name="T85" fmla="*/ 285 h 189"/>
                <a:gd name="T86" fmla="*/ 310 w 170"/>
                <a:gd name="T87" fmla="*/ 230 h 189"/>
                <a:gd name="T88" fmla="*/ 283 w 170"/>
                <a:gd name="T89" fmla="*/ 181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GB"/>
            </a:p>
          </p:txBody>
        </p:sp>
        <p:sp>
          <p:nvSpPr>
            <p:cNvPr id="33030" name="Freeform 4548"/>
            <p:cNvSpPr>
              <a:spLocks/>
            </p:cNvSpPr>
            <p:nvPr/>
          </p:nvSpPr>
          <p:spPr bwMode="auto">
            <a:xfrm>
              <a:off x="3204" y="2776"/>
              <a:ext cx="6" cy="16"/>
            </a:xfrm>
            <a:custGeom>
              <a:avLst/>
              <a:gdLst>
                <a:gd name="T0" fmla="*/ 17 w 5"/>
                <a:gd name="T1" fmla="*/ 87 h 12"/>
                <a:gd name="T2" fmla="*/ 12 w 5"/>
                <a:gd name="T3" fmla="*/ 0 h 12"/>
                <a:gd name="T4" fmla="*/ 0 w 5"/>
                <a:gd name="T5" fmla="*/ 37 h 12"/>
                <a:gd name="T6" fmla="*/ 17 w 5"/>
                <a:gd name="T7" fmla="*/ 8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GB"/>
            </a:p>
          </p:txBody>
        </p:sp>
        <p:sp>
          <p:nvSpPr>
            <p:cNvPr id="33031" name="Freeform 4549"/>
            <p:cNvSpPr>
              <a:spLocks/>
            </p:cNvSpPr>
            <p:nvPr/>
          </p:nvSpPr>
          <p:spPr bwMode="auto">
            <a:xfrm>
              <a:off x="3038" y="2553"/>
              <a:ext cx="93" cy="127"/>
            </a:xfrm>
            <a:custGeom>
              <a:avLst/>
              <a:gdLst>
                <a:gd name="T0" fmla="*/ 165 w 83"/>
                <a:gd name="T1" fmla="*/ 71 h 102"/>
                <a:gd name="T2" fmla="*/ 148 w 83"/>
                <a:gd name="T3" fmla="*/ 0 h 102"/>
                <a:gd name="T4" fmla="*/ 132 w 83"/>
                <a:gd name="T5" fmla="*/ 46 h 102"/>
                <a:gd name="T6" fmla="*/ 95 w 83"/>
                <a:gd name="T7" fmla="*/ 46 h 102"/>
                <a:gd name="T8" fmla="*/ 80 w 83"/>
                <a:gd name="T9" fmla="*/ 57 h 102"/>
                <a:gd name="T10" fmla="*/ 69 w 83"/>
                <a:gd name="T11" fmla="*/ 46 h 102"/>
                <a:gd name="T12" fmla="*/ 43 w 83"/>
                <a:gd name="T13" fmla="*/ 57 h 102"/>
                <a:gd name="T14" fmla="*/ 43 w 83"/>
                <a:gd name="T15" fmla="*/ 71 h 102"/>
                <a:gd name="T16" fmla="*/ 38 w 83"/>
                <a:gd name="T17" fmla="*/ 134 h 102"/>
                <a:gd name="T18" fmla="*/ 56 w 83"/>
                <a:gd name="T19" fmla="*/ 176 h 102"/>
                <a:gd name="T20" fmla="*/ 34 w 83"/>
                <a:gd name="T21" fmla="*/ 232 h 102"/>
                <a:gd name="T22" fmla="*/ 12 w 83"/>
                <a:gd name="T23" fmla="*/ 289 h 102"/>
                <a:gd name="T24" fmla="*/ 3 w 83"/>
                <a:gd name="T25" fmla="*/ 377 h 102"/>
                <a:gd name="T26" fmla="*/ 0 w 83"/>
                <a:gd name="T27" fmla="*/ 473 h 102"/>
                <a:gd name="T28" fmla="*/ 3 w 83"/>
                <a:gd name="T29" fmla="*/ 473 h 102"/>
                <a:gd name="T30" fmla="*/ 27 w 83"/>
                <a:gd name="T31" fmla="*/ 441 h 102"/>
                <a:gd name="T32" fmla="*/ 56 w 83"/>
                <a:gd name="T33" fmla="*/ 441 h 102"/>
                <a:gd name="T34" fmla="*/ 85 w 83"/>
                <a:gd name="T35" fmla="*/ 441 h 102"/>
                <a:gd name="T36" fmla="*/ 121 w 83"/>
                <a:gd name="T37" fmla="*/ 441 h 102"/>
                <a:gd name="T38" fmla="*/ 148 w 83"/>
                <a:gd name="T39" fmla="*/ 441 h 102"/>
                <a:gd name="T40" fmla="*/ 148 w 83"/>
                <a:gd name="T41" fmla="*/ 344 h 102"/>
                <a:gd name="T42" fmla="*/ 176 w 83"/>
                <a:gd name="T43" fmla="*/ 265 h 102"/>
                <a:gd name="T44" fmla="*/ 185 w 83"/>
                <a:gd name="T45" fmla="*/ 198 h 102"/>
                <a:gd name="T46" fmla="*/ 176 w 83"/>
                <a:gd name="T47" fmla="*/ 134 h 102"/>
                <a:gd name="T48" fmla="*/ 165 w 83"/>
                <a:gd name="T49" fmla="*/ 71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GB"/>
            </a:p>
          </p:txBody>
        </p:sp>
        <p:sp>
          <p:nvSpPr>
            <p:cNvPr id="33032" name="Freeform 4550"/>
            <p:cNvSpPr>
              <a:spLocks/>
            </p:cNvSpPr>
            <p:nvPr/>
          </p:nvSpPr>
          <p:spPr bwMode="auto">
            <a:xfrm>
              <a:off x="2729" y="2531"/>
              <a:ext cx="338" cy="413"/>
            </a:xfrm>
            <a:custGeom>
              <a:avLst/>
              <a:gdLst>
                <a:gd name="T0" fmla="*/ 589 w 302"/>
                <a:gd name="T1" fmla="*/ 597 h 333"/>
                <a:gd name="T2" fmla="*/ 584 w 302"/>
                <a:gd name="T3" fmla="*/ 651 h 333"/>
                <a:gd name="T4" fmla="*/ 591 w 302"/>
                <a:gd name="T5" fmla="*/ 722 h 333"/>
                <a:gd name="T6" fmla="*/ 598 w 302"/>
                <a:gd name="T7" fmla="*/ 840 h 333"/>
                <a:gd name="T8" fmla="*/ 613 w 302"/>
                <a:gd name="T9" fmla="*/ 974 h 333"/>
                <a:gd name="T10" fmla="*/ 642 w 302"/>
                <a:gd name="T11" fmla="*/ 1089 h 333"/>
                <a:gd name="T12" fmla="*/ 584 w 302"/>
                <a:gd name="T13" fmla="*/ 1106 h 333"/>
                <a:gd name="T14" fmla="*/ 567 w 302"/>
                <a:gd name="T15" fmla="*/ 1244 h 333"/>
                <a:gd name="T16" fmla="*/ 561 w 302"/>
                <a:gd name="T17" fmla="*/ 1372 h 333"/>
                <a:gd name="T18" fmla="*/ 608 w 302"/>
                <a:gd name="T19" fmla="*/ 1408 h 333"/>
                <a:gd name="T20" fmla="*/ 589 w 302"/>
                <a:gd name="T21" fmla="*/ 1503 h 333"/>
                <a:gd name="T22" fmla="*/ 545 w 302"/>
                <a:gd name="T23" fmla="*/ 1428 h 333"/>
                <a:gd name="T24" fmla="*/ 513 w 302"/>
                <a:gd name="T25" fmla="*/ 1366 h 333"/>
                <a:gd name="T26" fmla="*/ 450 w 302"/>
                <a:gd name="T27" fmla="*/ 1352 h 333"/>
                <a:gd name="T28" fmla="*/ 416 w 302"/>
                <a:gd name="T29" fmla="*/ 1339 h 333"/>
                <a:gd name="T30" fmla="*/ 379 w 302"/>
                <a:gd name="T31" fmla="*/ 1308 h 333"/>
                <a:gd name="T32" fmla="*/ 348 w 302"/>
                <a:gd name="T33" fmla="*/ 1292 h 333"/>
                <a:gd name="T34" fmla="*/ 337 w 302"/>
                <a:gd name="T35" fmla="*/ 1121 h 333"/>
                <a:gd name="T36" fmla="*/ 284 w 302"/>
                <a:gd name="T37" fmla="*/ 1013 h 333"/>
                <a:gd name="T38" fmla="*/ 254 w 302"/>
                <a:gd name="T39" fmla="*/ 987 h 333"/>
                <a:gd name="T40" fmla="*/ 208 w 302"/>
                <a:gd name="T41" fmla="*/ 1074 h 333"/>
                <a:gd name="T42" fmla="*/ 166 w 302"/>
                <a:gd name="T43" fmla="*/ 987 h 333"/>
                <a:gd name="T44" fmla="*/ 123 w 302"/>
                <a:gd name="T45" fmla="*/ 904 h 333"/>
                <a:gd name="T46" fmla="*/ 62 w 302"/>
                <a:gd name="T47" fmla="*/ 895 h 333"/>
                <a:gd name="T48" fmla="*/ 4 w 302"/>
                <a:gd name="T49" fmla="*/ 904 h 333"/>
                <a:gd name="T50" fmla="*/ 4 w 302"/>
                <a:gd name="T51" fmla="*/ 883 h 333"/>
                <a:gd name="T52" fmla="*/ 31 w 302"/>
                <a:gd name="T53" fmla="*/ 801 h 333"/>
                <a:gd name="T54" fmla="*/ 62 w 302"/>
                <a:gd name="T55" fmla="*/ 786 h 333"/>
                <a:gd name="T56" fmla="*/ 84 w 302"/>
                <a:gd name="T57" fmla="*/ 820 h 333"/>
                <a:gd name="T58" fmla="*/ 143 w 302"/>
                <a:gd name="T59" fmla="*/ 712 h 333"/>
                <a:gd name="T60" fmla="*/ 145 w 302"/>
                <a:gd name="T61" fmla="*/ 588 h 333"/>
                <a:gd name="T62" fmla="*/ 191 w 302"/>
                <a:gd name="T63" fmla="*/ 454 h 333"/>
                <a:gd name="T64" fmla="*/ 208 w 302"/>
                <a:gd name="T65" fmla="*/ 339 h 333"/>
                <a:gd name="T66" fmla="*/ 219 w 302"/>
                <a:gd name="T67" fmla="*/ 210 h 333"/>
                <a:gd name="T68" fmla="*/ 222 w 302"/>
                <a:gd name="T69" fmla="*/ 78 h 333"/>
                <a:gd name="T70" fmla="*/ 284 w 302"/>
                <a:gd name="T71" fmla="*/ 50 h 333"/>
                <a:gd name="T72" fmla="*/ 354 w 302"/>
                <a:gd name="T73" fmla="*/ 95 h 333"/>
                <a:gd name="T74" fmla="*/ 385 w 302"/>
                <a:gd name="T75" fmla="*/ 50 h 333"/>
                <a:gd name="T76" fmla="*/ 443 w 302"/>
                <a:gd name="T77" fmla="*/ 32 h 333"/>
                <a:gd name="T78" fmla="*/ 483 w 302"/>
                <a:gd name="T79" fmla="*/ 2 h 333"/>
                <a:gd name="T80" fmla="*/ 529 w 302"/>
                <a:gd name="T81" fmla="*/ 17 h 333"/>
                <a:gd name="T82" fmla="*/ 567 w 302"/>
                <a:gd name="T83" fmla="*/ 72 h 333"/>
                <a:gd name="T84" fmla="*/ 598 w 302"/>
                <a:gd name="T85" fmla="*/ 50 h 333"/>
                <a:gd name="T86" fmla="*/ 648 w 302"/>
                <a:gd name="T87" fmla="*/ 149 h 333"/>
                <a:gd name="T88" fmla="*/ 663 w 302"/>
                <a:gd name="T89" fmla="*/ 254 h 333"/>
                <a:gd name="T90" fmla="*/ 617 w 302"/>
                <a:gd name="T91" fmla="*/ 363 h 333"/>
                <a:gd name="T92" fmla="*/ 608 w 302"/>
                <a:gd name="T93" fmla="*/ 54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GB"/>
            </a:p>
          </p:txBody>
        </p:sp>
        <p:sp>
          <p:nvSpPr>
            <p:cNvPr id="33033" name="Freeform 4551"/>
            <p:cNvSpPr>
              <a:spLocks/>
            </p:cNvSpPr>
            <p:nvPr/>
          </p:nvSpPr>
          <p:spPr bwMode="auto">
            <a:xfrm>
              <a:off x="2898" y="2830"/>
              <a:ext cx="207" cy="216"/>
            </a:xfrm>
            <a:custGeom>
              <a:avLst/>
              <a:gdLst>
                <a:gd name="T0" fmla="*/ 72 w 185"/>
                <a:gd name="T1" fmla="*/ 370 h 175"/>
                <a:gd name="T2" fmla="*/ 40 w 185"/>
                <a:gd name="T3" fmla="*/ 370 h 175"/>
                <a:gd name="T4" fmla="*/ 2 w 185"/>
                <a:gd name="T5" fmla="*/ 370 h 175"/>
                <a:gd name="T6" fmla="*/ 2 w 185"/>
                <a:gd name="T7" fmla="*/ 433 h 175"/>
                <a:gd name="T8" fmla="*/ 2 w 185"/>
                <a:gd name="T9" fmla="*/ 492 h 175"/>
                <a:gd name="T10" fmla="*/ 0 w 185"/>
                <a:gd name="T11" fmla="*/ 554 h 175"/>
                <a:gd name="T12" fmla="*/ 0 w 185"/>
                <a:gd name="T13" fmla="*/ 620 h 175"/>
                <a:gd name="T14" fmla="*/ 26 w 185"/>
                <a:gd name="T15" fmla="*/ 683 h 175"/>
                <a:gd name="T16" fmla="*/ 45 w 185"/>
                <a:gd name="T17" fmla="*/ 731 h 175"/>
                <a:gd name="T18" fmla="*/ 72 w 185"/>
                <a:gd name="T19" fmla="*/ 722 h 175"/>
                <a:gd name="T20" fmla="*/ 109 w 185"/>
                <a:gd name="T21" fmla="*/ 743 h 175"/>
                <a:gd name="T22" fmla="*/ 161 w 185"/>
                <a:gd name="T23" fmla="*/ 765 h 175"/>
                <a:gd name="T24" fmla="*/ 192 w 185"/>
                <a:gd name="T25" fmla="*/ 711 h 175"/>
                <a:gd name="T26" fmla="*/ 227 w 185"/>
                <a:gd name="T27" fmla="*/ 650 h 175"/>
                <a:gd name="T28" fmla="*/ 239 w 185"/>
                <a:gd name="T29" fmla="*/ 607 h 175"/>
                <a:gd name="T30" fmla="*/ 264 w 185"/>
                <a:gd name="T31" fmla="*/ 585 h 175"/>
                <a:gd name="T32" fmla="*/ 293 w 185"/>
                <a:gd name="T33" fmla="*/ 576 h 175"/>
                <a:gd name="T34" fmla="*/ 281 w 185"/>
                <a:gd name="T35" fmla="*/ 538 h 175"/>
                <a:gd name="T36" fmla="*/ 308 w 185"/>
                <a:gd name="T37" fmla="*/ 515 h 175"/>
                <a:gd name="T38" fmla="*/ 330 w 185"/>
                <a:gd name="T39" fmla="*/ 492 h 175"/>
                <a:gd name="T40" fmla="*/ 357 w 185"/>
                <a:gd name="T41" fmla="*/ 468 h 175"/>
                <a:gd name="T42" fmla="*/ 385 w 185"/>
                <a:gd name="T43" fmla="*/ 453 h 175"/>
                <a:gd name="T44" fmla="*/ 368 w 185"/>
                <a:gd name="T45" fmla="*/ 425 h 175"/>
                <a:gd name="T46" fmla="*/ 388 w 185"/>
                <a:gd name="T47" fmla="*/ 338 h 175"/>
                <a:gd name="T48" fmla="*/ 396 w 185"/>
                <a:gd name="T49" fmla="*/ 318 h 175"/>
                <a:gd name="T50" fmla="*/ 396 w 185"/>
                <a:gd name="T51" fmla="*/ 267 h 175"/>
                <a:gd name="T52" fmla="*/ 399 w 185"/>
                <a:gd name="T53" fmla="*/ 197 h 175"/>
                <a:gd name="T54" fmla="*/ 408 w 185"/>
                <a:gd name="T55" fmla="*/ 170 h 175"/>
                <a:gd name="T56" fmla="*/ 385 w 185"/>
                <a:gd name="T57" fmla="*/ 111 h 175"/>
                <a:gd name="T58" fmla="*/ 385 w 185"/>
                <a:gd name="T59" fmla="*/ 90 h 175"/>
                <a:gd name="T60" fmla="*/ 350 w 185"/>
                <a:gd name="T61" fmla="*/ 48 h 175"/>
                <a:gd name="T62" fmla="*/ 313 w 185"/>
                <a:gd name="T63" fmla="*/ 2 h 175"/>
                <a:gd name="T64" fmla="*/ 308 w 185"/>
                <a:gd name="T65" fmla="*/ 0 h 175"/>
                <a:gd name="T66" fmla="*/ 275 w 185"/>
                <a:gd name="T67" fmla="*/ 2 h 175"/>
                <a:gd name="T68" fmla="*/ 251 w 185"/>
                <a:gd name="T69" fmla="*/ 17 h 175"/>
                <a:gd name="T70" fmla="*/ 227 w 185"/>
                <a:gd name="T71" fmla="*/ 80 h 175"/>
                <a:gd name="T72" fmla="*/ 235 w 185"/>
                <a:gd name="T73" fmla="*/ 151 h 175"/>
                <a:gd name="T74" fmla="*/ 227 w 185"/>
                <a:gd name="T75" fmla="*/ 210 h 175"/>
                <a:gd name="T76" fmla="*/ 227 w 185"/>
                <a:gd name="T77" fmla="*/ 274 h 175"/>
                <a:gd name="T78" fmla="*/ 261 w 185"/>
                <a:gd name="T79" fmla="*/ 330 h 175"/>
                <a:gd name="T80" fmla="*/ 275 w 185"/>
                <a:gd name="T81" fmla="*/ 314 h 175"/>
                <a:gd name="T82" fmla="*/ 264 w 185"/>
                <a:gd name="T83" fmla="*/ 404 h 175"/>
                <a:gd name="T84" fmla="*/ 254 w 185"/>
                <a:gd name="T85" fmla="*/ 404 h 175"/>
                <a:gd name="T86" fmla="*/ 245 w 185"/>
                <a:gd name="T87" fmla="*/ 404 h 175"/>
                <a:gd name="T88" fmla="*/ 214 w 185"/>
                <a:gd name="T89" fmla="*/ 330 h 175"/>
                <a:gd name="T90" fmla="*/ 192 w 185"/>
                <a:gd name="T91" fmla="*/ 297 h 175"/>
                <a:gd name="T92" fmla="*/ 179 w 185"/>
                <a:gd name="T93" fmla="*/ 267 h 175"/>
                <a:gd name="T94" fmla="*/ 167 w 185"/>
                <a:gd name="T95" fmla="*/ 297 h 175"/>
                <a:gd name="T96" fmla="*/ 117 w 185"/>
                <a:gd name="T97" fmla="*/ 258 h 175"/>
                <a:gd name="T98" fmla="*/ 115 w 185"/>
                <a:gd name="T99" fmla="*/ 238 h 175"/>
                <a:gd name="T100" fmla="*/ 84 w 185"/>
                <a:gd name="T101" fmla="*/ 243 h 175"/>
                <a:gd name="T102" fmla="*/ 72 w 185"/>
                <a:gd name="T103" fmla="*/ 207 h 175"/>
                <a:gd name="T104" fmla="*/ 72 w 185"/>
                <a:gd name="T105" fmla="*/ 286 h 175"/>
                <a:gd name="T106" fmla="*/ 72 w 185"/>
                <a:gd name="T107" fmla="*/ 37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GB"/>
            </a:p>
          </p:txBody>
        </p:sp>
        <p:sp>
          <p:nvSpPr>
            <p:cNvPr id="33034" name="Freeform 4552"/>
            <p:cNvSpPr>
              <a:spLocks/>
            </p:cNvSpPr>
            <p:nvPr/>
          </p:nvSpPr>
          <p:spPr bwMode="auto">
            <a:xfrm>
              <a:off x="2955" y="2993"/>
              <a:ext cx="134" cy="150"/>
            </a:xfrm>
            <a:custGeom>
              <a:avLst/>
              <a:gdLst>
                <a:gd name="T0" fmla="*/ 130 w 120"/>
                <a:gd name="T1" fmla="*/ 524 h 121"/>
                <a:gd name="T2" fmla="*/ 117 w 120"/>
                <a:gd name="T3" fmla="*/ 512 h 121"/>
                <a:gd name="T4" fmla="*/ 92 w 120"/>
                <a:gd name="T5" fmla="*/ 475 h 121"/>
                <a:gd name="T6" fmla="*/ 76 w 120"/>
                <a:gd name="T7" fmla="*/ 413 h 121"/>
                <a:gd name="T8" fmla="*/ 71 w 120"/>
                <a:gd name="T9" fmla="*/ 381 h 121"/>
                <a:gd name="T10" fmla="*/ 68 w 120"/>
                <a:gd name="T11" fmla="*/ 374 h 121"/>
                <a:gd name="T12" fmla="*/ 40 w 120"/>
                <a:gd name="T13" fmla="*/ 327 h 121"/>
                <a:gd name="T14" fmla="*/ 19 w 120"/>
                <a:gd name="T15" fmla="*/ 257 h 121"/>
                <a:gd name="T16" fmla="*/ 0 w 120"/>
                <a:gd name="T17" fmla="*/ 169 h 121"/>
                <a:gd name="T18" fmla="*/ 50 w 120"/>
                <a:gd name="T19" fmla="*/ 193 h 121"/>
                <a:gd name="T20" fmla="*/ 82 w 120"/>
                <a:gd name="T21" fmla="*/ 136 h 121"/>
                <a:gd name="T22" fmla="*/ 117 w 120"/>
                <a:gd name="T23" fmla="*/ 77 h 121"/>
                <a:gd name="T24" fmla="*/ 130 w 120"/>
                <a:gd name="T25" fmla="*/ 32 h 121"/>
                <a:gd name="T26" fmla="*/ 152 w 120"/>
                <a:gd name="T27" fmla="*/ 2 h 121"/>
                <a:gd name="T28" fmla="*/ 181 w 120"/>
                <a:gd name="T29" fmla="*/ 0 h 121"/>
                <a:gd name="T30" fmla="*/ 181 w 120"/>
                <a:gd name="T31" fmla="*/ 32 h 121"/>
                <a:gd name="T32" fmla="*/ 195 w 120"/>
                <a:gd name="T33" fmla="*/ 32 h 121"/>
                <a:gd name="T34" fmla="*/ 226 w 120"/>
                <a:gd name="T35" fmla="*/ 62 h 121"/>
                <a:gd name="T36" fmla="*/ 262 w 120"/>
                <a:gd name="T37" fmla="*/ 88 h 121"/>
                <a:gd name="T38" fmla="*/ 262 w 120"/>
                <a:gd name="T39" fmla="*/ 193 h 121"/>
                <a:gd name="T40" fmla="*/ 255 w 120"/>
                <a:gd name="T41" fmla="*/ 257 h 121"/>
                <a:gd name="T42" fmla="*/ 255 w 120"/>
                <a:gd name="T43" fmla="*/ 327 h 121"/>
                <a:gd name="T44" fmla="*/ 243 w 120"/>
                <a:gd name="T45" fmla="*/ 395 h 121"/>
                <a:gd name="T46" fmla="*/ 239 w 120"/>
                <a:gd name="T47" fmla="*/ 455 h 121"/>
                <a:gd name="T48" fmla="*/ 214 w 120"/>
                <a:gd name="T49" fmla="*/ 501 h 121"/>
                <a:gd name="T50" fmla="*/ 195 w 120"/>
                <a:gd name="T51" fmla="*/ 545 h 121"/>
                <a:gd name="T52" fmla="*/ 163 w 120"/>
                <a:gd name="T53" fmla="*/ 531 h 121"/>
                <a:gd name="T54" fmla="*/ 132 w 120"/>
                <a:gd name="T55" fmla="*/ 531 h 121"/>
                <a:gd name="T56" fmla="*/ 130 w 120"/>
                <a:gd name="T57" fmla="*/ 524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GB"/>
            </a:p>
          </p:txBody>
        </p:sp>
        <p:sp>
          <p:nvSpPr>
            <p:cNvPr id="33035" name="Freeform 4553"/>
            <p:cNvSpPr>
              <a:spLocks/>
            </p:cNvSpPr>
            <p:nvPr/>
          </p:nvSpPr>
          <p:spPr bwMode="auto">
            <a:xfrm>
              <a:off x="1540" y="3315"/>
              <a:ext cx="84" cy="105"/>
            </a:xfrm>
            <a:custGeom>
              <a:avLst/>
              <a:gdLst>
                <a:gd name="T0" fmla="*/ 151 w 76"/>
                <a:gd name="T1" fmla="*/ 187 h 85"/>
                <a:gd name="T2" fmla="*/ 118 w 76"/>
                <a:gd name="T3" fmla="*/ 136 h 85"/>
                <a:gd name="T4" fmla="*/ 88 w 76"/>
                <a:gd name="T5" fmla="*/ 80 h 85"/>
                <a:gd name="T6" fmla="*/ 62 w 76"/>
                <a:gd name="T7" fmla="*/ 61 h 85"/>
                <a:gd name="T8" fmla="*/ 59 w 76"/>
                <a:gd name="T9" fmla="*/ 61 h 85"/>
                <a:gd name="T10" fmla="*/ 19 w 76"/>
                <a:gd name="T11" fmla="*/ 0 h 85"/>
                <a:gd name="T12" fmla="*/ 0 w 76"/>
                <a:gd name="T13" fmla="*/ 0 h 85"/>
                <a:gd name="T14" fmla="*/ 0 w 76"/>
                <a:gd name="T15" fmla="*/ 2 h 85"/>
                <a:gd name="T16" fmla="*/ 0 w 76"/>
                <a:gd name="T17" fmla="*/ 93 h 85"/>
                <a:gd name="T18" fmla="*/ 0 w 76"/>
                <a:gd name="T19" fmla="*/ 175 h 85"/>
                <a:gd name="T20" fmla="*/ 0 w 76"/>
                <a:gd name="T21" fmla="*/ 187 h 85"/>
                <a:gd name="T22" fmla="*/ 0 w 76"/>
                <a:gd name="T23" fmla="*/ 247 h 85"/>
                <a:gd name="T24" fmla="*/ 14 w 76"/>
                <a:gd name="T25" fmla="*/ 314 h 85"/>
                <a:gd name="T26" fmla="*/ 53 w 76"/>
                <a:gd name="T27" fmla="*/ 352 h 85"/>
                <a:gd name="T28" fmla="*/ 104 w 76"/>
                <a:gd name="T29" fmla="*/ 376 h 85"/>
                <a:gd name="T30" fmla="*/ 128 w 76"/>
                <a:gd name="T31" fmla="*/ 343 h 85"/>
                <a:gd name="T32" fmla="*/ 154 w 76"/>
                <a:gd name="T33" fmla="*/ 280 h 85"/>
                <a:gd name="T34" fmla="*/ 141 w 76"/>
                <a:gd name="T35" fmla="*/ 221 h 85"/>
                <a:gd name="T36" fmla="*/ 151 w 76"/>
                <a:gd name="T37" fmla="*/ 18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GB"/>
            </a:p>
          </p:txBody>
        </p:sp>
        <p:sp>
          <p:nvSpPr>
            <p:cNvPr id="33036" name="Freeform 4554"/>
            <p:cNvSpPr>
              <a:spLocks/>
            </p:cNvSpPr>
            <p:nvPr/>
          </p:nvSpPr>
          <p:spPr bwMode="auto">
            <a:xfrm>
              <a:off x="1329" y="3128"/>
              <a:ext cx="269" cy="670"/>
            </a:xfrm>
            <a:custGeom>
              <a:avLst/>
              <a:gdLst>
                <a:gd name="T0" fmla="*/ 294 w 241"/>
                <a:gd name="T1" fmla="*/ 1531 h 541"/>
                <a:gd name="T2" fmla="*/ 280 w 241"/>
                <a:gd name="T3" fmla="*/ 1627 h 541"/>
                <a:gd name="T4" fmla="*/ 304 w 241"/>
                <a:gd name="T5" fmla="*/ 1635 h 541"/>
                <a:gd name="T6" fmla="*/ 320 w 241"/>
                <a:gd name="T7" fmla="*/ 1681 h 541"/>
                <a:gd name="T8" fmla="*/ 284 w 241"/>
                <a:gd name="T9" fmla="*/ 1666 h 541"/>
                <a:gd name="T10" fmla="*/ 284 w 241"/>
                <a:gd name="T11" fmla="*/ 1750 h 541"/>
                <a:gd name="T12" fmla="*/ 284 w 241"/>
                <a:gd name="T13" fmla="*/ 1845 h 541"/>
                <a:gd name="T14" fmla="*/ 250 w 241"/>
                <a:gd name="T15" fmla="*/ 1967 h 541"/>
                <a:gd name="T16" fmla="*/ 317 w 241"/>
                <a:gd name="T17" fmla="*/ 2040 h 541"/>
                <a:gd name="T18" fmla="*/ 317 w 241"/>
                <a:gd name="T19" fmla="*/ 2082 h 541"/>
                <a:gd name="T20" fmla="*/ 284 w 241"/>
                <a:gd name="T21" fmla="*/ 2186 h 541"/>
                <a:gd name="T22" fmla="*/ 266 w 241"/>
                <a:gd name="T23" fmla="*/ 2228 h 541"/>
                <a:gd name="T24" fmla="*/ 270 w 241"/>
                <a:gd name="T25" fmla="*/ 2263 h 541"/>
                <a:gd name="T26" fmla="*/ 263 w 241"/>
                <a:gd name="T27" fmla="*/ 2317 h 541"/>
                <a:gd name="T28" fmla="*/ 266 w 241"/>
                <a:gd name="T29" fmla="*/ 2360 h 541"/>
                <a:gd name="T30" fmla="*/ 304 w 241"/>
                <a:gd name="T31" fmla="*/ 2419 h 541"/>
                <a:gd name="T32" fmla="*/ 194 w 241"/>
                <a:gd name="T33" fmla="*/ 2379 h 541"/>
                <a:gd name="T34" fmla="*/ 156 w 241"/>
                <a:gd name="T35" fmla="*/ 2289 h 541"/>
                <a:gd name="T36" fmla="*/ 112 w 241"/>
                <a:gd name="T37" fmla="*/ 2186 h 541"/>
                <a:gd name="T38" fmla="*/ 129 w 241"/>
                <a:gd name="T39" fmla="*/ 2029 h 541"/>
                <a:gd name="T40" fmla="*/ 117 w 241"/>
                <a:gd name="T41" fmla="*/ 1891 h 541"/>
                <a:gd name="T42" fmla="*/ 97 w 241"/>
                <a:gd name="T43" fmla="*/ 1834 h 541"/>
                <a:gd name="T44" fmla="*/ 94 w 241"/>
                <a:gd name="T45" fmla="*/ 1783 h 541"/>
                <a:gd name="T46" fmla="*/ 61 w 241"/>
                <a:gd name="T47" fmla="*/ 1655 h 541"/>
                <a:gd name="T48" fmla="*/ 45 w 241"/>
                <a:gd name="T49" fmla="*/ 1487 h 541"/>
                <a:gd name="T50" fmla="*/ 51 w 241"/>
                <a:gd name="T51" fmla="*/ 1364 h 541"/>
                <a:gd name="T52" fmla="*/ 36 w 241"/>
                <a:gd name="T53" fmla="*/ 1250 h 541"/>
                <a:gd name="T54" fmla="*/ 40 w 241"/>
                <a:gd name="T55" fmla="*/ 1132 h 541"/>
                <a:gd name="T56" fmla="*/ 40 w 241"/>
                <a:gd name="T57" fmla="*/ 970 h 541"/>
                <a:gd name="T58" fmla="*/ 15 w 241"/>
                <a:gd name="T59" fmla="*/ 857 h 541"/>
                <a:gd name="T60" fmla="*/ 0 w 241"/>
                <a:gd name="T61" fmla="*/ 738 h 541"/>
                <a:gd name="T62" fmla="*/ 2 w 241"/>
                <a:gd name="T63" fmla="*/ 635 h 541"/>
                <a:gd name="T64" fmla="*/ 15 w 241"/>
                <a:gd name="T65" fmla="*/ 503 h 541"/>
                <a:gd name="T66" fmla="*/ 40 w 241"/>
                <a:gd name="T67" fmla="*/ 412 h 541"/>
                <a:gd name="T68" fmla="*/ 26 w 241"/>
                <a:gd name="T69" fmla="*/ 256 h 541"/>
                <a:gd name="T70" fmla="*/ 61 w 241"/>
                <a:gd name="T71" fmla="*/ 181 h 541"/>
                <a:gd name="T72" fmla="*/ 61 w 241"/>
                <a:gd name="T73" fmla="*/ 95 h 541"/>
                <a:gd name="T74" fmla="*/ 94 w 241"/>
                <a:gd name="T75" fmla="*/ 21 h 541"/>
                <a:gd name="T76" fmla="*/ 148 w 241"/>
                <a:gd name="T77" fmla="*/ 72 h 541"/>
                <a:gd name="T78" fmla="*/ 200 w 241"/>
                <a:gd name="T79" fmla="*/ 21 h 541"/>
                <a:gd name="T80" fmla="*/ 239 w 241"/>
                <a:gd name="T81" fmla="*/ 102 h 541"/>
                <a:gd name="T82" fmla="*/ 301 w 241"/>
                <a:gd name="T83" fmla="*/ 199 h 541"/>
                <a:gd name="T84" fmla="*/ 357 w 241"/>
                <a:gd name="T85" fmla="*/ 261 h 541"/>
                <a:gd name="T86" fmla="*/ 373 w 241"/>
                <a:gd name="T87" fmla="*/ 374 h 541"/>
                <a:gd name="T88" fmla="*/ 404 w 241"/>
                <a:gd name="T89" fmla="*/ 452 h 541"/>
                <a:gd name="T90" fmla="*/ 464 w 241"/>
                <a:gd name="T91" fmla="*/ 443 h 541"/>
                <a:gd name="T92" fmla="*/ 486 w 241"/>
                <a:gd name="T93" fmla="*/ 303 h 541"/>
                <a:gd name="T94" fmla="*/ 519 w 241"/>
                <a:gd name="T95" fmla="*/ 412 h 541"/>
                <a:gd name="T96" fmla="*/ 480 w 241"/>
                <a:gd name="T97" fmla="*/ 487 h 541"/>
                <a:gd name="T98" fmla="*/ 444 w 241"/>
                <a:gd name="T99" fmla="*/ 580 h 541"/>
                <a:gd name="T100" fmla="*/ 409 w 241"/>
                <a:gd name="T101" fmla="*/ 675 h 541"/>
                <a:gd name="T102" fmla="*/ 409 w 241"/>
                <a:gd name="T103" fmla="*/ 770 h 541"/>
                <a:gd name="T104" fmla="*/ 409 w 241"/>
                <a:gd name="T105" fmla="*/ 907 h 541"/>
                <a:gd name="T106" fmla="*/ 419 w 241"/>
                <a:gd name="T107" fmla="*/ 1029 h 541"/>
                <a:gd name="T108" fmla="*/ 464 w 241"/>
                <a:gd name="T109" fmla="*/ 1147 h 541"/>
                <a:gd name="T110" fmla="*/ 477 w 241"/>
                <a:gd name="T111" fmla="*/ 1256 h 541"/>
                <a:gd name="T112" fmla="*/ 432 w 241"/>
                <a:gd name="T113" fmla="*/ 1344 h 541"/>
                <a:gd name="T114" fmla="*/ 376 w 241"/>
                <a:gd name="T115" fmla="*/ 1364 h 541"/>
                <a:gd name="T116" fmla="*/ 328 w 241"/>
                <a:gd name="T117" fmla="*/ 1371 h 541"/>
                <a:gd name="T118" fmla="*/ 339 w 241"/>
                <a:gd name="T119" fmla="*/ 1499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GB"/>
            </a:p>
          </p:txBody>
        </p:sp>
        <p:sp>
          <p:nvSpPr>
            <p:cNvPr id="33037" name="Freeform 4555"/>
            <p:cNvSpPr>
              <a:spLocks/>
            </p:cNvSpPr>
            <p:nvPr/>
          </p:nvSpPr>
          <p:spPr bwMode="auto">
            <a:xfrm>
              <a:off x="1294" y="3034"/>
              <a:ext cx="194" cy="796"/>
            </a:xfrm>
            <a:custGeom>
              <a:avLst/>
              <a:gdLst>
                <a:gd name="T0" fmla="*/ 38 w 173"/>
                <a:gd name="T1" fmla="*/ 1138 h 643"/>
                <a:gd name="T2" fmla="*/ 43 w 173"/>
                <a:gd name="T3" fmla="*/ 1331 h 643"/>
                <a:gd name="T4" fmla="*/ 31 w 173"/>
                <a:gd name="T5" fmla="*/ 1539 h 643"/>
                <a:gd name="T6" fmla="*/ 49 w 173"/>
                <a:gd name="T7" fmla="*/ 1707 h 643"/>
                <a:gd name="T8" fmla="*/ 73 w 173"/>
                <a:gd name="T9" fmla="*/ 1915 h 643"/>
                <a:gd name="T10" fmla="*/ 101 w 173"/>
                <a:gd name="T11" fmla="*/ 1915 h 643"/>
                <a:gd name="T12" fmla="*/ 116 w 173"/>
                <a:gd name="T13" fmla="*/ 1968 h 643"/>
                <a:gd name="T14" fmla="*/ 116 w 173"/>
                <a:gd name="T15" fmla="*/ 2033 h 643"/>
                <a:gd name="T16" fmla="*/ 138 w 173"/>
                <a:gd name="T17" fmla="*/ 2150 h 643"/>
                <a:gd name="T18" fmla="*/ 131 w 173"/>
                <a:gd name="T19" fmla="*/ 2211 h 643"/>
                <a:gd name="T20" fmla="*/ 131 w 173"/>
                <a:gd name="T21" fmla="*/ 2280 h 643"/>
                <a:gd name="T22" fmla="*/ 123 w 173"/>
                <a:gd name="T23" fmla="*/ 2286 h 643"/>
                <a:gd name="T24" fmla="*/ 107 w 173"/>
                <a:gd name="T25" fmla="*/ 2252 h 643"/>
                <a:gd name="T26" fmla="*/ 85 w 173"/>
                <a:gd name="T27" fmla="*/ 2319 h 643"/>
                <a:gd name="T28" fmla="*/ 138 w 173"/>
                <a:gd name="T29" fmla="*/ 2360 h 643"/>
                <a:gd name="T30" fmla="*/ 123 w 173"/>
                <a:gd name="T31" fmla="*/ 2392 h 643"/>
                <a:gd name="T32" fmla="*/ 165 w 173"/>
                <a:gd name="T33" fmla="*/ 2416 h 643"/>
                <a:gd name="T34" fmla="*/ 131 w 173"/>
                <a:gd name="T35" fmla="*/ 2421 h 643"/>
                <a:gd name="T36" fmla="*/ 165 w 173"/>
                <a:gd name="T37" fmla="*/ 2545 h 643"/>
                <a:gd name="T38" fmla="*/ 185 w 173"/>
                <a:gd name="T39" fmla="*/ 2602 h 643"/>
                <a:gd name="T40" fmla="*/ 213 w 173"/>
                <a:gd name="T41" fmla="*/ 2678 h 643"/>
                <a:gd name="T42" fmla="*/ 228 w 173"/>
                <a:gd name="T43" fmla="*/ 2711 h 643"/>
                <a:gd name="T44" fmla="*/ 244 w 173"/>
                <a:gd name="T45" fmla="*/ 2777 h 643"/>
                <a:gd name="T46" fmla="*/ 262 w 173"/>
                <a:gd name="T47" fmla="*/ 2813 h 643"/>
                <a:gd name="T48" fmla="*/ 327 w 173"/>
                <a:gd name="T49" fmla="*/ 2772 h 643"/>
                <a:gd name="T50" fmla="*/ 332 w 173"/>
                <a:gd name="T51" fmla="*/ 2726 h 643"/>
                <a:gd name="T52" fmla="*/ 232 w 173"/>
                <a:gd name="T53" fmla="*/ 2623 h 643"/>
                <a:gd name="T54" fmla="*/ 206 w 173"/>
                <a:gd name="T55" fmla="*/ 2466 h 643"/>
                <a:gd name="T56" fmla="*/ 190 w 173"/>
                <a:gd name="T57" fmla="*/ 2223 h 643"/>
                <a:gd name="T58" fmla="*/ 190 w 173"/>
                <a:gd name="T59" fmla="*/ 2150 h 643"/>
                <a:gd name="T60" fmla="*/ 131 w 173"/>
                <a:gd name="T61" fmla="*/ 1992 h 643"/>
                <a:gd name="T62" fmla="*/ 113 w 173"/>
                <a:gd name="T63" fmla="*/ 1738 h 643"/>
                <a:gd name="T64" fmla="*/ 107 w 173"/>
                <a:gd name="T65" fmla="*/ 1578 h 643"/>
                <a:gd name="T66" fmla="*/ 107 w 173"/>
                <a:gd name="T67" fmla="*/ 1410 h 643"/>
                <a:gd name="T68" fmla="*/ 85 w 173"/>
                <a:gd name="T69" fmla="*/ 1193 h 643"/>
                <a:gd name="T70" fmla="*/ 80 w 173"/>
                <a:gd name="T71" fmla="*/ 1018 h 643"/>
                <a:gd name="T72" fmla="*/ 85 w 173"/>
                <a:gd name="T73" fmla="*/ 843 h 643"/>
                <a:gd name="T74" fmla="*/ 101 w 173"/>
                <a:gd name="T75" fmla="*/ 709 h 643"/>
                <a:gd name="T76" fmla="*/ 131 w 173"/>
                <a:gd name="T77" fmla="*/ 516 h 643"/>
                <a:gd name="T78" fmla="*/ 107 w 173"/>
                <a:gd name="T79" fmla="*/ 412 h 643"/>
                <a:gd name="T80" fmla="*/ 65 w 173"/>
                <a:gd name="T81" fmla="*/ 199 h 643"/>
                <a:gd name="T82" fmla="*/ 38 w 173"/>
                <a:gd name="T83" fmla="*/ 46 h 643"/>
                <a:gd name="T84" fmla="*/ 3 w 173"/>
                <a:gd name="T85" fmla="*/ 62 h 643"/>
                <a:gd name="T86" fmla="*/ 15 w 173"/>
                <a:gd name="T87" fmla="*/ 277 h 643"/>
                <a:gd name="T88" fmla="*/ 15 w 173"/>
                <a:gd name="T89" fmla="*/ 485 h 643"/>
                <a:gd name="T90" fmla="*/ 21 w 173"/>
                <a:gd name="T91" fmla="*/ 781 h 643"/>
                <a:gd name="T92" fmla="*/ 27 w 173"/>
                <a:gd name="T93" fmla="*/ 1018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GB"/>
            </a:p>
          </p:txBody>
        </p:sp>
        <p:sp>
          <p:nvSpPr>
            <p:cNvPr id="33038" name="Freeform 4556"/>
            <p:cNvSpPr>
              <a:spLocks/>
            </p:cNvSpPr>
            <p:nvPr/>
          </p:nvSpPr>
          <p:spPr bwMode="auto">
            <a:xfrm>
              <a:off x="1327" y="3572"/>
              <a:ext cx="12" cy="33"/>
            </a:xfrm>
            <a:custGeom>
              <a:avLst/>
              <a:gdLst>
                <a:gd name="T0" fmla="*/ 4 w 11"/>
                <a:gd name="T1" fmla="*/ 0 h 26"/>
                <a:gd name="T2" fmla="*/ 0 w 11"/>
                <a:gd name="T3" fmla="*/ 0 h 26"/>
                <a:gd name="T4" fmla="*/ 14 w 11"/>
                <a:gd name="T5" fmla="*/ 137 h 26"/>
                <a:gd name="T6" fmla="*/ 16 w 11"/>
                <a:gd name="T7" fmla="*/ 124 h 26"/>
                <a:gd name="T8" fmla="*/ 19 w 11"/>
                <a:gd name="T9" fmla="*/ 98 h 26"/>
                <a:gd name="T10" fmla="*/ 16 w 11"/>
                <a:gd name="T11" fmla="*/ 37 h 26"/>
                <a:gd name="T12" fmla="*/ 16 w 11"/>
                <a:gd name="T13" fmla="*/ 3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GB"/>
            </a:p>
          </p:txBody>
        </p:sp>
        <p:sp>
          <p:nvSpPr>
            <p:cNvPr id="33039" name="Freeform 4557"/>
            <p:cNvSpPr>
              <a:spLocks/>
            </p:cNvSpPr>
            <p:nvPr/>
          </p:nvSpPr>
          <p:spPr bwMode="auto">
            <a:xfrm>
              <a:off x="1357" y="3722"/>
              <a:ext cx="17" cy="26"/>
            </a:xfrm>
            <a:custGeom>
              <a:avLst/>
              <a:gdLst>
                <a:gd name="T0" fmla="*/ 28 w 14"/>
                <a:gd name="T1" fmla="*/ 0 h 21"/>
                <a:gd name="T2" fmla="*/ 0 w 14"/>
                <a:gd name="T3" fmla="*/ 40 h 21"/>
                <a:gd name="T4" fmla="*/ 28 w 14"/>
                <a:gd name="T5" fmla="*/ 88 h 21"/>
                <a:gd name="T6" fmla="*/ 57 w 14"/>
                <a:gd name="T7" fmla="*/ 95 h 21"/>
                <a:gd name="T8" fmla="*/ 57 w 14"/>
                <a:gd name="T9" fmla="*/ 62 h 21"/>
                <a:gd name="T10" fmla="*/ 28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GB"/>
            </a:p>
          </p:txBody>
        </p:sp>
        <p:sp>
          <p:nvSpPr>
            <p:cNvPr id="33040" name="Freeform 4558"/>
            <p:cNvSpPr>
              <a:spLocks/>
            </p:cNvSpPr>
            <p:nvPr/>
          </p:nvSpPr>
          <p:spPr bwMode="auto">
            <a:xfrm>
              <a:off x="1091" y="2616"/>
              <a:ext cx="100" cy="143"/>
            </a:xfrm>
            <a:custGeom>
              <a:avLst/>
              <a:gdLst>
                <a:gd name="T0" fmla="*/ 0 w 90"/>
                <a:gd name="T1" fmla="*/ 207 h 116"/>
                <a:gd name="T2" fmla="*/ 2 w 90"/>
                <a:gd name="T3" fmla="*/ 276 h 116"/>
                <a:gd name="T4" fmla="*/ 0 w 90"/>
                <a:gd name="T5" fmla="*/ 298 h 116"/>
                <a:gd name="T6" fmla="*/ 24 w 90"/>
                <a:gd name="T7" fmla="*/ 307 h 116"/>
                <a:gd name="T8" fmla="*/ 30 w 90"/>
                <a:gd name="T9" fmla="*/ 298 h 116"/>
                <a:gd name="T10" fmla="*/ 36 w 90"/>
                <a:gd name="T11" fmla="*/ 307 h 116"/>
                <a:gd name="T12" fmla="*/ 36 w 90"/>
                <a:gd name="T13" fmla="*/ 358 h 116"/>
                <a:gd name="T14" fmla="*/ 20 w 90"/>
                <a:gd name="T15" fmla="*/ 378 h 116"/>
                <a:gd name="T16" fmla="*/ 20 w 90"/>
                <a:gd name="T17" fmla="*/ 419 h 116"/>
                <a:gd name="T18" fmla="*/ 14 w 90"/>
                <a:gd name="T19" fmla="*/ 450 h 116"/>
                <a:gd name="T20" fmla="*/ 24 w 90"/>
                <a:gd name="T21" fmla="*/ 450 h 116"/>
                <a:gd name="T22" fmla="*/ 64 w 90"/>
                <a:gd name="T23" fmla="*/ 502 h 116"/>
                <a:gd name="T24" fmla="*/ 74 w 90"/>
                <a:gd name="T25" fmla="*/ 468 h 116"/>
                <a:gd name="T26" fmla="*/ 74 w 90"/>
                <a:gd name="T27" fmla="*/ 441 h 116"/>
                <a:gd name="T28" fmla="*/ 82 w 90"/>
                <a:gd name="T29" fmla="*/ 411 h 116"/>
                <a:gd name="T30" fmla="*/ 90 w 90"/>
                <a:gd name="T31" fmla="*/ 358 h 116"/>
                <a:gd name="T32" fmla="*/ 90 w 90"/>
                <a:gd name="T33" fmla="*/ 358 h 116"/>
                <a:gd name="T34" fmla="*/ 90 w 90"/>
                <a:gd name="T35" fmla="*/ 378 h 116"/>
                <a:gd name="T36" fmla="*/ 98 w 90"/>
                <a:gd name="T37" fmla="*/ 378 h 116"/>
                <a:gd name="T38" fmla="*/ 96 w 90"/>
                <a:gd name="T39" fmla="*/ 358 h 116"/>
                <a:gd name="T40" fmla="*/ 107 w 90"/>
                <a:gd name="T41" fmla="*/ 346 h 116"/>
                <a:gd name="T42" fmla="*/ 123 w 90"/>
                <a:gd name="T43" fmla="*/ 330 h 116"/>
                <a:gd name="T44" fmla="*/ 157 w 90"/>
                <a:gd name="T45" fmla="*/ 276 h 116"/>
                <a:gd name="T46" fmla="*/ 177 w 90"/>
                <a:gd name="T47" fmla="*/ 195 h 116"/>
                <a:gd name="T48" fmla="*/ 188 w 90"/>
                <a:gd name="T49" fmla="*/ 195 h 116"/>
                <a:gd name="T50" fmla="*/ 173 w 90"/>
                <a:gd name="T51" fmla="*/ 122 h 116"/>
                <a:gd name="T52" fmla="*/ 184 w 90"/>
                <a:gd name="T53" fmla="*/ 122 h 116"/>
                <a:gd name="T54" fmla="*/ 149 w 90"/>
                <a:gd name="T55" fmla="*/ 80 h 116"/>
                <a:gd name="T56" fmla="*/ 112 w 90"/>
                <a:gd name="T57" fmla="*/ 80 h 116"/>
                <a:gd name="T58" fmla="*/ 96 w 90"/>
                <a:gd name="T59" fmla="*/ 41 h 116"/>
                <a:gd name="T60" fmla="*/ 64 w 90"/>
                <a:gd name="T61" fmla="*/ 0 h 116"/>
                <a:gd name="T62" fmla="*/ 54 w 90"/>
                <a:gd name="T63" fmla="*/ 32 h 116"/>
                <a:gd name="T64" fmla="*/ 24 w 90"/>
                <a:gd name="T65" fmla="*/ 59 h 116"/>
                <a:gd name="T66" fmla="*/ 14 w 90"/>
                <a:gd name="T67" fmla="*/ 122 h 116"/>
                <a:gd name="T68" fmla="*/ 14 w 90"/>
                <a:gd name="T69" fmla="*/ 155 h 116"/>
                <a:gd name="T70" fmla="*/ 0 w 90"/>
                <a:gd name="T71" fmla="*/ 20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GB"/>
            </a:p>
          </p:txBody>
        </p:sp>
        <p:sp>
          <p:nvSpPr>
            <p:cNvPr id="33041" name="Freeform 4559"/>
            <p:cNvSpPr>
              <a:spLocks/>
            </p:cNvSpPr>
            <p:nvPr/>
          </p:nvSpPr>
          <p:spPr bwMode="auto">
            <a:xfrm>
              <a:off x="903" y="2647"/>
              <a:ext cx="11" cy="22"/>
            </a:xfrm>
            <a:custGeom>
              <a:avLst/>
              <a:gdLst>
                <a:gd name="T0" fmla="*/ 0 w 10"/>
                <a:gd name="T1" fmla="*/ 0 h 17"/>
                <a:gd name="T2" fmla="*/ 14 w 10"/>
                <a:gd name="T3" fmla="*/ 61 h 17"/>
                <a:gd name="T4" fmla="*/ 0 w 10"/>
                <a:gd name="T5" fmla="*/ 84 h 17"/>
                <a:gd name="T6" fmla="*/ 19 w 10"/>
                <a:gd name="T7" fmla="*/ 102 h 17"/>
                <a:gd name="T8" fmla="*/ 12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GB"/>
            </a:p>
          </p:txBody>
        </p:sp>
        <p:sp>
          <p:nvSpPr>
            <p:cNvPr id="33042" name="Freeform 4560"/>
            <p:cNvSpPr>
              <a:spLocks/>
            </p:cNvSpPr>
            <p:nvPr/>
          </p:nvSpPr>
          <p:spPr bwMode="auto">
            <a:xfrm>
              <a:off x="1104" y="2709"/>
              <a:ext cx="5" cy="3"/>
            </a:xfrm>
            <a:custGeom>
              <a:avLst/>
              <a:gdLst>
                <a:gd name="T0" fmla="*/ 5 w 5"/>
                <a:gd name="T1" fmla="*/ 0 h 2"/>
                <a:gd name="T2" fmla="*/ 0 w 5"/>
                <a:gd name="T3" fmla="*/ 41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GB"/>
            </a:p>
          </p:txBody>
        </p:sp>
        <p:sp>
          <p:nvSpPr>
            <p:cNvPr id="33043" name="Freeform 4561"/>
            <p:cNvSpPr>
              <a:spLocks/>
            </p:cNvSpPr>
            <p:nvPr/>
          </p:nvSpPr>
          <p:spPr bwMode="auto">
            <a:xfrm>
              <a:off x="918" y="2660"/>
              <a:ext cx="8" cy="2"/>
            </a:xfrm>
            <a:custGeom>
              <a:avLst/>
              <a:gdLst>
                <a:gd name="T0" fmla="*/ 17 w 7"/>
                <a:gd name="T1" fmla="*/ 2 h 2"/>
                <a:gd name="T2" fmla="*/ 13 w 7"/>
                <a:gd name="T3" fmla="*/ 2 h 2"/>
                <a:gd name="T4" fmla="*/ 0 w 7"/>
                <a:gd name="T5" fmla="*/ 0 h 2"/>
                <a:gd name="T6" fmla="*/ 17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GB"/>
            </a:p>
          </p:txBody>
        </p:sp>
        <p:sp>
          <p:nvSpPr>
            <p:cNvPr id="33044" name="Freeform 4562"/>
            <p:cNvSpPr>
              <a:spLocks/>
            </p:cNvSpPr>
            <p:nvPr/>
          </p:nvSpPr>
          <p:spPr bwMode="auto">
            <a:xfrm>
              <a:off x="1084" y="2647"/>
              <a:ext cx="230" cy="408"/>
            </a:xfrm>
            <a:custGeom>
              <a:avLst/>
              <a:gdLst>
                <a:gd name="T0" fmla="*/ 430 w 206"/>
                <a:gd name="T1" fmla="*/ 1163 h 329"/>
                <a:gd name="T2" fmla="*/ 434 w 206"/>
                <a:gd name="T3" fmla="*/ 1302 h 329"/>
                <a:gd name="T4" fmla="*/ 430 w 206"/>
                <a:gd name="T5" fmla="*/ 1377 h 329"/>
                <a:gd name="T6" fmla="*/ 419 w 206"/>
                <a:gd name="T7" fmla="*/ 1440 h 329"/>
                <a:gd name="T8" fmla="*/ 404 w 206"/>
                <a:gd name="T9" fmla="*/ 1486 h 329"/>
                <a:gd name="T10" fmla="*/ 371 w 206"/>
                <a:gd name="T11" fmla="*/ 1396 h 329"/>
                <a:gd name="T12" fmla="*/ 309 w 206"/>
                <a:gd name="T13" fmla="*/ 1333 h 329"/>
                <a:gd name="T14" fmla="*/ 252 w 206"/>
                <a:gd name="T15" fmla="*/ 1257 h 329"/>
                <a:gd name="T16" fmla="*/ 190 w 206"/>
                <a:gd name="T17" fmla="*/ 1141 h 329"/>
                <a:gd name="T18" fmla="*/ 169 w 206"/>
                <a:gd name="T19" fmla="*/ 1001 h 329"/>
                <a:gd name="T20" fmla="*/ 130 w 206"/>
                <a:gd name="T21" fmla="*/ 866 h 329"/>
                <a:gd name="T22" fmla="*/ 97 w 206"/>
                <a:gd name="T23" fmla="*/ 756 h 329"/>
                <a:gd name="T24" fmla="*/ 71 w 206"/>
                <a:gd name="T25" fmla="*/ 634 h 329"/>
                <a:gd name="T26" fmla="*/ 32 w 206"/>
                <a:gd name="T27" fmla="*/ 531 h 329"/>
                <a:gd name="T28" fmla="*/ 12 w 206"/>
                <a:gd name="T29" fmla="*/ 469 h 329"/>
                <a:gd name="T30" fmla="*/ 15 w 206"/>
                <a:gd name="T31" fmla="*/ 319 h 329"/>
                <a:gd name="T32" fmla="*/ 32 w 206"/>
                <a:gd name="T33" fmla="*/ 319 h 329"/>
                <a:gd name="T34" fmla="*/ 36 w 206"/>
                <a:gd name="T35" fmla="*/ 352 h 329"/>
                <a:gd name="T36" fmla="*/ 88 w 206"/>
                <a:gd name="T37" fmla="*/ 376 h 329"/>
                <a:gd name="T38" fmla="*/ 97 w 206"/>
                <a:gd name="T39" fmla="*/ 315 h 329"/>
                <a:gd name="T40" fmla="*/ 105 w 206"/>
                <a:gd name="T41" fmla="*/ 257 h 329"/>
                <a:gd name="T42" fmla="*/ 115 w 206"/>
                <a:gd name="T43" fmla="*/ 278 h 329"/>
                <a:gd name="T44" fmla="*/ 118 w 206"/>
                <a:gd name="T45" fmla="*/ 244 h 329"/>
                <a:gd name="T46" fmla="*/ 174 w 206"/>
                <a:gd name="T47" fmla="*/ 169 h 329"/>
                <a:gd name="T48" fmla="*/ 204 w 206"/>
                <a:gd name="T49" fmla="*/ 88 h 329"/>
                <a:gd name="T50" fmla="*/ 202 w 206"/>
                <a:gd name="T51" fmla="*/ 2 h 329"/>
                <a:gd name="T52" fmla="*/ 222 w 206"/>
                <a:gd name="T53" fmla="*/ 46 h 329"/>
                <a:gd name="T54" fmla="*/ 266 w 206"/>
                <a:gd name="T55" fmla="*/ 149 h 329"/>
                <a:gd name="T56" fmla="*/ 318 w 206"/>
                <a:gd name="T57" fmla="*/ 193 h 329"/>
                <a:gd name="T58" fmla="*/ 377 w 206"/>
                <a:gd name="T59" fmla="*/ 210 h 329"/>
                <a:gd name="T60" fmla="*/ 385 w 206"/>
                <a:gd name="T61" fmla="*/ 344 h 329"/>
                <a:gd name="T62" fmla="*/ 345 w 206"/>
                <a:gd name="T63" fmla="*/ 352 h 329"/>
                <a:gd name="T64" fmla="*/ 294 w 206"/>
                <a:gd name="T65" fmla="*/ 406 h 329"/>
                <a:gd name="T66" fmla="*/ 271 w 206"/>
                <a:gd name="T67" fmla="*/ 531 h 329"/>
                <a:gd name="T68" fmla="*/ 271 w 206"/>
                <a:gd name="T69" fmla="*/ 651 h 329"/>
                <a:gd name="T70" fmla="*/ 281 w 206"/>
                <a:gd name="T71" fmla="*/ 756 h 329"/>
                <a:gd name="T72" fmla="*/ 318 w 206"/>
                <a:gd name="T73" fmla="*/ 789 h 329"/>
                <a:gd name="T74" fmla="*/ 371 w 206"/>
                <a:gd name="T75" fmla="*/ 769 h 329"/>
                <a:gd name="T76" fmla="*/ 373 w 206"/>
                <a:gd name="T77" fmla="*/ 883 h 329"/>
                <a:gd name="T78" fmla="*/ 428 w 206"/>
                <a:gd name="T79" fmla="*/ 944 h 329"/>
                <a:gd name="T80" fmla="*/ 434 w 206"/>
                <a:gd name="T81" fmla="*/ 1026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GB"/>
            </a:p>
          </p:txBody>
        </p:sp>
        <p:sp>
          <p:nvSpPr>
            <p:cNvPr id="33045" name="Freeform 4563"/>
            <p:cNvSpPr>
              <a:spLocks/>
            </p:cNvSpPr>
            <p:nvPr/>
          </p:nvSpPr>
          <p:spPr bwMode="auto">
            <a:xfrm>
              <a:off x="3714" y="1474"/>
              <a:ext cx="900" cy="726"/>
            </a:xfrm>
            <a:custGeom>
              <a:avLst/>
              <a:gdLst>
                <a:gd name="T0" fmla="*/ 694 w 804"/>
                <a:gd name="T1" fmla="*/ 2003 h 586"/>
                <a:gd name="T2" fmla="*/ 547 w 804"/>
                <a:gd name="T3" fmla="*/ 2012 h 586"/>
                <a:gd name="T4" fmla="*/ 439 w 804"/>
                <a:gd name="T5" fmla="*/ 1909 h 586"/>
                <a:gd name="T6" fmla="*/ 332 w 804"/>
                <a:gd name="T7" fmla="*/ 1832 h 586"/>
                <a:gd name="T8" fmla="*/ 255 w 804"/>
                <a:gd name="T9" fmla="*/ 1647 h 586"/>
                <a:gd name="T10" fmla="*/ 228 w 804"/>
                <a:gd name="T11" fmla="*/ 1493 h 586"/>
                <a:gd name="T12" fmla="*/ 187 w 804"/>
                <a:gd name="T13" fmla="*/ 1420 h 586"/>
                <a:gd name="T14" fmla="*/ 54 w 804"/>
                <a:gd name="T15" fmla="*/ 1296 h 586"/>
                <a:gd name="T16" fmla="*/ 19 w 804"/>
                <a:gd name="T17" fmla="*/ 1163 h 586"/>
                <a:gd name="T18" fmla="*/ 72 w 804"/>
                <a:gd name="T19" fmla="*/ 1027 h 586"/>
                <a:gd name="T20" fmla="*/ 167 w 804"/>
                <a:gd name="T21" fmla="*/ 838 h 586"/>
                <a:gd name="T22" fmla="*/ 128 w 804"/>
                <a:gd name="T23" fmla="*/ 669 h 586"/>
                <a:gd name="T24" fmla="*/ 182 w 804"/>
                <a:gd name="T25" fmla="*/ 473 h 586"/>
                <a:gd name="T26" fmla="*/ 276 w 804"/>
                <a:gd name="T27" fmla="*/ 339 h 586"/>
                <a:gd name="T28" fmla="*/ 385 w 804"/>
                <a:gd name="T29" fmla="*/ 436 h 586"/>
                <a:gd name="T30" fmla="*/ 527 w 804"/>
                <a:gd name="T31" fmla="*/ 658 h 586"/>
                <a:gd name="T32" fmla="*/ 720 w 804"/>
                <a:gd name="T33" fmla="*/ 838 h 586"/>
                <a:gd name="T34" fmla="*/ 907 w 804"/>
                <a:gd name="T35" fmla="*/ 893 h 586"/>
                <a:gd name="T36" fmla="*/ 1053 w 804"/>
                <a:gd name="T37" fmla="*/ 867 h 586"/>
                <a:gd name="T38" fmla="*/ 1121 w 804"/>
                <a:gd name="T39" fmla="*/ 644 h 586"/>
                <a:gd name="T40" fmla="*/ 1271 w 804"/>
                <a:gd name="T41" fmla="*/ 528 h 586"/>
                <a:gd name="T42" fmla="*/ 1220 w 804"/>
                <a:gd name="T43" fmla="*/ 436 h 586"/>
                <a:gd name="T44" fmla="*/ 1157 w 804"/>
                <a:gd name="T45" fmla="*/ 278 h 586"/>
                <a:gd name="T46" fmla="*/ 1194 w 804"/>
                <a:gd name="T47" fmla="*/ 62 h 586"/>
                <a:gd name="T48" fmla="*/ 1353 w 804"/>
                <a:gd name="T49" fmla="*/ 57 h 586"/>
                <a:gd name="T50" fmla="*/ 1515 w 804"/>
                <a:gd name="T51" fmla="*/ 306 h 586"/>
                <a:gd name="T52" fmla="*/ 1740 w 804"/>
                <a:gd name="T53" fmla="*/ 393 h 586"/>
                <a:gd name="T54" fmla="*/ 1719 w 804"/>
                <a:gd name="T55" fmla="*/ 676 h 586"/>
                <a:gd name="T56" fmla="*/ 1724 w 804"/>
                <a:gd name="T57" fmla="*/ 815 h 586"/>
                <a:gd name="T58" fmla="*/ 1667 w 804"/>
                <a:gd name="T59" fmla="*/ 921 h 586"/>
                <a:gd name="T60" fmla="*/ 1578 w 804"/>
                <a:gd name="T61" fmla="*/ 1104 h 586"/>
                <a:gd name="T62" fmla="*/ 1530 w 804"/>
                <a:gd name="T63" fmla="*/ 1010 h 586"/>
                <a:gd name="T64" fmla="*/ 1437 w 804"/>
                <a:gd name="T65" fmla="*/ 1124 h 586"/>
                <a:gd name="T66" fmla="*/ 1522 w 804"/>
                <a:gd name="T67" fmla="*/ 1259 h 586"/>
                <a:gd name="T68" fmla="*/ 1588 w 804"/>
                <a:gd name="T69" fmla="*/ 1305 h 586"/>
                <a:gd name="T70" fmla="*/ 1588 w 804"/>
                <a:gd name="T71" fmla="*/ 1528 h 586"/>
                <a:gd name="T72" fmla="*/ 1625 w 804"/>
                <a:gd name="T73" fmla="*/ 1695 h 586"/>
                <a:gd name="T74" fmla="*/ 1661 w 804"/>
                <a:gd name="T75" fmla="*/ 1843 h 586"/>
                <a:gd name="T76" fmla="*/ 1704 w 804"/>
                <a:gd name="T77" fmla="*/ 1909 h 586"/>
                <a:gd name="T78" fmla="*/ 1704 w 804"/>
                <a:gd name="T79" fmla="*/ 1981 h 586"/>
                <a:gd name="T80" fmla="*/ 1667 w 804"/>
                <a:gd name="T81" fmla="*/ 2125 h 586"/>
                <a:gd name="T82" fmla="*/ 1667 w 804"/>
                <a:gd name="T83" fmla="*/ 2176 h 586"/>
                <a:gd name="T84" fmla="*/ 1652 w 804"/>
                <a:gd name="T85" fmla="*/ 2257 h 586"/>
                <a:gd name="T86" fmla="*/ 1616 w 804"/>
                <a:gd name="T87" fmla="*/ 2345 h 586"/>
                <a:gd name="T88" fmla="*/ 1555 w 804"/>
                <a:gd name="T89" fmla="*/ 2422 h 586"/>
                <a:gd name="T90" fmla="*/ 1522 w 804"/>
                <a:gd name="T91" fmla="*/ 2457 h 586"/>
                <a:gd name="T92" fmla="*/ 1481 w 804"/>
                <a:gd name="T93" fmla="*/ 2457 h 586"/>
                <a:gd name="T94" fmla="*/ 1455 w 804"/>
                <a:gd name="T95" fmla="*/ 2508 h 586"/>
                <a:gd name="T96" fmla="*/ 1389 w 804"/>
                <a:gd name="T97" fmla="*/ 2587 h 586"/>
                <a:gd name="T98" fmla="*/ 1351 w 804"/>
                <a:gd name="T99" fmla="*/ 2531 h 586"/>
                <a:gd name="T100" fmla="*/ 1277 w 804"/>
                <a:gd name="T101" fmla="*/ 2499 h 586"/>
                <a:gd name="T102" fmla="*/ 1179 w 804"/>
                <a:gd name="T103" fmla="*/ 2436 h 586"/>
                <a:gd name="T104" fmla="*/ 1131 w 804"/>
                <a:gd name="T105" fmla="*/ 2446 h 586"/>
                <a:gd name="T106" fmla="*/ 1085 w 804"/>
                <a:gd name="T107" fmla="*/ 2540 h 586"/>
                <a:gd name="T108" fmla="*/ 1011 w 804"/>
                <a:gd name="T109" fmla="*/ 2468 h 586"/>
                <a:gd name="T110" fmla="*/ 938 w 804"/>
                <a:gd name="T111" fmla="*/ 2330 h 586"/>
                <a:gd name="T112" fmla="*/ 955 w 804"/>
                <a:gd name="T113" fmla="*/ 2112 h 586"/>
                <a:gd name="T114" fmla="*/ 859 w 804"/>
                <a:gd name="T115" fmla="*/ 1955 h 586"/>
                <a:gd name="T116" fmla="*/ 818 w 804"/>
                <a:gd name="T117" fmla="*/ 192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GB"/>
            </a:p>
          </p:txBody>
        </p:sp>
        <p:sp>
          <p:nvSpPr>
            <p:cNvPr id="33046" name="Freeform 4564"/>
            <p:cNvSpPr>
              <a:spLocks/>
            </p:cNvSpPr>
            <p:nvPr/>
          </p:nvSpPr>
          <p:spPr bwMode="auto">
            <a:xfrm>
              <a:off x="4400" y="2205"/>
              <a:ext cx="39" cy="39"/>
            </a:xfrm>
            <a:custGeom>
              <a:avLst/>
              <a:gdLst>
                <a:gd name="T0" fmla="*/ 56 w 35"/>
                <a:gd name="T1" fmla="*/ 0 h 31"/>
                <a:gd name="T2" fmla="*/ 25 w 35"/>
                <a:gd name="T3" fmla="*/ 13 h 31"/>
                <a:gd name="T4" fmla="*/ 0 w 35"/>
                <a:gd name="T5" fmla="*/ 49 h 31"/>
                <a:gd name="T6" fmla="*/ 2 w 35"/>
                <a:gd name="T7" fmla="*/ 118 h 31"/>
                <a:gd name="T8" fmla="*/ 31 w 35"/>
                <a:gd name="T9" fmla="*/ 155 h 31"/>
                <a:gd name="T10" fmla="*/ 40 w 35"/>
                <a:gd name="T11" fmla="*/ 137 h 31"/>
                <a:gd name="T12" fmla="*/ 59 w 35"/>
                <a:gd name="T13" fmla="*/ 94 h 31"/>
                <a:gd name="T14" fmla="*/ 74 w 35"/>
                <a:gd name="T15" fmla="*/ 36 h 31"/>
                <a:gd name="T16" fmla="*/ 71 w 35"/>
                <a:gd name="T17" fmla="*/ 0 h 31"/>
                <a:gd name="T18" fmla="*/ 5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GB"/>
            </a:p>
          </p:txBody>
        </p:sp>
        <p:sp>
          <p:nvSpPr>
            <p:cNvPr id="33047" name="Freeform 4565"/>
            <p:cNvSpPr>
              <a:spLocks/>
            </p:cNvSpPr>
            <p:nvPr/>
          </p:nvSpPr>
          <p:spPr bwMode="auto">
            <a:xfrm>
              <a:off x="4698" y="1735"/>
              <a:ext cx="148" cy="175"/>
            </a:xfrm>
            <a:custGeom>
              <a:avLst/>
              <a:gdLst>
                <a:gd name="T0" fmla="*/ 276 w 132"/>
                <a:gd name="T1" fmla="*/ 484 h 141"/>
                <a:gd name="T2" fmla="*/ 269 w 132"/>
                <a:gd name="T3" fmla="*/ 454 h 141"/>
                <a:gd name="T4" fmla="*/ 269 w 132"/>
                <a:gd name="T5" fmla="*/ 490 h 141"/>
                <a:gd name="T6" fmla="*/ 256 w 132"/>
                <a:gd name="T7" fmla="*/ 513 h 141"/>
                <a:gd name="T8" fmla="*/ 256 w 132"/>
                <a:gd name="T9" fmla="*/ 532 h 141"/>
                <a:gd name="T10" fmla="*/ 244 w 132"/>
                <a:gd name="T11" fmla="*/ 503 h 141"/>
                <a:gd name="T12" fmla="*/ 235 w 132"/>
                <a:gd name="T13" fmla="*/ 545 h 141"/>
                <a:gd name="T14" fmla="*/ 200 w 132"/>
                <a:gd name="T15" fmla="*/ 545 h 141"/>
                <a:gd name="T16" fmla="*/ 185 w 132"/>
                <a:gd name="T17" fmla="*/ 532 h 141"/>
                <a:gd name="T18" fmla="*/ 174 w 132"/>
                <a:gd name="T19" fmla="*/ 513 h 141"/>
                <a:gd name="T20" fmla="*/ 185 w 132"/>
                <a:gd name="T21" fmla="*/ 545 h 141"/>
                <a:gd name="T22" fmla="*/ 189 w 132"/>
                <a:gd name="T23" fmla="*/ 563 h 141"/>
                <a:gd name="T24" fmla="*/ 174 w 132"/>
                <a:gd name="T25" fmla="*/ 601 h 141"/>
                <a:gd name="T26" fmla="*/ 169 w 132"/>
                <a:gd name="T27" fmla="*/ 639 h 141"/>
                <a:gd name="T28" fmla="*/ 144 w 132"/>
                <a:gd name="T29" fmla="*/ 588 h 141"/>
                <a:gd name="T30" fmla="*/ 135 w 132"/>
                <a:gd name="T31" fmla="*/ 532 h 141"/>
                <a:gd name="T32" fmla="*/ 95 w 132"/>
                <a:gd name="T33" fmla="*/ 545 h 141"/>
                <a:gd name="T34" fmla="*/ 48 w 132"/>
                <a:gd name="T35" fmla="*/ 563 h 141"/>
                <a:gd name="T36" fmla="*/ 38 w 132"/>
                <a:gd name="T37" fmla="*/ 601 h 141"/>
                <a:gd name="T38" fmla="*/ 0 w 132"/>
                <a:gd name="T39" fmla="*/ 588 h 141"/>
                <a:gd name="T40" fmla="*/ 2 w 132"/>
                <a:gd name="T41" fmla="*/ 550 h 141"/>
                <a:gd name="T42" fmla="*/ 27 w 132"/>
                <a:gd name="T43" fmla="*/ 513 h 141"/>
                <a:gd name="T44" fmla="*/ 48 w 132"/>
                <a:gd name="T45" fmla="*/ 473 h 141"/>
                <a:gd name="T46" fmla="*/ 78 w 132"/>
                <a:gd name="T47" fmla="*/ 454 h 141"/>
                <a:gd name="T48" fmla="*/ 115 w 132"/>
                <a:gd name="T49" fmla="*/ 454 h 141"/>
                <a:gd name="T50" fmla="*/ 120 w 132"/>
                <a:gd name="T51" fmla="*/ 473 h 141"/>
                <a:gd name="T52" fmla="*/ 144 w 132"/>
                <a:gd name="T53" fmla="*/ 452 h 141"/>
                <a:gd name="T54" fmla="*/ 135 w 132"/>
                <a:gd name="T55" fmla="*/ 403 h 141"/>
                <a:gd name="T56" fmla="*/ 131 w 132"/>
                <a:gd name="T57" fmla="*/ 339 h 141"/>
                <a:gd name="T58" fmla="*/ 147 w 132"/>
                <a:gd name="T59" fmla="*/ 318 h 141"/>
                <a:gd name="T60" fmla="*/ 147 w 132"/>
                <a:gd name="T61" fmla="*/ 339 h 141"/>
                <a:gd name="T62" fmla="*/ 159 w 132"/>
                <a:gd name="T63" fmla="*/ 375 h 141"/>
                <a:gd name="T64" fmla="*/ 174 w 132"/>
                <a:gd name="T65" fmla="*/ 333 h 141"/>
                <a:gd name="T66" fmla="*/ 189 w 132"/>
                <a:gd name="T67" fmla="*/ 302 h 141"/>
                <a:gd name="T68" fmla="*/ 196 w 132"/>
                <a:gd name="T69" fmla="*/ 245 h 141"/>
                <a:gd name="T70" fmla="*/ 196 w 132"/>
                <a:gd name="T71" fmla="*/ 184 h 141"/>
                <a:gd name="T72" fmla="*/ 178 w 132"/>
                <a:gd name="T73" fmla="*/ 119 h 141"/>
                <a:gd name="T74" fmla="*/ 169 w 132"/>
                <a:gd name="T75" fmla="*/ 50 h 141"/>
                <a:gd name="T76" fmla="*/ 169 w 132"/>
                <a:gd name="T77" fmla="*/ 2 h 141"/>
                <a:gd name="T78" fmla="*/ 185 w 132"/>
                <a:gd name="T79" fmla="*/ 32 h 141"/>
                <a:gd name="T80" fmla="*/ 196 w 132"/>
                <a:gd name="T81" fmla="*/ 17 h 141"/>
                <a:gd name="T82" fmla="*/ 189 w 132"/>
                <a:gd name="T83" fmla="*/ 2 h 141"/>
                <a:gd name="T84" fmla="*/ 174 w 132"/>
                <a:gd name="T85" fmla="*/ 2 h 141"/>
                <a:gd name="T86" fmla="*/ 178 w 132"/>
                <a:gd name="T87" fmla="*/ 0 h 141"/>
                <a:gd name="T88" fmla="*/ 196 w 132"/>
                <a:gd name="T89" fmla="*/ 0 h 141"/>
                <a:gd name="T90" fmla="*/ 228 w 132"/>
                <a:gd name="T91" fmla="*/ 72 h 141"/>
                <a:gd name="T92" fmla="*/ 259 w 132"/>
                <a:gd name="T93" fmla="*/ 149 h 141"/>
                <a:gd name="T94" fmla="*/ 262 w 132"/>
                <a:gd name="T95" fmla="*/ 245 h 141"/>
                <a:gd name="T96" fmla="*/ 256 w 132"/>
                <a:gd name="T97" fmla="*/ 268 h 141"/>
                <a:gd name="T98" fmla="*/ 276 w 132"/>
                <a:gd name="T99" fmla="*/ 375 h 141"/>
                <a:gd name="T100" fmla="*/ 294 w 132"/>
                <a:gd name="T101" fmla="*/ 452 h 141"/>
                <a:gd name="T102" fmla="*/ 278 w 132"/>
                <a:gd name="T103" fmla="*/ 513 h 141"/>
                <a:gd name="T104" fmla="*/ 276 w 132"/>
                <a:gd name="T105" fmla="*/ 48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GB"/>
            </a:p>
          </p:txBody>
        </p:sp>
        <p:sp>
          <p:nvSpPr>
            <p:cNvPr id="33048" name="Freeform 4566"/>
            <p:cNvSpPr>
              <a:spLocks/>
            </p:cNvSpPr>
            <p:nvPr/>
          </p:nvSpPr>
          <p:spPr bwMode="auto">
            <a:xfrm>
              <a:off x="4751" y="1644"/>
              <a:ext cx="85" cy="91"/>
            </a:xfrm>
            <a:custGeom>
              <a:avLst/>
              <a:gdLst>
                <a:gd name="T0" fmla="*/ 130 w 76"/>
                <a:gd name="T1" fmla="*/ 123 h 74"/>
                <a:gd name="T2" fmla="*/ 97 w 76"/>
                <a:gd name="T3" fmla="*/ 111 h 74"/>
                <a:gd name="T4" fmla="*/ 54 w 76"/>
                <a:gd name="T5" fmla="*/ 59 h 74"/>
                <a:gd name="T6" fmla="*/ 0 w 76"/>
                <a:gd name="T7" fmla="*/ 0 h 74"/>
                <a:gd name="T8" fmla="*/ 3 w 76"/>
                <a:gd name="T9" fmla="*/ 41 h 74"/>
                <a:gd name="T10" fmla="*/ 21 w 76"/>
                <a:gd name="T11" fmla="*/ 111 h 74"/>
                <a:gd name="T12" fmla="*/ 36 w 76"/>
                <a:gd name="T13" fmla="*/ 170 h 74"/>
                <a:gd name="T14" fmla="*/ 15 w 76"/>
                <a:gd name="T15" fmla="*/ 170 h 74"/>
                <a:gd name="T16" fmla="*/ 12 w 76"/>
                <a:gd name="T17" fmla="*/ 170 h 74"/>
                <a:gd name="T18" fmla="*/ 12 w 76"/>
                <a:gd name="T19" fmla="*/ 210 h 74"/>
                <a:gd name="T20" fmla="*/ 15 w 76"/>
                <a:gd name="T21" fmla="*/ 255 h 74"/>
                <a:gd name="T22" fmla="*/ 40 w 76"/>
                <a:gd name="T23" fmla="*/ 316 h 74"/>
                <a:gd name="T24" fmla="*/ 54 w 76"/>
                <a:gd name="T25" fmla="*/ 296 h 74"/>
                <a:gd name="T26" fmla="*/ 69 w 76"/>
                <a:gd name="T27" fmla="*/ 296 h 74"/>
                <a:gd name="T28" fmla="*/ 26 w 76"/>
                <a:gd name="T29" fmla="*/ 242 h 74"/>
                <a:gd name="T30" fmla="*/ 40 w 76"/>
                <a:gd name="T31" fmla="*/ 236 h 74"/>
                <a:gd name="T32" fmla="*/ 56 w 76"/>
                <a:gd name="T33" fmla="*/ 221 h 74"/>
                <a:gd name="T34" fmla="*/ 120 w 76"/>
                <a:gd name="T35" fmla="*/ 261 h 74"/>
                <a:gd name="T36" fmla="*/ 128 w 76"/>
                <a:gd name="T37" fmla="*/ 242 h 74"/>
                <a:gd name="T38" fmla="*/ 143 w 76"/>
                <a:gd name="T39" fmla="*/ 192 h 74"/>
                <a:gd name="T40" fmla="*/ 167 w 76"/>
                <a:gd name="T41" fmla="*/ 170 h 74"/>
                <a:gd name="T42" fmla="*/ 150 w 76"/>
                <a:gd name="T43" fmla="*/ 139 h 74"/>
                <a:gd name="T44" fmla="*/ 143 w 76"/>
                <a:gd name="T45" fmla="*/ 92 h 74"/>
                <a:gd name="T46" fmla="*/ 130 w 76"/>
                <a:gd name="T47" fmla="*/ 123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GB"/>
            </a:p>
          </p:txBody>
        </p:sp>
        <p:sp>
          <p:nvSpPr>
            <p:cNvPr id="33049" name="Freeform 4567"/>
            <p:cNvSpPr>
              <a:spLocks/>
            </p:cNvSpPr>
            <p:nvPr/>
          </p:nvSpPr>
          <p:spPr bwMode="auto">
            <a:xfrm>
              <a:off x="4684" y="1898"/>
              <a:ext cx="43" cy="62"/>
            </a:xfrm>
            <a:custGeom>
              <a:avLst/>
              <a:gdLst>
                <a:gd name="T0" fmla="*/ 66 w 40"/>
                <a:gd name="T1" fmla="*/ 72 h 50"/>
                <a:gd name="T2" fmla="*/ 63 w 40"/>
                <a:gd name="T3" fmla="*/ 136 h 50"/>
                <a:gd name="T4" fmla="*/ 63 w 40"/>
                <a:gd name="T5" fmla="*/ 205 h 50"/>
                <a:gd name="T6" fmla="*/ 55 w 40"/>
                <a:gd name="T7" fmla="*/ 224 h 50"/>
                <a:gd name="T8" fmla="*/ 43 w 40"/>
                <a:gd name="T9" fmla="*/ 181 h 50"/>
                <a:gd name="T10" fmla="*/ 46 w 40"/>
                <a:gd name="T11" fmla="*/ 210 h 50"/>
                <a:gd name="T12" fmla="*/ 38 w 40"/>
                <a:gd name="T13" fmla="*/ 205 h 50"/>
                <a:gd name="T14" fmla="*/ 32 w 40"/>
                <a:gd name="T15" fmla="*/ 136 h 50"/>
                <a:gd name="T16" fmla="*/ 32 w 40"/>
                <a:gd name="T17" fmla="*/ 109 h 50"/>
                <a:gd name="T18" fmla="*/ 16 w 40"/>
                <a:gd name="T19" fmla="*/ 62 h 50"/>
                <a:gd name="T20" fmla="*/ 22 w 40"/>
                <a:gd name="T21" fmla="*/ 109 h 50"/>
                <a:gd name="T22" fmla="*/ 16 w 40"/>
                <a:gd name="T23" fmla="*/ 109 h 50"/>
                <a:gd name="T24" fmla="*/ 5 w 40"/>
                <a:gd name="T25" fmla="*/ 72 h 50"/>
                <a:gd name="T26" fmla="*/ 14 w 40"/>
                <a:gd name="T27" fmla="*/ 72 h 50"/>
                <a:gd name="T28" fmla="*/ 0 w 40"/>
                <a:gd name="T29" fmla="*/ 40 h 50"/>
                <a:gd name="T30" fmla="*/ 26 w 40"/>
                <a:gd name="T31" fmla="*/ 0 h 50"/>
                <a:gd name="T32" fmla="*/ 43 w 40"/>
                <a:gd name="T33" fmla="*/ 21 h 50"/>
                <a:gd name="T34" fmla="*/ 51 w 40"/>
                <a:gd name="T35" fmla="*/ 40 h 50"/>
                <a:gd name="T36" fmla="*/ 51 w 40"/>
                <a:gd name="T37" fmla="*/ 57 h 50"/>
                <a:gd name="T38" fmla="*/ 66 w 40"/>
                <a:gd name="T39" fmla="*/ 7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GB"/>
            </a:p>
          </p:txBody>
        </p:sp>
        <p:sp>
          <p:nvSpPr>
            <p:cNvPr id="33050" name="Freeform 4568"/>
            <p:cNvSpPr>
              <a:spLocks/>
            </p:cNvSpPr>
            <p:nvPr/>
          </p:nvSpPr>
          <p:spPr bwMode="auto">
            <a:xfrm>
              <a:off x="4725" y="1890"/>
              <a:ext cx="39" cy="35"/>
            </a:xfrm>
            <a:custGeom>
              <a:avLst/>
              <a:gdLst>
                <a:gd name="T0" fmla="*/ 59 w 35"/>
                <a:gd name="T1" fmla="*/ 76 h 28"/>
                <a:gd name="T2" fmla="*/ 35 w 35"/>
                <a:gd name="T3" fmla="*/ 76 h 28"/>
                <a:gd name="T4" fmla="*/ 31 w 35"/>
                <a:gd name="T5" fmla="*/ 135 h 28"/>
                <a:gd name="T6" fmla="*/ 4 w 35"/>
                <a:gd name="T7" fmla="*/ 94 h 28"/>
                <a:gd name="T8" fmla="*/ 0 w 35"/>
                <a:gd name="T9" fmla="*/ 76 h 28"/>
                <a:gd name="T10" fmla="*/ 0 w 35"/>
                <a:gd name="T11" fmla="*/ 76 h 28"/>
                <a:gd name="T12" fmla="*/ 14 w 35"/>
                <a:gd name="T13" fmla="*/ 25 h 28"/>
                <a:gd name="T14" fmla="*/ 35 w 35"/>
                <a:gd name="T15" fmla="*/ 25 h 28"/>
                <a:gd name="T16" fmla="*/ 50 w 35"/>
                <a:gd name="T17" fmla="*/ 0 h 28"/>
                <a:gd name="T18" fmla="*/ 64 w 35"/>
                <a:gd name="T19" fmla="*/ 25 h 28"/>
                <a:gd name="T20" fmla="*/ 74 w 35"/>
                <a:gd name="T21" fmla="*/ 45 h 28"/>
                <a:gd name="T22" fmla="*/ 59 w 35"/>
                <a:gd name="T23" fmla="*/ 76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GB"/>
            </a:p>
          </p:txBody>
        </p:sp>
        <p:sp>
          <p:nvSpPr>
            <p:cNvPr id="33051" name="Freeform 4569"/>
            <p:cNvSpPr>
              <a:spLocks/>
            </p:cNvSpPr>
            <p:nvPr/>
          </p:nvSpPr>
          <p:spPr bwMode="auto">
            <a:xfrm>
              <a:off x="4698" y="2057"/>
              <a:ext cx="8" cy="14"/>
            </a:xfrm>
            <a:custGeom>
              <a:avLst/>
              <a:gdLst>
                <a:gd name="T0" fmla="*/ 0 w 7"/>
                <a:gd name="T1" fmla="*/ 60 h 11"/>
                <a:gd name="T2" fmla="*/ 17 w 7"/>
                <a:gd name="T3" fmla="*/ 0 h 11"/>
                <a:gd name="T4" fmla="*/ 13 w 7"/>
                <a:gd name="T5" fmla="*/ 0 h 11"/>
                <a:gd name="T6" fmla="*/ 0 w 7"/>
                <a:gd name="T7" fmla="*/ 6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GB"/>
            </a:p>
          </p:txBody>
        </p:sp>
        <p:sp>
          <p:nvSpPr>
            <p:cNvPr id="33052" name="Freeform 4570"/>
            <p:cNvSpPr>
              <a:spLocks/>
            </p:cNvSpPr>
            <p:nvPr/>
          </p:nvSpPr>
          <p:spPr bwMode="auto">
            <a:xfrm>
              <a:off x="4783" y="1802"/>
              <a:ext cx="3" cy="6"/>
            </a:xfrm>
            <a:custGeom>
              <a:avLst/>
              <a:gdLst>
                <a:gd name="T0" fmla="*/ 41 w 2"/>
                <a:gd name="T1" fmla="*/ 17 h 5"/>
                <a:gd name="T2" fmla="*/ 0 w 2"/>
                <a:gd name="T3" fmla="*/ 0 h 5"/>
                <a:gd name="T4" fmla="*/ 0 w 2"/>
                <a:gd name="T5" fmla="*/ 17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GB"/>
            </a:p>
          </p:txBody>
        </p:sp>
        <p:sp>
          <p:nvSpPr>
            <p:cNvPr id="33053" name="Freeform 4571"/>
            <p:cNvSpPr>
              <a:spLocks/>
            </p:cNvSpPr>
            <p:nvPr/>
          </p:nvSpPr>
          <p:spPr bwMode="auto">
            <a:xfrm>
              <a:off x="4697" y="1930"/>
              <a:ext cx="1" cy="3"/>
            </a:xfrm>
            <a:custGeom>
              <a:avLst/>
              <a:gdLst>
                <a:gd name="T0" fmla="*/ 1 w 2"/>
                <a:gd name="T1" fmla="*/ 0 h 2"/>
                <a:gd name="T2" fmla="*/ 1 w 2"/>
                <a:gd name="T3" fmla="*/ 41 h 2"/>
                <a:gd name="T4" fmla="*/ 0 w 2"/>
                <a:gd name="T5" fmla="*/ 41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GB"/>
            </a:p>
          </p:txBody>
        </p:sp>
        <p:sp>
          <p:nvSpPr>
            <p:cNvPr id="33054" name="Freeform 4572"/>
            <p:cNvSpPr>
              <a:spLocks/>
            </p:cNvSpPr>
            <p:nvPr/>
          </p:nvSpPr>
          <p:spPr bwMode="auto">
            <a:xfrm>
              <a:off x="4534" y="1699"/>
              <a:ext cx="80" cy="112"/>
            </a:xfrm>
            <a:custGeom>
              <a:avLst/>
              <a:gdLst>
                <a:gd name="T0" fmla="*/ 43 w 71"/>
                <a:gd name="T1" fmla="*/ 285 h 90"/>
                <a:gd name="T2" fmla="*/ 23 w 71"/>
                <a:gd name="T3" fmla="*/ 271 h 90"/>
                <a:gd name="T4" fmla="*/ 0 w 71"/>
                <a:gd name="T5" fmla="*/ 243 h 90"/>
                <a:gd name="T6" fmla="*/ 23 w 71"/>
                <a:gd name="T7" fmla="*/ 198 h 90"/>
                <a:gd name="T8" fmla="*/ 38 w 71"/>
                <a:gd name="T9" fmla="*/ 119 h 90"/>
                <a:gd name="T10" fmla="*/ 54 w 71"/>
                <a:gd name="T11" fmla="*/ 110 h 90"/>
                <a:gd name="T12" fmla="*/ 94 w 71"/>
                <a:gd name="T13" fmla="*/ 134 h 90"/>
                <a:gd name="T14" fmla="*/ 83 w 71"/>
                <a:gd name="T15" fmla="*/ 88 h 90"/>
                <a:gd name="T16" fmla="*/ 94 w 71"/>
                <a:gd name="T17" fmla="*/ 77 h 90"/>
                <a:gd name="T18" fmla="*/ 114 w 71"/>
                <a:gd name="T19" fmla="*/ 46 h 90"/>
                <a:gd name="T20" fmla="*/ 114 w 71"/>
                <a:gd name="T21" fmla="*/ 0 h 90"/>
                <a:gd name="T22" fmla="*/ 154 w 71"/>
                <a:gd name="T23" fmla="*/ 46 h 90"/>
                <a:gd name="T24" fmla="*/ 160 w 71"/>
                <a:gd name="T25" fmla="*/ 57 h 90"/>
                <a:gd name="T26" fmla="*/ 143 w 71"/>
                <a:gd name="T27" fmla="*/ 96 h 90"/>
                <a:gd name="T28" fmla="*/ 160 w 71"/>
                <a:gd name="T29" fmla="*/ 184 h 90"/>
                <a:gd name="T30" fmla="*/ 134 w 71"/>
                <a:gd name="T31" fmla="*/ 229 h 90"/>
                <a:gd name="T32" fmla="*/ 119 w 71"/>
                <a:gd name="T33" fmla="*/ 271 h 90"/>
                <a:gd name="T34" fmla="*/ 127 w 71"/>
                <a:gd name="T35" fmla="*/ 321 h 90"/>
                <a:gd name="T36" fmla="*/ 162 w 71"/>
                <a:gd name="T37" fmla="*/ 362 h 90"/>
                <a:gd name="T38" fmla="*/ 148 w 71"/>
                <a:gd name="T39" fmla="*/ 381 h 90"/>
                <a:gd name="T40" fmla="*/ 119 w 71"/>
                <a:gd name="T41" fmla="*/ 409 h 90"/>
                <a:gd name="T42" fmla="*/ 119 w 71"/>
                <a:gd name="T43" fmla="*/ 416 h 90"/>
                <a:gd name="T44" fmla="*/ 94 w 71"/>
                <a:gd name="T45" fmla="*/ 416 h 90"/>
                <a:gd name="T46" fmla="*/ 83 w 71"/>
                <a:gd name="T47" fmla="*/ 416 h 90"/>
                <a:gd name="T48" fmla="*/ 68 w 71"/>
                <a:gd name="T49" fmla="*/ 409 h 90"/>
                <a:gd name="T50" fmla="*/ 54 w 71"/>
                <a:gd name="T51" fmla="*/ 393 h 90"/>
                <a:gd name="T52" fmla="*/ 60 w 71"/>
                <a:gd name="T53" fmla="*/ 353 h 90"/>
                <a:gd name="T54" fmla="*/ 68 w 71"/>
                <a:gd name="T55" fmla="*/ 353 h 90"/>
                <a:gd name="T56" fmla="*/ 52 w 71"/>
                <a:gd name="T57" fmla="*/ 329 h 90"/>
                <a:gd name="T58" fmla="*/ 43 w 71"/>
                <a:gd name="T59" fmla="*/ 285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GB"/>
            </a:p>
          </p:txBody>
        </p:sp>
        <p:sp>
          <p:nvSpPr>
            <p:cNvPr id="33055" name="Freeform 4573"/>
            <p:cNvSpPr>
              <a:spLocks/>
            </p:cNvSpPr>
            <p:nvPr/>
          </p:nvSpPr>
          <p:spPr bwMode="auto">
            <a:xfrm>
              <a:off x="4604" y="1797"/>
              <a:ext cx="57" cy="89"/>
            </a:xfrm>
            <a:custGeom>
              <a:avLst/>
              <a:gdLst>
                <a:gd name="T0" fmla="*/ 20 w 62"/>
                <a:gd name="T1" fmla="*/ 284 h 73"/>
                <a:gd name="T2" fmla="*/ 20 w 62"/>
                <a:gd name="T3" fmla="*/ 273 h 73"/>
                <a:gd name="T4" fmla="*/ 16 w 62"/>
                <a:gd name="T5" fmla="*/ 284 h 73"/>
                <a:gd name="T6" fmla="*/ 15 w 62"/>
                <a:gd name="T7" fmla="*/ 294 h 73"/>
                <a:gd name="T8" fmla="*/ 14 w 62"/>
                <a:gd name="T9" fmla="*/ 284 h 73"/>
                <a:gd name="T10" fmla="*/ 14 w 62"/>
                <a:gd name="T11" fmla="*/ 273 h 73"/>
                <a:gd name="T12" fmla="*/ 14 w 62"/>
                <a:gd name="T13" fmla="*/ 273 h 73"/>
                <a:gd name="T14" fmla="*/ 11 w 62"/>
                <a:gd name="T15" fmla="*/ 256 h 73"/>
                <a:gd name="T16" fmla="*/ 10 w 62"/>
                <a:gd name="T17" fmla="*/ 208 h 73"/>
                <a:gd name="T18" fmla="*/ 10 w 62"/>
                <a:gd name="T19" fmla="*/ 184 h 73"/>
                <a:gd name="T20" fmla="*/ 10 w 62"/>
                <a:gd name="T21" fmla="*/ 182 h 73"/>
                <a:gd name="T22" fmla="*/ 6 w 62"/>
                <a:gd name="T23" fmla="*/ 145 h 73"/>
                <a:gd name="T24" fmla="*/ 5 w 62"/>
                <a:gd name="T25" fmla="*/ 133 h 73"/>
                <a:gd name="T26" fmla="*/ 5 w 62"/>
                <a:gd name="T27" fmla="*/ 115 h 73"/>
                <a:gd name="T28" fmla="*/ 6 w 62"/>
                <a:gd name="T29" fmla="*/ 133 h 73"/>
                <a:gd name="T30" fmla="*/ 6 w 62"/>
                <a:gd name="T31" fmla="*/ 115 h 73"/>
                <a:gd name="T32" fmla="*/ 3 w 62"/>
                <a:gd name="T33" fmla="*/ 72 h 73"/>
                <a:gd name="T34" fmla="*/ 0 w 62"/>
                <a:gd name="T35" fmla="*/ 49 h 73"/>
                <a:gd name="T36" fmla="*/ 0 w 62"/>
                <a:gd name="T37" fmla="*/ 40 h 73"/>
                <a:gd name="T38" fmla="*/ 6 w 62"/>
                <a:gd name="T39" fmla="*/ 20 h 73"/>
                <a:gd name="T40" fmla="*/ 11 w 62"/>
                <a:gd name="T41" fmla="*/ 0 h 73"/>
                <a:gd name="T42" fmla="*/ 20 w 62"/>
                <a:gd name="T43" fmla="*/ 72 h 73"/>
                <a:gd name="T44" fmla="*/ 29 w 62"/>
                <a:gd name="T45" fmla="*/ 133 h 73"/>
                <a:gd name="T46" fmla="*/ 34 w 62"/>
                <a:gd name="T47" fmla="*/ 235 h 73"/>
                <a:gd name="T48" fmla="*/ 31 w 62"/>
                <a:gd name="T49" fmla="*/ 250 h 73"/>
                <a:gd name="T50" fmla="*/ 27 w 62"/>
                <a:gd name="T51" fmla="*/ 263 h 73"/>
                <a:gd name="T52" fmla="*/ 25 w 62"/>
                <a:gd name="T53" fmla="*/ 256 h 73"/>
                <a:gd name="T54" fmla="*/ 25 w 62"/>
                <a:gd name="T55" fmla="*/ 263 h 73"/>
                <a:gd name="T56" fmla="*/ 23 w 62"/>
                <a:gd name="T57" fmla="*/ 273 h 73"/>
                <a:gd name="T58" fmla="*/ 21 w 62"/>
                <a:gd name="T59" fmla="*/ 273 h 73"/>
                <a:gd name="T60" fmla="*/ 20 w 62"/>
                <a:gd name="T61" fmla="*/ 284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GB"/>
            </a:p>
          </p:txBody>
        </p:sp>
        <p:sp>
          <p:nvSpPr>
            <p:cNvPr id="33056" name="Freeform 4574"/>
            <p:cNvSpPr>
              <a:spLocks/>
            </p:cNvSpPr>
            <p:nvPr/>
          </p:nvSpPr>
          <p:spPr bwMode="auto">
            <a:xfrm>
              <a:off x="4583" y="2092"/>
              <a:ext cx="27" cy="70"/>
            </a:xfrm>
            <a:custGeom>
              <a:avLst/>
              <a:gdLst>
                <a:gd name="T0" fmla="*/ 37 w 24"/>
                <a:gd name="T1" fmla="*/ 241 h 57"/>
                <a:gd name="T2" fmla="*/ 2 w 24"/>
                <a:gd name="T3" fmla="*/ 179 h 57"/>
                <a:gd name="T4" fmla="*/ 0 w 24"/>
                <a:gd name="T5" fmla="*/ 88 h 57"/>
                <a:gd name="T6" fmla="*/ 16 w 24"/>
                <a:gd name="T7" fmla="*/ 50 h 57"/>
                <a:gd name="T8" fmla="*/ 33 w 24"/>
                <a:gd name="T9" fmla="*/ 0 h 57"/>
                <a:gd name="T10" fmla="*/ 54 w 24"/>
                <a:gd name="T11" fmla="*/ 2 h 57"/>
                <a:gd name="T12" fmla="*/ 48 w 24"/>
                <a:gd name="T13" fmla="*/ 71 h 57"/>
                <a:gd name="T14" fmla="*/ 43 w 24"/>
                <a:gd name="T15" fmla="*/ 131 h 57"/>
                <a:gd name="T16" fmla="*/ 37 w 24"/>
                <a:gd name="T17" fmla="*/ 179 h 57"/>
                <a:gd name="T18" fmla="*/ 37 w 24"/>
                <a:gd name="T19" fmla="*/ 24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GB"/>
            </a:p>
          </p:txBody>
        </p:sp>
        <p:sp>
          <p:nvSpPr>
            <p:cNvPr id="33057" name="Freeform 4575"/>
            <p:cNvSpPr>
              <a:spLocks/>
            </p:cNvSpPr>
            <p:nvPr/>
          </p:nvSpPr>
          <p:spPr bwMode="auto">
            <a:xfrm>
              <a:off x="3866" y="1503"/>
              <a:ext cx="520" cy="228"/>
            </a:xfrm>
            <a:custGeom>
              <a:avLst/>
              <a:gdLst>
                <a:gd name="T0" fmla="*/ 598 w 466"/>
                <a:gd name="T1" fmla="*/ 786 h 184"/>
                <a:gd name="T2" fmla="*/ 547 w 466"/>
                <a:gd name="T3" fmla="*/ 756 h 184"/>
                <a:gd name="T4" fmla="*/ 460 w 466"/>
                <a:gd name="T5" fmla="*/ 740 h 184"/>
                <a:gd name="T6" fmla="*/ 373 w 466"/>
                <a:gd name="T7" fmla="*/ 731 h 184"/>
                <a:gd name="T8" fmla="*/ 316 w 466"/>
                <a:gd name="T9" fmla="*/ 605 h 184"/>
                <a:gd name="T10" fmla="*/ 224 w 466"/>
                <a:gd name="T11" fmla="*/ 550 h 184"/>
                <a:gd name="T12" fmla="*/ 152 w 466"/>
                <a:gd name="T13" fmla="*/ 528 h 184"/>
                <a:gd name="T14" fmla="*/ 132 w 466"/>
                <a:gd name="T15" fmla="*/ 392 h 184"/>
                <a:gd name="T16" fmla="*/ 61 w 466"/>
                <a:gd name="T17" fmla="*/ 318 h 184"/>
                <a:gd name="T18" fmla="*/ 2 w 466"/>
                <a:gd name="T19" fmla="*/ 230 h 184"/>
                <a:gd name="T20" fmla="*/ 15 w 466"/>
                <a:gd name="T21" fmla="*/ 204 h 184"/>
                <a:gd name="T22" fmla="*/ 76 w 466"/>
                <a:gd name="T23" fmla="*/ 135 h 184"/>
                <a:gd name="T24" fmla="*/ 164 w 466"/>
                <a:gd name="T25" fmla="*/ 118 h 184"/>
                <a:gd name="T26" fmla="*/ 219 w 466"/>
                <a:gd name="T27" fmla="*/ 156 h 184"/>
                <a:gd name="T28" fmla="*/ 290 w 466"/>
                <a:gd name="T29" fmla="*/ 135 h 184"/>
                <a:gd name="T30" fmla="*/ 266 w 466"/>
                <a:gd name="T31" fmla="*/ 0 h 184"/>
                <a:gd name="T32" fmla="*/ 373 w 466"/>
                <a:gd name="T33" fmla="*/ 57 h 184"/>
                <a:gd name="T34" fmla="*/ 439 w 466"/>
                <a:gd name="T35" fmla="*/ 149 h 184"/>
                <a:gd name="T36" fmla="*/ 536 w 466"/>
                <a:gd name="T37" fmla="*/ 149 h 184"/>
                <a:gd name="T38" fmla="*/ 590 w 466"/>
                <a:gd name="T39" fmla="*/ 186 h 184"/>
                <a:gd name="T40" fmla="*/ 686 w 466"/>
                <a:gd name="T41" fmla="*/ 209 h 184"/>
                <a:gd name="T42" fmla="*/ 754 w 466"/>
                <a:gd name="T43" fmla="*/ 149 h 184"/>
                <a:gd name="T44" fmla="*/ 839 w 466"/>
                <a:gd name="T45" fmla="*/ 169 h 184"/>
                <a:gd name="T46" fmla="*/ 851 w 466"/>
                <a:gd name="T47" fmla="*/ 296 h 184"/>
                <a:gd name="T48" fmla="*/ 867 w 466"/>
                <a:gd name="T49" fmla="*/ 336 h 184"/>
                <a:gd name="T50" fmla="*/ 912 w 466"/>
                <a:gd name="T51" fmla="*/ 336 h 184"/>
                <a:gd name="T52" fmla="*/ 993 w 466"/>
                <a:gd name="T53" fmla="*/ 380 h 184"/>
                <a:gd name="T54" fmla="*/ 952 w 466"/>
                <a:gd name="T55" fmla="*/ 421 h 184"/>
                <a:gd name="T56" fmla="*/ 907 w 466"/>
                <a:gd name="T57" fmla="*/ 522 h 184"/>
                <a:gd name="T58" fmla="*/ 851 w 466"/>
                <a:gd name="T59" fmla="*/ 571 h 184"/>
                <a:gd name="T60" fmla="*/ 812 w 466"/>
                <a:gd name="T61" fmla="*/ 615 h 184"/>
                <a:gd name="T62" fmla="*/ 801 w 466"/>
                <a:gd name="T63" fmla="*/ 709 h 184"/>
                <a:gd name="T64" fmla="*/ 739 w 466"/>
                <a:gd name="T65" fmla="*/ 762 h 184"/>
                <a:gd name="T66" fmla="*/ 676 w 466"/>
                <a:gd name="T67" fmla="*/ 791 h 184"/>
                <a:gd name="T68" fmla="*/ 632 w 466"/>
                <a:gd name="T69" fmla="*/ 791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GB"/>
            </a:p>
          </p:txBody>
        </p:sp>
        <p:sp>
          <p:nvSpPr>
            <p:cNvPr id="33058" name="Freeform 4576"/>
            <p:cNvSpPr>
              <a:spLocks/>
            </p:cNvSpPr>
            <p:nvPr/>
          </p:nvSpPr>
          <p:spPr bwMode="auto">
            <a:xfrm>
              <a:off x="3237" y="1433"/>
              <a:ext cx="618" cy="302"/>
            </a:xfrm>
            <a:custGeom>
              <a:avLst/>
              <a:gdLst>
                <a:gd name="T0" fmla="*/ 139 w 553"/>
                <a:gd name="T1" fmla="*/ 639 h 244"/>
                <a:gd name="T2" fmla="*/ 97 w 553"/>
                <a:gd name="T3" fmla="*/ 684 h 244"/>
                <a:gd name="T4" fmla="*/ 35 w 553"/>
                <a:gd name="T5" fmla="*/ 559 h 244"/>
                <a:gd name="T6" fmla="*/ 2 w 553"/>
                <a:gd name="T7" fmla="*/ 412 h 244"/>
                <a:gd name="T8" fmla="*/ 45 w 553"/>
                <a:gd name="T9" fmla="*/ 356 h 244"/>
                <a:gd name="T10" fmla="*/ 76 w 553"/>
                <a:gd name="T11" fmla="*/ 295 h 244"/>
                <a:gd name="T12" fmla="*/ 139 w 553"/>
                <a:gd name="T13" fmla="*/ 256 h 244"/>
                <a:gd name="T14" fmla="*/ 222 w 553"/>
                <a:gd name="T15" fmla="*/ 322 h 244"/>
                <a:gd name="T16" fmla="*/ 327 w 553"/>
                <a:gd name="T17" fmla="*/ 317 h 244"/>
                <a:gd name="T18" fmla="*/ 392 w 553"/>
                <a:gd name="T19" fmla="*/ 317 h 244"/>
                <a:gd name="T20" fmla="*/ 370 w 553"/>
                <a:gd name="T21" fmla="*/ 149 h 244"/>
                <a:gd name="T22" fmla="*/ 359 w 553"/>
                <a:gd name="T23" fmla="*/ 118 h 244"/>
                <a:gd name="T24" fmla="*/ 438 w 553"/>
                <a:gd name="T25" fmla="*/ 95 h 244"/>
                <a:gd name="T26" fmla="*/ 514 w 553"/>
                <a:gd name="T27" fmla="*/ 40 h 244"/>
                <a:gd name="T28" fmla="*/ 581 w 553"/>
                <a:gd name="T29" fmla="*/ 2 h 244"/>
                <a:gd name="T30" fmla="*/ 634 w 553"/>
                <a:gd name="T31" fmla="*/ 40 h 244"/>
                <a:gd name="T32" fmla="*/ 710 w 553"/>
                <a:gd name="T33" fmla="*/ 118 h 244"/>
                <a:gd name="T34" fmla="*/ 777 w 553"/>
                <a:gd name="T35" fmla="*/ 95 h 244"/>
                <a:gd name="T36" fmla="*/ 821 w 553"/>
                <a:gd name="T37" fmla="*/ 77 h 244"/>
                <a:gd name="T38" fmla="*/ 857 w 553"/>
                <a:gd name="T39" fmla="*/ 168 h 244"/>
                <a:gd name="T40" fmla="*/ 938 w 553"/>
                <a:gd name="T41" fmla="*/ 285 h 244"/>
                <a:gd name="T42" fmla="*/ 983 w 553"/>
                <a:gd name="T43" fmla="*/ 317 h 244"/>
                <a:gd name="T44" fmla="*/ 1044 w 553"/>
                <a:gd name="T45" fmla="*/ 322 h 244"/>
                <a:gd name="T46" fmla="*/ 1128 w 553"/>
                <a:gd name="T47" fmla="*/ 432 h 244"/>
                <a:gd name="T48" fmla="*/ 1204 w 553"/>
                <a:gd name="T49" fmla="*/ 485 h 244"/>
                <a:gd name="T50" fmla="*/ 1172 w 553"/>
                <a:gd name="T51" fmla="*/ 559 h 244"/>
                <a:gd name="T52" fmla="*/ 1162 w 553"/>
                <a:gd name="T53" fmla="*/ 639 h 244"/>
                <a:gd name="T54" fmla="*/ 1115 w 553"/>
                <a:gd name="T55" fmla="*/ 694 h 244"/>
                <a:gd name="T56" fmla="*/ 1130 w 553"/>
                <a:gd name="T57" fmla="*/ 787 h 244"/>
                <a:gd name="T58" fmla="*/ 1056 w 553"/>
                <a:gd name="T59" fmla="*/ 807 h 244"/>
                <a:gd name="T60" fmla="*/ 1087 w 553"/>
                <a:gd name="T61" fmla="*/ 882 h 244"/>
                <a:gd name="T62" fmla="*/ 1101 w 553"/>
                <a:gd name="T63" fmla="*/ 956 h 244"/>
                <a:gd name="T64" fmla="*/ 1056 w 553"/>
                <a:gd name="T65" fmla="*/ 926 h 244"/>
                <a:gd name="T66" fmla="*/ 974 w 553"/>
                <a:gd name="T67" fmla="*/ 936 h 244"/>
                <a:gd name="T68" fmla="*/ 902 w 553"/>
                <a:gd name="T69" fmla="*/ 936 h 244"/>
                <a:gd name="T70" fmla="*/ 848 w 553"/>
                <a:gd name="T71" fmla="*/ 979 h 244"/>
                <a:gd name="T72" fmla="*/ 798 w 553"/>
                <a:gd name="T73" fmla="*/ 999 h 244"/>
                <a:gd name="T74" fmla="*/ 735 w 553"/>
                <a:gd name="T75" fmla="*/ 1087 h 244"/>
                <a:gd name="T76" fmla="*/ 674 w 553"/>
                <a:gd name="T77" fmla="*/ 1030 h 244"/>
                <a:gd name="T78" fmla="*/ 645 w 553"/>
                <a:gd name="T79" fmla="*/ 904 h 244"/>
                <a:gd name="T80" fmla="*/ 570 w 553"/>
                <a:gd name="T81" fmla="*/ 904 h 244"/>
                <a:gd name="T82" fmla="*/ 510 w 553"/>
                <a:gd name="T83" fmla="*/ 895 h 244"/>
                <a:gd name="T84" fmla="*/ 438 w 553"/>
                <a:gd name="T85" fmla="*/ 771 h 244"/>
                <a:gd name="T86" fmla="*/ 354 w 553"/>
                <a:gd name="T87" fmla="*/ 756 h 244"/>
                <a:gd name="T88" fmla="*/ 327 w 553"/>
                <a:gd name="T89" fmla="*/ 856 h 244"/>
                <a:gd name="T90" fmla="*/ 344 w 553"/>
                <a:gd name="T91" fmla="*/ 999 h 244"/>
                <a:gd name="T92" fmla="*/ 314 w 553"/>
                <a:gd name="T93" fmla="*/ 1043 h 244"/>
                <a:gd name="T94" fmla="*/ 283 w 553"/>
                <a:gd name="T95" fmla="*/ 968 h 244"/>
                <a:gd name="T96" fmla="*/ 201 w 553"/>
                <a:gd name="T97" fmla="*/ 949 h 244"/>
                <a:gd name="T98" fmla="*/ 161 w 553"/>
                <a:gd name="T99" fmla="*/ 856 h 244"/>
                <a:gd name="T100" fmla="*/ 181 w 553"/>
                <a:gd name="T101" fmla="*/ 831 h 244"/>
                <a:gd name="T102" fmla="*/ 184 w 553"/>
                <a:gd name="T103" fmla="*/ 771 h 244"/>
                <a:gd name="T104" fmla="*/ 211 w 553"/>
                <a:gd name="T105" fmla="*/ 733 h 244"/>
                <a:gd name="T106" fmla="*/ 165 w 553"/>
                <a:gd name="T107" fmla="*/ 639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GB"/>
            </a:p>
          </p:txBody>
        </p:sp>
        <p:sp>
          <p:nvSpPr>
            <p:cNvPr id="33059" name="Freeform 4577"/>
            <p:cNvSpPr>
              <a:spLocks/>
            </p:cNvSpPr>
            <p:nvPr/>
          </p:nvSpPr>
          <p:spPr bwMode="auto">
            <a:xfrm>
              <a:off x="3139" y="1675"/>
              <a:ext cx="135" cy="60"/>
            </a:xfrm>
            <a:custGeom>
              <a:avLst/>
              <a:gdLst>
                <a:gd name="T0" fmla="*/ 51 w 121"/>
                <a:gd name="T1" fmla="*/ 80 h 48"/>
                <a:gd name="T2" fmla="*/ 0 w 121"/>
                <a:gd name="T3" fmla="*/ 16 h 48"/>
                <a:gd name="T4" fmla="*/ 3 w 121"/>
                <a:gd name="T5" fmla="*/ 0 h 48"/>
                <a:gd name="T6" fmla="*/ 40 w 121"/>
                <a:gd name="T7" fmla="*/ 16 h 48"/>
                <a:gd name="T8" fmla="*/ 77 w 121"/>
                <a:gd name="T9" fmla="*/ 16 h 48"/>
                <a:gd name="T10" fmla="*/ 118 w 121"/>
                <a:gd name="T11" fmla="*/ 60 h 48"/>
                <a:gd name="T12" fmla="*/ 167 w 121"/>
                <a:gd name="T13" fmla="*/ 108 h 48"/>
                <a:gd name="T14" fmla="*/ 215 w 121"/>
                <a:gd name="T15" fmla="*/ 138 h 48"/>
                <a:gd name="T16" fmla="*/ 260 w 121"/>
                <a:gd name="T17" fmla="*/ 185 h 48"/>
                <a:gd name="T18" fmla="*/ 250 w 121"/>
                <a:gd name="T19" fmla="*/ 231 h 48"/>
                <a:gd name="T20" fmla="*/ 219 w 121"/>
                <a:gd name="T21" fmla="*/ 216 h 48"/>
                <a:gd name="T22" fmla="*/ 173 w 121"/>
                <a:gd name="T23" fmla="*/ 208 h 48"/>
                <a:gd name="T24" fmla="*/ 129 w 121"/>
                <a:gd name="T25" fmla="*/ 208 h 48"/>
                <a:gd name="T26" fmla="*/ 88 w 121"/>
                <a:gd name="T27" fmla="*/ 216 h 48"/>
                <a:gd name="T28" fmla="*/ 88 w 121"/>
                <a:gd name="T29" fmla="*/ 149 h 48"/>
                <a:gd name="T30" fmla="*/ 51 w 121"/>
                <a:gd name="T31" fmla="*/ 8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GB"/>
            </a:p>
          </p:txBody>
        </p:sp>
        <p:sp>
          <p:nvSpPr>
            <p:cNvPr id="33060" name="Freeform 4578"/>
            <p:cNvSpPr>
              <a:spLocks/>
            </p:cNvSpPr>
            <p:nvPr/>
          </p:nvSpPr>
          <p:spPr bwMode="auto">
            <a:xfrm>
              <a:off x="3647" y="1691"/>
              <a:ext cx="158" cy="87"/>
            </a:xfrm>
            <a:custGeom>
              <a:avLst/>
              <a:gdLst>
                <a:gd name="T0" fmla="*/ 104 w 141"/>
                <a:gd name="T1" fmla="*/ 180 h 71"/>
                <a:gd name="T2" fmla="*/ 68 w 141"/>
                <a:gd name="T3" fmla="*/ 131 h 71"/>
                <a:gd name="T4" fmla="*/ 19 w 141"/>
                <a:gd name="T5" fmla="*/ 131 h 71"/>
                <a:gd name="T6" fmla="*/ 0 w 141"/>
                <a:gd name="T7" fmla="*/ 72 h 71"/>
                <a:gd name="T8" fmla="*/ 19 w 141"/>
                <a:gd name="T9" fmla="*/ 31 h 71"/>
                <a:gd name="T10" fmla="*/ 50 w 141"/>
                <a:gd name="T11" fmla="*/ 49 h 71"/>
                <a:gd name="T12" fmla="*/ 82 w 141"/>
                <a:gd name="T13" fmla="*/ 59 h 71"/>
                <a:gd name="T14" fmla="*/ 104 w 141"/>
                <a:gd name="T15" fmla="*/ 2 h 71"/>
                <a:gd name="T16" fmla="*/ 131 w 141"/>
                <a:gd name="T17" fmla="*/ 20 h 71"/>
                <a:gd name="T18" fmla="*/ 178 w 141"/>
                <a:gd name="T19" fmla="*/ 2 h 71"/>
                <a:gd name="T20" fmla="*/ 220 w 141"/>
                <a:gd name="T21" fmla="*/ 2 h 71"/>
                <a:gd name="T22" fmla="*/ 261 w 141"/>
                <a:gd name="T23" fmla="*/ 0 h 71"/>
                <a:gd name="T24" fmla="*/ 305 w 141"/>
                <a:gd name="T25" fmla="*/ 49 h 71"/>
                <a:gd name="T26" fmla="*/ 313 w 141"/>
                <a:gd name="T27" fmla="*/ 76 h 71"/>
                <a:gd name="T28" fmla="*/ 290 w 141"/>
                <a:gd name="T29" fmla="*/ 114 h 71"/>
                <a:gd name="T30" fmla="*/ 261 w 141"/>
                <a:gd name="T31" fmla="*/ 161 h 71"/>
                <a:gd name="T32" fmla="*/ 223 w 141"/>
                <a:gd name="T33" fmla="*/ 180 h 71"/>
                <a:gd name="T34" fmla="*/ 208 w 141"/>
                <a:gd name="T35" fmla="*/ 222 h 71"/>
                <a:gd name="T36" fmla="*/ 187 w 141"/>
                <a:gd name="T37" fmla="*/ 207 h 71"/>
                <a:gd name="T38" fmla="*/ 173 w 141"/>
                <a:gd name="T39" fmla="*/ 218 h 71"/>
                <a:gd name="T40" fmla="*/ 147 w 141"/>
                <a:gd name="T41" fmla="*/ 244 h 71"/>
                <a:gd name="T42" fmla="*/ 133 w 141"/>
                <a:gd name="T43" fmla="*/ 295 h 71"/>
                <a:gd name="T44" fmla="*/ 77 w 141"/>
                <a:gd name="T45" fmla="*/ 287 h 71"/>
                <a:gd name="T46" fmla="*/ 24 w 141"/>
                <a:gd name="T47" fmla="*/ 272 h 71"/>
                <a:gd name="T48" fmla="*/ 19 w 141"/>
                <a:gd name="T49" fmla="*/ 222 h 71"/>
                <a:gd name="T50" fmla="*/ 62 w 141"/>
                <a:gd name="T51" fmla="*/ 197 h 71"/>
                <a:gd name="T52" fmla="*/ 104 w 141"/>
                <a:gd name="T53" fmla="*/ 18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GB"/>
            </a:p>
          </p:txBody>
        </p:sp>
        <p:sp>
          <p:nvSpPr>
            <p:cNvPr id="33061" name="Freeform 4579"/>
            <p:cNvSpPr>
              <a:spLocks/>
            </p:cNvSpPr>
            <p:nvPr/>
          </p:nvSpPr>
          <p:spPr bwMode="auto">
            <a:xfrm>
              <a:off x="3356" y="1703"/>
              <a:ext cx="237" cy="166"/>
            </a:xfrm>
            <a:custGeom>
              <a:avLst/>
              <a:gdLst>
                <a:gd name="T0" fmla="*/ 432 w 213"/>
                <a:gd name="T1" fmla="*/ 467 h 134"/>
                <a:gd name="T2" fmla="*/ 416 w 213"/>
                <a:gd name="T3" fmla="*/ 526 h 134"/>
                <a:gd name="T4" fmla="*/ 392 w 213"/>
                <a:gd name="T5" fmla="*/ 560 h 134"/>
                <a:gd name="T6" fmla="*/ 381 w 213"/>
                <a:gd name="T7" fmla="*/ 600 h 134"/>
                <a:gd name="T8" fmla="*/ 359 w 213"/>
                <a:gd name="T9" fmla="*/ 591 h 134"/>
                <a:gd name="T10" fmla="*/ 330 w 213"/>
                <a:gd name="T11" fmla="*/ 565 h 134"/>
                <a:gd name="T12" fmla="*/ 320 w 213"/>
                <a:gd name="T13" fmla="*/ 484 h 134"/>
                <a:gd name="T14" fmla="*/ 290 w 213"/>
                <a:gd name="T15" fmla="*/ 484 h 134"/>
                <a:gd name="T16" fmla="*/ 267 w 213"/>
                <a:gd name="T17" fmla="*/ 443 h 134"/>
                <a:gd name="T18" fmla="*/ 235 w 213"/>
                <a:gd name="T19" fmla="*/ 413 h 134"/>
                <a:gd name="T20" fmla="*/ 186 w 213"/>
                <a:gd name="T21" fmla="*/ 367 h 134"/>
                <a:gd name="T22" fmla="*/ 155 w 213"/>
                <a:gd name="T23" fmla="*/ 379 h 134"/>
                <a:gd name="T24" fmla="*/ 120 w 213"/>
                <a:gd name="T25" fmla="*/ 391 h 134"/>
                <a:gd name="T26" fmla="*/ 100 w 213"/>
                <a:gd name="T27" fmla="*/ 429 h 134"/>
                <a:gd name="T28" fmla="*/ 87 w 213"/>
                <a:gd name="T29" fmla="*/ 429 h 134"/>
                <a:gd name="T30" fmla="*/ 80 w 213"/>
                <a:gd name="T31" fmla="*/ 367 h 134"/>
                <a:gd name="T32" fmla="*/ 70 w 213"/>
                <a:gd name="T33" fmla="*/ 304 h 134"/>
                <a:gd name="T34" fmla="*/ 51 w 213"/>
                <a:gd name="T35" fmla="*/ 274 h 134"/>
                <a:gd name="T36" fmla="*/ 51 w 213"/>
                <a:gd name="T37" fmla="*/ 274 h 134"/>
                <a:gd name="T38" fmla="*/ 56 w 213"/>
                <a:gd name="T39" fmla="*/ 263 h 134"/>
                <a:gd name="T40" fmla="*/ 62 w 213"/>
                <a:gd name="T41" fmla="*/ 247 h 134"/>
                <a:gd name="T42" fmla="*/ 51 w 213"/>
                <a:gd name="T43" fmla="*/ 221 h 134"/>
                <a:gd name="T44" fmla="*/ 40 w 213"/>
                <a:gd name="T45" fmla="*/ 230 h 134"/>
                <a:gd name="T46" fmla="*/ 40 w 213"/>
                <a:gd name="T47" fmla="*/ 230 h 134"/>
                <a:gd name="T48" fmla="*/ 32 w 213"/>
                <a:gd name="T49" fmla="*/ 156 h 134"/>
                <a:gd name="T50" fmla="*/ 32 w 213"/>
                <a:gd name="T51" fmla="*/ 149 h 134"/>
                <a:gd name="T52" fmla="*/ 51 w 213"/>
                <a:gd name="T53" fmla="*/ 156 h 134"/>
                <a:gd name="T54" fmla="*/ 65 w 213"/>
                <a:gd name="T55" fmla="*/ 167 h 134"/>
                <a:gd name="T56" fmla="*/ 77 w 213"/>
                <a:gd name="T57" fmla="*/ 167 h 134"/>
                <a:gd name="T58" fmla="*/ 77 w 213"/>
                <a:gd name="T59" fmla="*/ 156 h 134"/>
                <a:gd name="T60" fmla="*/ 80 w 213"/>
                <a:gd name="T61" fmla="*/ 126 h 134"/>
                <a:gd name="T62" fmla="*/ 51 w 213"/>
                <a:gd name="T63" fmla="*/ 72 h 134"/>
                <a:gd name="T64" fmla="*/ 24 w 213"/>
                <a:gd name="T65" fmla="*/ 62 h 134"/>
                <a:gd name="T66" fmla="*/ 24 w 213"/>
                <a:gd name="T67" fmla="*/ 126 h 134"/>
                <a:gd name="T68" fmla="*/ 24 w 213"/>
                <a:gd name="T69" fmla="*/ 126 h 134"/>
                <a:gd name="T70" fmla="*/ 3 w 213"/>
                <a:gd name="T71" fmla="*/ 50 h 134"/>
                <a:gd name="T72" fmla="*/ 3 w 213"/>
                <a:gd name="T73" fmla="*/ 2 h 134"/>
                <a:gd name="T74" fmla="*/ 0 w 213"/>
                <a:gd name="T75" fmla="*/ 0 h 134"/>
                <a:gd name="T76" fmla="*/ 51 w 213"/>
                <a:gd name="T77" fmla="*/ 0 h 134"/>
                <a:gd name="T78" fmla="*/ 46 w 213"/>
                <a:gd name="T79" fmla="*/ 62 h 134"/>
                <a:gd name="T80" fmla="*/ 80 w 213"/>
                <a:gd name="T81" fmla="*/ 72 h 134"/>
                <a:gd name="T82" fmla="*/ 118 w 213"/>
                <a:gd name="T83" fmla="*/ 102 h 134"/>
                <a:gd name="T84" fmla="*/ 162 w 213"/>
                <a:gd name="T85" fmla="*/ 126 h 134"/>
                <a:gd name="T86" fmla="*/ 155 w 213"/>
                <a:gd name="T87" fmla="*/ 72 h 134"/>
                <a:gd name="T88" fmla="*/ 171 w 213"/>
                <a:gd name="T89" fmla="*/ 62 h 134"/>
                <a:gd name="T90" fmla="*/ 196 w 213"/>
                <a:gd name="T91" fmla="*/ 0 h 134"/>
                <a:gd name="T92" fmla="*/ 235 w 213"/>
                <a:gd name="T93" fmla="*/ 62 h 134"/>
                <a:gd name="T94" fmla="*/ 256 w 213"/>
                <a:gd name="T95" fmla="*/ 135 h 134"/>
                <a:gd name="T96" fmla="*/ 300 w 213"/>
                <a:gd name="T97" fmla="*/ 181 h 134"/>
                <a:gd name="T98" fmla="*/ 323 w 213"/>
                <a:gd name="T99" fmla="*/ 198 h 134"/>
                <a:gd name="T100" fmla="*/ 381 w 213"/>
                <a:gd name="T101" fmla="*/ 274 h 134"/>
                <a:gd name="T102" fmla="*/ 432 w 213"/>
                <a:gd name="T103" fmla="*/ 334 h 134"/>
                <a:gd name="T104" fmla="*/ 451 w 213"/>
                <a:gd name="T105" fmla="*/ 420 h 134"/>
                <a:gd name="T106" fmla="*/ 438 w 213"/>
                <a:gd name="T107" fmla="*/ 443 h 134"/>
                <a:gd name="T108" fmla="*/ 432 w 213"/>
                <a:gd name="T109" fmla="*/ 46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GB"/>
            </a:p>
          </p:txBody>
        </p:sp>
        <p:sp>
          <p:nvSpPr>
            <p:cNvPr id="33062" name="Freeform 4580"/>
            <p:cNvSpPr>
              <a:spLocks/>
            </p:cNvSpPr>
            <p:nvPr/>
          </p:nvSpPr>
          <p:spPr bwMode="auto">
            <a:xfrm>
              <a:off x="3527" y="1799"/>
              <a:ext cx="219" cy="198"/>
            </a:xfrm>
            <a:custGeom>
              <a:avLst/>
              <a:gdLst>
                <a:gd name="T0" fmla="*/ 0 w 196"/>
                <a:gd name="T1" fmla="*/ 314 h 160"/>
                <a:gd name="T2" fmla="*/ 0 w 196"/>
                <a:gd name="T3" fmla="*/ 322 h 160"/>
                <a:gd name="T4" fmla="*/ 0 w 196"/>
                <a:gd name="T5" fmla="*/ 365 h 160"/>
                <a:gd name="T6" fmla="*/ 12 w 196"/>
                <a:gd name="T7" fmla="*/ 389 h 160"/>
                <a:gd name="T8" fmla="*/ 2 w 196"/>
                <a:gd name="T9" fmla="*/ 394 h 160"/>
                <a:gd name="T10" fmla="*/ 15 w 196"/>
                <a:gd name="T11" fmla="*/ 464 h 160"/>
                <a:gd name="T12" fmla="*/ 21 w 196"/>
                <a:gd name="T13" fmla="*/ 535 h 160"/>
                <a:gd name="T14" fmla="*/ 53 w 196"/>
                <a:gd name="T15" fmla="*/ 559 h 160"/>
                <a:gd name="T16" fmla="*/ 56 w 196"/>
                <a:gd name="T17" fmla="*/ 585 h 160"/>
                <a:gd name="T18" fmla="*/ 36 w 196"/>
                <a:gd name="T19" fmla="*/ 671 h 160"/>
                <a:gd name="T20" fmla="*/ 61 w 196"/>
                <a:gd name="T21" fmla="*/ 694 h 160"/>
                <a:gd name="T22" fmla="*/ 94 w 196"/>
                <a:gd name="T23" fmla="*/ 710 h 160"/>
                <a:gd name="T24" fmla="*/ 145 w 196"/>
                <a:gd name="T25" fmla="*/ 710 h 160"/>
                <a:gd name="T26" fmla="*/ 181 w 196"/>
                <a:gd name="T27" fmla="*/ 694 h 160"/>
                <a:gd name="T28" fmla="*/ 211 w 196"/>
                <a:gd name="T29" fmla="*/ 671 h 160"/>
                <a:gd name="T30" fmla="*/ 211 w 196"/>
                <a:gd name="T31" fmla="*/ 639 h 160"/>
                <a:gd name="T32" fmla="*/ 216 w 196"/>
                <a:gd name="T33" fmla="*/ 585 h 160"/>
                <a:gd name="T34" fmla="*/ 248 w 196"/>
                <a:gd name="T35" fmla="*/ 559 h 160"/>
                <a:gd name="T36" fmla="*/ 255 w 196"/>
                <a:gd name="T37" fmla="*/ 535 h 160"/>
                <a:gd name="T38" fmla="*/ 288 w 196"/>
                <a:gd name="T39" fmla="*/ 535 h 160"/>
                <a:gd name="T40" fmla="*/ 295 w 196"/>
                <a:gd name="T41" fmla="*/ 452 h 160"/>
                <a:gd name="T42" fmla="*/ 318 w 196"/>
                <a:gd name="T43" fmla="*/ 394 h 160"/>
                <a:gd name="T44" fmla="*/ 297 w 196"/>
                <a:gd name="T45" fmla="*/ 356 h 160"/>
                <a:gd name="T46" fmla="*/ 330 w 196"/>
                <a:gd name="T47" fmla="*/ 356 h 160"/>
                <a:gd name="T48" fmla="*/ 334 w 196"/>
                <a:gd name="T49" fmla="*/ 322 h 160"/>
                <a:gd name="T50" fmla="*/ 346 w 196"/>
                <a:gd name="T51" fmla="*/ 260 h 160"/>
                <a:gd name="T52" fmla="*/ 322 w 196"/>
                <a:gd name="T53" fmla="*/ 194 h 160"/>
                <a:gd name="T54" fmla="*/ 337 w 196"/>
                <a:gd name="T55" fmla="*/ 149 h 160"/>
                <a:gd name="T56" fmla="*/ 382 w 196"/>
                <a:gd name="T57" fmla="*/ 135 h 160"/>
                <a:gd name="T58" fmla="*/ 417 w 196"/>
                <a:gd name="T59" fmla="*/ 118 h 160"/>
                <a:gd name="T60" fmla="*/ 417 w 196"/>
                <a:gd name="T61" fmla="*/ 95 h 160"/>
                <a:gd name="T62" fmla="*/ 427 w 196"/>
                <a:gd name="T63" fmla="*/ 95 h 160"/>
                <a:gd name="T64" fmla="*/ 402 w 196"/>
                <a:gd name="T65" fmla="*/ 78 h 160"/>
                <a:gd name="T66" fmla="*/ 391 w 196"/>
                <a:gd name="T67" fmla="*/ 78 h 160"/>
                <a:gd name="T68" fmla="*/ 368 w 196"/>
                <a:gd name="T69" fmla="*/ 95 h 160"/>
                <a:gd name="T70" fmla="*/ 322 w 196"/>
                <a:gd name="T71" fmla="*/ 135 h 160"/>
                <a:gd name="T72" fmla="*/ 313 w 196"/>
                <a:gd name="T73" fmla="*/ 40 h 160"/>
                <a:gd name="T74" fmla="*/ 302 w 196"/>
                <a:gd name="T75" fmla="*/ 32 h 160"/>
                <a:gd name="T76" fmla="*/ 295 w 196"/>
                <a:gd name="T77" fmla="*/ 0 h 160"/>
                <a:gd name="T78" fmla="*/ 278 w 196"/>
                <a:gd name="T79" fmla="*/ 2 h 160"/>
                <a:gd name="T80" fmla="*/ 270 w 196"/>
                <a:gd name="T81" fmla="*/ 62 h 160"/>
                <a:gd name="T82" fmla="*/ 253 w 196"/>
                <a:gd name="T83" fmla="*/ 78 h 160"/>
                <a:gd name="T84" fmla="*/ 241 w 196"/>
                <a:gd name="T85" fmla="*/ 95 h 160"/>
                <a:gd name="T86" fmla="*/ 222 w 196"/>
                <a:gd name="T87" fmla="*/ 95 h 160"/>
                <a:gd name="T88" fmla="*/ 204 w 196"/>
                <a:gd name="T89" fmla="*/ 101 h 160"/>
                <a:gd name="T90" fmla="*/ 198 w 196"/>
                <a:gd name="T91" fmla="*/ 95 h 160"/>
                <a:gd name="T92" fmla="*/ 160 w 196"/>
                <a:gd name="T93" fmla="*/ 78 h 160"/>
                <a:gd name="T94" fmla="*/ 130 w 196"/>
                <a:gd name="T95" fmla="*/ 72 h 160"/>
                <a:gd name="T96" fmla="*/ 117 w 196"/>
                <a:gd name="T97" fmla="*/ 95 h 160"/>
                <a:gd name="T98" fmla="*/ 108 w 196"/>
                <a:gd name="T99" fmla="*/ 118 h 160"/>
                <a:gd name="T100" fmla="*/ 94 w 196"/>
                <a:gd name="T101" fmla="*/ 181 h 160"/>
                <a:gd name="T102" fmla="*/ 68 w 196"/>
                <a:gd name="T103" fmla="*/ 208 h 160"/>
                <a:gd name="T104" fmla="*/ 56 w 196"/>
                <a:gd name="T105" fmla="*/ 246 h 160"/>
                <a:gd name="T106" fmla="*/ 36 w 196"/>
                <a:gd name="T107" fmla="*/ 240 h 160"/>
                <a:gd name="T108" fmla="*/ 2 w 196"/>
                <a:gd name="T109" fmla="*/ 218 h 160"/>
                <a:gd name="T110" fmla="*/ 0 w 196"/>
                <a:gd name="T111" fmla="*/ 31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GB"/>
            </a:p>
          </p:txBody>
        </p:sp>
        <p:sp>
          <p:nvSpPr>
            <p:cNvPr id="33063" name="Freeform 4581"/>
            <p:cNvSpPr>
              <a:spLocks/>
            </p:cNvSpPr>
            <p:nvPr/>
          </p:nvSpPr>
          <p:spPr bwMode="auto">
            <a:xfrm>
              <a:off x="3054" y="1860"/>
              <a:ext cx="35" cy="23"/>
            </a:xfrm>
            <a:custGeom>
              <a:avLst/>
              <a:gdLst>
                <a:gd name="T0" fmla="*/ 89 w 30"/>
                <a:gd name="T1" fmla="*/ 0 h 19"/>
                <a:gd name="T2" fmla="*/ 34 w 30"/>
                <a:gd name="T3" fmla="*/ 18 h 19"/>
                <a:gd name="T4" fmla="*/ 0 w 30"/>
                <a:gd name="T5" fmla="*/ 48 h 19"/>
                <a:gd name="T6" fmla="*/ 13 w 30"/>
                <a:gd name="T7" fmla="*/ 74 h 19"/>
                <a:gd name="T8" fmla="*/ 64 w 30"/>
                <a:gd name="T9" fmla="*/ 48 h 19"/>
                <a:gd name="T10" fmla="*/ 64 w 30"/>
                <a:gd name="T11" fmla="*/ 27 h 19"/>
                <a:gd name="T12" fmla="*/ 89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GB"/>
            </a:p>
          </p:txBody>
        </p:sp>
        <p:sp>
          <p:nvSpPr>
            <p:cNvPr id="33064" name="Line 458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65" name="Line 458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66" name="Line 458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67" name="Line 458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68" name="Line 458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69" name="Line 458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70" name="Line 458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71" name="Line 458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72" name="Freeform 4590"/>
            <p:cNvSpPr>
              <a:spLocks/>
            </p:cNvSpPr>
            <p:nvPr/>
          </p:nvSpPr>
          <p:spPr bwMode="auto">
            <a:xfrm>
              <a:off x="3726" y="1864"/>
              <a:ext cx="5" cy="11"/>
            </a:xfrm>
            <a:custGeom>
              <a:avLst/>
              <a:gdLst>
                <a:gd name="T0" fmla="*/ 0 w 2"/>
                <a:gd name="T1" fmla="*/ 0 h 4"/>
                <a:gd name="T2" fmla="*/ 783 w 2"/>
                <a:gd name="T3" fmla="*/ 2684 h 4"/>
                <a:gd name="T4" fmla="*/ 1300 w 2"/>
                <a:gd name="T5" fmla="*/ 4741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GB"/>
            </a:p>
          </p:txBody>
        </p:sp>
        <p:sp>
          <p:nvSpPr>
            <p:cNvPr id="33073" name="Line 459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74" name="Freeform 4592"/>
            <p:cNvSpPr>
              <a:spLocks/>
            </p:cNvSpPr>
            <p:nvPr/>
          </p:nvSpPr>
          <p:spPr bwMode="auto">
            <a:xfrm>
              <a:off x="3746" y="1901"/>
              <a:ext cx="1" cy="15"/>
            </a:xfrm>
            <a:custGeom>
              <a:avLst/>
              <a:gdLst>
                <a:gd name="T0" fmla="*/ 0 w 1"/>
                <a:gd name="T1" fmla="*/ 0 h 5"/>
                <a:gd name="T2" fmla="*/ 0 w 1"/>
                <a:gd name="T3" fmla="*/ 6561 h 5"/>
                <a:gd name="T4" fmla="*/ 0 w 1"/>
                <a:gd name="T5" fmla="*/ 1093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GB"/>
            </a:p>
          </p:txBody>
        </p:sp>
        <p:sp>
          <p:nvSpPr>
            <p:cNvPr id="33075" name="Freeform 4593"/>
            <p:cNvSpPr>
              <a:spLocks/>
            </p:cNvSpPr>
            <p:nvPr/>
          </p:nvSpPr>
          <p:spPr bwMode="auto">
            <a:xfrm>
              <a:off x="3746" y="1914"/>
              <a:ext cx="14" cy="5"/>
            </a:xfrm>
            <a:custGeom>
              <a:avLst/>
              <a:gdLst>
                <a:gd name="T0" fmla="*/ 0 w 5"/>
                <a:gd name="T1" fmla="*/ 0 h 2"/>
                <a:gd name="T2" fmla="*/ 3819 w 5"/>
                <a:gd name="T3" fmla="*/ 1300 h 2"/>
                <a:gd name="T4" fmla="*/ 6695 w 5"/>
                <a:gd name="T5" fmla="*/ 130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GB"/>
            </a:p>
          </p:txBody>
        </p:sp>
        <p:sp>
          <p:nvSpPr>
            <p:cNvPr id="33076" name="Line 459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77" name="Freeform 4595"/>
            <p:cNvSpPr>
              <a:spLocks/>
            </p:cNvSpPr>
            <p:nvPr/>
          </p:nvSpPr>
          <p:spPr bwMode="auto">
            <a:xfrm>
              <a:off x="3843" y="1860"/>
              <a:ext cx="5" cy="32"/>
            </a:xfrm>
            <a:custGeom>
              <a:avLst/>
              <a:gdLst>
                <a:gd name="T0" fmla="*/ 0 w 2"/>
                <a:gd name="T1" fmla="*/ 19398 h 11"/>
                <a:gd name="T2" fmla="*/ 783 w 2"/>
                <a:gd name="T3" fmla="*/ 12111 h 11"/>
                <a:gd name="T4" fmla="*/ 1300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GB"/>
            </a:p>
          </p:txBody>
        </p:sp>
        <p:sp>
          <p:nvSpPr>
            <p:cNvPr id="33078" name="Line 459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79" name="Line 459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80" name="Freeform 4598"/>
            <p:cNvSpPr>
              <a:spLocks/>
            </p:cNvSpPr>
            <p:nvPr/>
          </p:nvSpPr>
          <p:spPr bwMode="auto">
            <a:xfrm>
              <a:off x="3105" y="1883"/>
              <a:ext cx="17" cy="33"/>
            </a:xfrm>
            <a:custGeom>
              <a:avLst/>
              <a:gdLst>
                <a:gd name="T0" fmla="*/ 21 w 16"/>
                <a:gd name="T1" fmla="*/ 61 h 26"/>
                <a:gd name="T2" fmla="*/ 7 w 16"/>
                <a:gd name="T3" fmla="*/ 124 h 26"/>
                <a:gd name="T4" fmla="*/ 0 w 16"/>
                <a:gd name="T5" fmla="*/ 137 h 26"/>
                <a:gd name="T6" fmla="*/ 2 w 16"/>
                <a:gd name="T7" fmla="*/ 61 h 26"/>
                <a:gd name="T8" fmla="*/ 7 w 16"/>
                <a:gd name="T9" fmla="*/ 0 h 26"/>
                <a:gd name="T10" fmla="*/ 23 w 16"/>
                <a:gd name="T11" fmla="*/ 13 h 26"/>
                <a:gd name="T12" fmla="*/ 21 w 16"/>
                <a:gd name="T13" fmla="*/ 61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GB"/>
            </a:p>
          </p:txBody>
        </p:sp>
        <p:sp>
          <p:nvSpPr>
            <p:cNvPr id="33081" name="Freeform 4599"/>
            <p:cNvSpPr>
              <a:spLocks/>
            </p:cNvSpPr>
            <p:nvPr/>
          </p:nvSpPr>
          <p:spPr bwMode="auto">
            <a:xfrm>
              <a:off x="3110" y="1825"/>
              <a:ext cx="104" cy="108"/>
            </a:xfrm>
            <a:custGeom>
              <a:avLst/>
              <a:gdLst>
                <a:gd name="T0" fmla="*/ 127 w 93"/>
                <a:gd name="T1" fmla="*/ 32 h 87"/>
                <a:gd name="T2" fmla="*/ 78 w 93"/>
                <a:gd name="T3" fmla="*/ 32 h 87"/>
                <a:gd name="T4" fmla="*/ 32 w 93"/>
                <a:gd name="T5" fmla="*/ 40 h 87"/>
                <a:gd name="T6" fmla="*/ 15 w 93"/>
                <a:gd name="T7" fmla="*/ 57 h 87"/>
                <a:gd name="T8" fmla="*/ 15 w 93"/>
                <a:gd name="T9" fmla="*/ 88 h 87"/>
                <a:gd name="T10" fmla="*/ 3 w 93"/>
                <a:gd name="T11" fmla="*/ 108 h 87"/>
                <a:gd name="T12" fmla="*/ 0 w 93"/>
                <a:gd name="T13" fmla="*/ 108 h 87"/>
                <a:gd name="T14" fmla="*/ 3 w 93"/>
                <a:gd name="T15" fmla="*/ 211 h 87"/>
                <a:gd name="T16" fmla="*/ 26 w 93"/>
                <a:gd name="T17" fmla="*/ 223 h 87"/>
                <a:gd name="T18" fmla="*/ 21 w 93"/>
                <a:gd name="T19" fmla="*/ 268 h 87"/>
                <a:gd name="T20" fmla="*/ 3 w 93"/>
                <a:gd name="T21" fmla="*/ 322 h 87"/>
                <a:gd name="T22" fmla="*/ 3 w 93"/>
                <a:gd name="T23" fmla="*/ 364 h 87"/>
                <a:gd name="T24" fmla="*/ 49 w 93"/>
                <a:gd name="T25" fmla="*/ 395 h 87"/>
                <a:gd name="T26" fmla="*/ 72 w 93"/>
                <a:gd name="T27" fmla="*/ 355 h 87"/>
                <a:gd name="T28" fmla="*/ 108 w 93"/>
                <a:gd name="T29" fmla="*/ 307 h 87"/>
                <a:gd name="T30" fmla="*/ 142 w 93"/>
                <a:gd name="T31" fmla="*/ 268 h 87"/>
                <a:gd name="T32" fmla="*/ 169 w 93"/>
                <a:gd name="T33" fmla="*/ 223 h 87"/>
                <a:gd name="T34" fmla="*/ 169 w 93"/>
                <a:gd name="T35" fmla="*/ 149 h 87"/>
                <a:gd name="T36" fmla="*/ 169 w 93"/>
                <a:gd name="T37" fmla="*/ 72 h 87"/>
                <a:gd name="T38" fmla="*/ 202 w 93"/>
                <a:gd name="T39" fmla="*/ 2 h 87"/>
                <a:gd name="T40" fmla="*/ 192 w 93"/>
                <a:gd name="T41" fmla="*/ 0 h 87"/>
                <a:gd name="T42" fmla="*/ 162 w 93"/>
                <a:gd name="T43" fmla="*/ 21 h 87"/>
                <a:gd name="T44" fmla="*/ 127 w 93"/>
                <a:gd name="T45" fmla="*/ 3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GB"/>
            </a:p>
          </p:txBody>
        </p:sp>
        <p:sp>
          <p:nvSpPr>
            <p:cNvPr id="33082" name="Freeform 4600"/>
            <p:cNvSpPr>
              <a:spLocks/>
            </p:cNvSpPr>
            <p:nvPr/>
          </p:nvSpPr>
          <p:spPr bwMode="auto">
            <a:xfrm>
              <a:off x="3612" y="1729"/>
              <a:ext cx="141" cy="107"/>
            </a:xfrm>
            <a:custGeom>
              <a:avLst/>
              <a:gdLst>
                <a:gd name="T0" fmla="*/ 241 w 125"/>
                <a:gd name="T1" fmla="*/ 317 h 87"/>
                <a:gd name="T2" fmla="*/ 214 w 125"/>
                <a:gd name="T3" fmla="*/ 331 h 87"/>
                <a:gd name="T4" fmla="*/ 168 w 125"/>
                <a:gd name="T5" fmla="*/ 370 h 87"/>
                <a:gd name="T6" fmla="*/ 159 w 125"/>
                <a:gd name="T7" fmla="*/ 282 h 87"/>
                <a:gd name="T8" fmla="*/ 148 w 125"/>
                <a:gd name="T9" fmla="*/ 272 h 87"/>
                <a:gd name="T10" fmla="*/ 139 w 125"/>
                <a:gd name="T11" fmla="*/ 242 h 87"/>
                <a:gd name="T12" fmla="*/ 123 w 125"/>
                <a:gd name="T13" fmla="*/ 255 h 87"/>
                <a:gd name="T14" fmla="*/ 113 w 125"/>
                <a:gd name="T15" fmla="*/ 301 h 87"/>
                <a:gd name="T16" fmla="*/ 92 w 125"/>
                <a:gd name="T17" fmla="*/ 317 h 87"/>
                <a:gd name="T18" fmla="*/ 80 w 125"/>
                <a:gd name="T19" fmla="*/ 331 h 87"/>
                <a:gd name="T20" fmla="*/ 60 w 125"/>
                <a:gd name="T21" fmla="*/ 331 h 87"/>
                <a:gd name="T22" fmla="*/ 43 w 125"/>
                <a:gd name="T23" fmla="*/ 341 h 87"/>
                <a:gd name="T24" fmla="*/ 33 w 125"/>
                <a:gd name="T25" fmla="*/ 331 h 87"/>
                <a:gd name="T26" fmla="*/ 43 w 125"/>
                <a:gd name="T27" fmla="*/ 282 h 87"/>
                <a:gd name="T28" fmla="*/ 49 w 125"/>
                <a:gd name="T29" fmla="*/ 229 h 87"/>
                <a:gd name="T30" fmla="*/ 37 w 125"/>
                <a:gd name="T31" fmla="*/ 199 h 87"/>
                <a:gd name="T32" fmla="*/ 16 w 125"/>
                <a:gd name="T33" fmla="*/ 180 h 87"/>
                <a:gd name="T34" fmla="*/ 0 w 125"/>
                <a:gd name="T35" fmla="*/ 149 h 87"/>
                <a:gd name="T36" fmla="*/ 33 w 125"/>
                <a:gd name="T37" fmla="*/ 90 h 87"/>
                <a:gd name="T38" fmla="*/ 71 w 125"/>
                <a:gd name="T39" fmla="*/ 32 h 87"/>
                <a:gd name="T40" fmla="*/ 92 w 125"/>
                <a:gd name="T41" fmla="*/ 0 h 87"/>
                <a:gd name="T42" fmla="*/ 142 w 125"/>
                <a:gd name="T43" fmla="*/ 0 h 87"/>
                <a:gd name="T44" fmla="*/ 180 w 125"/>
                <a:gd name="T45" fmla="*/ 50 h 87"/>
                <a:gd name="T46" fmla="*/ 139 w 125"/>
                <a:gd name="T47" fmla="*/ 71 h 87"/>
                <a:gd name="T48" fmla="*/ 92 w 125"/>
                <a:gd name="T49" fmla="*/ 97 h 87"/>
                <a:gd name="T50" fmla="*/ 98 w 125"/>
                <a:gd name="T51" fmla="*/ 149 h 87"/>
                <a:gd name="T52" fmla="*/ 152 w 125"/>
                <a:gd name="T53" fmla="*/ 162 h 87"/>
                <a:gd name="T54" fmla="*/ 214 w 125"/>
                <a:gd name="T55" fmla="*/ 170 h 87"/>
                <a:gd name="T56" fmla="*/ 237 w 125"/>
                <a:gd name="T57" fmla="*/ 229 h 87"/>
                <a:gd name="T58" fmla="*/ 261 w 125"/>
                <a:gd name="T59" fmla="*/ 242 h 87"/>
                <a:gd name="T60" fmla="*/ 290 w 125"/>
                <a:gd name="T61" fmla="*/ 317 h 87"/>
                <a:gd name="T62" fmla="*/ 277 w 125"/>
                <a:gd name="T63" fmla="*/ 331 h 87"/>
                <a:gd name="T64" fmla="*/ 255 w 125"/>
                <a:gd name="T65" fmla="*/ 317 h 87"/>
                <a:gd name="T66" fmla="*/ 241 w 125"/>
                <a:gd name="T67" fmla="*/ 31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GB"/>
            </a:p>
          </p:txBody>
        </p:sp>
        <p:sp>
          <p:nvSpPr>
            <p:cNvPr id="33083" name="Freeform 4601"/>
            <p:cNvSpPr>
              <a:spLocks/>
            </p:cNvSpPr>
            <p:nvPr/>
          </p:nvSpPr>
          <p:spPr bwMode="auto">
            <a:xfrm>
              <a:off x="3402" y="1635"/>
              <a:ext cx="255" cy="190"/>
            </a:xfrm>
            <a:custGeom>
              <a:avLst/>
              <a:gdLst>
                <a:gd name="T0" fmla="*/ 349 w 229"/>
                <a:gd name="T1" fmla="*/ 563 h 154"/>
                <a:gd name="T2" fmla="*/ 296 w 229"/>
                <a:gd name="T3" fmla="*/ 503 h 154"/>
                <a:gd name="T4" fmla="*/ 241 w 229"/>
                <a:gd name="T5" fmla="*/ 431 h 154"/>
                <a:gd name="T6" fmla="*/ 215 w 229"/>
                <a:gd name="T7" fmla="*/ 412 h 154"/>
                <a:gd name="T8" fmla="*/ 168 w 229"/>
                <a:gd name="T9" fmla="*/ 370 h 154"/>
                <a:gd name="T10" fmla="*/ 149 w 229"/>
                <a:gd name="T11" fmla="*/ 300 h 154"/>
                <a:gd name="T12" fmla="*/ 110 w 229"/>
                <a:gd name="T13" fmla="*/ 241 h 154"/>
                <a:gd name="T14" fmla="*/ 86 w 229"/>
                <a:gd name="T15" fmla="*/ 300 h 154"/>
                <a:gd name="T16" fmla="*/ 70 w 229"/>
                <a:gd name="T17" fmla="*/ 311 h 154"/>
                <a:gd name="T18" fmla="*/ 73 w 229"/>
                <a:gd name="T19" fmla="*/ 359 h 154"/>
                <a:gd name="T20" fmla="*/ 30 w 229"/>
                <a:gd name="T21" fmla="*/ 338 h 154"/>
                <a:gd name="T22" fmla="*/ 22 w 229"/>
                <a:gd name="T23" fmla="*/ 268 h 154"/>
                <a:gd name="T24" fmla="*/ 14 w 229"/>
                <a:gd name="T25" fmla="*/ 197 h 154"/>
                <a:gd name="T26" fmla="*/ 2 w 229"/>
                <a:gd name="T27" fmla="*/ 126 h 154"/>
                <a:gd name="T28" fmla="*/ 0 w 229"/>
                <a:gd name="T29" fmla="*/ 59 h 154"/>
                <a:gd name="T30" fmla="*/ 33 w 229"/>
                <a:gd name="T31" fmla="*/ 32 h 154"/>
                <a:gd name="T32" fmla="*/ 70 w 229"/>
                <a:gd name="T33" fmla="*/ 0 h 154"/>
                <a:gd name="T34" fmla="*/ 117 w 229"/>
                <a:gd name="T35" fmla="*/ 43 h 154"/>
                <a:gd name="T36" fmla="*/ 154 w 229"/>
                <a:gd name="T37" fmla="*/ 90 h 154"/>
                <a:gd name="T38" fmla="*/ 185 w 229"/>
                <a:gd name="T39" fmla="*/ 168 h 154"/>
                <a:gd name="T40" fmla="*/ 215 w 229"/>
                <a:gd name="T41" fmla="*/ 168 h 154"/>
                <a:gd name="T42" fmla="*/ 244 w 229"/>
                <a:gd name="T43" fmla="*/ 170 h 154"/>
                <a:gd name="T44" fmla="*/ 282 w 229"/>
                <a:gd name="T45" fmla="*/ 170 h 154"/>
                <a:gd name="T46" fmla="*/ 316 w 229"/>
                <a:gd name="T47" fmla="*/ 170 h 154"/>
                <a:gd name="T48" fmla="*/ 349 w 229"/>
                <a:gd name="T49" fmla="*/ 226 h 154"/>
                <a:gd name="T50" fmla="*/ 349 w 229"/>
                <a:gd name="T51" fmla="*/ 300 h 154"/>
                <a:gd name="T52" fmla="*/ 375 w 229"/>
                <a:gd name="T53" fmla="*/ 331 h 154"/>
                <a:gd name="T54" fmla="*/ 405 w 229"/>
                <a:gd name="T55" fmla="*/ 353 h 154"/>
                <a:gd name="T56" fmla="*/ 435 w 229"/>
                <a:gd name="T57" fmla="*/ 311 h 154"/>
                <a:gd name="T58" fmla="*/ 468 w 229"/>
                <a:gd name="T59" fmla="*/ 268 h 154"/>
                <a:gd name="T60" fmla="*/ 487 w 229"/>
                <a:gd name="T61" fmla="*/ 331 h 154"/>
                <a:gd name="T62" fmla="*/ 468 w 229"/>
                <a:gd name="T63" fmla="*/ 359 h 154"/>
                <a:gd name="T64" fmla="*/ 433 w 229"/>
                <a:gd name="T65" fmla="*/ 424 h 154"/>
                <a:gd name="T66" fmla="*/ 402 w 229"/>
                <a:gd name="T67" fmla="*/ 484 h 154"/>
                <a:gd name="T68" fmla="*/ 416 w 229"/>
                <a:gd name="T69" fmla="*/ 514 h 154"/>
                <a:gd name="T70" fmla="*/ 435 w 229"/>
                <a:gd name="T71" fmla="*/ 538 h 154"/>
                <a:gd name="T72" fmla="*/ 448 w 229"/>
                <a:gd name="T73" fmla="*/ 563 h 154"/>
                <a:gd name="T74" fmla="*/ 441 w 229"/>
                <a:gd name="T75" fmla="*/ 617 h 154"/>
                <a:gd name="T76" fmla="*/ 433 w 229"/>
                <a:gd name="T77" fmla="*/ 670 h 154"/>
                <a:gd name="T78" fmla="*/ 394 w 229"/>
                <a:gd name="T79" fmla="*/ 656 h 154"/>
                <a:gd name="T80" fmla="*/ 365 w 229"/>
                <a:gd name="T81" fmla="*/ 649 h 154"/>
                <a:gd name="T82" fmla="*/ 349 w 229"/>
                <a:gd name="T83" fmla="*/ 563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GB"/>
            </a:p>
          </p:txBody>
        </p:sp>
        <p:sp>
          <p:nvSpPr>
            <p:cNvPr id="33084" name="Freeform 4602"/>
            <p:cNvSpPr>
              <a:spLocks/>
            </p:cNvSpPr>
            <p:nvPr/>
          </p:nvSpPr>
          <p:spPr bwMode="auto">
            <a:xfrm>
              <a:off x="2843" y="1714"/>
              <a:ext cx="40" cy="32"/>
            </a:xfrm>
            <a:custGeom>
              <a:avLst/>
              <a:gdLst>
                <a:gd name="T0" fmla="*/ 20 w 36"/>
                <a:gd name="T1" fmla="*/ 111 h 26"/>
                <a:gd name="T2" fmla="*/ 0 w 36"/>
                <a:gd name="T3" fmla="*/ 32 h 26"/>
                <a:gd name="T4" fmla="*/ 12 w 36"/>
                <a:gd name="T5" fmla="*/ 32 h 26"/>
                <a:gd name="T6" fmla="*/ 12 w 36"/>
                <a:gd name="T7" fmla="*/ 21 h 26"/>
                <a:gd name="T8" fmla="*/ 20 w 36"/>
                <a:gd name="T9" fmla="*/ 2 h 26"/>
                <a:gd name="T10" fmla="*/ 24 w 36"/>
                <a:gd name="T11" fmla="*/ 21 h 26"/>
                <a:gd name="T12" fmla="*/ 32 w 36"/>
                <a:gd name="T13" fmla="*/ 0 h 26"/>
                <a:gd name="T14" fmla="*/ 36 w 36"/>
                <a:gd name="T15" fmla="*/ 0 h 26"/>
                <a:gd name="T16" fmla="*/ 46 w 36"/>
                <a:gd name="T17" fmla="*/ 2 h 26"/>
                <a:gd name="T18" fmla="*/ 46 w 36"/>
                <a:gd name="T19" fmla="*/ 0 h 26"/>
                <a:gd name="T20" fmla="*/ 54 w 36"/>
                <a:gd name="T21" fmla="*/ 0 h 26"/>
                <a:gd name="T22" fmla="*/ 64 w 36"/>
                <a:gd name="T23" fmla="*/ 21 h 26"/>
                <a:gd name="T24" fmla="*/ 71 w 36"/>
                <a:gd name="T25" fmla="*/ 2 h 26"/>
                <a:gd name="T26" fmla="*/ 74 w 36"/>
                <a:gd name="T27" fmla="*/ 21 h 26"/>
                <a:gd name="T28" fmla="*/ 74 w 36"/>
                <a:gd name="T29" fmla="*/ 79 h 26"/>
                <a:gd name="T30" fmla="*/ 20 w 36"/>
                <a:gd name="T31" fmla="*/ 111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GB"/>
            </a:p>
          </p:txBody>
        </p:sp>
        <p:sp>
          <p:nvSpPr>
            <p:cNvPr id="33085" name="Freeform 4603"/>
            <p:cNvSpPr>
              <a:spLocks/>
            </p:cNvSpPr>
            <p:nvPr/>
          </p:nvSpPr>
          <p:spPr bwMode="auto">
            <a:xfrm>
              <a:off x="2876" y="1673"/>
              <a:ext cx="94" cy="64"/>
            </a:xfrm>
            <a:custGeom>
              <a:avLst/>
              <a:gdLst>
                <a:gd name="T0" fmla="*/ 12 w 85"/>
                <a:gd name="T1" fmla="*/ 21 h 52"/>
                <a:gd name="T2" fmla="*/ 0 w 85"/>
                <a:gd name="T3" fmla="*/ 0 h 52"/>
                <a:gd name="T4" fmla="*/ 0 w 85"/>
                <a:gd name="T5" fmla="*/ 39 h 52"/>
                <a:gd name="T6" fmla="*/ 12 w 85"/>
                <a:gd name="T7" fmla="*/ 90 h 52"/>
                <a:gd name="T8" fmla="*/ 0 w 85"/>
                <a:gd name="T9" fmla="*/ 119 h 52"/>
                <a:gd name="T10" fmla="*/ 12 w 85"/>
                <a:gd name="T11" fmla="*/ 149 h 52"/>
                <a:gd name="T12" fmla="*/ 14 w 85"/>
                <a:gd name="T13" fmla="*/ 162 h 52"/>
                <a:gd name="T14" fmla="*/ 14 w 85"/>
                <a:gd name="T15" fmla="*/ 222 h 52"/>
                <a:gd name="T16" fmla="*/ 46 w 85"/>
                <a:gd name="T17" fmla="*/ 217 h 52"/>
                <a:gd name="T18" fmla="*/ 100 w 85"/>
                <a:gd name="T19" fmla="*/ 222 h 52"/>
                <a:gd name="T20" fmla="*/ 111 w 85"/>
                <a:gd name="T21" fmla="*/ 192 h 52"/>
                <a:gd name="T22" fmla="*/ 118 w 85"/>
                <a:gd name="T23" fmla="*/ 192 h 52"/>
                <a:gd name="T24" fmla="*/ 118 w 85"/>
                <a:gd name="T25" fmla="*/ 170 h 52"/>
                <a:gd name="T26" fmla="*/ 159 w 85"/>
                <a:gd name="T27" fmla="*/ 162 h 52"/>
                <a:gd name="T28" fmla="*/ 153 w 85"/>
                <a:gd name="T29" fmla="*/ 132 h 52"/>
                <a:gd name="T30" fmla="*/ 157 w 85"/>
                <a:gd name="T31" fmla="*/ 111 h 52"/>
                <a:gd name="T32" fmla="*/ 169 w 85"/>
                <a:gd name="T33" fmla="*/ 59 h 52"/>
                <a:gd name="T34" fmla="*/ 171 w 85"/>
                <a:gd name="T35" fmla="*/ 32 h 52"/>
                <a:gd name="T36" fmla="*/ 118 w 85"/>
                <a:gd name="T37" fmla="*/ 2 h 52"/>
                <a:gd name="T38" fmla="*/ 72 w 85"/>
                <a:gd name="T39" fmla="*/ 39 h 52"/>
                <a:gd name="T40" fmla="*/ 38 w 85"/>
                <a:gd name="T41" fmla="*/ 21 h 52"/>
                <a:gd name="T42" fmla="*/ 12 w 85"/>
                <a:gd name="T43" fmla="*/ 2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GB"/>
            </a:p>
          </p:txBody>
        </p:sp>
        <p:sp>
          <p:nvSpPr>
            <p:cNvPr id="33086" name="Freeform 4604"/>
            <p:cNvSpPr>
              <a:spLocks/>
            </p:cNvSpPr>
            <p:nvPr/>
          </p:nvSpPr>
          <p:spPr bwMode="auto">
            <a:xfrm>
              <a:off x="2826" y="1708"/>
              <a:ext cx="27" cy="64"/>
            </a:xfrm>
            <a:custGeom>
              <a:avLst/>
              <a:gdLst>
                <a:gd name="T0" fmla="*/ 0 w 24"/>
                <a:gd name="T1" fmla="*/ 50 h 52"/>
                <a:gd name="T2" fmla="*/ 3 w 24"/>
                <a:gd name="T3" fmla="*/ 151 h 52"/>
                <a:gd name="T4" fmla="*/ 33 w 24"/>
                <a:gd name="T5" fmla="*/ 222 h 52"/>
                <a:gd name="T6" fmla="*/ 38 w 24"/>
                <a:gd name="T7" fmla="*/ 208 h 52"/>
                <a:gd name="T8" fmla="*/ 54 w 24"/>
                <a:gd name="T9" fmla="*/ 143 h 52"/>
                <a:gd name="T10" fmla="*/ 54 w 24"/>
                <a:gd name="T11" fmla="*/ 132 h 52"/>
                <a:gd name="T12" fmla="*/ 33 w 24"/>
                <a:gd name="T13" fmla="*/ 50 h 52"/>
                <a:gd name="T14" fmla="*/ 29 w 24"/>
                <a:gd name="T15" fmla="*/ 14 h 52"/>
                <a:gd name="T16" fmla="*/ 3 w 24"/>
                <a:gd name="T17" fmla="*/ 0 h 52"/>
                <a:gd name="T18" fmla="*/ 0 w 24"/>
                <a:gd name="T19" fmla="*/ 5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GB"/>
            </a:p>
          </p:txBody>
        </p:sp>
        <p:sp>
          <p:nvSpPr>
            <p:cNvPr id="33087" name="Freeform 4605"/>
            <p:cNvSpPr>
              <a:spLocks/>
            </p:cNvSpPr>
            <p:nvPr/>
          </p:nvSpPr>
          <p:spPr bwMode="auto">
            <a:xfrm>
              <a:off x="3204" y="1729"/>
              <a:ext cx="75" cy="58"/>
            </a:xfrm>
            <a:custGeom>
              <a:avLst/>
              <a:gdLst>
                <a:gd name="T0" fmla="*/ 21 w 67"/>
                <a:gd name="T1" fmla="*/ 32 h 47"/>
                <a:gd name="T2" fmla="*/ 0 w 67"/>
                <a:gd name="T3" fmla="*/ 0 h 47"/>
                <a:gd name="T4" fmla="*/ 49 w 67"/>
                <a:gd name="T5" fmla="*/ 0 h 47"/>
                <a:gd name="T6" fmla="*/ 94 w 67"/>
                <a:gd name="T7" fmla="*/ 2 h 47"/>
                <a:gd name="T8" fmla="*/ 128 w 67"/>
                <a:gd name="T9" fmla="*/ 21 h 47"/>
                <a:gd name="T10" fmla="*/ 120 w 67"/>
                <a:gd name="T11" fmla="*/ 80 h 47"/>
                <a:gd name="T12" fmla="*/ 134 w 67"/>
                <a:gd name="T13" fmla="*/ 99 h 47"/>
                <a:gd name="T14" fmla="*/ 128 w 67"/>
                <a:gd name="T15" fmla="*/ 122 h 47"/>
                <a:gd name="T16" fmla="*/ 148 w 67"/>
                <a:gd name="T17" fmla="*/ 183 h 47"/>
                <a:gd name="T18" fmla="*/ 134 w 67"/>
                <a:gd name="T19" fmla="*/ 207 h 47"/>
                <a:gd name="T20" fmla="*/ 128 w 67"/>
                <a:gd name="T21" fmla="*/ 183 h 47"/>
                <a:gd name="T22" fmla="*/ 120 w 67"/>
                <a:gd name="T23" fmla="*/ 170 h 47"/>
                <a:gd name="T24" fmla="*/ 116 w 67"/>
                <a:gd name="T25" fmla="*/ 168 h 47"/>
                <a:gd name="T26" fmla="*/ 105 w 67"/>
                <a:gd name="T27" fmla="*/ 168 h 47"/>
                <a:gd name="T28" fmla="*/ 94 w 67"/>
                <a:gd name="T29" fmla="*/ 151 h 47"/>
                <a:gd name="T30" fmla="*/ 91 w 67"/>
                <a:gd name="T31" fmla="*/ 151 h 47"/>
                <a:gd name="T32" fmla="*/ 79 w 67"/>
                <a:gd name="T33" fmla="*/ 151 h 47"/>
                <a:gd name="T34" fmla="*/ 49 w 67"/>
                <a:gd name="T35" fmla="*/ 122 h 47"/>
                <a:gd name="T36" fmla="*/ 38 w 67"/>
                <a:gd name="T37" fmla="*/ 80 h 47"/>
                <a:gd name="T38" fmla="*/ 21 w 67"/>
                <a:gd name="T39" fmla="*/ 32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GB"/>
            </a:p>
          </p:txBody>
        </p:sp>
        <p:sp>
          <p:nvSpPr>
            <p:cNvPr id="33088" name="Freeform 4606"/>
            <p:cNvSpPr>
              <a:spLocks/>
            </p:cNvSpPr>
            <p:nvPr/>
          </p:nvSpPr>
          <p:spPr bwMode="auto">
            <a:xfrm>
              <a:off x="3267" y="1722"/>
              <a:ext cx="65" cy="77"/>
            </a:xfrm>
            <a:custGeom>
              <a:avLst/>
              <a:gdLst>
                <a:gd name="T0" fmla="*/ 23 w 59"/>
                <a:gd name="T1" fmla="*/ 212 h 62"/>
                <a:gd name="T2" fmla="*/ 2 w 59"/>
                <a:gd name="T3" fmla="*/ 149 h 62"/>
                <a:gd name="T4" fmla="*/ 14 w 59"/>
                <a:gd name="T5" fmla="*/ 127 h 62"/>
                <a:gd name="T6" fmla="*/ 0 w 59"/>
                <a:gd name="T7" fmla="*/ 109 h 62"/>
                <a:gd name="T8" fmla="*/ 2 w 59"/>
                <a:gd name="T9" fmla="*/ 46 h 62"/>
                <a:gd name="T10" fmla="*/ 14 w 59"/>
                <a:gd name="T11" fmla="*/ 0 h 62"/>
                <a:gd name="T12" fmla="*/ 61 w 59"/>
                <a:gd name="T13" fmla="*/ 21 h 62"/>
                <a:gd name="T14" fmla="*/ 78 w 59"/>
                <a:gd name="T15" fmla="*/ 77 h 62"/>
                <a:gd name="T16" fmla="*/ 117 w 59"/>
                <a:gd name="T17" fmla="*/ 127 h 62"/>
                <a:gd name="T18" fmla="*/ 99 w 59"/>
                <a:gd name="T19" fmla="*/ 127 h 62"/>
                <a:gd name="T20" fmla="*/ 90 w 59"/>
                <a:gd name="T21" fmla="*/ 229 h 62"/>
                <a:gd name="T22" fmla="*/ 90 w 59"/>
                <a:gd name="T23" fmla="*/ 284 h 62"/>
                <a:gd name="T24" fmla="*/ 61 w 59"/>
                <a:gd name="T25" fmla="*/ 240 h 62"/>
                <a:gd name="T26" fmla="*/ 64 w 59"/>
                <a:gd name="T27" fmla="*/ 212 h 62"/>
                <a:gd name="T28" fmla="*/ 55 w 59"/>
                <a:gd name="T29" fmla="*/ 184 h 62"/>
                <a:gd name="T30" fmla="*/ 23 w 59"/>
                <a:gd name="T31" fmla="*/ 212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GB"/>
            </a:p>
          </p:txBody>
        </p:sp>
        <p:sp>
          <p:nvSpPr>
            <p:cNvPr id="33089" name="Freeform 4607"/>
            <p:cNvSpPr>
              <a:spLocks/>
            </p:cNvSpPr>
            <p:nvPr/>
          </p:nvSpPr>
          <p:spPr bwMode="auto">
            <a:xfrm>
              <a:off x="3245" y="1772"/>
              <a:ext cx="29" cy="17"/>
            </a:xfrm>
            <a:custGeom>
              <a:avLst/>
              <a:gdLst>
                <a:gd name="T0" fmla="*/ 56 w 26"/>
                <a:gd name="T1" fmla="*/ 49 h 14"/>
                <a:gd name="T2" fmla="*/ 40 w 26"/>
                <a:gd name="T3" fmla="*/ 57 h 14"/>
                <a:gd name="T4" fmla="*/ 2 w 26"/>
                <a:gd name="T5" fmla="*/ 19 h 14"/>
                <a:gd name="T6" fmla="*/ 0 w 26"/>
                <a:gd name="T7" fmla="*/ 0 h 14"/>
                <a:gd name="T8" fmla="*/ 0 w 26"/>
                <a:gd name="T9" fmla="*/ 0 h 14"/>
                <a:gd name="T10" fmla="*/ 12 w 26"/>
                <a:gd name="T11" fmla="*/ 0 h 14"/>
                <a:gd name="T12" fmla="*/ 15 w 26"/>
                <a:gd name="T13" fmla="*/ 0 h 14"/>
                <a:gd name="T14" fmla="*/ 26 w 26"/>
                <a:gd name="T15" fmla="*/ 13 h 14"/>
                <a:gd name="T16" fmla="*/ 36 w 26"/>
                <a:gd name="T17" fmla="*/ 13 h 14"/>
                <a:gd name="T18" fmla="*/ 40 w 26"/>
                <a:gd name="T19" fmla="*/ 19 h 14"/>
                <a:gd name="T20" fmla="*/ 45 w 26"/>
                <a:gd name="T21" fmla="*/ 28 h 14"/>
                <a:gd name="T22" fmla="*/ 56 w 26"/>
                <a:gd name="T23" fmla="*/ 4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GB"/>
            </a:p>
          </p:txBody>
        </p:sp>
        <p:sp>
          <p:nvSpPr>
            <p:cNvPr id="33090" name="Freeform 4608"/>
            <p:cNvSpPr>
              <a:spLocks/>
            </p:cNvSpPr>
            <p:nvPr/>
          </p:nvSpPr>
          <p:spPr bwMode="auto">
            <a:xfrm>
              <a:off x="2843" y="1729"/>
              <a:ext cx="101" cy="111"/>
            </a:xfrm>
            <a:custGeom>
              <a:avLst/>
              <a:gdLst>
                <a:gd name="T0" fmla="*/ 38 w 90"/>
                <a:gd name="T1" fmla="*/ 207 h 90"/>
                <a:gd name="T2" fmla="*/ 12 w 90"/>
                <a:gd name="T3" fmla="*/ 183 h 90"/>
                <a:gd name="T4" fmla="*/ 0 w 90"/>
                <a:gd name="T5" fmla="*/ 150 h 90"/>
                <a:gd name="T6" fmla="*/ 3 w 90"/>
                <a:gd name="T7" fmla="*/ 136 h 90"/>
                <a:gd name="T8" fmla="*/ 21 w 90"/>
                <a:gd name="T9" fmla="*/ 72 h 90"/>
                <a:gd name="T10" fmla="*/ 21 w 90"/>
                <a:gd name="T11" fmla="*/ 59 h 90"/>
                <a:gd name="T12" fmla="*/ 81 w 90"/>
                <a:gd name="T13" fmla="*/ 32 h 90"/>
                <a:gd name="T14" fmla="*/ 116 w 90"/>
                <a:gd name="T15" fmla="*/ 21 h 90"/>
                <a:gd name="T16" fmla="*/ 176 w 90"/>
                <a:gd name="T17" fmla="*/ 32 h 90"/>
                <a:gd name="T18" fmla="*/ 185 w 90"/>
                <a:gd name="T19" fmla="*/ 0 h 90"/>
                <a:gd name="T20" fmla="*/ 198 w 90"/>
                <a:gd name="T21" fmla="*/ 0 h 90"/>
                <a:gd name="T22" fmla="*/ 202 w 90"/>
                <a:gd name="T23" fmla="*/ 21 h 90"/>
                <a:gd name="T24" fmla="*/ 185 w 90"/>
                <a:gd name="T25" fmla="*/ 72 h 90"/>
                <a:gd name="T26" fmla="*/ 148 w 90"/>
                <a:gd name="T27" fmla="*/ 53 h 90"/>
                <a:gd name="T28" fmla="*/ 116 w 90"/>
                <a:gd name="T29" fmla="*/ 80 h 90"/>
                <a:gd name="T30" fmla="*/ 132 w 90"/>
                <a:gd name="T31" fmla="*/ 111 h 90"/>
                <a:gd name="T32" fmla="*/ 116 w 90"/>
                <a:gd name="T33" fmla="*/ 111 h 90"/>
                <a:gd name="T34" fmla="*/ 116 w 90"/>
                <a:gd name="T35" fmla="*/ 122 h 90"/>
                <a:gd name="T36" fmla="*/ 107 w 90"/>
                <a:gd name="T37" fmla="*/ 122 h 90"/>
                <a:gd name="T38" fmla="*/ 113 w 90"/>
                <a:gd name="T39" fmla="*/ 136 h 90"/>
                <a:gd name="T40" fmla="*/ 92 w 90"/>
                <a:gd name="T41" fmla="*/ 80 h 90"/>
                <a:gd name="T42" fmla="*/ 81 w 90"/>
                <a:gd name="T43" fmla="*/ 99 h 90"/>
                <a:gd name="T44" fmla="*/ 95 w 90"/>
                <a:gd name="T45" fmla="*/ 168 h 90"/>
                <a:gd name="T46" fmla="*/ 102 w 90"/>
                <a:gd name="T47" fmla="*/ 197 h 90"/>
                <a:gd name="T48" fmla="*/ 92 w 90"/>
                <a:gd name="T49" fmla="*/ 183 h 90"/>
                <a:gd name="T50" fmla="*/ 92 w 90"/>
                <a:gd name="T51" fmla="*/ 207 h 90"/>
                <a:gd name="T52" fmla="*/ 85 w 90"/>
                <a:gd name="T53" fmla="*/ 210 h 90"/>
                <a:gd name="T54" fmla="*/ 132 w 90"/>
                <a:gd name="T55" fmla="*/ 279 h 90"/>
                <a:gd name="T56" fmla="*/ 128 w 90"/>
                <a:gd name="T57" fmla="*/ 297 h 90"/>
                <a:gd name="T58" fmla="*/ 113 w 90"/>
                <a:gd name="T59" fmla="*/ 285 h 90"/>
                <a:gd name="T60" fmla="*/ 107 w 90"/>
                <a:gd name="T61" fmla="*/ 285 h 90"/>
                <a:gd name="T62" fmla="*/ 113 w 90"/>
                <a:gd name="T63" fmla="*/ 328 h 90"/>
                <a:gd name="T64" fmla="*/ 95 w 90"/>
                <a:gd name="T65" fmla="*/ 328 h 90"/>
                <a:gd name="T66" fmla="*/ 107 w 90"/>
                <a:gd name="T67" fmla="*/ 391 h 90"/>
                <a:gd name="T68" fmla="*/ 92 w 90"/>
                <a:gd name="T69" fmla="*/ 377 h 90"/>
                <a:gd name="T70" fmla="*/ 81 w 90"/>
                <a:gd name="T71" fmla="*/ 391 h 90"/>
                <a:gd name="T72" fmla="*/ 70 w 90"/>
                <a:gd name="T73" fmla="*/ 359 h 90"/>
                <a:gd name="T74" fmla="*/ 66 w 90"/>
                <a:gd name="T75" fmla="*/ 377 h 90"/>
                <a:gd name="T76" fmla="*/ 49 w 90"/>
                <a:gd name="T77" fmla="*/ 311 h 90"/>
                <a:gd name="T78" fmla="*/ 43 w 90"/>
                <a:gd name="T79" fmla="*/ 279 h 90"/>
                <a:gd name="T80" fmla="*/ 70 w 90"/>
                <a:gd name="T81" fmla="*/ 257 h 90"/>
                <a:gd name="T82" fmla="*/ 102 w 90"/>
                <a:gd name="T83" fmla="*/ 279 h 90"/>
                <a:gd name="T84" fmla="*/ 102 w 90"/>
                <a:gd name="T85" fmla="*/ 266 h 90"/>
                <a:gd name="T86" fmla="*/ 81 w 90"/>
                <a:gd name="T87" fmla="*/ 247 h 90"/>
                <a:gd name="T88" fmla="*/ 49 w 90"/>
                <a:gd name="T89" fmla="*/ 247 h 90"/>
                <a:gd name="T90" fmla="*/ 38 w 90"/>
                <a:gd name="T91" fmla="*/ 247 h 90"/>
                <a:gd name="T92" fmla="*/ 27 w 90"/>
                <a:gd name="T93" fmla="*/ 207 h 90"/>
                <a:gd name="T94" fmla="*/ 38 w 90"/>
                <a:gd name="T95" fmla="*/ 20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GB"/>
            </a:p>
          </p:txBody>
        </p:sp>
        <p:sp>
          <p:nvSpPr>
            <p:cNvPr id="33091" name="Freeform 4609"/>
            <p:cNvSpPr>
              <a:spLocks/>
            </p:cNvSpPr>
            <p:nvPr/>
          </p:nvSpPr>
          <p:spPr bwMode="auto">
            <a:xfrm>
              <a:off x="2906" y="1864"/>
              <a:ext cx="49" cy="11"/>
            </a:xfrm>
            <a:custGeom>
              <a:avLst/>
              <a:gdLst>
                <a:gd name="T0" fmla="*/ 76 w 43"/>
                <a:gd name="T1" fmla="*/ 16 h 9"/>
                <a:gd name="T2" fmla="*/ 25 w 43"/>
                <a:gd name="T3" fmla="*/ 0 h 9"/>
                <a:gd name="T4" fmla="*/ 3 w 43"/>
                <a:gd name="T5" fmla="*/ 0 h 9"/>
                <a:gd name="T6" fmla="*/ 0 w 43"/>
                <a:gd name="T7" fmla="*/ 16 h 9"/>
                <a:gd name="T8" fmla="*/ 35 w 43"/>
                <a:gd name="T9" fmla="*/ 29 h 9"/>
                <a:gd name="T10" fmla="*/ 76 w 43"/>
                <a:gd name="T11" fmla="*/ 35 h 9"/>
                <a:gd name="T12" fmla="*/ 108 w 43"/>
                <a:gd name="T13" fmla="*/ 16 h 9"/>
                <a:gd name="T14" fmla="*/ 76 w 43"/>
                <a:gd name="T15" fmla="*/ 1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GB"/>
            </a:p>
          </p:txBody>
        </p:sp>
        <p:sp>
          <p:nvSpPr>
            <p:cNvPr id="33092" name="Freeform 4610"/>
            <p:cNvSpPr>
              <a:spLocks/>
            </p:cNvSpPr>
            <p:nvPr/>
          </p:nvSpPr>
          <p:spPr bwMode="auto">
            <a:xfrm>
              <a:off x="2892" y="1787"/>
              <a:ext cx="26" cy="21"/>
            </a:xfrm>
            <a:custGeom>
              <a:avLst/>
              <a:gdLst>
                <a:gd name="T0" fmla="*/ 72 w 22"/>
                <a:gd name="T1" fmla="*/ 75 h 17"/>
                <a:gd name="T2" fmla="*/ 33 w 22"/>
                <a:gd name="T3" fmla="*/ 21 h 17"/>
                <a:gd name="T4" fmla="*/ 0 w 22"/>
                <a:gd name="T5" fmla="*/ 0 h 17"/>
                <a:gd name="T6" fmla="*/ 33 w 22"/>
                <a:gd name="T7" fmla="*/ 32 h 17"/>
                <a:gd name="T8" fmla="*/ 72 w 22"/>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GB"/>
            </a:p>
          </p:txBody>
        </p:sp>
        <p:sp>
          <p:nvSpPr>
            <p:cNvPr id="33093" name="Freeform 4611"/>
            <p:cNvSpPr>
              <a:spLocks/>
            </p:cNvSpPr>
            <p:nvPr/>
          </p:nvSpPr>
          <p:spPr bwMode="auto">
            <a:xfrm>
              <a:off x="2938" y="1778"/>
              <a:ext cx="10" cy="6"/>
            </a:xfrm>
            <a:custGeom>
              <a:avLst/>
              <a:gdLst>
                <a:gd name="T0" fmla="*/ 18 w 9"/>
                <a:gd name="T1" fmla="*/ 17 h 5"/>
                <a:gd name="T2" fmla="*/ 2 w 9"/>
                <a:gd name="T3" fmla="*/ 2 h 5"/>
                <a:gd name="T4" fmla="*/ 0 w 9"/>
                <a:gd name="T5" fmla="*/ 0 h 5"/>
                <a:gd name="T6" fmla="*/ 14 w 9"/>
                <a:gd name="T7" fmla="*/ 2 h 5"/>
                <a:gd name="T8" fmla="*/ 18 w 9"/>
                <a:gd name="T9" fmla="*/ 1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GB"/>
            </a:p>
          </p:txBody>
        </p:sp>
        <p:sp>
          <p:nvSpPr>
            <p:cNvPr id="33094" name="Freeform 4612"/>
            <p:cNvSpPr>
              <a:spLocks/>
            </p:cNvSpPr>
            <p:nvPr/>
          </p:nvSpPr>
          <p:spPr bwMode="auto">
            <a:xfrm>
              <a:off x="2851" y="1802"/>
              <a:ext cx="4" cy="6"/>
            </a:xfrm>
            <a:custGeom>
              <a:avLst/>
              <a:gdLst>
                <a:gd name="T0" fmla="*/ 0 w 4"/>
                <a:gd name="T1" fmla="*/ 0 h 5"/>
                <a:gd name="T2" fmla="*/ 4 w 4"/>
                <a:gd name="T3" fmla="*/ 2 h 5"/>
                <a:gd name="T4" fmla="*/ 0 w 4"/>
                <a:gd name="T5" fmla="*/ 1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GB"/>
            </a:p>
          </p:txBody>
        </p:sp>
        <p:sp>
          <p:nvSpPr>
            <p:cNvPr id="33095" name="Freeform 4613"/>
            <p:cNvSpPr>
              <a:spLocks/>
            </p:cNvSpPr>
            <p:nvPr/>
          </p:nvSpPr>
          <p:spPr bwMode="auto">
            <a:xfrm>
              <a:off x="2941" y="1796"/>
              <a:ext cx="3" cy="6"/>
            </a:xfrm>
            <a:custGeom>
              <a:avLst/>
              <a:gdLst>
                <a:gd name="T0" fmla="*/ 41 w 2"/>
                <a:gd name="T1" fmla="*/ 0 h 5"/>
                <a:gd name="T2" fmla="*/ 0 w 2"/>
                <a:gd name="T3" fmla="*/ 17 h 5"/>
                <a:gd name="T4" fmla="*/ 0 w 2"/>
                <a:gd name="T5" fmla="*/ 0 h 5"/>
                <a:gd name="T6" fmla="*/ 41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GB"/>
            </a:p>
          </p:txBody>
        </p:sp>
        <p:sp>
          <p:nvSpPr>
            <p:cNvPr id="33096" name="Freeform 4614"/>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173 w 170"/>
                <a:gd name="T109" fmla="*/ 237 h 158"/>
                <a:gd name="T110" fmla="*/ 169 w 170"/>
                <a:gd name="T111" fmla="*/ 237 h 158"/>
                <a:gd name="T112" fmla="*/ 173 w 170"/>
                <a:gd name="T113" fmla="*/ 237 h 158"/>
                <a:gd name="T114" fmla="*/ 173 w 170"/>
                <a:gd name="T115" fmla="*/ 237 h 158"/>
                <a:gd name="T116" fmla="*/ 206 w 170"/>
                <a:gd name="T117" fmla="*/ 17 h 158"/>
                <a:gd name="T118" fmla="*/ 184 w 170"/>
                <a:gd name="T119" fmla="*/ 414 h 158"/>
                <a:gd name="T120" fmla="*/ 206 w 170"/>
                <a:gd name="T121" fmla="*/ 1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097" name="Freeform 4615"/>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GB"/>
            </a:p>
          </p:txBody>
        </p:sp>
        <p:sp>
          <p:nvSpPr>
            <p:cNvPr id="33098" name="Freeform 461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GB"/>
            </a:p>
          </p:txBody>
        </p:sp>
        <p:sp>
          <p:nvSpPr>
            <p:cNvPr id="33099" name="Freeform 4617"/>
            <p:cNvSpPr>
              <a:spLocks/>
            </p:cNvSpPr>
            <p:nvPr/>
          </p:nvSpPr>
          <p:spPr bwMode="auto">
            <a:xfrm>
              <a:off x="2722" y="1802"/>
              <a:ext cx="49" cy="34"/>
            </a:xfrm>
            <a:custGeom>
              <a:avLst/>
              <a:gdLst>
                <a:gd name="T0" fmla="*/ 68 w 45"/>
                <a:gd name="T1" fmla="*/ 74 h 28"/>
                <a:gd name="T2" fmla="*/ 68 w 45"/>
                <a:gd name="T3" fmla="*/ 109 h 28"/>
                <a:gd name="T4" fmla="*/ 38 w 45"/>
                <a:gd name="T5" fmla="*/ 84 h 28"/>
                <a:gd name="T6" fmla="*/ 2 w 45"/>
                <a:gd name="T7" fmla="*/ 49 h 28"/>
                <a:gd name="T8" fmla="*/ 0 w 45"/>
                <a:gd name="T9" fmla="*/ 19 h 28"/>
                <a:gd name="T10" fmla="*/ 19 w 45"/>
                <a:gd name="T11" fmla="*/ 19 h 28"/>
                <a:gd name="T12" fmla="*/ 50 w 45"/>
                <a:gd name="T13" fmla="*/ 2 h 28"/>
                <a:gd name="T14" fmla="*/ 82 w 45"/>
                <a:gd name="T15" fmla="*/ 0 h 28"/>
                <a:gd name="T16" fmla="*/ 68 w 45"/>
                <a:gd name="T17" fmla="*/ 7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GB"/>
            </a:p>
          </p:txBody>
        </p:sp>
        <p:sp>
          <p:nvSpPr>
            <p:cNvPr id="33100" name="Freeform 4618"/>
            <p:cNvSpPr>
              <a:spLocks/>
            </p:cNvSpPr>
            <p:nvPr/>
          </p:nvSpPr>
          <p:spPr bwMode="auto">
            <a:xfrm>
              <a:off x="2650" y="1737"/>
              <a:ext cx="25" cy="52"/>
            </a:xfrm>
            <a:custGeom>
              <a:avLst/>
              <a:gdLst>
                <a:gd name="T0" fmla="*/ 42 w 21"/>
                <a:gd name="T1" fmla="*/ 156 h 42"/>
                <a:gd name="T2" fmla="*/ 14 w 21"/>
                <a:gd name="T3" fmla="*/ 186 h 42"/>
                <a:gd name="T4" fmla="*/ 2 w 21"/>
                <a:gd name="T5" fmla="*/ 149 h 42"/>
                <a:gd name="T6" fmla="*/ 0 w 21"/>
                <a:gd name="T7" fmla="*/ 88 h 42"/>
                <a:gd name="T8" fmla="*/ 0 w 21"/>
                <a:gd name="T9" fmla="*/ 21 h 42"/>
                <a:gd name="T10" fmla="*/ 42 w 21"/>
                <a:gd name="T11" fmla="*/ 0 h 42"/>
                <a:gd name="T12" fmla="*/ 73 w 21"/>
                <a:gd name="T13" fmla="*/ 57 h 42"/>
                <a:gd name="T14" fmla="*/ 64 w 21"/>
                <a:gd name="T15" fmla="*/ 156 h 42"/>
                <a:gd name="T16" fmla="*/ 42 w 21"/>
                <a:gd name="T17" fmla="*/ 15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GB"/>
            </a:p>
          </p:txBody>
        </p:sp>
        <p:sp>
          <p:nvSpPr>
            <p:cNvPr id="33101" name="Freeform 461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GB"/>
            </a:p>
          </p:txBody>
        </p:sp>
        <p:sp>
          <p:nvSpPr>
            <p:cNvPr id="33102" name="Freeform 4620"/>
            <p:cNvSpPr>
              <a:spLocks/>
            </p:cNvSpPr>
            <p:nvPr/>
          </p:nvSpPr>
          <p:spPr bwMode="auto">
            <a:xfrm>
              <a:off x="2944" y="1722"/>
              <a:ext cx="309" cy="132"/>
            </a:xfrm>
            <a:custGeom>
              <a:avLst/>
              <a:gdLst>
                <a:gd name="T0" fmla="*/ 398 w 277"/>
                <a:gd name="T1" fmla="*/ 416 h 106"/>
                <a:gd name="T2" fmla="*/ 335 w 277"/>
                <a:gd name="T3" fmla="*/ 441 h 106"/>
                <a:gd name="T4" fmla="*/ 327 w 277"/>
                <a:gd name="T5" fmla="*/ 491 h 106"/>
                <a:gd name="T6" fmla="*/ 320 w 277"/>
                <a:gd name="T7" fmla="*/ 487 h 106"/>
                <a:gd name="T8" fmla="*/ 312 w 277"/>
                <a:gd name="T9" fmla="*/ 428 h 106"/>
                <a:gd name="T10" fmla="*/ 260 w 277"/>
                <a:gd name="T11" fmla="*/ 451 h 106"/>
                <a:gd name="T12" fmla="*/ 204 w 277"/>
                <a:gd name="T13" fmla="*/ 460 h 106"/>
                <a:gd name="T14" fmla="*/ 148 w 277"/>
                <a:gd name="T15" fmla="*/ 451 h 106"/>
                <a:gd name="T16" fmla="*/ 105 w 277"/>
                <a:gd name="T17" fmla="*/ 441 h 106"/>
                <a:gd name="T18" fmla="*/ 68 w 277"/>
                <a:gd name="T19" fmla="*/ 428 h 106"/>
                <a:gd name="T20" fmla="*/ 71 w 277"/>
                <a:gd name="T21" fmla="*/ 411 h 106"/>
                <a:gd name="T22" fmla="*/ 49 w 277"/>
                <a:gd name="T23" fmla="*/ 384 h 106"/>
                <a:gd name="T24" fmla="*/ 36 w 277"/>
                <a:gd name="T25" fmla="*/ 330 h 106"/>
                <a:gd name="T26" fmla="*/ 3 w 277"/>
                <a:gd name="T27" fmla="*/ 273 h 106"/>
                <a:gd name="T28" fmla="*/ 26 w 277"/>
                <a:gd name="T29" fmla="*/ 301 h 106"/>
                <a:gd name="T30" fmla="*/ 21 w 277"/>
                <a:gd name="T31" fmla="*/ 244 h 106"/>
                <a:gd name="T32" fmla="*/ 0 w 277"/>
                <a:gd name="T33" fmla="*/ 198 h 106"/>
                <a:gd name="T34" fmla="*/ 31 w 277"/>
                <a:gd name="T35" fmla="*/ 132 h 106"/>
                <a:gd name="T36" fmla="*/ 81 w 277"/>
                <a:gd name="T37" fmla="*/ 120 h 106"/>
                <a:gd name="T38" fmla="*/ 96 w 277"/>
                <a:gd name="T39" fmla="*/ 96 h 106"/>
                <a:gd name="T40" fmla="*/ 136 w 277"/>
                <a:gd name="T41" fmla="*/ 62 h 106"/>
                <a:gd name="T42" fmla="*/ 215 w 277"/>
                <a:gd name="T43" fmla="*/ 0 h 106"/>
                <a:gd name="T44" fmla="*/ 265 w 277"/>
                <a:gd name="T45" fmla="*/ 0 h 106"/>
                <a:gd name="T46" fmla="*/ 296 w 277"/>
                <a:gd name="T47" fmla="*/ 46 h 106"/>
                <a:gd name="T48" fmla="*/ 376 w 277"/>
                <a:gd name="T49" fmla="*/ 77 h 106"/>
                <a:gd name="T50" fmla="*/ 465 w 277"/>
                <a:gd name="T51" fmla="*/ 32 h 106"/>
                <a:gd name="T52" fmla="*/ 524 w 277"/>
                <a:gd name="T53" fmla="*/ 57 h 106"/>
                <a:gd name="T54" fmla="*/ 551 w 277"/>
                <a:gd name="T55" fmla="*/ 156 h 106"/>
                <a:gd name="T56" fmla="*/ 564 w 277"/>
                <a:gd name="T57" fmla="*/ 208 h 106"/>
                <a:gd name="T58" fmla="*/ 578 w 277"/>
                <a:gd name="T59" fmla="*/ 330 h 106"/>
                <a:gd name="T60" fmla="*/ 578 w 277"/>
                <a:gd name="T61" fmla="*/ 394 h 106"/>
                <a:gd name="T62" fmla="*/ 528 w 277"/>
                <a:gd name="T63" fmla="*/ 384 h 106"/>
                <a:gd name="T64" fmla="*/ 508 w 277"/>
                <a:gd name="T65" fmla="*/ 384 h 106"/>
                <a:gd name="T66" fmla="*/ 444 w 277"/>
                <a:gd name="T67" fmla="*/ 41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GB"/>
            </a:p>
          </p:txBody>
        </p:sp>
        <p:sp>
          <p:nvSpPr>
            <p:cNvPr id="33103" name="Freeform 4621"/>
            <p:cNvSpPr>
              <a:spLocks/>
            </p:cNvSpPr>
            <p:nvPr/>
          </p:nvSpPr>
          <p:spPr bwMode="auto">
            <a:xfrm>
              <a:off x="2935" y="1720"/>
              <a:ext cx="50" cy="41"/>
            </a:xfrm>
            <a:custGeom>
              <a:avLst/>
              <a:gdLst>
                <a:gd name="T0" fmla="*/ 12 w 45"/>
                <a:gd name="T1" fmla="*/ 2 h 33"/>
                <a:gd name="T2" fmla="*/ 12 w 45"/>
                <a:gd name="T3" fmla="*/ 32 h 33"/>
                <a:gd name="T4" fmla="*/ 14 w 45"/>
                <a:gd name="T5" fmla="*/ 57 h 33"/>
                <a:gd name="T6" fmla="*/ 0 w 45"/>
                <a:gd name="T7" fmla="*/ 108 h 33"/>
                <a:gd name="T8" fmla="*/ 20 w 45"/>
                <a:gd name="T9" fmla="*/ 119 h 33"/>
                <a:gd name="T10" fmla="*/ 12 w 45"/>
                <a:gd name="T11" fmla="*/ 150 h 33"/>
                <a:gd name="T12" fmla="*/ 44 w 45"/>
                <a:gd name="T13" fmla="*/ 96 h 33"/>
                <a:gd name="T14" fmla="*/ 96 w 45"/>
                <a:gd name="T15" fmla="*/ 88 h 33"/>
                <a:gd name="T16" fmla="*/ 74 w 45"/>
                <a:gd name="T17" fmla="*/ 57 h 33"/>
                <a:gd name="T18" fmla="*/ 54 w 45"/>
                <a:gd name="T19" fmla="*/ 0 h 33"/>
                <a:gd name="T20" fmla="*/ 12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GB"/>
            </a:p>
          </p:txBody>
        </p:sp>
        <p:sp>
          <p:nvSpPr>
            <p:cNvPr id="33104" name="Freeform 4622"/>
            <p:cNvSpPr>
              <a:spLocks/>
            </p:cNvSpPr>
            <p:nvPr/>
          </p:nvSpPr>
          <p:spPr bwMode="auto">
            <a:xfrm>
              <a:off x="2862" y="1422"/>
              <a:ext cx="136" cy="96"/>
            </a:xfrm>
            <a:custGeom>
              <a:avLst/>
              <a:gdLst>
                <a:gd name="T0" fmla="*/ 274 w 121"/>
                <a:gd name="T1" fmla="*/ 180 h 78"/>
                <a:gd name="T2" fmla="*/ 262 w 121"/>
                <a:gd name="T3" fmla="*/ 199 h 78"/>
                <a:gd name="T4" fmla="*/ 274 w 121"/>
                <a:gd name="T5" fmla="*/ 270 h 78"/>
                <a:gd name="T6" fmla="*/ 236 w 121"/>
                <a:gd name="T7" fmla="*/ 298 h 78"/>
                <a:gd name="T8" fmla="*/ 236 w 121"/>
                <a:gd name="T9" fmla="*/ 332 h 78"/>
                <a:gd name="T10" fmla="*/ 182 w 121"/>
                <a:gd name="T11" fmla="*/ 315 h 78"/>
                <a:gd name="T12" fmla="*/ 129 w 121"/>
                <a:gd name="T13" fmla="*/ 290 h 78"/>
                <a:gd name="T14" fmla="*/ 75 w 121"/>
                <a:gd name="T15" fmla="*/ 290 h 78"/>
                <a:gd name="T16" fmla="*/ 19 w 121"/>
                <a:gd name="T17" fmla="*/ 290 h 78"/>
                <a:gd name="T18" fmla="*/ 2 w 121"/>
                <a:gd name="T19" fmla="*/ 270 h 78"/>
                <a:gd name="T20" fmla="*/ 27 w 121"/>
                <a:gd name="T21" fmla="*/ 222 h 78"/>
                <a:gd name="T22" fmla="*/ 0 w 121"/>
                <a:gd name="T23" fmla="*/ 119 h 78"/>
                <a:gd name="T24" fmla="*/ 43 w 121"/>
                <a:gd name="T25" fmla="*/ 71 h 78"/>
                <a:gd name="T26" fmla="*/ 91 w 121"/>
                <a:gd name="T27" fmla="*/ 2 h 78"/>
                <a:gd name="T28" fmla="*/ 133 w 121"/>
                <a:gd name="T29" fmla="*/ 0 h 78"/>
                <a:gd name="T30" fmla="*/ 176 w 121"/>
                <a:gd name="T31" fmla="*/ 17 h 78"/>
                <a:gd name="T32" fmla="*/ 223 w 121"/>
                <a:gd name="T33" fmla="*/ 32 h 78"/>
                <a:gd name="T34" fmla="*/ 232 w 121"/>
                <a:gd name="T35" fmla="*/ 119 h 78"/>
                <a:gd name="T36" fmla="*/ 274 w 121"/>
                <a:gd name="T37" fmla="*/ 18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GB"/>
            </a:p>
          </p:txBody>
        </p:sp>
        <p:sp>
          <p:nvSpPr>
            <p:cNvPr id="33105" name="Freeform 4623"/>
            <p:cNvSpPr>
              <a:spLocks/>
            </p:cNvSpPr>
            <p:nvPr/>
          </p:nvSpPr>
          <p:spPr bwMode="auto">
            <a:xfrm>
              <a:off x="2637" y="1400"/>
              <a:ext cx="34" cy="44"/>
            </a:xfrm>
            <a:custGeom>
              <a:avLst/>
              <a:gdLst>
                <a:gd name="T0" fmla="*/ 32 w 31"/>
                <a:gd name="T1" fmla="*/ 162 h 35"/>
                <a:gd name="T2" fmla="*/ 32 w 31"/>
                <a:gd name="T3" fmla="*/ 172 h 35"/>
                <a:gd name="T4" fmla="*/ 5 w 31"/>
                <a:gd name="T5" fmla="*/ 172 h 35"/>
                <a:gd name="T6" fmla="*/ 5 w 31"/>
                <a:gd name="T7" fmla="*/ 162 h 35"/>
                <a:gd name="T8" fmla="*/ 0 w 31"/>
                <a:gd name="T9" fmla="*/ 118 h 35"/>
                <a:gd name="T10" fmla="*/ 0 w 31"/>
                <a:gd name="T11" fmla="*/ 36 h 35"/>
                <a:gd name="T12" fmla="*/ 14 w 31"/>
                <a:gd name="T13" fmla="*/ 25 h 35"/>
                <a:gd name="T14" fmla="*/ 16 w 31"/>
                <a:gd name="T15" fmla="*/ 36 h 35"/>
                <a:gd name="T16" fmla="*/ 22 w 31"/>
                <a:gd name="T17" fmla="*/ 25 h 35"/>
                <a:gd name="T18" fmla="*/ 36 w 31"/>
                <a:gd name="T19" fmla="*/ 0 h 35"/>
                <a:gd name="T20" fmla="*/ 46 w 31"/>
                <a:gd name="T21" fmla="*/ 36 h 35"/>
                <a:gd name="T22" fmla="*/ 59 w 31"/>
                <a:gd name="T23" fmla="*/ 36 h 35"/>
                <a:gd name="T24" fmla="*/ 54 w 31"/>
                <a:gd name="T25" fmla="*/ 72 h 35"/>
                <a:gd name="T26" fmla="*/ 36 w 31"/>
                <a:gd name="T27" fmla="*/ 103 h 35"/>
                <a:gd name="T28" fmla="*/ 36 w 31"/>
                <a:gd name="T29" fmla="*/ 118 h 35"/>
                <a:gd name="T30" fmla="*/ 32 w 31"/>
                <a:gd name="T31" fmla="*/ 16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GB"/>
            </a:p>
          </p:txBody>
        </p:sp>
        <p:sp>
          <p:nvSpPr>
            <p:cNvPr id="33106" name="Freeform 4624"/>
            <p:cNvSpPr>
              <a:spLocks/>
            </p:cNvSpPr>
            <p:nvPr/>
          </p:nvSpPr>
          <p:spPr bwMode="auto">
            <a:xfrm>
              <a:off x="2676" y="1422"/>
              <a:ext cx="25" cy="20"/>
            </a:xfrm>
            <a:custGeom>
              <a:avLst/>
              <a:gdLst>
                <a:gd name="T0" fmla="*/ 53 w 22"/>
                <a:gd name="T1" fmla="*/ 20 h 16"/>
                <a:gd name="T2" fmla="*/ 47 w 22"/>
                <a:gd name="T3" fmla="*/ 13 h 16"/>
                <a:gd name="T4" fmla="*/ 36 w 22"/>
                <a:gd name="T5" fmla="*/ 0 h 16"/>
                <a:gd name="T6" fmla="*/ 36 w 22"/>
                <a:gd name="T7" fmla="*/ 20 h 16"/>
                <a:gd name="T8" fmla="*/ 25 w 22"/>
                <a:gd name="T9" fmla="*/ 20 h 16"/>
                <a:gd name="T10" fmla="*/ 13 w 22"/>
                <a:gd name="T11" fmla="*/ 0 h 16"/>
                <a:gd name="T12" fmla="*/ 3 w 22"/>
                <a:gd name="T13" fmla="*/ 20 h 16"/>
                <a:gd name="T14" fmla="*/ 0 w 22"/>
                <a:gd name="T15" fmla="*/ 36 h 16"/>
                <a:gd name="T16" fmla="*/ 30 w 22"/>
                <a:gd name="T17" fmla="*/ 76 h 16"/>
                <a:gd name="T18" fmla="*/ 41 w 22"/>
                <a:gd name="T19" fmla="*/ 56 h 16"/>
                <a:gd name="T20" fmla="*/ 41 w 22"/>
                <a:gd name="T21" fmla="*/ 45 h 16"/>
                <a:gd name="T22" fmla="*/ 53 w 22"/>
                <a:gd name="T23" fmla="*/ 2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GB"/>
            </a:p>
          </p:txBody>
        </p:sp>
        <p:sp>
          <p:nvSpPr>
            <p:cNvPr id="33107" name="Freeform 4625"/>
            <p:cNvSpPr>
              <a:spLocks/>
            </p:cNvSpPr>
            <p:nvPr/>
          </p:nvSpPr>
          <p:spPr bwMode="auto">
            <a:xfrm>
              <a:off x="2639" y="1386"/>
              <a:ext cx="29" cy="21"/>
            </a:xfrm>
            <a:custGeom>
              <a:avLst/>
              <a:gdLst>
                <a:gd name="T0" fmla="*/ 49 w 26"/>
                <a:gd name="T1" fmla="*/ 53 h 17"/>
                <a:gd name="T2" fmla="*/ 3 w 26"/>
                <a:gd name="T3" fmla="*/ 53 h 17"/>
                <a:gd name="T4" fmla="*/ 0 w 26"/>
                <a:gd name="T5" fmla="*/ 75 h 17"/>
                <a:gd name="T6" fmla="*/ 0 w 26"/>
                <a:gd name="T7" fmla="*/ 43 h 17"/>
                <a:gd name="T8" fmla="*/ 31 w 26"/>
                <a:gd name="T9" fmla="*/ 43 h 17"/>
                <a:gd name="T10" fmla="*/ 56 w 26"/>
                <a:gd name="T11" fmla="*/ 0 h 17"/>
                <a:gd name="T12" fmla="*/ 49 w 26"/>
                <a:gd name="T13" fmla="*/ 5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GB"/>
            </a:p>
          </p:txBody>
        </p:sp>
        <p:sp>
          <p:nvSpPr>
            <p:cNvPr id="33108" name="Freeform 4626"/>
            <p:cNvSpPr>
              <a:spLocks/>
            </p:cNvSpPr>
            <p:nvPr/>
          </p:nvSpPr>
          <p:spPr bwMode="auto">
            <a:xfrm>
              <a:off x="2658" y="1431"/>
              <a:ext cx="17" cy="11"/>
            </a:xfrm>
            <a:custGeom>
              <a:avLst/>
              <a:gdLst>
                <a:gd name="T0" fmla="*/ 57 w 14"/>
                <a:gd name="T1" fmla="*/ 16 h 9"/>
                <a:gd name="T2" fmla="*/ 34 w 14"/>
                <a:gd name="T3" fmla="*/ 0 h 9"/>
                <a:gd name="T4" fmla="*/ 0 w 14"/>
                <a:gd name="T5" fmla="*/ 2 h 9"/>
                <a:gd name="T6" fmla="*/ 49 w 14"/>
                <a:gd name="T7" fmla="*/ 35 h 9"/>
                <a:gd name="T8" fmla="*/ 57 w 14"/>
                <a:gd name="T9" fmla="*/ 1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GB"/>
            </a:p>
          </p:txBody>
        </p:sp>
        <p:sp>
          <p:nvSpPr>
            <p:cNvPr id="33109" name="Freeform 4627"/>
            <p:cNvSpPr>
              <a:spLocks/>
            </p:cNvSpPr>
            <p:nvPr/>
          </p:nvSpPr>
          <p:spPr bwMode="auto">
            <a:xfrm>
              <a:off x="2689" y="1444"/>
              <a:ext cx="6" cy="3"/>
            </a:xfrm>
            <a:custGeom>
              <a:avLst/>
              <a:gdLst>
                <a:gd name="T0" fmla="*/ 17 w 5"/>
                <a:gd name="T1" fmla="*/ 0 h 3"/>
                <a:gd name="T2" fmla="*/ 12 w 5"/>
                <a:gd name="T3" fmla="*/ 0 h 3"/>
                <a:gd name="T4" fmla="*/ 0 w 5"/>
                <a:gd name="T5" fmla="*/ 3 h 3"/>
                <a:gd name="T6" fmla="*/ 1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GB"/>
            </a:p>
          </p:txBody>
        </p:sp>
        <p:sp>
          <p:nvSpPr>
            <p:cNvPr id="33110" name="Freeform 4628"/>
            <p:cNvSpPr>
              <a:spLocks/>
            </p:cNvSpPr>
            <p:nvPr/>
          </p:nvSpPr>
          <p:spPr bwMode="auto">
            <a:xfrm>
              <a:off x="2847" y="1347"/>
              <a:ext cx="68" cy="37"/>
            </a:xfrm>
            <a:custGeom>
              <a:avLst/>
              <a:gdLst>
                <a:gd name="T0" fmla="*/ 159 w 59"/>
                <a:gd name="T1" fmla="*/ 106 h 29"/>
                <a:gd name="T2" fmla="*/ 149 w 59"/>
                <a:gd name="T3" fmla="*/ 17 h 29"/>
                <a:gd name="T4" fmla="*/ 67 w 59"/>
                <a:gd name="T5" fmla="*/ 0 h 29"/>
                <a:gd name="T6" fmla="*/ 0 w 59"/>
                <a:gd name="T7" fmla="*/ 46 h 29"/>
                <a:gd name="T8" fmla="*/ 3 w 59"/>
                <a:gd name="T9" fmla="*/ 65 h 29"/>
                <a:gd name="T10" fmla="*/ 32 w 59"/>
                <a:gd name="T11" fmla="*/ 122 h 29"/>
                <a:gd name="T12" fmla="*/ 47 w 59"/>
                <a:gd name="T13" fmla="*/ 122 h 29"/>
                <a:gd name="T14" fmla="*/ 95 w 59"/>
                <a:gd name="T15" fmla="*/ 135 h 29"/>
                <a:gd name="T16" fmla="*/ 141 w 59"/>
                <a:gd name="T17" fmla="*/ 159 h 29"/>
                <a:gd name="T18" fmla="*/ 159 w 59"/>
                <a:gd name="T19" fmla="*/ 10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GB"/>
            </a:p>
          </p:txBody>
        </p:sp>
        <p:sp>
          <p:nvSpPr>
            <p:cNvPr id="33111" name="Freeform 4629"/>
            <p:cNvSpPr>
              <a:spLocks/>
            </p:cNvSpPr>
            <p:nvPr/>
          </p:nvSpPr>
          <p:spPr bwMode="auto">
            <a:xfrm>
              <a:off x="2822" y="1375"/>
              <a:ext cx="105" cy="49"/>
            </a:xfrm>
            <a:custGeom>
              <a:avLst/>
              <a:gdLst>
                <a:gd name="T0" fmla="*/ 97 w 95"/>
                <a:gd name="T1" fmla="*/ 108 h 40"/>
                <a:gd name="T2" fmla="*/ 54 w 95"/>
                <a:gd name="T3" fmla="*/ 123 h 40"/>
                <a:gd name="T4" fmla="*/ 12 w 95"/>
                <a:gd name="T5" fmla="*/ 136 h 40"/>
                <a:gd name="T6" fmla="*/ 0 w 95"/>
                <a:gd name="T7" fmla="*/ 136 h 40"/>
                <a:gd name="T8" fmla="*/ 12 w 95"/>
                <a:gd name="T9" fmla="*/ 49 h 40"/>
                <a:gd name="T10" fmla="*/ 34 w 95"/>
                <a:gd name="T11" fmla="*/ 49 h 40"/>
                <a:gd name="T12" fmla="*/ 69 w 95"/>
                <a:gd name="T13" fmla="*/ 88 h 40"/>
                <a:gd name="T14" fmla="*/ 82 w 95"/>
                <a:gd name="T15" fmla="*/ 59 h 40"/>
                <a:gd name="T16" fmla="*/ 82 w 95"/>
                <a:gd name="T17" fmla="*/ 0 h 40"/>
                <a:gd name="T18" fmla="*/ 120 w 95"/>
                <a:gd name="T19" fmla="*/ 2 h 40"/>
                <a:gd name="T20" fmla="*/ 154 w 95"/>
                <a:gd name="T21" fmla="*/ 31 h 40"/>
                <a:gd name="T22" fmla="*/ 172 w 95"/>
                <a:gd name="T23" fmla="*/ 76 h 40"/>
                <a:gd name="T24" fmla="*/ 190 w 95"/>
                <a:gd name="T25" fmla="*/ 160 h 40"/>
                <a:gd name="T26" fmla="*/ 154 w 95"/>
                <a:gd name="T27" fmla="*/ 167 h 40"/>
                <a:gd name="T28" fmla="*/ 97 w 95"/>
                <a:gd name="T29" fmla="*/ 10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GB"/>
            </a:p>
          </p:txBody>
        </p:sp>
        <p:sp>
          <p:nvSpPr>
            <p:cNvPr id="33112" name="Freeform 4630"/>
            <p:cNvSpPr>
              <a:spLocks/>
            </p:cNvSpPr>
            <p:nvPr/>
          </p:nvSpPr>
          <p:spPr bwMode="auto">
            <a:xfrm>
              <a:off x="2822" y="1407"/>
              <a:ext cx="84" cy="49"/>
            </a:xfrm>
            <a:custGeom>
              <a:avLst/>
              <a:gdLst>
                <a:gd name="T0" fmla="*/ 3 w 76"/>
                <a:gd name="T1" fmla="*/ 123 h 40"/>
                <a:gd name="T2" fmla="*/ 0 w 76"/>
                <a:gd name="T3" fmla="*/ 31 h 40"/>
                <a:gd name="T4" fmla="*/ 12 w 76"/>
                <a:gd name="T5" fmla="*/ 31 h 40"/>
                <a:gd name="T6" fmla="*/ 54 w 76"/>
                <a:gd name="T7" fmla="*/ 16 h 40"/>
                <a:gd name="T8" fmla="*/ 97 w 76"/>
                <a:gd name="T9" fmla="*/ 0 h 40"/>
                <a:gd name="T10" fmla="*/ 154 w 76"/>
                <a:gd name="T11" fmla="*/ 59 h 40"/>
                <a:gd name="T12" fmla="*/ 112 w 76"/>
                <a:gd name="T13" fmla="*/ 114 h 40"/>
                <a:gd name="T14" fmla="*/ 73 w 76"/>
                <a:gd name="T15" fmla="*/ 167 h 40"/>
                <a:gd name="T16" fmla="*/ 49 w 76"/>
                <a:gd name="T17" fmla="*/ 167 h 40"/>
                <a:gd name="T18" fmla="*/ 49 w 76"/>
                <a:gd name="T19" fmla="*/ 136 h 40"/>
                <a:gd name="T20" fmla="*/ 23 w 76"/>
                <a:gd name="T21" fmla="*/ 123 h 40"/>
                <a:gd name="T22" fmla="*/ 3 w 76"/>
                <a:gd name="T23" fmla="*/ 12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GB"/>
            </a:p>
          </p:txBody>
        </p:sp>
        <p:sp>
          <p:nvSpPr>
            <p:cNvPr id="33113" name="Freeform 4631"/>
            <p:cNvSpPr>
              <a:spLocks/>
            </p:cNvSpPr>
            <p:nvPr/>
          </p:nvSpPr>
          <p:spPr bwMode="auto">
            <a:xfrm>
              <a:off x="2566" y="1474"/>
              <a:ext cx="57" cy="58"/>
            </a:xfrm>
            <a:custGeom>
              <a:avLst/>
              <a:gdLst>
                <a:gd name="T0" fmla="*/ 77 w 52"/>
                <a:gd name="T1" fmla="*/ 122 h 47"/>
                <a:gd name="T2" fmla="*/ 95 w 52"/>
                <a:gd name="T3" fmla="*/ 90 h 47"/>
                <a:gd name="T4" fmla="*/ 90 w 52"/>
                <a:gd name="T5" fmla="*/ 59 h 47"/>
                <a:gd name="T6" fmla="*/ 99 w 52"/>
                <a:gd name="T7" fmla="*/ 21 h 47"/>
                <a:gd name="T8" fmla="*/ 68 w 52"/>
                <a:gd name="T9" fmla="*/ 0 h 47"/>
                <a:gd name="T10" fmla="*/ 33 w 52"/>
                <a:gd name="T11" fmla="*/ 53 h 47"/>
                <a:gd name="T12" fmla="*/ 5 w 52"/>
                <a:gd name="T13" fmla="*/ 122 h 47"/>
                <a:gd name="T14" fmla="*/ 0 w 52"/>
                <a:gd name="T15" fmla="*/ 155 h 47"/>
                <a:gd name="T16" fmla="*/ 22 w 52"/>
                <a:gd name="T17" fmla="*/ 155 h 47"/>
                <a:gd name="T18" fmla="*/ 59 w 52"/>
                <a:gd name="T19" fmla="*/ 155 h 47"/>
                <a:gd name="T20" fmla="*/ 62 w 52"/>
                <a:gd name="T21" fmla="*/ 186 h 47"/>
                <a:gd name="T22" fmla="*/ 68 w 52"/>
                <a:gd name="T23" fmla="*/ 207 h 47"/>
                <a:gd name="T24" fmla="*/ 77 w 52"/>
                <a:gd name="T25" fmla="*/ 122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GB"/>
            </a:p>
          </p:txBody>
        </p:sp>
        <p:sp>
          <p:nvSpPr>
            <p:cNvPr id="33114" name="Freeform 4632"/>
            <p:cNvSpPr>
              <a:spLocks/>
            </p:cNvSpPr>
            <p:nvPr/>
          </p:nvSpPr>
          <p:spPr bwMode="auto">
            <a:xfrm>
              <a:off x="2727" y="1447"/>
              <a:ext cx="154" cy="121"/>
            </a:xfrm>
            <a:custGeom>
              <a:avLst/>
              <a:gdLst>
                <a:gd name="T0" fmla="*/ 122 w 138"/>
                <a:gd name="T1" fmla="*/ 21 h 97"/>
                <a:gd name="T2" fmla="*/ 118 w 138"/>
                <a:gd name="T3" fmla="*/ 0 h 97"/>
                <a:gd name="T4" fmla="*/ 77 w 138"/>
                <a:gd name="T5" fmla="*/ 2 h 97"/>
                <a:gd name="T6" fmla="*/ 40 w 138"/>
                <a:gd name="T7" fmla="*/ 32 h 97"/>
                <a:gd name="T8" fmla="*/ 0 w 138"/>
                <a:gd name="T9" fmla="*/ 57 h 97"/>
                <a:gd name="T10" fmla="*/ 12 w 138"/>
                <a:gd name="T11" fmla="*/ 76 h 97"/>
                <a:gd name="T12" fmla="*/ 3 w 138"/>
                <a:gd name="T13" fmla="*/ 89 h 97"/>
                <a:gd name="T14" fmla="*/ 3 w 138"/>
                <a:gd name="T15" fmla="*/ 156 h 97"/>
                <a:gd name="T16" fmla="*/ 21 w 138"/>
                <a:gd name="T17" fmla="*/ 244 h 97"/>
                <a:gd name="T18" fmla="*/ 26 w 138"/>
                <a:gd name="T19" fmla="*/ 307 h 97"/>
                <a:gd name="T20" fmla="*/ 32 w 138"/>
                <a:gd name="T21" fmla="*/ 307 h 97"/>
                <a:gd name="T22" fmla="*/ 71 w 138"/>
                <a:gd name="T23" fmla="*/ 334 h 97"/>
                <a:gd name="T24" fmla="*/ 81 w 138"/>
                <a:gd name="T25" fmla="*/ 365 h 97"/>
                <a:gd name="T26" fmla="*/ 94 w 138"/>
                <a:gd name="T27" fmla="*/ 353 h 97"/>
                <a:gd name="T28" fmla="*/ 118 w 138"/>
                <a:gd name="T29" fmla="*/ 353 h 97"/>
                <a:gd name="T30" fmla="*/ 148 w 138"/>
                <a:gd name="T31" fmla="*/ 423 h 97"/>
                <a:gd name="T32" fmla="*/ 183 w 138"/>
                <a:gd name="T33" fmla="*/ 423 h 97"/>
                <a:gd name="T34" fmla="*/ 190 w 138"/>
                <a:gd name="T35" fmla="*/ 432 h 97"/>
                <a:gd name="T36" fmla="*/ 219 w 138"/>
                <a:gd name="T37" fmla="*/ 432 h 97"/>
                <a:gd name="T38" fmla="*/ 262 w 138"/>
                <a:gd name="T39" fmla="*/ 455 h 97"/>
                <a:gd name="T40" fmla="*/ 266 w 138"/>
                <a:gd name="T41" fmla="*/ 432 h 97"/>
                <a:gd name="T42" fmla="*/ 298 w 138"/>
                <a:gd name="T43" fmla="*/ 344 h 97"/>
                <a:gd name="T44" fmla="*/ 298 w 138"/>
                <a:gd name="T45" fmla="*/ 307 h 97"/>
                <a:gd name="T46" fmla="*/ 280 w 138"/>
                <a:gd name="T47" fmla="*/ 222 h 97"/>
                <a:gd name="T48" fmla="*/ 266 w 138"/>
                <a:gd name="T49" fmla="*/ 196 h 97"/>
                <a:gd name="T50" fmla="*/ 286 w 138"/>
                <a:gd name="T51" fmla="*/ 148 h 97"/>
                <a:gd name="T52" fmla="*/ 262 w 138"/>
                <a:gd name="T53" fmla="*/ 32 h 97"/>
                <a:gd name="T54" fmla="*/ 204 w 138"/>
                <a:gd name="T55" fmla="*/ 32 h 97"/>
                <a:gd name="T56" fmla="*/ 152 w 138"/>
                <a:gd name="T57" fmla="*/ 21 h 97"/>
                <a:gd name="T58" fmla="*/ 122 w 138"/>
                <a:gd name="T59" fmla="*/ 21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GB"/>
            </a:p>
          </p:txBody>
        </p:sp>
        <p:sp>
          <p:nvSpPr>
            <p:cNvPr id="33115" name="Freeform 4633"/>
            <p:cNvSpPr>
              <a:spLocks/>
            </p:cNvSpPr>
            <p:nvPr/>
          </p:nvSpPr>
          <p:spPr bwMode="auto">
            <a:xfrm>
              <a:off x="2833" y="1585"/>
              <a:ext cx="152" cy="99"/>
            </a:xfrm>
            <a:custGeom>
              <a:avLst/>
              <a:gdLst>
                <a:gd name="T0" fmla="*/ 260 w 137"/>
                <a:gd name="T1" fmla="*/ 285 h 80"/>
                <a:gd name="T2" fmla="*/ 254 w 137"/>
                <a:gd name="T3" fmla="*/ 349 h 80"/>
                <a:gd name="T4" fmla="*/ 202 w 137"/>
                <a:gd name="T5" fmla="*/ 322 h 80"/>
                <a:gd name="T6" fmla="*/ 151 w 137"/>
                <a:gd name="T7" fmla="*/ 356 h 80"/>
                <a:gd name="T8" fmla="*/ 120 w 137"/>
                <a:gd name="T9" fmla="*/ 337 h 80"/>
                <a:gd name="T10" fmla="*/ 89 w 137"/>
                <a:gd name="T11" fmla="*/ 337 h 80"/>
                <a:gd name="T12" fmla="*/ 79 w 137"/>
                <a:gd name="T13" fmla="*/ 317 h 80"/>
                <a:gd name="T14" fmla="*/ 79 w 137"/>
                <a:gd name="T15" fmla="*/ 285 h 80"/>
                <a:gd name="T16" fmla="*/ 68 w 137"/>
                <a:gd name="T17" fmla="*/ 270 h 80"/>
                <a:gd name="T18" fmla="*/ 58 w 137"/>
                <a:gd name="T19" fmla="*/ 270 h 80"/>
                <a:gd name="T20" fmla="*/ 44 w 137"/>
                <a:gd name="T21" fmla="*/ 260 h 80"/>
                <a:gd name="T22" fmla="*/ 0 w 137"/>
                <a:gd name="T23" fmla="*/ 168 h 80"/>
                <a:gd name="T24" fmla="*/ 18 w 137"/>
                <a:gd name="T25" fmla="*/ 149 h 80"/>
                <a:gd name="T26" fmla="*/ 44 w 137"/>
                <a:gd name="T27" fmla="*/ 88 h 80"/>
                <a:gd name="T28" fmla="*/ 68 w 137"/>
                <a:gd name="T29" fmla="*/ 21 h 80"/>
                <a:gd name="T30" fmla="*/ 68 w 137"/>
                <a:gd name="T31" fmla="*/ 21 h 80"/>
                <a:gd name="T32" fmla="*/ 125 w 137"/>
                <a:gd name="T33" fmla="*/ 32 h 80"/>
                <a:gd name="T34" fmla="*/ 175 w 137"/>
                <a:gd name="T35" fmla="*/ 0 h 80"/>
                <a:gd name="T36" fmla="*/ 175 w 137"/>
                <a:gd name="T37" fmla="*/ 0 h 80"/>
                <a:gd name="T38" fmla="*/ 202 w 137"/>
                <a:gd name="T39" fmla="*/ 40 h 80"/>
                <a:gd name="T40" fmla="*/ 221 w 137"/>
                <a:gd name="T41" fmla="*/ 95 h 80"/>
                <a:gd name="T42" fmla="*/ 229 w 137"/>
                <a:gd name="T43" fmla="*/ 155 h 80"/>
                <a:gd name="T44" fmla="*/ 240 w 137"/>
                <a:gd name="T45" fmla="*/ 224 h 80"/>
                <a:gd name="T46" fmla="*/ 260 w 137"/>
                <a:gd name="T47" fmla="*/ 224 h 80"/>
                <a:gd name="T48" fmla="*/ 278 w 137"/>
                <a:gd name="T49" fmla="*/ 230 h 80"/>
                <a:gd name="T50" fmla="*/ 285 w 137"/>
                <a:gd name="T51" fmla="*/ 256 h 80"/>
                <a:gd name="T52" fmla="*/ 265 w 137"/>
                <a:gd name="T53" fmla="*/ 270 h 80"/>
                <a:gd name="T54" fmla="*/ 265 w 137"/>
                <a:gd name="T55" fmla="*/ 260 h 80"/>
                <a:gd name="T56" fmla="*/ 260 w 137"/>
                <a:gd name="T57" fmla="*/ 285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GB"/>
            </a:p>
          </p:txBody>
        </p:sp>
        <p:sp>
          <p:nvSpPr>
            <p:cNvPr id="33116" name="Freeform 4634"/>
            <p:cNvSpPr>
              <a:spLocks/>
            </p:cNvSpPr>
            <p:nvPr/>
          </p:nvSpPr>
          <p:spPr bwMode="auto">
            <a:xfrm>
              <a:off x="2702" y="1527"/>
              <a:ext cx="102" cy="50"/>
            </a:xfrm>
            <a:custGeom>
              <a:avLst/>
              <a:gdLst>
                <a:gd name="T0" fmla="*/ 182 w 90"/>
                <a:gd name="T1" fmla="*/ 56 h 40"/>
                <a:gd name="T2" fmla="*/ 215 w 90"/>
                <a:gd name="T3" fmla="*/ 125 h 40"/>
                <a:gd name="T4" fmla="*/ 215 w 90"/>
                <a:gd name="T5" fmla="*/ 125 h 40"/>
                <a:gd name="T6" fmla="*/ 211 w 90"/>
                <a:gd name="T7" fmla="*/ 135 h 40"/>
                <a:gd name="T8" fmla="*/ 199 w 90"/>
                <a:gd name="T9" fmla="*/ 148 h 40"/>
                <a:gd name="T10" fmla="*/ 199 w 90"/>
                <a:gd name="T11" fmla="*/ 156 h 40"/>
                <a:gd name="T12" fmla="*/ 186 w 90"/>
                <a:gd name="T13" fmla="*/ 179 h 40"/>
                <a:gd name="T14" fmla="*/ 171 w 90"/>
                <a:gd name="T15" fmla="*/ 179 h 40"/>
                <a:gd name="T16" fmla="*/ 160 w 90"/>
                <a:gd name="T17" fmla="*/ 194 h 40"/>
                <a:gd name="T18" fmla="*/ 148 w 90"/>
                <a:gd name="T19" fmla="*/ 179 h 40"/>
                <a:gd name="T20" fmla="*/ 96 w 90"/>
                <a:gd name="T21" fmla="*/ 169 h 40"/>
                <a:gd name="T22" fmla="*/ 75 w 90"/>
                <a:gd name="T23" fmla="*/ 194 h 40"/>
                <a:gd name="T24" fmla="*/ 58 w 90"/>
                <a:gd name="T25" fmla="*/ 179 h 40"/>
                <a:gd name="T26" fmla="*/ 12 w 90"/>
                <a:gd name="T27" fmla="*/ 94 h 40"/>
                <a:gd name="T28" fmla="*/ 0 w 90"/>
                <a:gd name="T29" fmla="*/ 70 h 40"/>
                <a:gd name="T30" fmla="*/ 75 w 90"/>
                <a:gd name="T31" fmla="*/ 0 h 40"/>
                <a:gd name="T32" fmla="*/ 78 w 90"/>
                <a:gd name="T33" fmla="*/ 13 h 40"/>
                <a:gd name="T34" fmla="*/ 86 w 90"/>
                <a:gd name="T35" fmla="*/ 13 h 40"/>
                <a:gd name="T36" fmla="*/ 128 w 90"/>
                <a:gd name="T37" fmla="*/ 36 h 40"/>
                <a:gd name="T38" fmla="*/ 142 w 90"/>
                <a:gd name="T39" fmla="*/ 70 h 40"/>
                <a:gd name="T40" fmla="*/ 155 w 90"/>
                <a:gd name="T41" fmla="*/ 56 h 40"/>
                <a:gd name="T42" fmla="*/ 182 w 90"/>
                <a:gd name="T43" fmla="*/ 5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GB"/>
            </a:p>
          </p:txBody>
        </p:sp>
        <p:sp>
          <p:nvSpPr>
            <p:cNvPr id="33117" name="Freeform 4635"/>
            <p:cNvSpPr>
              <a:spLocks/>
            </p:cNvSpPr>
            <p:nvPr/>
          </p:nvSpPr>
          <p:spPr bwMode="auto">
            <a:xfrm>
              <a:off x="2552" y="1518"/>
              <a:ext cx="58" cy="41"/>
            </a:xfrm>
            <a:custGeom>
              <a:avLst/>
              <a:gdLst>
                <a:gd name="T0" fmla="*/ 26 w 52"/>
                <a:gd name="T1" fmla="*/ 0 h 33"/>
                <a:gd name="T2" fmla="*/ 0 w 52"/>
                <a:gd name="T3" fmla="*/ 17 h 33"/>
                <a:gd name="T4" fmla="*/ 15 w 52"/>
                <a:gd name="T5" fmla="*/ 50 h 33"/>
                <a:gd name="T6" fmla="*/ 51 w 52"/>
                <a:gd name="T7" fmla="*/ 108 h 33"/>
                <a:gd name="T8" fmla="*/ 71 w 52"/>
                <a:gd name="T9" fmla="*/ 96 h 33"/>
                <a:gd name="T10" fmla="*/ 71 w 52"/>
                <a:gd name="T11" fmla="*/ 108 h 33"/>
                <a:gd name="T12" fmla="*/ 105 w 52"/>
                <a:gd name="T13" fmla="*/ 150 h 33"/>
                <a:gd name="T14" fmla="*/ 105 w 52"/>
                <a:gd name="T15" fmla="*/ 127 h 33"/>
                <a:gd name="T16" fmla="*/ 112 w 52"/>
                <a:gd name="T17" fmla="*/ 96 h 33"/>
                <a:gd name="T18" fmla="*/ 112 w 52"/>
                <a:gd name="T19" fmla="*/ 50 h 33"/>
                <a:gd name="T20" fmla="*/ 105 w 52"/>
                <a:gd name="T21" fmla="*/ 50 h 33"/>
                <a:gd name="T22" fmla="*/ 96 w 52"/>
                <a:gd name="T23" fmla="*/ 32 h 33"/>
                <a:gd name="T24" fmla="*/ 94 w 52"/>
                <a:gd name="T25" fmla="*/ 0 h 33"/>
                <a:gd name="T26" fmla="*/ 51 w 52"/>
                <a:gd name="T27" fmla="*/ 0 h 33"/>
                <a:gd name="T28" fmla="*/ 26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GB"/>
            </a:p>
          </p:txBody>
        </p:sp>
        <p:sp>
          <p:nvSpPr>
            <p:cNvPr id="33118" name="Freeform 4636"/>
            <p:cNvSpPr>
              <a:spLocks/>
            </p:cNvSpPr>
            <p:nvPr/>
          </p:nvSpPr>
          <p:spPr bwMode="auto">
            <a:xfrm>
              <a:off x="2606" y="1444"/>
              <a:ext cx="134" cy="159"/>
            </a:xfrm>
            <a:custGeom>
              <a:avLst/>
              <a:gdLst>
                <a:gd name="T0" fmla="*/ 65 w 120"/>
                <a:gd name="T1" fmla="*/ 109 h 128"/>
                <a:gd name="T2" fmla="*/ 71 w 120"/>
                <a:gd name="T3" fmla="*/ 109 h 128"/>
                <a:gd name="T4" fmla="*/ 71 w 120"/>
                <a:gd name="T5" fmla="*/ 101 h 128"/>
                <a:gd name="T6" fmla="*/ 79 w 120"/>
                <a:gd name="T7" fmla="*/ 77 h 128"/>
                <a:gd name="T8" fmla="*/ 103 w 120"/>
                <a:gd name="T9" fmla="*/ 101 h 128"/>
                <a:gd name="T10" fmla="*/ 92 w 120"/>
                <a:gd name="T11" fmla="*/ 77 h 128"/>
                <a:gd name="T12" fmla="*/ 79 w 120"/>
                <a:gd name="T13" fmla="*/ 46 h 128"/>
                <a:gd name="T14" fmla="*/ 76 w 120"/>
                <a:gd name="T15" fmla="*/ 46 h 128"/>
                <a:gd name="T16" fmla="*/ 71 w 120"/>
                <a:gd name="T17" fmla="*/ 0 h 128"/>
                <a:gd name="T18" fmla="*/ 95 w 120"/>
                <a:gd name="T19" fmla="*/ 0 h 128"/>
                <a:gd name="T20" fmla="*/ 103 w 120"/>
                <a:gd name="T21" fmla="*/ 0 h 128"/>
                <a:gd name="T22" fmla="*/ 106 w 120"/>
                <a:gd name="T23" fmla="*/ 37 h 128"/>
                <a:gd name="T24" fmla="*/ 135 w 120"/>
                <a:gd name="T25" fmla="*/ 46 h 128"/>
                <a:gd name="T26" fmla="*/ 135 w 120"/>
                <a:gd name="T27" fmla="*/ 57 h 128"/>
                <a:gd name="T28" fmla="*/ 147 w 120"/>
                <a:gd name="T29" fmla="*/ 71 h 128"/>
                <a:gd name="T30" fmla="*/ 189 w 120"/>
                <a:gd name="T31" fmla="*/ 37 h 128"/>
                <a:gd name="T32" fmla="*/ 189 w 120"/>
                <a:gd name="T33" fmla="*/ 46 h 128"/>
                <a:gd name="T34" fmla="*/ 226 w 120"/>
                <a:gd name="T35" fmla="*/ 71 h 128"/>
                <a:gd name="T36" fmla="*/ 236 w 120"/>
                <a:gd name="T37" fmla="*/ 71 h 128"/>
                <a:gd name="T38" fmla="*/ 243 w 120"/>
                <a:gd name="T39" fmla="*/ 88 h 128"/>
                <a:gd name="T40" fmla="*/ 239 w 120"/>
                <a:gd name="T41" fmla="*/ 101 h 128"/>
                <a:gd name="T42" fmla="*/ 239 w 120"/>
                <a:gd name="T43" fmla="*/ 166 h 128"/>
                <a:gd name="T44" fmla="*/ 255 w 120"/>
                <a:gd name="T45" fmla="*/ 247 h 128"/>
                <a:gd name="T46" fmla="*/ 262 w 120"/>
                <a:gd name="T47" fmla="*/ 317 h 128"/>
                <a:gd name="T48" fmla="*/ 255 w 120"/>
                <a:gd name="T49" fmla="*/ 306 h 128"/>
                <a:gd name="T50" fmla="*/ 189 w 120"/>
                <a:gd name="T51" fmla="*/ 370 h 128"/>
                <a:gd name="T52" fmla="*/ 200 w 120"/>
                <a:gd name="T53" fmla="*/ 394 h 128"/>
                <a:gd name="T54" fmla="*/ 239 w 120"/>
                <a:gd name="T55" fmla="*/ 473 h 128"/>
                <a:gd name="T56" fmla="*/ 214 w 120"/>
                <a:gd name="T57" fmla="*/ 522 h 128"/>
                <a:gd name="T58" fmla="*/ 218 w 120"/>
                <a:gd name="T59" fmla="*/ 561 h 128"/>
                <a:gd name="T60" fmla="*/ 207 w 120"/>
                <a:gd name="T61" fmla="*/ 578 h 128"/>
                <a:gd name="T62" fmla="*/ 172 w 120"/>
                <a:gd name="T63" fmla="*/ 578 h 128"/>
                <a:gd name="T64" fmla="*/ 147 w 120"/>
                <a:gd name="T65" fmla="*/ 578 h 128"/>
                <a:gd name="T66" fmla="*/ 135 w 120"/>
                <a:gd name="T67" fmla="*/ 586 h 128"/>
                <a:gd name="T68" fmla="*/ 115 w 120"/>
                <a:gd name="T69" fmla="*/ 586 h 128"/>
                <a:gd name="T70" fmla="*/ 87 w 120"/>
                <a:gd name="T71" fmla="*/ 561 h 128"/>
                <a:gd name="T72" fmla="*/ 50 w 120"/>
                <a:gd name="T73" fmla="*/ 578 h 128"/>
                <a:gd name="T74" fmla="*/ 65 w 120"/>
                <a:gd name="T75" fmla="*/ 453 h 128"/>
                <a:gd name="T76" fmla="*/ 19 w 120"/>
                <a:gd name="T77" fmla="*/ 435 h 128"/>
                <a:gd name="T78" fmla="*/ 15 w 120"/>
                <a:gd name="T79" fmla="*/ 426 h 128"/>
                <a:gd name="T80" fmla="*/ 15 w 120"/>
                <a:gd name="T81" fmla="*/ 426 h 128"/>
                <a:gd name="T82" fmla="*/ 4 w 120"/>
                <a:gd name="T83" fmla="*/ 370 h 128"/>
                <a:gd name="T84" fmla="*/ 4 w 120"/>
                <a:gd name="T85" fmla="*/ 323 h 128"/>
                <a:gd name="T86" fmla="*/ 0 w 120"/>
                <a:gd name="T87" fmla="*/ 323 h 128"/>
                <a:gd name="T88" fmla="*/ 4 w 120"/>
                <a:gd name="T89" fmla="*/ 240 h 128"/>
                <a:gd name="T90" fmla="*/ 31 w 120"/>
                <a:gd name="T91" fmla="*/ 206 h 128"/>
                <a:gd name="T92" fmla="*/ 23 w 120"/>
                <a:gd name="T93" fmla="*/ 171 h 128"/>
                <a:gd name="T94" fmla="*/ 35 w 120"/>
                <a:gd name="T95" fmla="*/ 134 h 128"/>
                <a:gd name="T96" fmla="*/ 31 w 120"/>
                <a:gd name="T97" fmla="*/ 119 h 128"/>
                <a:gd name="T98" fmla="*/ 35 w 120"/>
                <a:gd name="T99" fmla="*/ 101 h 128"/>
                <a:gd name="T100" fmla="*/ 65 w 120"/>
                <a:gd name="T101" fmla="*/ 10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GB"/>
            </a:p>
          </p:txBody>
        </p:sp>
        <p:sp>
          <p:nvSpPr>
            <p:cNvPr id="33119" name="Freeform 4637"/>
            <p:cNvSpPr>
              <a:spLocks/>
            </p:cNvSpPr>
            <p:nvPr/>
          </p:nvSpPr>
          <p:spPr bwMode="auto">
            <a:xfrm>
              <a:off x="2708" y="1450"/>
              <a:ext cx="10" cy="6"/>
            </a:xfrm>
            <a:custGeom>
              <a:avLst/>
              <a:gdLst>
                <a:gd name="T0" fmla="*/ 0 w 9"/>
                <a:gd name="T1" fmla="*/ 17 h 5"/>
                <a:gd name="T2" fmla="*/ 18 w 9"/>
                <a:gd name="T3" fmla="*/ 17 h 5"/>
                <a:gd name="T4" fmla="*/ 4 w 9"/>
                <a:gd name="T5" fmla="*/ 0 h 5"/>
                <a:gd name="T6" fmla="*/ 0 w 9"/>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GB"/>
            </a:p>
          </p:txBody>
        </p:sp>
        <p:sp>
          <p:nvSpPr>
            <p:cNvPr id="33120" name="Freeform 4638"/>
            <p:cNvSpPr>
              <a:spLocks/>
            </p:cNvSpPr>
            <p:nvPr/>
          </p:nvSpPr>
          <p:spPr bwMode="auto">
            <a:xfrm>
              <a:off x="2606" y="1545"/>
              <a:ext cx="7" cy="14"/>
            </a:xfrm>
            <a:custGeom>
              <a:avLst/>
              <a:gdLst>
                <a:gd name="T0" fmla="*/ 4 w 7"/>
                <a:gd name="T1" fmla="*/ 0 h 12"/>
                <a:gd name="T2" fmla="*/ 0 w 7"/>
                <a:gd name="T3" fmla="*/ 21 h 12"/>
                <a:gd name="T4" fmla="*/ 0 w 7"/>
                <a:gd name="T5" fmla="*/ 35 h 12"/>
                <a:gd name="T6" fmla="*/ 7 w 7"/>
                <a:gd name="T7" fmla="*/ 35 h 12"/>
                <a:gd name="T8" fmla="*/ 7 w 7"/>
                <a:gd name="T9" fmla="*/ 35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GB"/>
            </a:p>
          </p:txBody>
        </p:sp>
        <p:sp>
          <p:nvSpPr>
            <p:cNvPr id="33121" name="Freeform 4639"/>
            <p:cNvSpPr>
              <a:spLocks/>
            </p:cNvSpPr>
            <p:nvPr/>
          </p:nvSpPr>
          <p:spPr bwMode="auto">
            <a:xfrm>
              <a:off x="2927" y="1573"/>
              <a:ext cx="71" cy="77"/>
            </a:xfrm>
            <a:custGeom>
              <a:avLst/>
              <a:gdLst>
                <a:gd name="T0" fmla="*/ 31 w 62"/>
                <a:gd name="T1" fmla="*/ 0 h 62"/>
                <a:gd name="T2" fmla="*/ 0 w 62"/>
                <a:gd name="T3" fmla="*/ 46 h 62"/>
                <a:gd name="T4" fmla="*/ 0 w 62"/>
                <a:gd name="T5" fmla="*/ 46 h 62"/>
                <a:gd name="T6" fmla="*/ 31 w 62"/>
                <a:gd name="T7" fmla="*/ 88 h 62"/>
                <a:gd name="T8" fmla="*/ 54 w 62"/>
                <a:gd name="T9" fmla="*/ 144 h 62"/>
                <a:gd name="T10" fmla="*/ 69 w 62"/>
                <a:gd name="T11" fmla="*/ 206 h 62"/>
                <a:gd name="T12" fmla="*/ 81 w 62"/>
                <a:gd name="T13" fmla="*/ 276 h 62"/>
                <a:gd name="T14" fmla="*/ 105 w 62"/>
                <a:gd name="T15" fmla="*/ 276 h 62"/>
                <a:gd name="T16" fmla="*/ 127 w 62"/>
                <a:gd name="T17" fmla="*/ 284 h 62"/>
                <a:gd name="T18" fmla="*/ 127 w 62"/>
                <a:gd name="T19" fmla="*/ 247 h 62"/>
                <a:gd name="T20" fmla="*/ 161 w 62"/>
                <a:gd name="T21" fmla="*/ 196 h 62"/>
                <a:gd name="T22" fmla="*/ 127 w 62"/>
                <a:gd name="T23" fmla="*/ 155 h 62"/>
                <a:gd name="T24" fmla="*/ 97 w 62"/>
                <a:gd name="T25" fmla="*/ 109 h 62"/>
                <a:gd name="T26" fmla="*/ 72 w 62"/>
                <a:gd name="T27" fmla="*/ 57 h 62"/>
                <a:gd name="T28" fmla="*/ 44 w 62"/>
                <a:gd name="T29" fmla="*/ 14 h 62"/>
                <a:gd name="T30" fmla="*/ 3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GB"/>
            </a:p>
          </p:txBody>
        </p:sp>
        <p:sp>
          <p:nvSpPr>
            <p:cNvPr id="33122" name="Freeform 4640"/>
            <p:cNvSpPr>
              <a:spLocks/>
            </p:cNvSpPr>
            <p:nvPr/>
          </p:nvSpPr>
          <p:spPr bwMode="auto">
            <a:xfrm>
              <a:off x="2586" y="1126"/>
              <a:ext cx="320" cy="251"/>
            </a:xfrm>
            <a:custGeom>
              <a:avLst/>
              <a:gdLst>
                <a:gd name="T0" fmla="*/ 366 w 286"/>
                <a:gd name="T1" fmla="*/ 115 h 203"/>
                <a:gd name="T2" fmla="*/ 347 w 286"/>
                <a:gd name="T3" fmla="*/ 101 h 203"/>
                <a:gd name="T4" fmla="*/ 343 w 286"/>
                <a:gd name="T5" fmla="*/ 115 h 203"/>
                <a:gd name="T6" fmla="*/ 316 w 286"/>
                <a:gd name="T7" fmla="*/ 115 h 203"/>
                <a:gd name="T8" fmla="*/ 308 w 286"/>
                <a:gd name="T9" fmla="*/ 155 h 203"/>
                <a:gd name="T10" fmla="*/ 299 w 286"/>
                <a:gd name="T11" fmla="*/ 185 h 203"/>
                <a:gd name="T12" fmla="*/ 275 w 286"/>
                <a:gd name="T13" fmla="*/ 199 h 203"/>
                <a:gd name="T14" fmla="*/ 254 w 286"/>
                <a:gd name="T15" fmla="*/ 199 h 203"/>
                <a:gd name="T16" fmla="*/ 254 w 286"/>
                <a:gd name="T17" fmla="*/ 229 h 203"/>
                <a:gd name="T18" fmla="*/ 239 w 286"/>
                <a:gd name="T19" fmla="*/ 253 h 203"/>
                <a:gd name="T20" fmla="*/ 219 w 286"/>
                <a:gd name="T21" fmla="*/ 283 h 203"/>
                <a:gd name="T22" fmla="*/ 201 w 286"/>
                <a:gd name="T23" fmla="*/ 319 h 203"/>
                <a:gd name="T24" fmla="*/ 187 w 286"/>
                <a:gd name="T25" fmla="*/ 354 h 203"/>
                <a:gd name="T26" fmla="*/ 191 w 286"/>
                <a:gd name="T27" fmla="*/ 394 h 203"/>
                <a:gd name="T28" fmla="*/ 167 w 286"/>
                <a:gd name="T29" fmla="*/ 438 h 203"/>
                <a:gd name="T30" fmla="*/ 130 w 286"/>
                <a:gd name="T31" fmla="*/ 481 h 203"/>
                <a:gd name="T32" fmla="*/ 150 w 286"/>
                <a:gd name="T33" fmla="*/ 487 h 203"/>
                <a:gd name="T34" fmla="*/ 133 w 286"/>
                <a:gd name="T35" fmla="*/ 512 h 203"/>
                <a:gd name="T36" fmla="*/ 104 w 286"/>
                <a:gd name="T37" fmla="*/ 512 h 203"/>
                <a:gd name="T38" fmla="*/ 87 w 286"/>
                <a:gd name="T39" fmla="*/ 554 h 203"/>
                <a:gd name="T40" fmla="*/ 54 w 286"/>
                <a:gd name="T41" fmla="*/ 554 h 203"/>
                <a:gd name="T42" fmla="*/ 72 w 286"/>
                <a:gd name="T43" fmla="*/ 561 h 203"/>
                <a:gd name="T44" fmla="*/ 54 w 286"/>
                <a:gd name="T45" fmla="*/ 602 h 203"/>
                <a:gd name="T46" fmla="*/ 36 w 286"/>
                <a:gd name="T47" fmla="*/ 602 h 203"/>
                <a:gd name="T48" fmla="*/ 12 w 286"/>
                <a:gd name="T49" fmla="*/ 615 h 203"/>
                <a:gd name="T50" fmla="*/ 36 w 286"/>
                <a:gd name="T51" fmla="*/ 634 h 203"/>
                <a:gd name="T52" fmla="*/ 2 w 286"/>
                <a:gd name="T53" fmla="*/ 670 h 203"/>
                <a:gd name="T54" fmla="*/ 36 w 286"/>
                <a:gd name="T55" fmla="*/ 670 h 203"/>
                <a:gd name="T56" fmla="*/ 62 w 286"/>
                <a:gd name="T57" fmla="*/ 692 h 203"/>
                <a:gd name="T58" fmla="*/ 0 w 286"/>
                <a:gd name="T59" fmla="*/ 692 h 203"/>
                <a:gd name="T60" fmla="*/ 0 w 286"/>
                <a:gd name="T61" fmla="*/ 711 h 203"/>
                <a:gd name="T62" fmla="*/ 2 w 286"/>
                <a:gd name="T63" fmla="*/ 743 h 203"/>
                <a:gd name="T64" fmla="*/ 36 w 286"/>
                <a:gd name="T65" fmla="*/ 730 h 203"/>
                <a:gd name="T66" fmla="*/ 36 w 286"/>
                <a:gd name="T67" fmla="*/ 730 h 203"/>
                <a:gd name="T68" fmla="*/ 12 w 286"/>
                <a:gd name="T69" fmla="*/ 790 h 203"/>
                <a:gd name="T70" fmla="*/ 31 w 286"/>
                <a:gd name="T71" fmla="*/ 790 h 203"/>
                <a:gd name="T72" fmla="*/ 19 w 286"/>
                <a:gd name="T73" fmla="*/ 833 h 203"/>
                <a:gd name="T74" fmla="*/ 84 w 286"/>
                <a:gd name="T75" fmla="*/ 896 h 203"/>
                <a:gd name="T76" fmla="*/ 150 w 286"/>
                <a:gd name="T77" fmla="*/ 783 h 203"/>
                <a:gd name="T78" fmla="*/ 177 w 286"/>
                <a:gd name="T79" fmla="*/ 833 h 203"/>
                <a:gd name="T80" fmla="*/ 201 w 286"/>
                <a:gd name="T81" fmla="*/ 692 h 203"/>
                <a:gd name="T82" fmla="*/ 187 w 286"/>
                <a:gd name="T83" fmla="*/ 561 h 203"/>
                <a:gd name="T84" fmla="*/ 239 w 286"/>
                <a:gd name="T85" fmla="*/ 464 h 203"/>
                <a:gd name="T86" fmla="*/ 239 w 286"/>
                <a:gd name="T87" fmla="*/ 334 h 203"/>
                <a:gd name="T88" fmla="*/ 284 w 286"/>
                <a:gd name="T89" fmla="*/ 208 h 203"/>
                <a:gd name="T90" fmla="*/ 368 w 286"/>
                <a:gd name="T91" fmla="*/ 168 h 203"/>
                <a:gd name="T92" fmla="*/ 396 w 286"/>
                <a:gd name="T93" fmla="*/ 115 h 203"/>
                <a:gd name="T94" fmla="*/ 486 w 286"/>
                <a:gd name="T95" fmla="*/ 155 h 203"/>
                <a:gd name="T96" fmla="*/ 544 w 286"/>
                <a:gd name="T97" fmla="*/ 61 h 203"/>
                <a:gd name="T98" fmla="*/ 611 w 286"/>
                <a:gd name="T99" fmla="*/ 101 h 203"/>
                <a:gd name="T100" fmla="*/ 615 w 286"/>
                <a:gd name="T101" fmla="*/ 82 h 203"/>
                <a:gd name="T102" fmla="*/ 629 w 286"/>
                <a:gd name="T103" fmla="*/ 53 h 203"/>
                <a:gd name="T104" fmla="*/ 566 w 286"/>
                <a:gd name="T105" fmla="*/ 32 h 203"/>
                <a:gd name="T106" fmla="*/ 556 w 286"/>
                <a:gd name="T107" fmla="*/ 32 h 203"/>
                <a:gd name="T108" fmla="*/ 535 w 286"/>
                <a:gd name="T109" fmla="*/ 2 h 203"/>
                <a:gd name="T110" fmla="*/ 478 w 286"/>
                <a:gd name="T111" fmla="*/ 61 h 203"/>
                <a:gd name="T112" fmla="*/ 467 w 286"/>
                <a:gd name="T113" fmla="*/ 2 h 203"/>
                <a:gd name="T114" fmla="*/ 423 w 286"/>
                <a:gd name="T115" fmla="*/ 61 h 203"/>
                <a:gd name="T116" fmla="*/ 411 w 286"/>
                <a:gd name="T117" fmla="*/ 61 h 203"/>
                <a:gd name="T118" fmla="*/ 373 w 286"/>
                <a:gd name="T119" fmla="*/ 93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GB"/>
            </a:p>
          </p:txBody>
        </p:sp>
        <p:sp>
          <p:nvSpPr>
            <p:cNvPr id="33123" name="Freeform 4641"/>
            <p:cNvSpPr>
              <a:spLocks/>
            </p:cNvSpPr>
            <p:nvPr/>
          </p:nvSpPr>
          <p:spPr bwMode="auto">
            <a:xfrm>
              <a:off x="2637" y="973"/>
              <a:ext cx="119" cy="59"/>
            </a:xfrm>
            <a:custGeom>
              <a:avLst/>
              <a:gdLst>
                <a:gd name="T0" fmla="*/ 60 w 106"/>
                <a:gd name="T1" fmla="*/ 25 h 47"/>
                <a:gd name="T2" fmla="*/ 27 w 106"/>
                <a:gd name="T3" fmla="*/ 25 h 47"/>
                <a:gd name="T4" fmla="*/ 0 w 106"/>
                <a:gd name="T5" fmla="*/ 25 h 47"/>
                <a:gd name="T6" fmla="*/ 2 w 106"/>
                <a:gd name="T7" fmla="*/ 60 h 47"/>
                <a:gd name="T8" fmla="*/ 27 w 106"/>
                <a:gd name="T9" fmla="*/ 45 h 47"/>
                <a:gd name="T10" fmla="*/ 27 w 106"/>
                <a:gd name="T11" fmla="*/ 70 h 47"/>
                <a:gd name="T12" fmla="*/ 12 w 106"/>
                <a:gd name="T13" fmla="*/ 70 h 47"/>
                <a:gd name="T14" fmla="*/ 35 w 106"/>
                <a:gd name="T15" fmla="*/ 94 h 47"/>
                <a:gd name="T16" fmla="*/ 62 w 106"/>
                <a:gd name="T17" fmla="*/ 118 h 47"/>
                <a:gd name="T18" fmla="*/ 79 w 106"/>
                <a:gd name="T19" fmla="*/ 100 h 47"/>
                <a:gd name="T20" fmla="*/ 94 w 106"/>
                <a:gd name="T21" fmla="*/ 78 h 47"/>
                <a:gd name="T22" fmla="*/ 102 w 106"/>
                <a:gd name="T23" fmla="*/ 94 h 47"/>
                <a:gd name="T24" fmla="*/ 129 w 106"/>
                <a:gd name="T25" fmla="*/ 78 h 47"/>
                <a:gd name="T26" fmla="*/ 131 w 106"/>
                <a:gd name="T27" fmla="*/ 100 h 47"/>
                <a:gd name="T28" fmla="*/ 75 w 106"/>
                <a:gd name="T29" fmla="*/ 126 h 47"/>
                <a:gd name="T30" fmla="*/ 70 w 106"/>
                <a:gd name="T31" fmla="*/ 137 h 47"/>
                <a:gd name="T32" fmla="*/ 131 w 106"/>
                <a:gd name="T33" fmla="*/ 137 h 47"/>
                <a:gd name="T34" fmla="*/ 106 w 106"/>
                <a:gd name="T35" fmla="*/ 154 h 47"/>
                <a:gd name="T36" fmla="*/ 120 w 106"/>
                <a:gd name="T37" fmla="*/ 158 h 47"/>
                <a:gd name="T38" fmla="*/ 79 w 106"/>
                <a:gd name="T39" fmla="*/ 172 h 47"/>
                <a:gd name="T40" fmla="*/ 120 w 106"/>
                <a:gd name="T41" fmla="*/ 196 h 47"/>
                <a:gd name="T42" fmla="*/ 145 w 106"/>
                <a:gd name="T43" fmla="*/ 232 h 47"/>
                <a:gd name="T44" fmla="*/ 147 w 106"/>
                <a:gd name="T45" fmla="*/ 208 h 47"/>
                <a:gd name="T46" fmla="*/ 171 w 106"/>
                <a:gd name="T47" fmla="*/ 158 h 47"/>
                <a:gd name="T48" fmla="*/ 181 w 106"/>
                <a:gd name="T49" fmla="*/ 126 h 47"/>
                <a:gd name="T50" fmla="*/ 185 w 106"/>
                <a:gd name="T51" fmla="*/ 118 h 47"/>
                <a:gd name="T52" fmla="*/ 238 w 106"/>
                <a:gd name="T53" fmla="*/ 78 h 47"/>
                <a:gd name="T54" fmla="*/ 176 w 106"/>
                <a:gd name="T55" fmla="*/ 60 h 47"/>
                <a:gd name="T56" fmla="*/ 171 w 106"/>
                <a:gd name="T57" fmla="*/ 36 h 47"/>
                <a:gd name="T58" fmla="*/ 152 w 106"/>
                <a:gd name="T59" fmla="*/ 36 h 47"/>
                <a:gd name="T60" fmla="*/ 147 w 106"/>
                <a:gd name="T61" fmla="*/ 25 h 47"/>
                <a:gd name="T62" fmla="*/ 120 w 106"/>
                <a:gd name="T63" fmla="*/ 0 h 47"/>
                <a:gd name="T64" fmla="*/ 120 w 106"/>
                <a:gd name="T65" fmla="*/ 70 h 47"/>
                <a:gd name="T66" fmla="*/ 85 w 106"/>
                <a:gd name="T67" fmla="*/ 13 h 47"/>
                <a:gd name="T68" fmla="*/ 70 w 106"/>
                <a:gd name="T69" fmla="*/ 36 h 47"/>
                <a:gd name="T70" fmla="*/ 54 w 106"/>
                <a:gd name="T71" fmla="*/ 36 h 47"/>
                <a:gd name="T72" fmla="*/ 60 w 106"/>
                <a:gd name="T73" fmla="*/ 25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GB"/>
            </a:p>
          </p:txBody>
        </p:sp>
        <p:sp>
          <p:nvSpPr>
            <p:cNvPr id="33124" name="Freeform 4642"/>
            <p:cNvSpPr>
              <a:spLocks/>
            </p:cNvSpPr>
            <p:nvPr/>
          </p:nvSpPr>
          <p:spPr bwMode="auto">
            <a:xfrm>
              <a:off x="2716" y="967"/>
              <a:ext cx="97" cy="18"/>
            </a:xfrm>
            <a:custGeom>
              <a:avLst/>
              <a:gdLst>
                <a:gd name="T0" fmla="*/ 80 w 87"/>
                <a:gd name="T1" fmla="*/ 28 h 14"/>
                <a:gd name="T2" fmla="*/ 31 w 87"/>
                <a:gd name="T3" fmla="*/ 13 h 14"/>
                <a:gd name="T4" fmla="*/ 14 w 87"/>
                <a:gd name="T5" fmla="*/ 28 h 14"/>
                <a:gd name="T6" fmla="*/ 0 w 87"/>
                <a:gd name="T7" fmla="*/ 28 h 14"/>
                <a:gd name="T8" fmla="*/ 0 w 87"/>
                <a:gd name="T9" fmla="*/ 40 h 14"/>
                <a:gd name="T10" fmla="*/ 75 w 87"/>
                <a:gd name="T11" fmla="*/ 59 h 14"/>
                <a:gd name="T12" fmla="*/ 40 w 87"/>
                <a:gd name="T13" fmla="*/ 66 h 14"/>
                <a:gd name="T14" fmla="*/ 96 w 87"/>
                <a:gd name="T15" fmla="*/ 82 h 14"/>
                <a:gd name="T16" fmla="*/ 164 w 87"/>
                <a:gd name="T17" fmla="*/ 66 h 14"/>
                <a:gd name="T18" fmla="*/ 185 w 87"/>
                <a:gd name="T19" fmla="*/ 40 h 14"/>
                <a:gd name="T20" fmla="*/ 171 w 87"/>
                <a:gd name="T21" fmla="*/ 28 h 14"/>
                <a:gd name="T22" fmla="*/ 110 w 87"/>
                <a:gd name="T23" fmla="*/ 13 h 14"/>
                <a:gd name="T24" fmla="*/ 99 w 87"/>
                <a:gd name="T25" fmla="*/ 13 h 14"/>
                <a:gd name="T26" fmla="*/ 89 w 87"/>
                <a:gd name="T27" fmla="*/ 0 h 14"/>
                <a:gd name="T28" fmla="*/ 86 w 87"/>
                <a:gd name="T29" fmla="*/ 13 h 14"/>
                <a:gd name="T30" fmla="*/ 80 w 87"/>
                <a:gd name="T31" fmla="*/ 2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GB"/>
            </a:p>
          </p:txBody>
        </p:sp>
        <p:sp>
          <p:nvSpPr>
            <p:cNvPr id="33125" name="Freeform 4643"/>
            <p:cNvSpPr>
              <a:spLocks/>
            </p:cNvSpPr>
            <p:nvPr/>
          </p:nvSpPr>
          <p:spPr bwMode="auto">
            <a:xfrm>
              <a:off x="2751" y="1006"/>
              <a:ext cx="47" cy="11"/>
            </a:xfrm>
            <a:custGeom>
              <a:avLst/>
              <a:gdLst>
                <a:gd name="T0" fmla="*/ 72 w 42"/>
                <a:gd name="T1" fmla="*/ 35 h 9"/>
                <a:gd name="T2" fmla="*/ 43 w 42"/>
                <a:gd name="T3" fmla="*/ 35 h 9"/>
                <a:gd name="T4" fmla="*/ 4 w 42"/>
                <a:gd name="T5" fmla="*/ 35 h 9"/>
                <a:gd name="T6" fmla="*/ 19 w 42"/>
                <a:gd name="T7" fmla="*/ 2 h 9"/>
                <a:gd name="T8" fmla="*/ 0 w 42"/>
                <a:gd name="T9" fmla="*/ 0 h 9"/>
                <a:gd name="T10" fmla="*/ 56 w 42"/>
                <a:gd name="T11" fmla="*/ 0 h 9"/>
                <a:gd name="T12" fmla="*/ 93 w 42"/>
                <a:gd name="T13" fmla="*/ 20 h 9"/>
                <a:gd name="T14" fmla="*/ 72 w 42"/>
                <a:gd name="T15" fmla="*/ 35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GB"/>
            </a:p>
          </p:txBody>
        </p:sp>
        <p:sp>
          <p:nvSpPr>
            <p:cNvPr id="33126" name="Freeform 4644"/>
            <p:cNvSpPr>
              <a:spLocks/>
            </p:cNvSpPr>
            <p:nvPr/>
          </p:nvSpPr>
          <p:spPr bwMode="auto">
            <a:xfrm>
              <a:off x="2711" y="1167"/>
              <a:ext cx="16" cy="8"/>
            </a:xfrm>
            <a:custGeom>
              <a:avLst/>
              <a:gdLst>
                <a:gd name="T0" fmla="*/ 17 w 14"/>
                <a:gd name="T1" fmla="*/ 0 h 7"/>
                <a:gd name="T2" fmla="*/ 2 w 14"/>
                <a:gd name="T3" fmla="*/ 13 h 7"/>
                <a:gd name="T4" fmla="*/ 0 w 14"/>
                <a:gd name="T5" fmla="*/ 17 h 7"/>
                <a:gd name="T6" fmla="*/ 13 w 14"/>
                <a:gd name="T7" fmla="*/ 13 h 7"/>
                <a:gd name="T8" fmla="*/ 25 w 14"/>
                <a:gd name="T9" fmla="*/ 17 h 7"/>
                <a:gd name="T10" fmla="*/ 35 w 14"/>
                <a:gd name="T11" fmla="*/ 0 h 7"/>
                <a:gd name="T12" fmla="*/ 25 w 14"/>
                <a:gd name="T13" fmla="*/ 2 h 7"/>
                <a:gd name="T14" fmla="*/ 1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GB"/>
            </a:p>
          </p:txBody>
        </p:sp>
        <p:sp>
          <p:nvSpPr>
            <p:cNvPr id="33127" name="Freeform 4645"/>
            <p:cNvSpPr>
              <a:spLocks/>
            </p:cNvSpPr>
            <p:nvPr/>
          </p:nvSpPr>
          <p:spPr bwMode="auto">
            <a:xfrm>
              <a:off x="2780" y="1143"/>
              <a:ext cx="166" cy="199"/>
            </a:xfrm>
            <a:custGeom>
              <a:avLst/>
              <a:gdLst>
                <a:gd name="T0" fmla="*/ 267 w 149"/>
                <a:gd name="T1" fmla="*/ 383 h 161"/>
                <a:gd name="T2" fmla="*/ 256 w 149"/>
                <a:gd name="T3" fmla="*/ 354 h 161"/>
                <a:gd name="T4" fmla="*/ 256 w 149"/>
                <a:gd name="T5" fmla="*/ 293 h 161"/>
                <a:gd name="T6" fmla="*/ 221 w 149"/>
                <a:gd name="T7" fmla="*/ 221 h 161"/>
                <a:gd name="T8" fmla="*/ 241 w 149"/>
                <a:gd name="T9" fmla="*/ 176 h 161"/>
                <a:gd name="T10" fmla="*/ 206 w 149"/>
                <a:gd name="T11" fmla="*/ 125 h 161"/>
                <a:gd name="T12" fmla="*/ 201 w 149"/>
                <a:gd name="T13" fmla="*/ 82 h 161"/>
                <a:gd name="T14" fmla="*/ 201 w 149"/>
                <a:gd name="T15" fmla="*/ 75 h 161"/>
                <a:gd name="T16" fmla="*/ 201 w 149"/>
                <a:gd name="T17" fmla="*/ 32 h 161"/>
                <a:gd name="T18" fmla="*/ 162 w 149"/>
                <a:gd name="T19" fmla="*/ 0 h 161"/>
                <a:gd name="T20" fmla="*/ 126 w 149"/>
                <a:gd name="T21" fmla="*/ 32 h 161"/>
                <a:gd name="T22" fmla="*/ 117 w 149"/>
                <a:gd name="T23" fmla="*/ 82 h 161"/>
                <a:gd name="T24" fmla="*/ 106 w 149"/>
                <a:gd name="T25" fmla="*/ 93 h 161"/>
                <a:gd name="T26" fmla="*/ 71 w 149"/>
                <a:gd name="T27" fmla="*/ 93 h 161"/>
                <a:gd name="T28" fmla="*/ 45 w 149"/>
                <a:gd name="T29" fmla="*/ 82 h 161"/>
                <a:gd name="T30" fmla="*/ 14 w 149"/>
                <a:gd name="T31" fmla="*/ 53 h 161"/>
                <a:gd name="T32" fmla="*/ 0 w 149"/>
                <a:gd name="T33" fmla="*/ 75 h 161"/>
                <a:gd name="T34" fmla="*/ 71 w 149"/>
                <a:gd name="T35" fmla="*/ 136 h 161"/>
                <a:gd name="T36" fmla="*/ 96 w 149"/>
                <a:gd name="T37" fmla="*/ 229 h 161"/>
                <a:gd name="T38" fmla="*/ 106 w 149"/>
                <a:gd name="T39" fmla="*/ 293 h 161"/>
                <a:gd name="T40" fmla="*/ 119 w 149"/>
                <a:gd name="T41" fmla="*/ 283 h 161"/>
                <a:gd name="T42" fmla="*/ 131 w 149"/>
                <a:gd name="T43" fmla="*/ 304 h 161"/>
                <a:gd name="T44" fmla="*/ 140 w 149"/>
                <a:gd name="T45" fmla="*/ 354 h 161"/>
                <a:gd name="T46" fmla="*/ 96 w 149"/>
                <a:gd name="T47" fmla="*/ 417 h 161"/>
                <a:gd name="T48" fmla="*/ 74 w 149"/>
                <a:gd name="T49" fmla="*/ 459 h 161"/>
                <a:gd name="T50" fmla="*/ 56 w 149"/>
                <a:gd name="T51" fmla="*/ 481 h 161"/>
                <a:gd name="T52" fmla="*/ 59 w 149"/>
                <a:gd name="T53" fmla="*/ 562 h 161"/>
                <a:gd name="T54" fmla="*/ 64 w 149"/>
                <a:gd name="T55" fmla="*/ 649 h 161"/>
                <a:gd name="T56" fmla="*/ 96 w 149"/>
                <a:gd name="T57" fmla="*/ 669 h 161"/>
                <a:gd name="T58" fmla="*/ 96 w 149"/>
                <a:gd name="T59" fmla="*/ 675 h 161"/>
                <a:gd name="T60" fmla="*/ 110 w 149"/>
                <a:gd name="T61" fmla="*/ 675 h 161"/>
                <a:gd name="T62" fmla="*/ 119 w 149"/>
                <a:gd name="T63" fmla="*/ 711 h 161"/>
                <a:gd name="T64" fmla="*/ 126 w 149"/>
                <a:gd name="T65" fmla="*/ 695 h 161"/>
                <a:gd name="T66" fmla="*/ 192 w 149"/>
                <a:gd name="T67" fmla="*/ 669 h 161"/>
                <a:gd name="T68" fmla="*/ 206 w 149"/>
                <a:gd name="T69" fmla="*/ 655 h 161"/>
                <a:gd name="T70" fmla="*/ 241 w 149"/>
                <a:gd name="T71" fmla="*/ 655 h 161"/>
                <a:gd name="T72" fmla="*/ 262 w 149"/>
                <a:gd name="T73" fmla="*/ 614 h 161"/>
                <a:gd name="T74" fmla="*/ 282 w 149"/>
                <a:gd name="T75" fmla="*/ 575 h 161"/>
                <a:gd name="T76" fmla="*/ 297 w 149"/>
                <a:gd name="T77" fmla="*/ 535 h 161"/>
                <a:gd name="T78" fmla="*/ 318 w 149"/>
                <a:gd name="T79" fmla="*/ 487 h 161"/>
                <a:gd name="T80" fmla="*/ 270 w 149"/>
                <a:gd name="T81" fmla="*/ 438 h 161"/>
                <a:gd name="T82" fmla="*/ 282 w 149"/>
                <a:gd name="T83" fmla="*/ 417 h 161"/>
                <a:gd name="T84" fmla="*/ 267 w 149"/>
                <a:gd name="T85" fmla="*/ 383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GB"/>
            </a:p>
          </p:txBody>
        </p:sp>
        <p:sp>
          <p:nvSpPr>
            <p:cNvPr id="33128" name="Freeform 4646"/>
            <p:cNvSpPr>
              <a:spLocks/>
            </p:cNvSpPr>
            <p:nvPr/>
          </p:nvSpPr>
          <p:spPr bwMode="auto">
            <a:xfrm>
              <a:off x="2664" y="1605"/>
              <a:ext cx="2" cy="6"/>
            </a:xfrm>
            <a:custGeom>
              <a:avLst/>
              <a:gdLst>
                <a:gd name="T0" fmla="*/ 0 w 2"/>
                <a:gd name="T1" fmla="*/ 0 h 5"/>
                <a:gd name="T2" fmla="*/ 0 w 2"/>
                <a:gd name="T3" fmla="*/ 17 h 5"/>
                <a:gd name="T4" fmla="*/ 2 w 2"/>
                <a:gd name="T5" fmla="*/ 1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GB"/>
            </a:p>
          </p:txBody>
        </p:sp>
        <p:sp>
          <p:nvSpPr>
            <p:cNvPr id="33129" name="Freeform 4647"/>
            <p:cNvSpPr>
              <a:spLocks/>
            </p:cNvSpPr>
            <p:nvPr/>
          </p:nvSpPr>
          <p:spPr bwMode="auto">
            <a:xfrm>
              <a:off x="2664" y="1570"/>
              <a:ext cx="118" cy="53"/>
            </a:xfrm>
            <a:custGeom>
              <a:avLst/>
              <a:gdLst>
                <a:gd name="T0" fmla="*/ 78 w 106"/>
                <a:gd name="T1" fmla="*/ 155 h 43"/>
                <a:gd name="T2" fmla="*/ 50 w 106"/>
                <a:gd name="T3" fmla="*/ 164 h 43"/>
                <a:gd name="T4" fmla="*/ 30 w 106"/>
                <a:gd name="T5" fmla="*/ 155 h 43"/>
                <a:gd name="T6" fmla="*/ 2 w 106"/>
                <a:gd name="T7" fmla="*/ 145 h 43"/>
                <a:gd name="T8" fmla="*/ 0 w 106"/>
                <a:gd name="T9" fmla="*/ 133 h 43"/>
                <a:gd name="T10" fmla="*/ 0 w 106"/>
                <a:gd name="T11" fmla="*/ 122 h 43"/>
                <a:gd name="T12" fmla="*/ 0 w 106"/>
                <a:gd name="T13" fmla="*/ 111 h 43"/>
                <a:gd name="T14" fmla="*/ 18 w 106"/>
                <a:gd name="T15" fmla="*/ 111 h 43"/>
                <a:gd name="T16" fmla="*/ 22 w 106"/>
                <a:gd name="T17" fmla="*/ 111 h 43"/>
                <a:gd name="T18" fmla="*/ 33 w 106"/>
                <a:gd name="T19" fmla="*/ 106 h 43"/>
                <a:gd name="T20" fmla="*/ 59 w 106"/>
                <a:gd name="T21" fmla="*/ 106 h 43"/>
                <a:gd name="T22" fmla="*/ 95 w 106"/>
                <a:gd name="T23" fmla="*/ 106 h 43"/>
                <a:gd name="T24" fmla="*/ 106 w 106"/>
                <a:gd name="T25" fmla="*/ 90 h 43"/>
                <a:gd name="T26" fmla="*/ 99 w 106"/>
                <a:gd name="T27" fmla="*/ 51 h 43"/>
                <a:gd name="T28" fmla="*/ 124 w 106"/>
                <a:gd name="T29" fmla="*/ 2 h 43"/>
                <a:gd name="T30" fmla="*/ 138 w 106"/>
                <a:gd name="T31" fmla="*/ 21 h 43"/>
                <a:gd name="T32" fmla="*/ 157 w 106"/>
                <a:gd name="T33" fmla="*/ 0 h 43"/>
                <a:gd name="T34" fmla="*/ 206 w 106"/>
                <a:gd name="T35" fmla="*/ 2 h 43"/>
                <a:gd name="T36" fmla="*/ 224 w 106"/>
                <a:gd name="T37" fmla="*/ 73 h 43"/>
                <a:gd name="T38" fmla="*/ 215 w 106"/>
                <a:gd name="T39" fmla="*/ 90 h 43"/>
                <a:gd name="T40" fmla="*/ 208 w 106"/>
                <a:gd name="T41" fmla="*/ 106 h 43"/>
                <a:gd name="T42" fmla="*/ 199 w 106"/>
                <a:gd name="T43" fmla="*/ 145 h 43"/>
                <a:gd name="T44" fmla="*/ 195 w 106"/>
                <a:gd name="T45" fmla="*/ 155 h 43"/>
                <a:gd name="T46" fmla="*/ 138 w 106"/>
                <a:gd name="T47" fmla="*/ 185 h 43"/>
                <a:gd name="T48" fmla="*/ 124 w 106"/>
                <a:gd name="T49" fmla="*/ 170 h 43"/>
                <a:gd name="T50" fmla="*/ 78 w 106"/>
                <a:gd name="T51" fmla="*/ 15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GB"/>
            </a:p>
          </p:txBody>
        </p:sp>
        <p:sp>
          <p:nvSpPr>
            <p:cNvPr id="33130" name="Freeform 4648"/>
            <p:cNvSpPr>
              <a:spLocks/>
            </p:cNvSpPr>
            <p:nvPr/>
          </p:nvSpPr>
          <p:spPr bwMode="auto">
            <a:xfrm>
              <a:off x="2763" y="1650"/>
              <a:ext cx="63" cy="58"/>
            </a:xfrm>
            <a:custGeom>
              <a:avLst/>
              <a:gdLst>
                <a:gd name="T0" fmla="*/ 104 w 57"/>
                <a:gd name="T1" fmla="*/ 32 h 47"/>
                <a:gd name="T2" fmla="*/ 104 w 57"/>
                <a:gd name="T3" fmla="*/ 39 h 47"/>
                <a:gd name="T4" fmla="*/ 104 w 57"/>
                <a:gd name="T5" fmla="*/ 53 h 47"/>
                <a:gd name="T6" fmla="*/ 97 w 57"/>
                <a:gd name="T7" fmla="*/ 59 h 47"/>
                <a:gd name="T8" fmla="*/ 97 w 57"/>
                <a:gd name="T9" fmla="*/ 73 h 47"/>
                <a:gd name="T10" fmla="*/ 104 w 57"/>
                <a:gd name="T11" fmla="*/ 73 h 47"/>
                <a:gd name="T12" fmla="*/ 115 w 57"/>
                <a:gd name="T13" fmla="*/ 90 h 47"/>
                <a:gd name="T14" fmla="*/ 104 w 57"/>
                <a:gd name="T15" fmla="*/ 106 h 47"/>
                <a:gd name="T16" fmla="*/ 115 w 57"/>
                <a:gd name="T17" fmla="*/ 111 h 47"/>
                <a:gd name="T18" fmla="*/ 115 w 57"/>
                <a:gd name="T19" fmla="*/ 136 h 47"/>
                <a:gd name="T20" fmla="*/ 97 w 57"/>
                <a:gd name="T21" fmla="*/ 146 h 47"/>
                <a:gd name="T22" fmla="*/ 104 w 57"/>
                <a:gd name="T23" fmla="*/ 151 h 47"/>
                <a:gd name="T24" fmla="*/ 101 w 57"/>
                <a:gd name="T25" fmla="*/ 151 h 47"/>
                <a:gd name="T26" fmla="*/ 97 w 57"/>
                <a:gd name="T27" fmla="*/ 151 h 47"/>
                <a:gd name="T28" fmla="*/ 91 w 57"/>
                <a:gd name="T29" fmla="*/ 170 h 47"/>
                <a:gd name="T30" fmla="*/ 88 w 57"/>
                <a:gd name="T31" fmla="*/ 170 h 47"/>
                <a:gd name="T32" fmla="*/ 91 w 57"/>
                <a:gd name="T33" fmla="*/ 207 h 47"/>
                <a:gd name="T34" fmla="*/ 88 w 57"/>
                <a:gd name="T35" fmla="*/ 207 h 47"/>
                <a:gd name="T36" fmla="*/ 76 w 57"/>
                <a:gd name="T37" fmla="*/ 197 h 47"/>
                <a:gd name="T38" fmla="*/ 73 w 57"/>
                <a:gd name="T39" fmla="*/ 186 h 47"/>
                <a:gd name="T40" fmla="*/ 62 w 57"/>
                <a:gd name="T41" fmla="*/ 170 h 47"/>
                <a:gd name="T42" fmla="*/ 62 w 57"/>
                <a:gd name="T43" fmla="*/ 170 h 47"/>
                <a:gd name="T44" fmla="*/ 49 w 57"/>
                <a:gd name="T45" fmla="*/ 151 h 47"/>
                <a:gd name="T46" fmla="*/ 49 w 57"/>
                <a:gd name="T47" fmla="*/ 146 h 47"/>
                <a:gd name="T48" fmla="*/ 44 w 57"/>
                <a:gd name="T49" fmla="*/ 136 h 47"/>
                <a:gd name="T50" fmla="*/ 19 w 57"/>
                <a:gd name="T51" fmla="*/ 90 h 47"/>
                <a:gd name="T52" fmla="*/ 19 w 57"/>
                <a:gd name="T53" fmla="*/ 80 h 47"/>
                <a:gd name="T54" fmla="*/ 15 w 57"/>
                <a:gd name="T55" fmla="*/ 80 h 47"/>
                <a:gd name="T56" fmla="*/ 12 w 57"/>
                <a:gd name="T57" fmla="*/ 39 h 47"/>
                <a:gd name="T58" fmla="*/ 0 w 57"/>
                <a:gd name="T59" fmla="*/ 39 h 47"/>
                <a:gd name="T60" fmla="*/ 0 w 57"/>
                <a:gd name="T61" fmla="*/ 0 h 47"/>
                <a:gd name="T62" fmla="*/ 12 w 57"/>
                <a:gd name="T63" fmla="*/ 0 h 47"/>
                <a:gd name="T64" fmla="*/ 19 w 57"/>
                <a:gd name="T65" fmla="*/ 21 h 47"/>
                <a:gd name="T66" fmla="*/ 23 w 57"/>
                <a:gd name="T67" fmla="*/ 0 h 47"/>
                <a:gd name="T68" fmla="*/ 34 w 57"/>
                <a:gd name="T69" fmla="*/ 0 h 47"/>
                <a:gd name="T70" fmla="*/ 44 w 57"/>
                <a:gd name="T71" fmla="*/ 0 h 47"/>
                <a:gd name="T72" fmla="*/ 62 w 57"/>
                <a:gd name="T73" fmla="*/ 21 h 47"/>
                <a:gd name="T74" fmla="*/ 69 w 57"/>
                <a:gd name="T75" fmla="*/ 0 h 47"/>
                <a:gd name="T76" fmla="*/ 69 w 57"/>
                <a:gd name="T77" fmla="*/ 2 h 47"/>
                <a:gd name="T78" fmla="*/ 73 w 57"/>
                <a:gd name="T79" fmla="*/ 2 h 47"/>
                <a:gd name="T80" fmla="*/ 82 w 57"/>
                <a:gd name="T81" fmla="*/ 2 h 47"/>
                <a:gd name="T82" fmla="*/ 82 w 57"/>
                <a:gd name="T83" fmla="*/ 2 h 47"/>
                <a:gd name="T84" fmla="*/ 91 w 57"/>
                <a:gd name="T85" fmla="*/ 21 h 47"/>
                <a:gd name="T86" fmla="*/ 97 w 57"/>
                <a:gd name="T87" fmla="*/ 32 h 47"/>
                <a:gd name="T88" fmla="*/ 104 w 57"/>
                <a:gd name="T89" fmla="*/ 32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GB"/>
            </a:p>
          </p:txBody>
        </p:sp>
        <p:sp>
          <p:nvSpPr>
            <p:cNvPr id="33131" name="Freeform 4649"/>
            <p:cNvSpPr>
              <a:spLocks/>
            </p:cNvSpPr>
            <p:nvPr/>
          </p:nvSpPr>
          <p:spPr bwMode="auto">
            <a:xfrm>
              <a:off x="2731" y="1620"/>
              <a:ext cx="91" cy="79"/>
            </a:xfrm>
            <a:custGeom>
              <a:avLst/>
              <a:gdLst>
                <a:gd name="T0" fmla="*/ 180 w 80"/>
                <a:gd name="T1" fmla="*/ 126 h 64"/>
                <a:gd name="T2" fmla="*/ 185 w 80"/>
                <a:gd name="T3" fmla="*/ 136 h 64"/>
                <a:gd name="T4" fmla="*/ 185 w 80"/>
                <a:gd name="T5" fmla="*/ 112 h 64"/>
                <a:gd name="T6" fmla="*/ 197 w 80"/>
                <a:gd name="T7" fmla="*/ 106 h 64"/>
                <a:gd name="T8" fmla="*/ 197 w 80"/>
                <a:gd name="T9" fmla="*/ 106 h 64"/>
                <a:gd name="T10" fmla="*/ 185 w 80"/>
                <a:gd name="T11" fmla="*/ 96 h 64"/>
                <a:gd name="T12" fmla="*/ 180 w 80"/>
                <a:gd name="T13" fmla="*/ 96 h 64"/>
                <a:gd name="T14" fmla="*/ 185 w 80"/>
                <a:gd name="T15" fmla="*/ 96 h 64"/>
                <a:gd name="T16" fmla="*/ 180 w 80"/>
                <a:gd name="T17" fmla="*/ 80 h 64"/>
                <a:gd name="T18" fmla="*/ 175 w 80"/>
                <a:gd name="T19" fmla="*/ 53 h 64"/>
                <a:gd name="T20" fmla="*/ 124 w 80"/>
                <a:gd name="T21" fmla="*/ 53 h 64"/>
                <a:gd name="T22" fmla="*/ 94 w 80"/>
                <a:gd name="T23" fmla="*/ 0 h 64"/>
                <a:gd name="T24" fmla="*/ 94 w 80"/>
                <a:gd name="T25" fmla="*/ 14 h 64"/>
                <a:gd name="T26" fmla="*/ 88 w 80"/>
                <a:gd name="T27" fmla="*/ 14 h 64"/>
                <a:gd name="T28" fmla="*/ 76 w 80"/>
                <a:gd name="T29" fmla="*/ 21 h 64"/>
                <a:gd name="T30" fmla="*/ 68 w 80"/>
                <a:gd name="T31" fmla="*/ 21 h 64"/>
                <a:gd name="T32" fmla="*/ 65 w 80"/>
                <a:gd name="T33" fmla="*/ 21 h 64"/>
                <a:gd name="T34" fmla="*/ 65 w 80"/>
                <a:gd name="T35" fmla="*/ 43 h 64"/>
                <a:gd name="T36" fmla="*/ 65 w 80"/>
                <a:gd name="T37" fmla="*/ 53 h 64"/>
                <a:gd name="T38" fmla="*/ 68 w 80"/>
                <a:gd name="T39" fmla="*/ 60 h 64"/>
                <a:gd name="T40" fmla="*/ 65 w 80"/>
                <a:gd name="T41" fmla="*/ 60 h 64"/>
                <a:gd name="T42" fmla="*/ 52 w 80"/>
                <a:gd name="T43" fmla="*/ 74 h 64"/>
                <a:gd name="T44" fmla="*/ 52 w 80"/>
                <a:gd name="T45" fmla="*/ 74 h 64"/>
                <a:gd name="T46" fmla="*/ 52 w 80"/>
                <a:gd name="T47" fmla="*/ 96 h 64"/>
                <a:gd name="T48" fmla="*/ 41 w 80"/>
                <a:gd name="T49" fmla="*/ 96 h 64"/>
                <a:gd name="T50" fmla="*/ 34 w 80"/>
                <a:gd name="T51" fmla="*/ 80 h 64"/>
                <a:gd name="T52" fmla="*/ 34 w 80"/>
                <a:gd name="T53" fmla="*/ 80 h 64"/>
                <a:gd name="T54" fmla="*/ 30 w 80"/>
                <a:gd name="T55" fmla="*/ 74 h 64"/>
                <a:gd name="T56" fmla="*/ 25 w 80"/>
                <a:gd name="T57" fmla="*/ 96 h 64"/>
                <a:gd name="T58" fmla="*/ 2 w 80"/>
                <a:gd name="T59" fmla="*/ 96 h 64"/>
                <a:gd name="T60" fmla="*/ 0 w 80"/>
                <a:gd name="T61" fmla="*/ 80 h 64"/>
                <a:gd name="T62" fmla="*/ 2 w 80"/>
                <a:gd name="T63" fmla="*/ 106 h 64"/>
                <a:gd name="T64" fmla="*/ 13 w 80"/>
                <a:gd name="T65" fmla="*/ 126 h 64"/>
                <a:gd name="T66" fmla="*/ 25 w 80"/>
                <a:gd name="T67" fmla="*/ 106 h 64"/>
                <a:gd name="T68" fmla="*/ 47 w 80"/>
                <a:gd name="T69" fmla="*/ 186 h 64"/>
                <a:gd name="T70" fmla="*/ 59 w 80"/>
                <a:gd name="T71" fmla="*/ 209 h 64"/>
                <a:gd name="T72" fmla="*/ 94 w 80"/>
                <a:gd name="T73" fmla="*/ 241 h 64"/>
                <a:gd name="T74" fmla="*/ 131 w 80"/>
                <a:gd name="T75" fmla="*/ 280 h 64"/>
                <a:gd name="T76" fmla="*/ 141 w 80"/>
                <a:gd name="T77" fmla="*/ 280 h 64"/>
                <a:gd name="T78" fmla="*/ 143 w 80"/>
                <a:gd name="T79" fmla="*/ 280 h 64"/>
                <a:gd name="T80" fmla="*/ 143 w 80"/>
                <a:gd name="T81" fmla="*/ 280 h 64"/>
                <a:gd name="T82" fmla="*/ 126 w 80"/>
                <a:gd name="T83" fmla="*/ 258 h 64"/>
                <a:gd name="T84" fmla="*/ 126 w 80"/>
                <a:gd name="T85" fmla="*/ 247 h 64"/>
                <a:gd name="T86" fmla="*/ 124 w 80"/>
                <a:gd name="T87" fmla="*/ 241 h 64"/>
                <a:gd name="T88" fmla="*/ 94 w 80"/>
                <a:gd name="T89" fmla="*/ 198 h 64"/>
                <a:gd name="T90" fmla="*/ 94 w 80"/>
                <a:gd name="T91" fmla="*/ 186 h 64"/>
                <a:gd name="T92" fmla="*/ 88 w 80"/>
                <a:gd name="T93" fmla="*/ 186 h 64"/>
                <a:gd name="T94" fmla="*/ 83 w 80"/>
                <a:gd name="T95" fmla="*/ 147 h 64"/>
                <a:gd name="T96" fmla="*/ 68 w 80"/>
                <a:gd name="T97" fmla="*/ 147 h 64"/>
                <a:gd name="T98" fmla="*/ 68 w 80"/>
                <a:gd name="T99" fmla="*/ 106 h 64"/>
                <a:gd name="T100" fmla="*/ 83 w 80"/>
                <a:gd name="T101" fmla="*/ 106 h 64"/>
                <a:gd name="T102" fmla="*/ 94 w 80"/>
                <a:gd name="T103" fmla="*/ 126 h 64"/>
                <a:gd name="T104" fmla="*/ 98 w 80"/>
                <a:gd name="T105" fmla="*/ 106 h 64"/>
                <a:gd name="T106" fmla="*/ 110 w 80"/>
                <a:gd name="T107" fmla="*/ 106 h 64"/>
                <a:gd name="T108" fmla="*/ 124 w 80"/>
                <a:gd name="T109" fmla="*/ 106 h 64"/>
                <a:gd name="T110" fmla="*/ 143 w 80"/>
                <a:gd name="T111" fmla="*/ 126 h 64"/>
                <a:gd name="T112" fmla="*/ 154 w 80"/>
                <a:gd name="T113" fmla="*/ 106 h 64"/>
                <a:gd name="T114" fmla="*/ 154 w 80"/>
                <a:gd name="T115" fmla="*/ 112 h 64"/>
                <a:gd name="T116" fmla="*/ 158 w 80"/>
                <a:gd name="T117" fmla="*/ 112 h 64"/>
                <a:gd name="T118" fmla="*/ 169 w 80"/>
                <a:gd name="T119" fmla="*/ 112 h 64"/>
                <a:gd name="T120" fmla="*/ 169 w 80"/>
                <a:gd name="T121" fmla="*/ 112 h 64"/>
                <a:gd name="T122" fmla="*/ 180 w 80"/>
                <a:gd name="T123" fmla="*/ 126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GB"/>
            </a:p>
          </p:txBody>
        </p:sp>
        <p:sp>
          <p:nvSpPr>
            <p:cNvPr id="33132" name="Freeform 4650"/>
            <p:cNvSpPr>
              <a:spLocks/>
            </p:cNvSpPr>
            <p:nvPr/>
          </p:nvSpPr>
          <p:spPr bwMode="auto">
            <a:xfrm>
              <a:off x="2788" y="1699"/>
              <a:ext cx="22" cy="13"/>
            </a:xfrm>
            <a:custGeom>
              <a:avLst/>
              <a:gdLst>
                <a:gd name="T0" fmla="*/ 26 w 21"/>
                <a:gd name="T1" fmla="*/ 64 h 10"/>
                <a:gd name="T2" fmla="*/ 28 w 21"/>
                <a:gd name="T3" fmla="*/ 46 h 10"/>
                <a:gd name="T4" fmla="*/ 23 w 21"/>
                <a:gd name="T5" fmla="*/ 35 h 10"/>
                <a:gd name="T6" fmla="*/ 21 w 21"/>
                <a:gd name="T7" fmla="*/ 21 h 10"/>
                <a:gd name="T8" fmla="*/ 9 w 21"/>
                <a:gd name="T9" fmla="*/ 0 h 10"/>
                <a:gd name="T10" fmla="*/ 7 w 21"/>
                <a:gd name="T11" fmla="*/ 0 h 10"/>
                <a:gd name="T12" fmla="*/ 0 w 21"/>
                <a:gd name="T13" fmla="*/ 0 h 10"/>
                <a:gd name="T14" fmla="*/ 26 w 21"/>
                <a:gd name="T15" fmla="*/ 64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GB"/>
            </a:p>
          </p:txBody>
        </p:sp>
        <p:sp>
          <p:nvSpPr>
            <p:cNvPr id="33133" name="Freeform 4651"/>
            <p:cNvSpPr>
              <a:spLocks/>
            </p:cNvSpPr>
            <p:nvPr/>
          </p:nvSpPr>
          <p:spPr bwMode="auto">
            <a:xfrm>
              <a:off x="2441" y="1523"/>
              <a:ext cx="198" cy="189"/>
            </a:xfrm>
            <a:custGeom>
              <a:avLst/>
              <a:gdLst>
                <a:gd name="T0" fmla="*/ 384 w 177"/>
                <a:gd name="T1" fmla="*/ 558 h 152"/>
                <a:gd name="T2" fmla="*/ 384 w 177"/>
                <a:gd name="T3" fmla="*/ 588 h 152"/>
                <a:gd name="T4" fmla="*/ 380 w 177"/>
                <a:gd name="T5" fmla="*/ 588 h 152"/>
                <a:gd name="T6" fmla="*/ 373 w 177"/>
                <a:gd name="T7" fmla="*/ 588 h 152"/>
                <a:gd name="T8" fmla="*/ 373 w 177"/>
                <a:gd name="T9" fmla="*/ 598 h 152"/>
                <a:gd name="T10" fmla="*/ 346 w 177"/>
                <a:gd name="T11" fmla="*/ 642 h 152"/>
                <a:gd name="T12" fmla="*/ 304 w 177"/>
                <a:gd name="T13" fmla="*/ 622 h 152"/>
                <a:gd name="T14" fmla="*/ 295 w 177"/>
                <a:gd name="T15" fmla="*/ 609 h 152"/>
                <a:gd name="T16" fmla="*/ 292 w 177"/>
                <a:gd name="T17" fmla="*/ 622 h 152"/>
                <a:gd name="T18" fmla="*/ 263 w 177"/>
                <a:gd name="T19" fmla="*/ 622 h 152"/>
                <a:gd name="T20" fmla="*/ 243 w 177"/>
                <a:gd name="T21" fmla="*/ 642 h 152"/>
                <a:gd name="T22" fmla="*/ 243 w 177"/>
                <a:gd name="T23" fmla="*/ 698 h 152"/>
                <a:gd name="T24" fmla="*/ 201 w 177"/>
                <a:gd name="T25" fmla="*/ 685 h 152"/>
                <a:gd name="T26" fmla="*/ 201 w 177"/>
                <a:gd name="T27" fmla="*/ 685 h 152"/>
                <a:gd name="T28" fmla="*/ 190 w 177"/>
                <a:gd name="T29" fmla="*/ 685 h 152"/>
                <a:gd name="T30" fmla="*/ 109 w 177"/>
                <a:gd name="T31" fmla="*/ 642 h 152"/>
                <a:gd name="T32" fmla="*/ 87 w 177"/>
                <a:gd name="T33" fmla="*/ 622 h 152"/>
                <a:gd name="T34" fmla="*/ 104 w 177"/>
                <a:gd name="T35" fmla="*/ 578 h 152"/>
                <a:gd name="T36" fmla="*/ 109 w 177"/>
                <a:gd name="T37" fmla="*/ 512 h 152"/>
                <a:gd name="T38" fmla="*/ 109 w 177"/>
                <a:gd name="T39" fmla="*/ 456 h 152"/>
                <a:gd name="T40" fmla="*/ 128 w 177"/>
                <a:gd name="T41" fmla="*/ 490 h 152"/>
                <a:gd name="T42" fmla="*/ 109 w 177"/>
                <a:gd name="T43" fmla="*/ 424 h 152"/>
                <a:gd name="T44" fmla="*/ 115 w 177"/>
                <a:gd name="T45" fmla="*/ 404 h 152"/>
                <a:gd name="T46" fmla="*/ 97 w 177"/>
                <a:gd name="T47" fmla="*/ 380 h 152"/>
                <a:gd name="T48" fmla="*/ 84 w 177"/>
                <a:gd name="T49" fmla="*/ 325 h 152"/>
                <a:gd name="T50" fmla="*/ 87 w 177"/>
                <a:gd name="T51" fmla="*/ 303 h 152"/>
                <a:gd name="T52" fmla="*/ 72 w 177"/>
                <a:gd name="T53" fmla="*/ 293 h 152"/>
                <a:gd name="T54" fmla="*/ 54 w 177"/>
                <a:gd name="T55" fmla="*/ 285 h 152"/>
                <a:gd name="T56" fmla="*/ 26 w 177"/>
                <a:gd name="T57" fmla="*/ 261 h 152"/>
                <a:gd name="T58" fmla="*/ 2 w 177"/>
                <a:gd name="T59" fmla="*/ 254 h 152"/>
                <a:gd name="T60" fmla="*/ 12 w 177"/>
                <a:gd name="T61" fmla="*/ 229 h 152"/>
                <a:gd name="T62" fmla="*/ 15 w 177"/>
                <a:gd name="T63" fmla="*/ 223 h 152"/>
                <a:gd name="T64" fmla="*/ 0 w 177"/>
                <a:gd name="T65" fmla="*/ 223 h 152"/>
                <a:gd name="T66" fmla="*/ 35 w 177"/>
                <a:gd name="T67" fmla="*/ 184 h 152"/>
                <a:gd name="T68" fmla="*/ 62 w 177"/>
                <a:gd name="T69" fmla="*/ 196 h 152"/>
                <a:gd name="T70" fmla="*/ 97 w 177"/>
                <a:gd name="T71" fmla="*/ 196 h 152"/>
                <a:gd name="T72" fmla="*/ 87 w 177"/>
                <a:gd name="T73" fmla="*/ 119 h 152"/>
                <a:gd name="T74" fmla="*/ 97 w 177"/>
                <a:gd name="T75" fmla="*/ 109 h 152"/>
                <a:gd name="T76" fmla="*/ 109 w 177"/>
                <a:gd name="T77" fmla="*/ 144 h 152"/>
                <a:gd name="T78" fmla="*/ 161 w 177"/>
                <a:gd name="T79" fmla="*/ 134 h 152"/>
                <a:gd name="T80" fmla="*/ 149 w 177"/>
                <a:gd name="T81" fmla="*/ 134 h 152"/>
                <a:gd name="T82" fmla="*/ 187 w 177"/>
                <a:gd name="T83" fmla="*/ 77 h 152"/>
                <a:gd name="T84" fmla="*/ 190 w 177"/>
                <a:gd name="T85" fmla="*/ 21 h 152"/>
                <a:gd name="T86" fmla="*/ 217 w 177"/>
                <a:gd name="T87" fmla="*/ 0 h 152"/>
                <a:gd name="T88" fmla="*/ 234 w 177"/>
                <a:gd name="T89" fmla="*/ 32 h 152"/>
                <a:gd name="T90" fmla="*/ 270 w 177"/>
                <a:gd name="T91" fmla="*/ 88 h 152"/>
                <a:gd name="T92" fmla="*/ 292 w 177"/>
                <a:gd name="T93" fmla="*/ 77 h 152"/>
                <a:gd name="T94" fmla="*/ 292 w 177"/>
                <a:gd name="T95" fmla="*/ 88 h 152"/>
                <a:gd name="T96" fmla="*/ 320 w 177"/>
                <a:gd name="T97" fmla="*/ 134 h 152"/>
                <a:gd name="T98" fmla="*/ 338 w 177"/>
                <a:gd name="T99" fmla="*/ 134 h 152"/>
                <a:gd name="T100" fmla="*/ 343 w 177"/>
                <a:gd name="T101" fmla="*/ 144 h 152"/>
                <a:gd name="T102" fmla="*/ 387 w 177"/>
                <a:gd name="T103" fmla="*/ 167 h 152"/>
                <a:gd name="T104" fmla="*/ 373 w 177"/>
                <a:gd name="T105" fmla="*/ 285 h 152"/>
                <a:gd name="T106" fmla="*/ 368 w 177"/>
                <a:gd name="T107" fmla="*/ 293 h 152"/>
                <a:gd name="T108" fmla="*/ 357 w 177"/>
                <a:gd name="T109" fmla="*/ 303 h 152"/>
                <a:gd name="T110" fmla="*/ 330 w 177"/>
                <a:gd name="T111" fmla="*/ 380 h 152"/>
                <a:gd name="T112" fmla="*/ 346 w 177"/>
                <a:gd name="T113" fmla="*/ 374 h 152"/>
                <a:gd name="T114" fmla="*/ 365 w 177"/>
                <a:gd name="T115" fmla="*/ 413 h 152"/>
                <a:gd name="T116" fmla="*/ 365 w 177"/>
                <a:gd name="T117" fmla="*/ 449 h 152"/>
                <a:gd name="T118" fmla="*/ 357 w 177"/>
                <a:gd name="T119" fmla="*/ 475 h 152"/>
                <a:gd name="T120" fmla="*/ 357 w 177"/>
                <a:gd name="T121" fmla="*/ 502 h 152"/>
                <a:gd name="T122" fmla="*/ 357 w 177"/>
                <a:gd name="T123" fmla="*/ 532 h 152"/>
                <a:gd name="T124" fmla="*/ 384 w 177"/>
                <a:gd name="T125" fmla="*/ 558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GB"/>
            </a:p>
          </p:txBody>
        </p:sp>
        <p:sp>
          <p:nvSpPr>
            <p:cNvPr id="33134" name="Freeform 4652"/>
            <p:cNvSpPr>
              <a:spLocks/>
            </p:cNvSpPr>
            <p:nvPr/>
          </p:nvSpPr>
          <p:spPr bwMode="auto">
            <a:xfrm>
              <a:off x="2655" y="1703"/>
              <a:ext cx="13" cy="28"/>
            </a:xfrm>
            <a:custGeom>
              <a:avLst/>
              <a:gdLst>
                <a:gd name="T0" fmla="*/ 15 w 12"/>
                <a:gd name="T1" fmla="*/ 90 h 23"/>
                <a:gd name="T2" fmla="*/ 3 w 12"/>
                <a:gd name="T3" fmla="*/ 84 h 23"/>
                <a:gd name="T4" fmla="*/ 0 w 12"/>
                <a:gd name="T5" fmla="*/ 34 h 23"/>
                <a:gd name="T6" fmla="*/ 15 w 12"/>
                <a:gd name="T7" fmla="*/ 0 h 23"/>
                <a:gd name="T8" fmla="*/ 20 w 12"/>
                <a:gd name="T9" fmla="*/ 34 h 23"/>
                <a:gd name="T10" fmla="*/ 15 w 12"/>
                <a:gd name="T11" fmla="*/ 9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GB"/>
            </a:p>
          </p:txBody>
        </p:sp>
        <p:sp>
          <p:nvSpPr>
            <p:cNvPr id="33135" name="Freeform 4653"/>
            <p:cNvSpPr>
              <a:spLocks/>
            </p:cNvSpPr>
            <p:nvPr/>
          </p:nvSpPr>
          <p:spPr bwMode="auto">
            <a:xfrm>
              <a:off x="2768" y="1583"/>
              <a:ext cx="102" cy="52"/>
            </a:xfrm>
            <a:custGeom>
              <a:avLst/>
              <a:gdLst>
                <a:gd name="T0" fmla="*/ 82 w 92"/>
                <a:gd name="T1" fmla="*/ 186 h 42"/>
                <a:gd name="T2" fmla="*/ 39 w 92"/>
                <a:gd name="T3" fmla="*/ 186 h 42"/>
                <a:gd name="T4" fmla="*/ 14 w 92"/>
                <a:gd name="T5" fmla="*/ 135 h 42"/>
                <a:gd name="T6" fmla="*/ 2 w 92"/>
                <a:gd name="T7" fmla="*/ 126 h 42"/>
                <a:gd name="T8" fmla="*/ 0 w 92"/>
                <a:gd name="T9" fmla="*/ 118 h 42"/>
                <a:gd name="T10" fmla="*/ 2 w 92"/>
                <a:gd name="T11" fmla="*/ 102 h 42"/>
                <a:gd name="T12" fmla="*/ 14 w 92"/>
                <a:gd name="T13" fmla="*/ 62 h 42"/>
                <a:gd name="T14" fmla="*/ 18 w 92"/>
                <a:gd name="T15" fmla="*/ 50 h 42"/>
                <a:gd name="T16" fmla="*/ 30 w 92"/>
                <a:gd name="T17" fmla="*/ 32 h 42"/>
                <a:gd name="T18" fmla="*/ 39 w 92"/>
                <a:gd name="T19" fmla="*/ 32 h 42"/>
                <a:gd name="T20" fmla="*/ 72 w 92"/>
                <a:gd name="T21" fmla="*/ 32 h 42"/>
                <a:gd name="T22" fmla="*/ 116 w 92"/>
                <a:gd name="T23" fmla="*/ 0 h 42"/>
                <a:gd name="T24" fmla="*/ 166 w 92"/>
                <a:gd name="T25" fmla="*/ 0 h 42"/>
                <a:gd name="T26" fmla="*/ 190 w 92"/>
                <a:gd name="T27" fmla="*/ 32 h 42"/>
                <a:gd name="T28" fmla="*/ 166 w 92"/>
                <a:gd name="T29" fmla="*/ 95 h 42"/>
                <a:gd name="T30" fmla="*/ 139 w 92"/>
                <a:gd name="T31" fmla="*/ 156 h 42"/>
                <a:gd name="T32" fmla="*/ 122 w 92"/>
                <a:gd name="T33" fmla="*/ 181 h 42"/>
                <a:gd name="T34" fmla="*/ 82 w 92"/>
                <a:gd name="T35" fmla="*/ 18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GB"/>
            </a:p>
          </p:txBody>
        </p:sp>
        <p:sp>
          <p:nvSpPr>
            <p:cNvPr id="33136" name="Freeform 4654"/>
            <p:cNvSpPr>
              <a:spLocks/>
            </p:cNvSpPr>
            <p:nvPr/>
          </p:nvSpPr>
          <p:spPr bwMode="auto">
            <a:xfrm>
              <a:off x="2884" y="1011"/>
              <a:ext cx="2095" cy="718"/>
            </a:xfrm>
            <a:custGeom>
              <a:avLst/>
              <a:gdLst>
                <a:gd name="T0" fmla="*/ 3527 w 1874"/>
                <a:gd name="T1" fmla="*/ 563 h 579"/>
                <a:gd name="T2" fmla="*/ 3197 w 1874"/>
                <a:gd name="T3" fmla="*/ 450 h 579"/>
                <a:gd name="T4" fmla="*/ 2886 w 1874"/>
                <a:gd name="T5" fmla="*/ 367 h 579"/>
                <a:gd name="T6" fmla="*/ 2652 w 1874"/>
                <a:gd name="T7" fmla="*/ 319 h 579"/>
                <a:gd name="T8" fmla="*/ 2571 w 1874"/>
                <a:gd name="T9" fmla="*/ 367 h 579"/>
                <a:gd name="T10" fmla="*/ 2330 w 1874"/>
                <a:gd name="T11" fmla="*/ 337 h 579"/>
                <a:gd name="T12" fmla="*/ 1931 w 1874"/>
                <a:gd name="T13" fmla="*/ 232 h 579"/>
                <a:gd name="T14" fmla="*/ 1894 w 1874"/>
                <a:gd name="T15" fmla="*/ 135 h 579"/>
                <a:gd name="T16" fmla="*/ 1687 w 1874"/>
                <a:gd name="T17" fmla="*/ 72 h 579"/>
                <a:gd name="T18" fmla="*/ 1527 w 1874"/>
                <a:gd name="T19" fmla="*/ 88 h 579"/>
                <a:gd name="T20" fmla="*/ 1296 w 1874"/>
                <a:gd name="T21" fmla="*/ 181 h 579"/>
                <a:gd name="T22" fmla="*/ 1229 w 1874"/>
                <a:gd name="T23" fmla="*/ 332 h 579"/>
                <a:gd name="T24" fmla="*/ 1296 w 1874"/>
                <a:gd name="T25" fmla="*/ 367 h 579"/>
                <a:gd name="T26" fmla="*/ 1111 w 1874"/>
                <a:gd name="T27" fmla="*/ 392 h 579"/>
                <a:gd name="T28" fmla="*/ 1195 w 1874"/>
                <a:gd name="T29" fmla="*/ 542 h 579"/>
                <a:gd name="T30" fmla="*/ 1179 w 1874"/>
                <a:gd name="T31" fmla="*/ 636 h 579"/>
                <a:gd name="T32" fmla="*/ 1111 w 1874"/>
                <a:gd name="T33" fmla="*/ 692 h 579"/>
                <a:gd name="T34" fmla="*/ 929 w 1874"/>
                <a:gd name="T35" fmla="*/ 296 h 579"/>
                <a:gd name="T36" fmla="*/ 1011 w 1874"/>
                <a:gd name="T37" fmla="*/ 563 h 579"/>
                <a:gd name="T38" fmla="*/ 780 w 1874"/>
                <a:gd name="T39" fmla="*/ 603 h 579"/>
                <a:gd name="T40" fmla="*/ 641 w 1874"/>
                <a:gd name="T41" fmla="*/ 558 h 579"/>
                <a:gd name="T42" fmla="*/ 425 w 1874"/>
                <a:gd name="T43" fmla="*/ 658 h 579"/>
                <a:gd name="T44" fmla="*/ 394 w 1874"/>
                <a:gd name="T45" fmla="*/ 732 h 579"/>
                <a:gd name="T46" fmla="*/ 283 w 1874"/>
                <a:gd name="T47" fmla="*/ 905 h 579"/>
                <a:gd name="T48" fmla="*/ 119 w 1874"/>
                <a:gd name="T49" fmla="*/ 692 h 579"/>
                <a:gd name="T50" fmla="*/ 105 w 1874"/>
                <a:gd name="T51" fmla="*/ 558 h 579"/>
                <a:gd name="T52" fmla="*/ 26 w 1874"/>
                <a:gd name="T53" fmla="*/ 518 h 579"/>
                <a:gd name="T54" fmla="*/ 83 w 1874"/>
                <a:gd name="T55" fmla="*/ 905 h 579"/>
                <a:gd name="T56" fmla="*/ 63 w 1874"/>
                <a:gd name="T57" fmla="*/ 1161 h 579"/>
                <a:gd name="T58" fmla="*/ 124 w 1874"/>
                <a:gd name="T59" fmla="*/ 1510 h 579"/>
                <a:gd name="T60" fmla="*/ 331 w 1874"/>
                <a:gd name="T61" fmla="*/ 1860 h 579"/>
                <a:gd name="T62" fmla="*/ 448 w 1874"/>
                <a:gd name="T63" fmla="*/ 2202 h 579"/>
                <a:gd name="T64" fmla="*/ 454 w 1874"/>
                <a:gd name="T65" fmla="*/ 2381 h 579"/>
                <a:gd name="T66" fmla="*/ 813 w 1874"/>
                <a:gd name="T67" fmla="*/ 2612 h 579"/>
                <a:gd name="T68" fmla="*/ 791 w 1874"/>
                <a:gd name="T69" fmla="*/ 2247 h 579"/>
                <a:gd name="T70" fmla="*/ 765 w 1874"/>
                <a:gd name="T71" fmla="*/ 1830 h 579"/>
                <a:gd name="T72" fmla="*/ 1048 w 1874"/>
                <a:gd name="T73" fmla="*/ 1776 h 579"/>
                <a:gd name="T74" fmla="*/ 1271 w 1874"/>
                <a:gd name="T75" fmla="*/ 1543 h 579"/>
                <a:gd name="T76" fmla="*/ 1505 w 1874"/>
                <a:gd name="T77" fmla="*/ 1652 h 579"/>
                <a:gd name="T78" fmla="*/ 1817 w 1874"/>
                <a:gd name="T79" fmla="*/ 1970 h 579"/>
                <a:gd name="T80" fmla="*/ 2097 w 1874"/>
                <a:gd name="T81" fmla="*/ 1939 h 579"/>
                <a:gd name="T82" fmla="*/ 2357 w 1874"/>
                <a:gd name="T83" fmla="*/ 1939 h 579"/>
                <a:gd name="T84" fmla="*/ 2741 w 1874"/>
                <a:gd name="T85" fmla="*/ 1959 h 579"/>
                <a:gd name="T86" fmla="*/ 2848 w 1874"/>
                <a:gd name="T87" fmla="*/ 1693 h 579"/>
                <a:gd name="T88" fmla="*/ 3213 w 1874"/>
                <a:gd name="T89" fmla="*/ 2042 h 579"/>
                <a:gd name="T90" fmla="*/ 3349 w 1874"/>
                <a:gd name="T91" fmla="*/ 2440 h 579"/>
                <a:gd name="T92" fmla="*/ 3412 w 1874"/>
                <a:gd name="T93" fmla="*/ 2516 h 579"/>
                <a:gd name="T94" fmla="*/ 3491 w 1874"/>
                <a:gd name="T95" fmla="*/ 2026 h 579"/>
                <a:gd name="T96" fmla="*/ 3289 w 1874"/>
                <a:gd name="T97" fmla="*/ 1620 h 579"/>
                <a:gd name="T98" fmla="*/ 3197 w 1874"/>
                <a:gd name="T99" fmla="*/ 1456 h 579"/>
                <a:gd name="T100" fmla="*/ 3327 w 1874"/>
                <a:gd name="T101" fmla="*/ 1238 h 579"/>
                <a:gd name="T102" fmla="*/ 3530 w 1874"/>
                <a:gd name="T103" fmla="*/ 1257 h 579"/>
                <a:gd name="T104" fmla="*/ 3628 w 1874"/>
                <a:gd name="T105" fmla="*/ 1121 h 579"/>
                <a:gd name="T106" fmla="*/ 3697 w 1874"/>
                <a:gd name="T107" fmla="*/ 1023 h 579"/>
                <a:gd name="T108" fmla="*/ 3697 w 1874"/>
                <a:gd name="T109" fmla="*/ 1427 h 579"/>
                <a:gd name="T110" fmla="*/ 3923 w 1874"/>
                <a:gd name="T111" fmla="*/ 1706 h 579"/>
                <a:gd name="T112" fmla="*/ 3923 w 1874"/>
                <a:gd name="T113" fmla="*/ 1488 h 579"/>
                <a:gd name="T114" fmla="*/ 3814 w 1874"/>
                <a:gd name="T115" fmla="*/ 1200 h 579"/>
                <a:gd name="T116" fmla="*/ 3971 w 1874"/>
                <a:gd name="T117" fmla="*/ 1121 h 579"/>
                <a:gd name="T118" fmla="*/ 4066 w 1874"/>
                <a:gd name="T119" fmla="*/ 978 h 579"/>
                <a:gd name="T120" fmla="*/ 3883 w 1874"/>
                <a:gd name="T121" fmla="*/ 692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GB"/>
            </a:p>
          </p:txBody>
        </p:sp>
        <p:sp>
          <p:nvSpPr>
            <p:cNvPr id="33137" name="Freeform 4655"/>
            <p:cNvSpPr>
              <a:spLocks/>
            </p:cNvSpPr>
            <p:nvPr/>
          </p:nvSpPr>
          <p:spPr bwMode="auto">
            <a:xfrm>
              <a:off x="4622" y="1454"/>
              <a:ext cx="145" cy="178"/>
            </a:xfrm>
            <a:custGeom>
              <a:avLst/>
              <a:gdLst>
                <a:gd name="T0" fmla="*/ 244 w 130"/>
                <a:gd name="T1" fmla="*/ 438 h 144"/>
                <a:gd name="T2" fmla="*/ 206 w 130"/>
                <a:gd name="T3" fmla="*/ 376 h 144"/>
                <a:gd name="T4" fmla="*/ 173 w 130"/>
                <a:gd name="T5" fmla="*/ 302 h 144"/>
                <a:gd name="T6" fmla="*/ 133 w 130"/>
                <a:gd name="T7" fmla="*/ 240 h 144"/>
                <a:gd name="T8" fmla="*/ 94 w 130"/>
                <a:gd name="T9" fmla="*/ 176 h 144"/>
                <a:gd name="T10" fmla="*/ 88 w 130"/>
                <a:gd name="T11" fmla="*/ 147 h 144"/>
                <a:gd name="T12" fmla="*/ 49 w 130"/>
                <a:gd name="T13" fmla="*/ 72 h 144"/>
                <a:gd name="T14" fmla="*/ 3 w 130"/>
                <a:gd name="T15" fmla="*/ 0 h 144"/>
                <a:gd name="T16" fmla="*/ 0 w 130"/>
                <a:gd name="T17" fmla="*/ 2 h 144"/>
                <a:gd name="T18" fmla="*/ 32 w 130"/>
                <a:gd name="T19" fmla="*/ 61 h 144"/>
                <a:gd name="T20" fmla="*/ 32 w 130"/>
                <a:gd name="T21" fmla="*/ 72 h 144"/>
                <a:gd name="T22" fmla="*/ 12 w 130"/>
                <a:gd name="T23" fmla="*/ 78 h 144"/>
                <a:gd name="T24" fmla="*/ 49 w 130"/>
                <a:gd name="T25" fmla="*/ 147 h 144"/>
                <a:gd name="T26" fmla="*/ 77 w 130"/>
                <a:gd name="T27" fmla="*/ 218 h 144"/>
                <a:gd name="T28" fmla="*/ 107 w 130"/>
                <a:gd name="T29" fmla="*/ 278 h 144"/>
                <a:gd name="T30" fmla="*/ 133 w 130"/>
                <a:gd name="T31" fmla="*/ 354 h 144"/>
                <a:gd name="T32" fmla="*/ 161 w 130"/>
                <a:gd name="T33" fmla="*/ 425 h 144"/>
                <a:gd name="T34" fmla="*/ 184 w 130"/>
                <a:gd name="T35" fmla="*/ 487 h 144"/>
                <a:gd name="T36" fmla="*/ 206 w 130"/>
                <a:gd name="T37" fmla="*/ 561 h 144"/>
                <a:gd name="T38" fmla="*/ 236 w 130"/>
                <a:gd name="T39" fmla="*/ 634 h 144"/>
                <a:gd name="T40" fmla="*/ 240 w 130"/>
                <a:gd name="T41" fmla="*/ 634 h 144"/>
                <a:gd name="T42" fmla="*/ 240 w 130"/>
                <a:gd name="T43" fmla="*/ 579 h 144"/>
                <a:gd name="T44" fmla="*/ 265 w 130"/>
                <a:gd name="T45" fmla="*/ 614 h 144"/>
                <a:gd name="T46" fmla="*/ 280 w 130"/>
                <a:gd name="T47" fmla="*/ 634 h 144"/>
                <a:gd name="T48" fmla="*/ 260 w 130"/>
                <a:gd name="T49" fmla="*/ 579 h 144"/>
                <a:gd name="T50" fmla="*/ 201 w 130"/>
                <a:gd name="T51" fmla="*/ 487 h 144"/>
                <a:gd name="T52" fmla="*/ 184 w 130"/>
                <a:gd name="T53" fmla="*/ 387 h 144"/>
                <a:gd name="T54" fmla="*/ 201 w 130"/>
                <a:gd name="T55" fmla="*/ 387 h 144"/>
                <a:gd name="T56" fmla="*/ 236 w 130"/>
                <a:gd name="T57" fmla="*/ 414 h 144"/>
                <a:gd name="T58" fmla="*/ 244 w 130"/>
                <a:gd name="T59" fmla="*/ 438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GB"/>
            </a:p>
          </p:txBody>
        </p:sp>
        <p:sp>
          <p:nvSpPr>
            <p:cNvPr id="33138" name="Freeform 4656"/>
            <p:cNvSpPr>
              <a:spLocks/>
            </p:cNvSpPr>
            <p:nvPr/>
          </p:nvSpPr>
          <p:spPr bwMode="auto">
            <a:xfrm>
              <a:off x="3163" y="1023"/>
              <a:ext cx="149" cy="62"/>
            </a:xfrm>
            <a:custGeom>
              <a:avLst/>
              <a:gdLst>
                <a:gd name="T0" fmla="*/ 284 w 134"/>
                <a:gd name="T1" fmla="*/ 2 h 50"/>
                <a:gd name="T2" fmla="*/ 262 w 134"/>
                <a:gd name="T3" fmla="*/ 46 h 50"/>
                <a:gd name="T4" fmla="*/ 199 w 134"/>
                <a:gd name="T5" fmla="*/ 88 h 50"/>
                <a:gd name="T6" fmla="*/ 137 w 134"/>
                <a:gd name="T7" fmla="*/ 118 h 50"/>
                <a:gd name="T8" fmla="*/ 119 w 134"/>
                <a:gd name="T9" fmla="*/ 118 h 50"/>
                <a:gd name="T10" fmla="*/ 131 w 134"/>
                <a:gd name="T11" fmla="*/ 126 h 50"/>
                <a:gd name="T12" fmla="*/ 123 w 134"/>
                <a:gd name="T13" fmla="*/ 136 h 50"/>
                <a:gd name="T14" fmla="*/ 113 w 134"/>
                <a:gd name="T15" fmla="*/ 136 h 50"/>
                <a:gd name="T16" fmla="*/ 113 w 134"/>
                <a:gd name="T17" fmla="*/ 149 h 50"/>
                <a:gd name="T18" fmla="*/ 88 w 134"/>
                <a:gd name="T19" fmla="*/ 149 h 50"/>
                <a:gd name="T20" fmla="*/ 96 w 134"/>
                <a:gd name="T21" fmla="*/ 169 h 50"/>
                <a:gd name="T22" fmla="*/ 88 w 134"/>
                <a:gd name="T23" fmla="*/ 181 h 50"/>
                <a:gd name="T24" fmla="*/ 96 w 134"/>
                <a:gd name="T25" fmla="*/ 205 h 50"/>
                <a:gd name="T26" fmla="*/ 63 w 134"/>
                <a:gd name="T27" fmla="*/ 193 h 50"/>
                <a:gd name="T28" fmla="*/ 88 w 134"/>
                <a:gd name="T29" fmla="*/ 205 h 50"/>
                <a:gd name="T30" fmla="*/ 73 w 134"/>
                <a:gd name="T31" fmla="*/ 205 h 50"/>
                <a:gd name="T32" fmla="*/ 78 w 134"/>
                <a:gd name="T33" fmla="*/ 224 h 50"/>
                <a:gd name="T34" fmla="*/ 14 w 134"/>
                <a:gd name="T35" fmla="*/ 210 h 50"/>
                <a:gd name="T36" fmla="*/ 30 w 134"/>
                <a:gd name="T37" fmla="*/ 205 h 50"/>
                <a:gd name="T38" fmla="*/ 0 w 134"/>
                <a:gd name="T39" fmla="*/ 205 h 50"/>
                <a:gd name="T40" fmla="*/ 30 w 134"/>
                <a:gd name="T41" fmla="*/ 169 h 50"/>
                <a:gd name="T42" fmla="*/ 40 w 134"/>
                <a:gd name="T43" fmla="*/ 169 h 50"/>
                <a:gd name="T44" fmla="*/ 22 w 134"/>
                <a:gd name="T45" fmla="*/ 165 h 50"/>
                <a:gd name="T46" fmla="*/ 30 w 134"/>
                <a:gd name="T47" fmla="*/ 149 h 50"/>
                <a:gd name="T48" fmla="*/ 44 w 134"/>
                <a:gd name="T49" fmla="*/ 136 h 50"/>
                <a:gd name="T50" fmla="*/ 40 w 134"/>
                <a:gd name="T51" fmla="*/ 126 h 50"/>
                <a:gd name="T52" fmla="*/ 40 w 134"/>
                <a:gd name="T53" fmla="*/ 118 h 50"/>
                <a:gd name="T54" fmla="*/ 22 w 134"/>
                <a:gd name="T55" fmla="*/ 118 h 50"/>
                <a:gd name="T56" fmla="*/ 44 w 134"/>
                <a:gd name="T57" fmla="*/ 95 h 50"/>
                <a:gd name="T58" fmla="*/ 58 w 134"/>
                <a:gd name="T59" fmla="*/ 95 h 50"/>
                <a:gd name="T60" fmla="*/ 113 w 134"/>
                <a:gd name="T61" fmla="*/ 62 h 50"/>
                <a:gd name="T62" fmla="*/ 119 w 134"/>
                <a:gd name="T63" fmla="*/ 46 h 50"/>
                <a:gd name="T64" fmla="*/ 212 w 134"/>
                <a:gd name="T65" fmla="*/ 21 h 50"/>
                <a:gd name="T66" fmla="*/ 258 w 134"/>
                <a:gd name="T67" fmla="*/ 0 h 50"/>
                <a:gd name="T68" fmla="*/ 284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GB"/>
            </a:p>
          </p:txBody>
        </p:sp>
        <p:sp>
          <p:nvSpPr>
            <p:cNvPr id="33139" name="Freeform 4657"/>
            <p:cNvSpPr>
              <a:spLocks/>
            </p:cNvSpPr>
            <p:nvPr/>
          </p:nvSpPr>
          <p:spPr bwMode="auto">
            <a:xfrm>
              <a:off x="3153" y="1085"/>
              <a:ext cx="86" cy="49"/>
            </a:xfrm>
            <a:custGeom>
              <a:avLst/>
              <a:gdLst>
                <a:gd name="T0" fmla="*/ 155 w 78"/>
                <a:gd name="T1" fmla="*/ 160 h 40"/>
                <a:gd name="T2" fmla="*/ 93 w 78"/>
                <a:gd name="T3" fmla="*/ 108 h 40"/>
                <a:gd name="T4" fmla="*/ 80 w 78"/>
                <a:gd name="T5" fmla="*/ 49 h 40"/>
                <a:gd name="T6" fmla="*/ 80 w 78"/>
                <a:gd name="T7" fmla="*/ 31 h 40"/>
                <a:gd name="T8" fmla="*/ 80 w 78"/>
                <a:gd name="T9" fmla="*/ 31 h 40"/>
                <a:gd name="T10" fmla="*/ 84 w 78"/>
                <a:gd name="T11" fmla="*/ 2 h 40"/>
                <a:gd name="T12" fmla="*/ 28 w 78"/>
                <a:gd name="T13" fmla="*/ 0 h 40"/>
                <a:gd name="T14" fmla="*/ 19 w 78"/>
                <a:gd name="T15" fmla="*/ 16 h 40"/>
                <a:gd name="T16" fmla="*/ 12 w 78"/>
                <a:gd name="T17" fmla="*/ 38 h 40"/>
                <a:gd name="T18" fmla="*/ 19 w 78"/>
                <a:gd name="T19" fmla="*/ 49 h 40"/>
                <a:gd name="T20" fmla="*/ 12 w 78"/>
                <a:gd name="T21" fmla="*/ 76 h 40"/>
                <a:gd name="T22" fmla="*/ 0 w 78"/>
                <a:gd name="T23" fmla="*/ 88 h 40"/>
                <a:gd name="T24" fmla="*/ 14 w 78"/>
                <a:gd name="T25" fmla="*/ 114 h 40"/>
                <a:gd name="T26" fmla="*/ 34 w 78"/>
                <a:gd name="T27" fmla="*/ 114 h 40"/>
                <a:gd name="T28" fmla="*/ 47 w 78"/>
                <a:gd name="T29" fmla="*/ 114 h 40"/>
                <a:gd name="T30" fmla="*/ 57 w 78"/>
                <a:gd name="T31" fmla="*/ 114 h 40"/>
                <a:gd name="T32" fmla="*/ 66 w 78"/>
                <a:gd name="T33" fmla="*/ 136 h 40"/>
                <a:gd name="T34" fmla="*/ 61 w 78"/>
                <a:gd name="T35" fmla="*/ 147 h 40"/>
                <a:gd name="T36" fmla="*/ 84 w 78"/>
                <a:gd name="T37" fmla="*/ 160 h 40"/>
                <a:gd name="T38" fmla="*/ 103 w 78"/>
                <a:gd name="T39" fmla="*/ 167 h 40"/>
                <a:gd name="T40" fmla="*/ 128 w 78"/>
                <a:gd name="T41" fmla="*/ 167 h 40"/>
                <a:gd name="T42" fmla="*/ 146 w 78"/>
                <a:gd name="T43" fmla="*/ 167 h 40"/>
                <a:gd name="T44" fmla="*/ 155 w 78"/>
                <a:gd name="T45" fmla="*/ 16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GB"/>
            </a:p>
          </p:txBody>
        </p:sp>
        <p:sp>
          <p:nvSpPr>
            <p:cNvPr id="33140" name="Freeform 4658"/>
            <p:cNvSpPr>
              <a:spLocks/>
            </p:cNvSpPr>
            <p:nvPr/>
          </p:nvSpPr>
          <p:spPr bwMode="auto">
            <a:xfrm>
              <a:off x="4125" y="1035"/>
              <a:ext cx="103" cy="27"/>
            </a:xfrm>
            <a:custGeom>
              <a:avLst/>
              <a:gdLst>
                <a:gd name="T0" fmla="*/ 202 w 92"/>
                <a:gd name="T1" fmla="*/ 51 h 21"/>
                <a:gd name="T2" fmla="*/ 73 w 92"/>
                <a:gd name="T3" fmla="*/ 0 h 21"/>
                <a:gd name="T4" fmla="*/ 88 w 92"/>
                <a:gd name="T5" fmla="*/ 22 h 21"/>
                <a:gd name="T6" fmla="*/ 73 w 92"/>
                <a:gd name="T7" fmla="*/ 13 h 21"/>
                <a:gd name="T8" fmla="*/ 84 w 92"/>
                <a:gd name="T9" fmla="*/ 40 h 21"/>
                <a:gd name="T10" fmla="*/ 19 w 92"/>
                <a:gd name="T11" fmla="*/ 13 h 21"/>
                <a:gd name="T12" fmla="*/ 0 w 92"/>
                <a:gd name="T13" fmla="*/ 22 h 21"/>
                <a:gd name="T14" fmla="*/ 0 w 92"/>
                <a:gd name="T15" fmla="*/ 40 h 21"/>
                <a:gd name="T16" fmla="*/ 4 w 92"/>
                <a:gd name="T17" fmla="*/ 51 h 21"/>
                <a:gd name="T18" fmla="*/ 15 w 92"/>
                <a:gd name="T19" fmla="*/ 64 h 21"/>
                <a:gd name="T20" fmla="*/ 99 w 92"/>
                <a:gd name="T21" fmla="*/ 123 h 21"/>
                <a:gd name="T22" fmla="*/ 99 w 92"/>
                <a:gd name="T23" fmla="*/ 105 h 21"/>
                <a:gd name="T24" fmla="*/ 161 w 92"/>
                <a:gd name="T25" fmla="*/ 96 h 21"/>
                <a:gd name="T26" fmla="*/ 191 w 92"/>
                <a:gd name="T27" fmla="*/ 96 h 21"/>
                <a:gd name="T28" fmla="*/ 178 w 92"/>
                <a:gd name="T29" fmla="*/ 96 h 21"/>
                <a:gd name="T30" fmla="*/ 202 w 92"/>
                <a:gd name="T31" fmla="*/ 64 h 21"/>
                <a:gd name="T32" fmla="*/ 202 w 92"/>
                <a:gd name="T33" fmla="*/ 5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GB"/>
            </a:p>
          </p:txBody>
        </p:sp>
        <p:sp>
          <p:nvSpPr>
            <p:cNvPr id="33141" name="Freeform 4659"/>
            <p:cNvSpPr>
              <a:spLocks/>
            </p:cNvSpPr>
            <p:nvPr/>
          </p:nvSpPr>
          <p:spPr bwMode="auto">
            <a:xfrm>
              <a:off x="3548" y="973"/>
              <a:ext cx="80" cy="18"/>
            </a:xfrm>
            <a:custGeom>
              <a:avLst/>
              <a:gdLst>
                <a:gd name="T0" fmla="*/ 134 w 71"/>
                <a:gd name="T1" fmla="*/ 13 h 14"/>
                <a:gd name="T2" fmla="*/ 99 w 71"/>
                <a:gd name="T3" fmla="*/ 0 h 14"/>
                <a:gd name="T4" fmla="*/ 80 w 71"/>
                <a:gd name="T5" fmla="*/ 13 h 14"/>
                <a:gd name="T6" fmla="*/ 66 w 71"/>
                <a:gd name="T7" fmla="*/ 0 h 14"/>
                <a:gd name="T8" fmla="*/ 2 w 71"/>
                <a:gd name="T9" fmla="*/ 13 h 14"/>
                <a:gd name="T10" fmla="*/ 0 w 71"/>
                <a:gd name="T11" fmla="*/ 40 h 14"/>
                <a:gd name="T12" fmla="*/ 16 w 71"/>
                <a:gd name="T13" fmla="*/ 40 h 14"/>
                <a:gd name="T14" fmla="*/ 48 w 71"/>
                <a:gd name="T15" fmla="*/ 82 h 14"/>
                <a:gd name="T16" fmla="*/ 162 w 71"/>
                <a:gd name="T17" fmla="*/ 82 h 14"/>
                <a:gd name="T18" fmla="*/ 148 w 71"/>
                <a:gd name="T19" fmla="*/ 66 h 14"/>
                <a:gd name="T20" fmla="*/ 134 w 71"/>
                <a:gd name="T21" fmla="*/ 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GB"/>
            </a:p>
          </p:txBody>
        </p:sp>
        <p:sp>
          <p:nvSpPr>
            <p:cNvPr id="33142" name="Freeform 4660"/>
            <p:cNvSpPr>
              <a:spLocks/>
            </p:cNvSpPr>
            <p:nvPr/>
          </p:nvSpPr>
          <p:spPr bwMode="auto">
            <a:xfrm>
              <a:off x="3638" y="982"/>
              <a:ext cx="62" cy="24"/>
            </a:xfrm>
            <a:custGeom>
              <a:avLst/>
              <a:gdLst>
                <a:gd name="T0" fmla="*/ 123 w 55"/>
                <a:gd name="T1" fmla="*/ 61 h 19"/>
                <a:gd name="T2" fmla="*/ 60 w 55"/>
                <a:gd name="T3" fmla="*/ 25 h 19"/>
                <a:gd name="T4" fmla="*/ 43 w 55"/>
                <a:gd name="T5" fmla="*/ 47 h 19"/>
                <a:gd name="T6" fmla="*/ 34 w 55"/>
                <a:gd name="T7" fmla="*/ 13 h 19"/>
                <a:gd name="T8" fmla="*/ 18 w 55"/>
                <a:gd name="T9" fmla="*/ 0 h 19"/>
                <a:gd name="T10" fmla="*/ 23 w 55"/>
                <a:gd name="T11" fmla="*/ 25 h 19"/>
                <a:gd name="T12" fmla="*/ 0 w 55"/>
                <a:gd name="T13" fmla="*/ 25 h 19"/>
                <a:gd name="T14" fmla="*/ 3 w 55"/>
                <a:gd name="T15" fmla="*/ 37 h 19"/>
                <a:gd name="T16" fmla="*/ 18 w 55"/>
                <a:gd name="T17" fmla="*/ 47 h 19"/>
                <a:gd name="T18" fmla="*/ 3 w 55"/>
                <a:gd name="T19" fmla="*/ 61 h 19"/>
                <a:gd name="T20" fmla="*/ 12 w 55"/>
                <a:gd name="T21" fmla="*/ 97 h 19"/>
                <a:gd name="T22" fmla="*/ 127 w 55"/>
                <a:gd name="T23" fmla="*/ 61 h 19"/>
                <a:gd name="T24" fmla="*/ 123 w 55"/>
                <a:gd name="T25" fmla="*/ 61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GB"/>
            </a:p>
          </p:txBody>
        </p:sp>
        <p:sp>
          <p:nvSpPr>
            <p:cNvPr id="33143" name="Freeform 4661"/>
            <p:cNvSpPr>
              <a:spLocks/>
            </p:cNvSpPr>
            <p:nvPr/>
          </p:nvSpPr>
          <p:spPr bwMode="auto">
            <a:xfrm>
              <a:off x="3514" y="958"/>
              <a:ext cx="63" cy="15"/>
            </a:xfrm>
            <a:custGeom>
              <a:avLst/>
              <a:gdLst>
                <a:gd name="T0" fmla="*/ 142 w 55"/>
                <a:gd name="T1" fmla="*/ 25 h 12"/>
                <a:gd name="T2" fmla="*/ 81 w 55"/>
                <a:gd name="T3" fmla="*/ 0 h 12"/>
                <a:gd name="T4" fmla="*/ 3 w 55"/>
                <a:gd name="T5" fmla="*/ 13 h 12"/>
                <a:gd name="T6" fmla="*/ 25 w 55"/>
                <a:gd name="T7" fmla="*/ 13 h 12"/>
                <a:gd name="T8" fmla="*/ 17 w 55"/>
                <a:gd name="T9" fmla="*/ 36 h 12"/>
                <a:gd name="T10" fmla="*/ 0 w 55"/>
                <a:gd name="T11" fmla="*/ 36 h 12"/>
                <a:gd name="T12" fmla="*/ 36 w 55"/>
                <a:gd name="T13" fmla="*/ 45 h 12"/>
                <a:gd name="T14" fmla="*/ 31 w 55"/>
                <a:gd name="T15" fmla="*/ 60 h 12"/>
                <a:gd name="T16" fmla="*/ 142 w 55"/>
                <a:gd name="T17" fmla="*/ 45 h 12"/>
                <a:gd name="T18" fmla="*/ 127 w 55"/>
                <a:gd name="T19" fmla="*/ 36 h 12"/>
                <a:gd name="T20" fmla="*/ 142 w 55"/>
                <a:gd name="T21" fmla="*/ 2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GB"/>
            </a:p>
          </p:txBody>
        </p:sp>
        <p:sp>
          <p:nvSpPr>
            <p:cNvPr id="33144" name="Freeform 4662"/>
            <p:cNvSpPr>
              <a:spLocks/>
            </p:cNvSpPr>
            <p:nvPr/>
          </p:nvSpPr>
          <p:spPr bwMode="auto">
            <a:xfrm>
              <a:off x="4236" y="1047"/>
              <a:ext cx="66" cy="15"/>
            </a:xfrm>
            <a:custGeom>
              <a:avLst/>
              <a:gdLst>
                <a:gd name="T0" fmla="*/ 130 w 59"/>
                <a:gd name="T1" fmla="*/ 25 h 12"/>
                <a:gd name="T2" fmla="*/ 31 w 59"/>
                <a:gd name="T3" fmla="*/ 13 h 12"/>
                <a:gd name="T4" fmla="*/ 0 w 59"/>
                <a:gd name="T5" fmla="*/ 0 h 12"/>
                <a:gd name="T6" fmla="*/ 15 w 59"/>
                <a:gd name="T7" fmla="*/ 25 h 12"/>
                <a:gd name="T8" fmla="*/ 117 w 59"/>
                <a:gd name="T9" fmla="*/ 60 h 12"/>
                <a:gd name="T10" fmla="*/ 130 w 59"/>
                <a:gd name="T11" fmla="*/ 2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GB"/>
            </a:p>
          </p:txBody>
        </p:sp>
        <p:sp>
          <p:nvSpPr>
            <p:cNvPr id="33145" name="Freeform 4663"/>
            <p:cNvSpPr>
              <a:spLocks/>
            </p:cNvSpPr>
            <p:nvPr/>
          </p:nvSpPr>
          <p:spPr bwMode="auto">
            <a:xfrm>
              <a:off x="2813" y="1444"/>
              <a:ext cx="34" cy="12"/>
            </a:xfrm>
            <a:custGeom>
              <a:avLst/>
              <a:gdLst>
                <a:gd name="T0" fmla="*/ 18 w 31"/>
                <a:gd name="T1" fmla="*/ 0 h 10"/>
                <a:gd name="T2" fmla="*/ 18 w 31"/>
                <a:gd name="T3" fmla="*/ 12 h 10"/>
                <a:gd name="T4" fmla="*/ 3 w 31"/>
                <a:gd name="T5" fmla="*/ 0 h 10"/>
                <a:gd name="T6" fmla="*/ 0 w 31"/>
                <a:gd name="T7" fmla="*/ 12 h 10"/>
                <a:gd name="T8" fmla="*/ 3 w 31"/>
                <a:gd name="T9" fmla="*/ 17 h 10"/>
                <a:gd name="T10" fmla="*/ 3 w 31"/>
                <a:gd name="T11" fmla="*/ 17 h 10"/>
                <a:gd name="T12" fmla="*/ 0 w 31"/>
                <a:gd name="T13" fmla="*/ 29 h 10"/>
                <a:gd name="T14" fmla="*/ 14 w 31"/>
                <a:gd name="T15" fmla="*/ 35 h 10"/>
                <a:gd name="T16" fmla="*/ 59 w 31"/>
                <a:gd name="T17" fmla="*/ 35 h 10"/>
                <a:gd name="T18" fmla="*/ 59 w 31"/>
                <a:gd name="T19" fmla="*/ 12 h 10"/>
                <a:gd name="T20" fmla="*/ 36 w 31"/>
                <a:gd name="T21" fmla="*/ 0 h 10"/>
                <a:gd name="T22" fmla="*/ 18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GB"/>
            </a:p>
          </p:txBody>
        </p:sp>
        <p:sp>
          <p:nvSpPr>
            <p:cNvPr id="33146" name="Freeform 4664"/>
            <p:cNvSpPr>
              <a:spLocks/>
            </p:cNvSpPr>
            <p:nvPr/>
          </p:nvSpPr>
          <p:spPr bwMode="auto">
            <a:xfrm>
              <a:off x="4209" y="1076"/>
              <a:ext cx="51" cy="11"/>
            </a:xfrm>
            <a:custGeom>
              <a:avLst/>
              <a:gdLst>
                <a:gd name="T0" fmla="*/ 109 w 45"/>
                <a:gd name="T1" fmla="*/ 35 h 9"/>
                <a:gd name="T2" fmla="*/ 0 w 45"/>
                <a:gd name="T3" fmla="*/ 29 h 9"/>
                <a:gd name="T4" fmla="*/ 36 w 45"/>
                <a:gd name="T5" fmla="*/ 0 h 9"/>
                <a:gd name="T6" fmla="*/ 97 w 45"/>
                <a:gd name="T7" fmla="*/ 29 h 9"/>
                <a:gd name="T8" fmla="*/ 109 w 45"/>
                <a:gd name="T9" fmla="*/ 3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GB"/>
            </a:p>
          </p:txBody>
        </p:sp>
        <p:sp>
          <p:nvSpPr>
            <p:cNvPr id="33147" name="Freeform 4665"/>
            <p:cNvSpPr>
              <a:spLocks/>
            </p:cNvSpPr>
            <p:nvPr/>
          </p:nvSpPr>
          <p:spPr bwMode="auto">
            <a:xfrm>
              <a:off x="3131" y="1155"/>
              <a:ext cx="29" cy="15"/>
            </a:xfrm>
            <a:custGeom>
              <a:avLst/>
              <a:gdLst>
                <a:gd name="T0" fmla="*/ 56 w 26"/>
                <a:gd name="T1" fmla="*/ 39 h 12"/>
                <a:gd name="T2" fmla="*/ 15 w 26"/>
                <a:gd name="T3" fmla="*/ 60 h 12"/>
                <a:gd name="T4" fmla="*/ 0 w 26"/>
                <a:gd name="T5" fmla="*/ 16 h 12"/>
                <a:gd name="T6" fmla="*/ 15 w 26"/>
                <a:gd name="T7" fmla="*/ 0 h 12"/>
                <a:gd name="T8" fmla="*/ 56 w 26"/>
                <a:gd name="T9" fmla="*/ 3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GB"/>
            </a:p>
          </p:txBody>
        </p:sp>
        <p:sp>
          <p:nvSpPr>
            <p:cNvPr id="33148" name="Freeform 4666"/>
            <p:cNvSpPr>
              <a:spLocks/>
            </p:cNvSpPr>
            <p:nvPr/>
          </p:nvSpPr>
          <p:spPr bwMode="auto">
            <a:xfrm>
              <a:off x="3028" y="961"/>
              <a:ext cx="48" cy="12"/>
            </a:xfrm>
            <a:custGeom>
              <a:avLst/>
              <a:gdLst>
                <a:gd name="T0" fmla="*/ 94 w 43"/>
                <a:gd name="T1" fmla="*/ 12 h 10"/>
                <a:gd name="T2" fmla="*/ 36 w 43"/>
                <a:gd name="T3" fmla="*/ 24 h 10"/>
                <a:gd name="T4" fmla="*/ 15 w 43"/>
                <a:gd name="T5" fmla="*/ 35 h 10"/>
                <a:gd name="T6" fmla="*/ 0 w 43"/>
                <a:gd name="T7" fmla="*/ 35 h 10"/>
                <a:gd name="T8" fmla="*/ 19 w 43"/>
                <a:gd name="T9" fmla="*/ 17 h 10"/>
                <a:gd name="T10" fmla="*/ 51 w 43"/>
                <a:gd name="T11" fmla="*/ 12 h 10"/>
                <a:gd name="T12" fmla="*/ 76 w 43"/>
                <a:gd name="T13" fmla="*/ 0 h 10"/>
                <a:gd name="T14" fmla="*/ 94 w 43"/>
                <a:gd name="T15" fmla="*/ 1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GB"/>
            </a:p>
          </p:txBody>
        </p:sp>
        <p:sp>
          <p:nvSpPr>
            <p:cNvPr id="33149" name="Freeform 4667"/>
            <p:cNvSpPr>
              <a:spLocks/>
            </p:cNvSpPr>
            <p:nvPr/>
          </p:nvSpPr>
          <p:spPr bwMode="auto">
            <a:xfrm>
              <a:off x="4844" y="1647"/>
              <a:ext cx="15" cy="23"/>
            </a:xfrm>
            <a:custGeom>
              <a:avLst/>
              <a:gdLst>
                <a:gd name="T0" fmla="*/ 21 w 14"/>
                <a:gd name="T1" fmla="*/ 0 h 19"/>
                <a:gd name="T2" fmla="*/ 2 w 14"/>
                <a:gd name="T3" fmla="*/ 2 h 19"/>
                <a:gd name="T4" fmla="*/ 0 w 14"/>
                <a:gd name="T5" fmla="*/ 74 h 19"/>
                <a:gd name="T6" fmla="*/ 14 w 14"/>
                <a:gd name="T7" fmla="*/ 34 h 19"/>
                <a:gd name="T8" fmla="*/ 19 w 14"/>
                <a:gd name="T9" fmla="*/ 2 h 19"/>
                <a:gd name="T10" fmla="*/ 21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GB"/>
            </a:p>
          </p:txBody>
        </p:sp>
        <p:sp>
          <p:nvSpPr>
            <p:cNvPr id="33150" name="Freeform 4668"/>
            <p:cNvSpPr>
              <a:spLocks/>
            </p:cNvSpPr>
            <p:nvPr/>
          </p:nvSpPr>
          <p:spPr bwMode="auto">
            <a:xfrm>
              <a:off x="4746" y="1118"/>
              <a:ext cx="18" cy="14"/>
            </a:xfrm>
            <a:custGeom>
              <a:avLst/>
              <a:gdLst>
                <a:gd name="T0" fmla="*/ 11 w 16"/>
                <a:gd name="T1" fmla="*/ 0 h 12"/>
                <a:gd name="T2" fmla="*/ 0 w 16"/>
                <a:gd name="T3" fmla="*/ 13 h 12"/>
                <a:gd name="T4" fmla="*/ 20 w 16"/>
                <a:gd name="T5" fmla="*/ 35 h 12"/>
                <a:gd name="T6" fmla="*/ 37 w 16"/>
                <a:gd name="T7" fmla="*/ 29 h 12"/>
                <a:gd name="T8" fmla="*/ 11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GB"/>
            </a:p>
          </p:txBody>
        </p:sp>
        <p:sp>
          <p:nvSpPr>
            <p:cNvPr id="33151" name="Freeform 4669"/>
            <p:cNvSpPr>
              <a:spLocks/>
            </p:cNvSpPr>
            <p:nvPr/>
          </p:nvSpPr>
          <p:spPr bwMode="auto">
            <a:xfrm>
              <a:off x="3253" y="1137"/>
              <a:ext cx="31" cy="12"/>
            </a:xfrm>
            <a:custGeom>
              <a:avLst/>
              <a:gdLst>
                <a:gd name="T0" fmla="*/ 58 w 28"/>
                <a:gd name="T1" fmla="*/ 35 h 10"/>
                <a:gd name="T2" fmla="*/ 2 w 28"/>
                <a:gd name="T3" fmla="*/ 0 h 10"/>
                <a:gd name="T4" fmla="*/ 0 w 28"/>
                <a:gd name="T5" fmla="*/ 12 h 10"/>
                <a:gd name="T6" fmla="*/ 34 w 28"/>
                <a:gd name="T7" fmla="*/ 35 h 10"/>
                <a:gd name="T8" fmla="*/ 58 w 28"/>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GB"/>
            </a:p>
          </p:txBody>
        </p:sp>
        <p:sp>
          <p:nvSpPr>
            <p:cNvPr id="33152" name="Freeform 4670"/>
            <p:cNvSpPr>
              <a:spLocks/>
            </p:cNvSpPr>
            <p:nvPr/>
          </p:nvSpPr>
          <p:spPr bwMode="auto">
            <a:xfrm>
              <a:off x="2831" y="1369"/>
              <a:ext cx="16" cy="8"/>
            </a:xfrm>
            <a:custGeom>
              <a:avLst/>
              <a:gdLst>
                <a:gd name="T0" fmla="*/ 16 w 16"/>
                <a:gd name="T1" fmla="*/ 2 h 7"/>
                <a:gd name="T2" fmla="*/ 2 w 16"/>
                <a:gd name="T3" fmla="*/ 17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GB"/>
            </a:p>
          </p:txBody>
        </p:sp>
        <p:sp>
          <p:nvSpPr>
            <p:cNvPr id="33153" name="Freeform 4671"/>
            <p:cNvSpPr>
              <a:spLocks/>
            </p:cNvSpPr>
            <p:nvPr/>
          </p:nvSpPr>
          <p:spPr bwMode="auto">
            <a:xfrm>
              <a:off x="4844" y="1354"/>
              <a:ext cx="11" cy="15"/>
            </a:xfrm>
            <a:custGeom>
              <a:avLst/>
              <a:gdLst>
                <a:gd name="T0" fmla="*/ 19 w 10"/>
                <a:gd name="T1" fmla="*/ 16 h 12"/>
                <a:gd name="T2" fmla="*/ 12 w 10"/>
                <a:gd name="T3" fmla="*/ 60 h 12"/>
                <a:gd name="T4" fmla="*/ 0 w 10"/>
                <a:gd name="T5" fmla="*/ 36 h 12"/>
                <a:gd name="T6" fmla="*/ 12 w 10"/>
                <a:gd name="T7" fmla="*/ 0 h 12"/>
                <a:gd name="T8" fmla="*/ 19 w 1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GB"/>
            </a:p>
          </p:txBody>
        </p:sp>
        <p:sp>
          <p:nvSpPr>
            <p:cNvPr id="33154" name="Freeform 4672"/>
            <p:cNvSpPr>
              <a:spLocks/>
            </p:cNvSpPr>
            <p:nvPr/>
          </p:nvSpPr>
          <p:spPr bwMode="auto">
            <a:xfrm>
              <a:off x="4645" y="1149"/>
              <a:ext cx="22" cy="3"/>
            </a:xfrm>
            <a:custGeom>
              <a:avLst/>
              <a:gdLst>
                <a:gd name="T0" fmla="*/ 52 w 19"/>
                <a:gd name="T1" fmla="*/ 0 h 2"/>
                <a:gd name="T2" fmla="*/ 45 w 19"/>
                <a:gd name="T3" fmla="*/ 41 h 2"/>
                <a:gd name="T4" fmla="*/ 0 w 19"/>
                <a:gd name="T5" fmla="*/ 0 h 2"/>
                <a:gd name="T6" fmla="*/ 45 w 19"/>
                <a:gd name="T7" fmla="*/ 0 h 2"/>
                <a:gd name="T8" fmla="*/ 52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GB"/>
            </a:p>
          </p:txBody>
        </p:sp>
        <p:sp>
          <p:nvSpPr>
            <p:cNvPr id="33155" name="Freeform 4673"/>
            <p:cNvSpPr>
              <a:spLocks/>
            </p:cNvSpPr>
            <p:nvPr/>
          </p:nvSpPr>
          <p:spPr bwMode="auto">
            <a:xfrm>
              <a:off x="3367" y="1081"/>
              <a:ext cx="21" cy="9"/>
            </a:xfrm>
            <a:custGeom>
              <a:avLst/>
              <a:gdLst>
                <a:gd name="T0" fmla="*/ 38 w 19"/>
                <a:gd name="T1" fmla="*/ 28 h 7"/>
                <a:gd name="T2" fmla="*/ 0 w 19"/>
                <a:gd name="T3" fmla="*/ 40 h 7"/>
                <a:gd name="T4" fmla="*/ 2 w 19"/>
                <a:gd name="T5" fmla="*/ 0 h 7"/>
                <a:gd name="T6" fmla="*/ 17 w 19"/>
                <a:gd name="T7" fmla="*/ 17 h 7"/>
                <a:gd name="T8" fmla="*/ 38 w 19"/>
                <a:gd name="T9" fmla="*/ 2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GB"/>
            </a:p>
          </p:txBody>
        </p:sp>
        <p:sp>
          <p:nvSpPr>
            <p:cNvPr id="33156" name="Freeform 4674"/>
            <p:cNvSpPr>
              <a:spLocks/>
            </p:cNvSpPr>
            <p:nvPr/>
          </p:nvSpPr>
          <p:spPr bwMode="auto">
            <a:xfrm>
              <a:off x="3157" y="965"/>
              <a:ext cx="31" cy="2"/>
            </a:xfrm>
            <a:custGeom>
              <a:avLst/>
              <a:gdLst>
                <a:gd name="T0" fmla="*/ 58 w 28"/>
                <a:gd name="T1" fmla="*/ 0 h 2"/>
                <a:gd name="T2" fmla="*/ 0 w 28"/>
                <a:gd name="T3" fmla="*/ 0 h 2"/>
                <a:gd name="T4" fmla="*/ 30 w 28"/>
                <a:gd name="T5" fmla="*/ 2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GB"/>
            </a:p>
          </p:txBody>
        </p:sp>
        <p:sp>
          <p:nvSpPr>
            <p:cNvPr id="33157" name="Freeform 4675"/>
            <p:cNvSpPr>
              <a:spLocks/>
            </p:cNvSpPr>
            <p:nvPr/>
          </p:nvSpPr>
          <p:spPr bwMode="auto">
            <a:xfrm>
              <a:off x="3192" y="958"/>
              <a:ext cx="32" cy="3"/>
            </a:xfrm>
            <a:custGeom>
              <a:avLst/>
              <a:gdLst>
                <a:gd name="T0" fmla="*/ 72 w 28"/>
                <a:gd name="T1" fmla="*/ 41 h 2"/>
                <a:gd name="T2" fmla="*/ 0 w 28"/>
                <a:gd name="T3" fmla="*/ 41 h 2"/>
                <a:gd name="T4" fmla="*/ 58 w 28"/>
                <a:gd name="T5" fmla="*/ 0 h 2"/>
                <a:gd name="T6" fmla="*/ 72 w 28"/>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GB"/>
            </a:p>
          </p:txBody>
        </p:sp>
        <p:sp>
          <p:nvSpPr>
            <p:cNvPr id="33158" name="Freeform 4676"/>
            <p:cNvSpPr>
              <a:spLocks/>
            </p:cNvSpPr>
            <p:nvPr/>
          </p:nvSpPr>
          <p:spPr bwMode="auto">
            <a:xfrm>
              <a:off x="3849" y="1064"/>
              <a:ext cx="22" cy="6"/>
            </a:xfrm>
            <a:custGeom>
              <a:avLst/>
              <a:gdLst>
                <a:gd name="T0" fmla="*/ 52 w 19"/>
                <a:gd name="T1" fmla="*/ 0 h 5"/>
                <a:gd name="T2" fmla="*/ 0 w 19"/>
                <a:gd name="T3" fmla="*/ 12 h 5"/>
                <a:gd name="T4" fmla="*/ 52 w 19"/>
                <a:gd name="T5" fmla="*/ 17 h 5"/>
                <a:gd name="T6" fmla="*/ 52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GB"/>
            </a:p>
          </p:txBody>
        </p:sp>
        <p:sp>
          <p:nvSpPr>
            <p:cNvPr id="33159" name="Freeform 4677"/>
            <p:cNvSpPr>
              <a:spLocks/>
            </p:cNvSpPr>
            <p:nvPr/>
          </p:nvSpPr>
          <p:spPr bwMode="auto">
            <a:xfrm>
              <a:off x="4889" y="1532"/>
              <a:ext cx="4" cy="15"/>
            </a:xfrm>
            <a:custGeom>
              <a:avLst/>
              <a:gdLst>
                <a:gd name="T0" fmla="*/ 2 w 5"/>
                <a:gd name="T1" fmla="*/ 16 h 12"/>
                <a:gd name="T2" fmla="*/ 0 w 5"/>
                <a:gd name="T3" fmla="*/ 60 h 12"/>
                <a:gd name="T4" fmla="*/ 0 w 5"/>
                <a:gd name="T5" fmla="*/ 0 h 12"/>
                <a:gd name="T6" fmla="*/ 2 w 5"/>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GB"/>
            </a:p>
          </p:txBody>
        </p:sp>
        <p:sp>
          <p:nvSpPr>
            <p:cNvPr id="33160" name="Freeform 4678"/>
            <p:cNvSpPr>
              <a:spLocks/>
            </p:cNvSpPr>
            <p:nvPr/>
          </p:nvSpPr>
          <p:spPr bwMode="auto">
            <a:xfrm>
              <a:off x="4830" y="1667"/>
              <a:ext cx="8" cy="15"/>
            </a:xfrm>
            <a:custGeom>
              <a:avLst/>
              <a:gdLst>
                <a:gd name="T0" fmla="*/ 17 w 7"/>
                <a:gd name="T1" fmla="*/ 0 h 12"/>
                <a:gd name="T2" fmla="*/ 0 w 7"/>
                <a:gd name="T3" fmla="*/ 60 h 12"/>
                <a:gd name="T4" fmla="*/ 0 w 7"/>
                <a:gd name="T5" fmla="*/ 16 h 12"/>
                <a:gd name="T6" fmla="*/ 1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GB"/>
            </a:p>
          </p:txBody>
        </p:sp>
        <p:sp>
          <p:nvSpPr>
            <p:cNvPr id="33161" name="Freeform 4679"/>
            <p:cNvSpPr>
              <a:spLocks/>
            </p:cNvSpPr>
            <p:nvPr/>
          </p:nvSpPr>
          <p:spPr bwMode="auto">
            <a:xfrm>
              <a:off x="4198" y="1070"/>
              <a:ext cx="9" cy="6"/>
            </a:xfrm>
            <a:custGeom>
              <a:avLst/>
              <a:gdLst>
                <a:gd name="T0" fmla="*/ 9 w 9"/>
                <a:gd name="T1" fmla="*/ 0 h 5"/>
                <a:gd name="T2" fmla="*/ 0 w 9"/>
                <a:gd name="T3" fmla="*/ 0 h 5"/>
                <a:gd name="T4" fmla="*/ 9 w 9"/>
                <a:gd name="T5" fmla="*/ 17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GB"/>
            </a:p>
          </p:txBody>
        </p:sp>
        <p:sp>
          <p:nvSpPr>
            <p:cNvPr id="33162" name="Freeform 4680"/>
            <p:cNvSpPr>
              <a:spLocks/>
            </p:cNvSpPr>
            <p:nvPr/>
          </p:nvSpPr>
          <p:spPr bwMode="auto">
            <a:xfrm>
              <a:off x="3012" y="965"/>
              <a:ext cx="31" cy="2"/>
            </a:xfrm>
            <a:custGeom>
              <a:avLst/>
              <a:gdLst>
                <a:gd name="T0" fmla="*/ 58 w 28"/>
                <a:gd name="T1" fmla="*/ 0 h 2"/>
                <a:gd name="T2" fmla="*/ 0 w 28"/>
                <a:gd name="T3" fmla="*/ 2 h 2"/>
                <a:gd name="T4" fmla="*/ 14 w 28"/>
                <a:gd name="T5" fmla="*/ 0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GB"/>
            </a:p>
          </p:txBody>
        </p:sp>
        <p:sp>
          <p:nvSpPr>
            <p:cNvPr id="33163" name="Freeform 4681"/>
            <p:cNvSpPr>
              <a:spLocks/>
            </p:cNvSpPr>
            <p:nvPr/>
          </p:nvSpPr>
          <p:spPr bwMode="auto">
            <a:xfrm>
              <a:off x="3463" y="1100"/>
              <a:ext cx="14" cy="5"/>
            </a:xfrm>
            <a:custGeom>
              <a:avLst/>
              <a:gdLst>
                <a:gd name="T0" fmla="*/ 35 w 12"/>
                <a:gd name="T1" fmla="*/ 0 h 4"/>
                <a:gd name="T2" fmla="*/ 0 w 12"/>
                <a:gd name="T3" fmla="*/ 20 h 4"/>
                <a:gd name="T4" fmla="*/ 0 w 12"/>
                <a:gd name="T5" fmla="*/ 0 h 4"/>
                <a:gd name="T6" fmla="*/ 35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GB"/>
            </a:p>
          </p:txBody>
        </p:sp>
        <p:sp>
          <p:nvSpPr>
            <p:cNvPr id="33164" name="Freeform 4682"/>
            <p:cNvSpPr>
              <a:spLocks/>
            </p:cNvSpPr>
            <p:nvPr/>
          </p:nvSpPr>
          <p:spPr bwMode="auto">
            <a:xfrm>
              <a:off x="3139" y="970"/>
              <a:ext cx="21" cy="3"/>
            </a:xfrm>
            <a:custGeom>
              <a:avLst/>
              <a:gdLst>
                <a:gd name="T0" fmla="*/ 38 w 19"/>
                <a:gd name="T1" fmla="*/ 0 h 3"/>
                <a:gd name="T2" fmla="*/ 0 w 19"/>
                <a:gd name="T3" fmla="*/ 0 h 3"/>
                <a:gd name="T4" fmla="*/ 19 w 19"/>
                <a:gd name="T5" fmla="*/ 3 h 3"/>
                <a:gd name="T6" fmla="*/ 38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GB"/>
            </a:p>
          </p:txBody>
        </p:sp>
        <p:sp>
          <p:nvSpPr>
            <p:cNvPr id="33165" name="Freeform 4683"/>
            <p:cNvSpPr>
              <a:spLocks/>
            </p:cNvSpPr>
            <p:nvPr/>
          </p:nvSpPr>
          <p:spPr bwMode="auto">
            <a:xfrm>
              <a:off x="4950" y="1436"/>
              <a:ext cx="25" cy="14"/>
            </a:xfrm>
            <a:custGeom>
              <a:avLst/>
              <a:gdLst>
                <a:gd name="T0" fmla="*/ 41 w 23"/>
                <a:gd name="T1" fmla="*/ 35 h 12"/>
                <a:gd name="T2" fmla="*/ 0 w 23"/>
                <a:gd name="T3" fmla="*/ 0 h 12"/>
                <a:gd name="T4" fmla="*/ 35 w 23"/>
                <a:gd name="T5" fmla="*/ 21 h 12"/>
                <a:gd name="T6" fmla="*/ 41 w 23"/>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GB"/>
            </a:p>
          </p:txBody>
        </p:sp>
        <p:sp>
          <p:nvSpPr>
            <p:cNvPr id="33166" name="Freeform 4684"/>
            <p:cNvSpPr>
              <a:spLocks/>
            </p:cNvSpPr>
            <p:nvPr/>
          </p:nvSpPr>
          <p:spPr bwMode="auto">
            <a:xfrm>
              <a:off x="4104" y="1040"/>
              <a:ext cx="13" cy="9"/>
            </a:xfrm>
            <a:custGeom>
              <a:avLst/>
              <a:gdLst>
                <a:gd name="T0" fmla="*/ 20 w 12"/>
                <a:gd name="T1" fmla="*/ 28 h 7"/>
                <a:gd name="T2" fmla="*/ 0 w 12"/>
                <a:gd name="T3" fmla="*/ 0 h 7"/>
                <a:gd name="T4" fmla="*/ 20 w 12"/>
                <a:gd name="T5" fmla="*/ 40 h 7"/>
                <a:gd name="T6" fmla="*/ 20 w 12"/>
                <a:gd name="T7" fmla="*/ 28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GB"/>
            </a:p>
          </p:txBody>
        </p:sp>
        <p:sp>
          <p:nvSpPr>
            <p:cNvPr id="33167" name="Freeform 4685"/>
            <p:cNvSpPr>
              <a:spLocks/>
            </p:cNvSpPr>
            <p:nvPr/>
          </p:nvSpPr>
          <p:spPr bwMode="auto">
            <a:xfrm>
              <a:off x="2831" y="1360"/>
              <a:ext cx="12" cy="2"/>
            </a:xfrm>
            <a:custGeom>
              <a:avLst/>
              <a:gdLst>
                <a:gd name="T0" fmla="*/ 19 w 11"/>
                <a:gd name="T1" fmla="*/ 2 h 2"/>
                <a:gd name="T2" fmla="*/ 0 w 11"/>
                <a:gd name="T3" fmla="*/ 2 h 2"/>
                <a:gd name="T4" fmla="*/ 4 w 11"/>
                <a:gd name="T5" fmla="*/ 0 h 2"/>
                <a:gd name="T6" fmla="*/ 19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GB"/>
            </a:p>
          </p:txBody>
        </p:sp>
        <p:sp>
          <p:nvSpPr>
            <p:cNvPr id="33168" name="Freeform 468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GB"/>
            </a:p>
          </p:txBody>
        </p:sp>
        <p:sp>
          <p:nvSpPr>
            <p:cNvPr id="33169" name="Freeform 4687"/>
            <p:cNvSpPr>
              <a:spLocks/>
            </p:cNvSpPr>
            <p:nvPr/>
          </p:nvSpPr>
          <p:spPr bwMode="auto">
            <a:xfrm>
              <a:off x="2771" y="1559"/>
              <a:ext cx="91" cy="33"/>
            </a:xfrm>
            <a:custGeom>
              <a:avLst/>
              <a:gdLst>
                <a:gd name="T0" fmla="*/ 68 w 80"/>
                <a:gd name="T1" fmla="*/ 0 h 26"/>
                <a:gd name="T2" fmla="*/ 68 w 80"/>
                <a:gd name="T3" fmla="*/ 0 h 26"/>
                <a:gd name="T4" fmla="*/ 65 w 80"/>
                <a:gd name="T5" fmla="*/ 13 h 26"/>
                <a:gd name="T6" fmla="*/ 52 w 80"/>
                <a:gd name="T7" fmla="*/ 22 h 26"/>
                <a:gd name="T8" fmla="*/ 52 w 80"/>
                <a:gd name="T9" fmla="*/ 37 h 26"/>
                <a:gd name="T10" fmla="*/ 39 w 80"/>
                <a:gd name="T11" fmla="*/ 60 h 26"/>
                <a:gd name="T12" fmla="*/ 22 w 80"/>
                <a:gd name="T13" fmla="*/ 60 h 26"/>
                <a:gd name="T14" fmla="*/ 11 w 80"/>
                <a:gd name="T15" fmla="*/ 76 h 26"/>
                <a:gd name="T16" fmla="*/ 0 w 80"/>
                <a:gd name="T17" fmla="*/ 60 h 26"/>
                <a:gd name="T18" fmla="*/ 22 w 80"/>
                <a:gd name="T19" fmla="*/ 137 h 26"/>
                <a:gd name="T20" fmla="*/ 34 w 80"/>
                <a:gd name="T21" fmla="*/ 137 h 26"/>
                <a:gd name="T22" fmla="*/ 74 w 80"/>
                <a:gd name="T23" fmla="*/ 137 h 26"/>
                <a:gd name="T24" fmla="*/ 126 w 80"/>
                <a:gd name="T25" fmla="*/ 98 h 26"/>
                <a:gd name="T26" fmla="*/ 184 w 80"/>
                <a:gd name="T27" fmla="*/ 98 h 26"/>
                <a:gd name="T28" fmla="*/ 197 w 80"/>
                <a:gd name="T29" fmla="*/ 37 h 26"/>
                <a:gd name="T30" fmla="*/ 149 w 80"/>
                <a:gd name="T31" fmla="*/ 13 h 26"/>
                <a:gd name="T32" fmla="*/ 114 w 80"/>
                <a:gd name="T33" fmla="*/ 13 h 26"/>
                <a:gd name="T34" fmla="*/ 109 w 80"/>
                <a:gd name="T35" fmla="*/ 0 h 26"/>
                <a:gd name="T36" fmla="*/ 6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GB"/>
            </a:p>
          </p:txBody>
        </p:sp>
        <p:sp>
          <p:nvSpPr>
            <p:cNvPr id="33170" name="Freeform 4688"/>
            <p:cNvSpPr>
              <a:spLocks/>
            </p:cNvSpPr>
            <p:nvPr/>
          </p:nvSpPr>
          <p:spPr bwMode="auto">
            <a:xfrm>
              <a:off x="2727" y="1615"/>
              <a:ext cx="46" cy="32"/>
            </a:xfrm>
            <a:custGeom>
              <a:avLst/>
              <a:gdLst>
                <a:gd name="T0" fmla="*/ 7 w 43"/>
                <a:gd name="T1" fmla="*/ 111 h 26"/>
                <a:gd name="T2" fmla="*/ 22 w 43"/>
                <a:gd name="T3" fmla="*/ 111 h 26"/>
                <a:gd name="T4" fmla="*/ 26 w 43"/>
                <a:gd name="T5" fmla="*/ 90 h 26"/>
                <a:gd name="T6" fmla="*/ 30 w 43"/>
                <a:gd name="T7" fmla="*/ 97 h 26"/>
                <a:gd name="T8" fmla="*/ 30 w 43"/>
                <a:gd name="T9" fmla="*/ 97 h 26"/>
                <a:gd name="T10" fmla="*/ 36 w 43"/>
                <a:gd name="T11" fmla="*/ 111 h 26"/>
                <a:gd name="T12" fmla="*/ 42 w 43"/>
                <a:gd name="T13" fmla="*/ 111 h 26"/>
                <a:gd name="T14" fmla="*/ 42 w 43"/>
                <a:gd name="T15" fmla="*/ 90 h 26"/>
                <a:gd name="T16" fmla="*/ 42 w 43"/>
                <a:gd name="T17" fmla="*/ 90 h 26"/>
                <a:gd name="T18" fmla="*/ 49 w 43"/>
                <a:gd name="T19" fmla="*/ 76 h 26"/>
                <a:gd name="T20" fmla="*/ 52 w 43"/>
                <a:gd name="T21" fmla="*/ 76 h 26"/>
                <a:gd name="T22" fmla="*/ 49 w 43"/>
                <a:gd name="T23" fmla="*/ 71 h 26"/>
                <a:gd name="T24" fmla="*/ 49 w 43"/>
                <a:gd name="T25" fmla="*/ 59 h 26"/>
                <a:gd name="T26" fmla="*/ 49 w 43"/>
                <a:gd name="T27" fmla="*/ 39 h 26"/>
                <a:gd name="T28" fmla="*/ 52 w 43"/>
                <a:gd name="T29" fmla="*/ 39 h 26"/>
                <a:gd name="T30" fmla="*/ 59 w 43"/>
                <a:gd name="T31" fmla="*/ 39 h 26"/>
                <a:gd name="T32" fmla="*/ 65 w 43"/>
                <a:gd name="T33" fmla="*/ 32 h 26"/>
                <a:gd name="T34" fmla="*/ 68 w 43"/>
                <a:gd name="T35" fmla="*/ 32 h 26"/>
                <a:gd name="T36" fmla="*/ 68 w 43"/>
                <a:gd name="T37" fmla="*/ 17 h 26"/>
                <a:gd name="T38" fmla="*/ 61 w 43"/>
                <a:gd name="T39" fmla="*/ 2 h 26"/>
                <a:gd name="T40" fmla="*/ 59 w 43"/>
                <a:gd name="T41" fmla="*/ 0 h 26"/>
                <a:gd name="T42" fmla="*/ 17 w 43"/>
                <a:gd name="T43" fmla="*/ 32 h 26"/>
                <a:gd name="T44" fmla="*/ 3 w 43"/>
                <a:gd name="T45" fmla="*/ 17 h 26"/>
                <a:gd name="T46" fmla="*/ 0 w 43"/>
                <a:gd name="T47" fmla="*/ 48 h 26"/>
                <a:gd name="T48" fmla="*/ 5 w 43"/>
                <a:gd name="T49" fmla="*/ 97 h 26"/>
                <a:gd name="T50" fmla="*/ 7 w 43"/>
                <a:gd name="T51" fmla="*/ 111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GB"/>
            </a:p>
          </p:txBody>
        </p:sp>
        <p:sp>
          <p:nvSpPr>
            <p:cNvPr id="33171" name="Freeform 4689"/>
            <p:cNvSpPr>
              <a:spLocks/>
            </p:cNvSpPr>
            <p:nvPr/>
          </p:nvSpPr>
          <p:spPr bwMode="auto">
            <a:xfrm>
              <a:off x="2675" y="1165"/>
              <a:ext cx="160" cy="268"/>
            </a:xfrm>
            <a:custGeom>
              <a:avLst/>
              <a:gdLst>
                <a:gd name="T0" fmla="*/ 213 w 144"/>
                <a:gd name="T1" fmla="*/ 358 h 217"/>
                <a:gd name="T2" fmla="*/ 177 w 144"/>
                <a:gd name="T3" fmla="*/ 411 h 217"/>
                <a:gd name="T4" fmla="*/ 157 w 144"/>
                <a:gd name="T5" fmla="*/ 442 h 217"/>
                <a:gd name="T6" fmla="*/ 152 w 144"/>
                <a:gd name="T7" fmla="*/ 498 h 217"/>
                <a:gd name="T8" fmla="*/ 188 w 144"/>
                <a:gd name="T9" fmla="*/ 601 h 217"/>
                <a:gd name="T10" fmla="*/ 177 w 144"/>
                <a:gd name="T11" fmla="*/ 671 h 217"/>
                <a:gd name="T12" fmla="*/ 168 w 144"/>
                <a:gd name="T13" fmla="*/ 650 h 217"/>
                <a:gd name="T14" fmla="*/ 192 w 144"/>
                <a:gd name="T15" fmla="*/ 671 h 217"/>
                <a:gd name="T16" fmla="*/ 168 w 144"/>
                <a:gd name="T17" fmla="*/ 683 h 217"/>
                <a:gd name="T18" fmla="*/ 147 w 144"/>
                <a:gd name="T19" fmla="*/ 722 h 217"/>
                <a:gd name="T20" fmla="*/ 149 w 144"/>
                <a:gd name="T21" fmla="*/ 764 h 217"/>
                <a:gd name="T22" fmla="*/ 149 w 144"/>
                <a:gd name="T23" fmla="*/ 774 h 217"/>
                <a:gd name="T24" fmla="*/ 137 w 144"/>
                <a:gd name="T25" fmla="*/ 890 h 217"/>
                <a:gd name="T26" fmla="*/ 90 w 144"/>
                <a:gd name="T27" fmla="*/ 952 h 217"/>
                <a:gd name="T28" fmla="*/ 51 w 144"/>
                <a:gd name="T29" fmla="*/ 890 h 217"/>
                <a:gd name="T30" fmla="*/ 18 w 144"/>
                <a:gd name="T31" fmla="*/ 774 h 217"/>
                <a:gd name="T32" fmla="*/ 14 w 144"/>
                <a:gd name="T33" fmla="*/ 745 h 217"/>
                <a:gd name="T34" fmla="*/ 0 w 144"/>
                <a:gd name="T35" fmla="*/ 705 h 217"/>
                <a:gd name="T36" fmla="*/ 24 w 144"/>
                <a:gd name="T37" fmla="*/ 634 h 217"/>
                <a:gd name="T38" fmla="*/ 30 w 144"/>
                <a:gd name="T39" fmla="*/ 546 h 217"/>
                <a:gd name="T40" fmla="*/ 18 w 144"/>
                <a:gd name="T41" fmla="*/ 498 h 217"/>
                <a:gd name="T42" fmla="*/ 14 w 144"/>
                <a:gd name="T43" fmla="*/ 358 h 217"/>
                <a:gd name="T44" fmla="*/ 64 w 144"/>
                <a:gd name="T45" fmla="*/ 319 h 217"/>
                <a:gd name="T46" fmla="*/ 70 w 144"/>
                <a:gd name="T47" fmla="*/ 216 h 217"/>
                <a:gd name="T48" fmla="*/ 90 w 144"/>
                <a:gd name="T49" fmla="*/ 184 h 217"/>
                <a:gd name="T50" fmla="*/ 109 w 144"/>
                <a:gd name="T51" fmla="*/ 72 h 217"/>
                <a:gd name="T52" fmla="*/ 147 w 144"/>
                <a:gd name="T53" fmla="*/ 32 h 217"/>
                <a:gd name="T54" fmla="*/ 188 w 144"/>
                <a:gd name="T55" fmla="*/ 0 h 217"/>
                <a:gd name="T56" fmla="*/ 269 w 144"/>
                <a:gd name="T57" fmla="*/ 61 h 217"/>
                <a:gd name="T58" fmla="*/ 301 w 144"/>
                <a:gd name="T59" fmla="*/ 216 h 217"/>
                <a:gd name="T60" fmla="*/ 260 w 144"/>
                <a:gd name="T61" fmla="*/ 216 h 217"/>
                <a:gd name="T62" fmla="*/ 252 w 144"/>
                <a:gd name="T63" fmla="*/ 227 h 217"/>
                <a:gd name="T64" fmla="*/ 232 w 144"/>
                <a:gd name="T65" fmla="*/ 278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GB"/>
            </a:p>
          </p:txBody>
        </p:sp>
        <p:sp>
          <p:nvSpPr>
            <p:cNvPr id="33172" name="Freeform 4690"/>
            <p:cNvSpPr>
              <a:spLocks/>
            </p:cNvSpPr>
            <p:nvPr/>
          </p:nvSpPr>
          <p:spPr bwMode="auto">
            <a:xfrm>
              <a:off x="2777" y="1384"/>
              <a:ext cx="7" cy="16"/>
            </a:xfrm>
            <a:custGeom>
              <a:avLst/>
              <a:gdLst>
                <a:gd name="T0" fmla="*/ 7 w 7"/>
                <a:gd name="T1" fmla="*/ 0 h 14"/>
                <a:gd name="T2" fmla="*/ 7 w 7"/>
                <a:gd name="T3" fmla="*/ 2 h 14"/>
                <a:gd name="T4" fmla="*/ 5 w 7"/>
                <a:gd name="T5" fmla="*/ 31 h 14"/>
                <a:gd name="T6" fmla="*/ 5 w 7"/>
                <a:gd name="T7" fmla="*/ 35 h 14"/>
                <a:gd name="T8" fmla="*/ 0 w 7"/>
                <a:gd name="T9" fmla="*/ 17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GB"/>
            </a:p>
          </p:txBody>
        </p:sp>
        <p:sp>
          <p:nvSpPr>
            <p:cNvPr id="33173" name="Freeform 4691"/>
            <p:cNvSpPr>
              <a:spLocks/>
            </p:cNvSpPr>
            <p:nvPr/>
          </p:nvSpPr>
          <p:spPr bwMode="auto">
            <a:xfrm>
              <a:off x="2610" y="1597"/>
              <a:ext cx="69" cy="38"/>
            </a:xfrm>
            <a:custGeom>
              <a:avLst/>
              <a:gdLst>
                <a:gd name="T0" fmla="*/ 124 w 62"/>
                <a:gd name="T1" fmla="*/ 77 h 31"/>
                <a:gd name="T2" fmla="*/ 118 w 62"/>
                <a:gd name="T3" fmla="*/ 99 h 31"/>
                <a:gd name="T4" fmla="*/ 96 w 62"/>
                <a:gd name="T5" fmla="*/ 99 h 31"/>
                <a:gd name="T6" fmla="*/ 86 w 62"/>
                <a:gd name="T7" fmla="*/ 131 h 31"/>
                <a:gd name="T8" fmla="*/ 66 w 62"/>
                <a:gd name="T9" fmla="*/ 99 h 31"/>
                <a:gd name="T10" fmla="*/ 51 w 62"/>
                <a:gd name="T11" fmla="*/ 131 h 31"/>
                <a:gd name="T12" fmla="*/ 30 w 62"/>
                <a:gd name="T13" fmla="*/ 131 h 31"/>
                <a:gd name="T14" fmla="*/ 14 w 62"/>
                <a:gd name="T15" fmla="*/ 91 h 31"/>
                <a:gd name="T16" fmla="*/ 0 w 62"/>
                <a:gd name="T17" fmla="*/ 99 h 31"/>
                <a:gd name="T18" fmla="*/ 24 w 62"/>
                <a:gd name="T19" fmla="*/ 31 h 31"/>
                <a:gd name="T20" fmla="*/ 36 w 62"/>
                <a:gd name="T21" fmla="*/ 20 h 31"/>
                <a:gd name="T22" fmla="*/ 40 w 62"/>
                <a:gd name="T23" fmla="*/ 13 h 31"/>
                <a:gd name="T24" fmla="*/ 77 w 62"/>
                <a:gd name="T25" fmla="*/ 0 h 31"/>
                <a:gd name="T26" fmla="*/ 100 w 62"/>
                <a:gd name="T27" fmla="*/ 20 h 31"/>
                <a:gd name="T28" fmla="*/ 100 w 62"/>
                <a:gd name="T29" fmla="*/ 31 h 31"/>
                <a:gd name="T30" fmla="*/ 100 w 62"/>
                <a:gd name="T31" fmla="*/ 40 h 31"/>
                <a:gd name="T32" fmla="*/ 100 w 62"/>
                <a:gd name="T33" fmla="*/ 49 h 31"/>
                <a:gd name="T34" fmla="*/ 107 w 62"/>
                <a:gd name="T35" fmla="*/ 49 h 31"/>
                <a:gd name="T36" fmla="*/ 132 w 62"/>
                <a:gd name="T37" fmla="*/ 60 h 31"/>
                <a:gd name="T38" fmla="*/ 132 w 62"/>
                <a:gd name="T39" fmla="*/ 72 h 31"/>
                <a:gd name="T40" fmla="*/ 124 w 62"/>
                <a:gd name="T41" fmla="*/ 7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GB"/>
            </a:p>
          </p:txBody>
        </p:sp>
        <p:sp>
          <p:nvSpPr>
            <p:cNvPr id="33174" name="Freeform 4692"/>
            <p:cNvSpPr>
              <a:spLocks/>
            </p:cNvSpPr>
            <p:nvPr/>
          </p:nvSpPr>
          <p:spPr bwMode="auto">
            <a:xfrm>
              <a:off x="2855" y="1495"/>
              <a:ext cx="287" cy="172"/>
            </a:xfrm>
            <a:custGeom>
              <a:avLst/>
              <a:gdLst>
                <a:gd name="T0" fmla="*/ 299 w 256"/>
                <a:gd name="T1" fmla="*/ 0 h 139"/>
                <a:gd name="T2" fmla="*/ 279 w 256"/>
                <a:gd name="T3" fmla="*/ 17 h 139"/>
                <a:gd name="T4" fmla="*/ 243 w 256"/>
                <a:gd name="T5" fmla="*/ 49 h 139"/>
                <a:gd name="T6" fmla="*/ 243 w 256"/>
                <a:gd name="T7" fmla="*/ 88 h 139"/>
                <a:gd name="T8" fmla="*/ 189 w 256"/>
                <a:gd name="T9" fmla="*/ 61 h 139"/>
                <a:gd name="T10" fmla="*/ 138 w 256"/>
                <a:gd name="T11" fmla="*/ 40 h 139"/>
                <a:gd name="T12" fmla="*/ 85 w 256"/>
                <a:gd name="T13" fmla="*/ 40 h 139"/>
                <a:gd name="T14" fmla="*/ 31 w 256"/>
                <a:gd name="T15" fmla="*/ 40 h 139"/>
                <a:gd name="T16" fmla="*/ 49 w 256"/>
                <a:gd name="T17" fmla="*/ 125 h 139"/>
                <a:gd name="T18" fmla="*/ 49 w 256"/>
                <a:gd name="T19" fmla="*/ 155 h 139"/>
                <a:gd name="T20" fmla="*/ 15 w 256"/>
                <a:gd name="T21" fmla="*/ 240 h 139"/>
                <a:gd name="T22" fmla="*/ 12 w 256"/>
                <a:gd name="T23" fmla="*/ 260 h 139"/>
                <a:gd name="T24" fmla="*/ 0 w 256"/>
                <a:gd name="T25" fmla="*/ 317 h 139"/>
                <a:gd name="T26" fmla="*/ 27 w 256"/>
                <a:gd name="T27" fmla="*/ 346 h 139"/>
                <a:gd name="T28" fmla="*/ 27 w 256"/>
                <a:gd name="T29" fmla="*/ 346 h 139"/>
                <a:gd name="T30" fmla="*/ 90 w 256"/>
                <a:gd name="T31" fmla="*/ 356 h 139"/>
                <a:gd name="T32" fmla="*/ 144 w 256"/>
                <a:gd name="T33" fmla="*/ 322 h 139"/>
                <a:gd name="T34" fmla="*/ 169 w 256"/>
                <a:gd name="T35" fmla="*/ 280 h 139"/>
                <a:gd name="T36" fmla="*/ 180 w 256"/>
                <a:gd name="T37" fmla="*/ 295 h 139"/>
                <a:gd name="T38" fmla="*/ 205 w 256"/>
                <a:gd name="T39" fmla="*/ 334 h 139"/>
                <a:gd name="T40" fmla="*/ 226 w 256"/>
                <a:gd name="T41" fmla="*/ 389 h 139"/>
                <a:gd name="T42" fmla="*/ 253 w 256"/>
                <a:gd name="T43" fmla="*/ 428 h 139"/>
                <a:gd name="T44" fmla="*/ 279 w 256"/>
                <a:gd name="T45" fmla="*/ 469 h 139"/>
                <a:gd name="T46" fmla="*/ 299 w 256"/>
                <a:gd name="T47" fmla="*/ 441 h 139"/>
                <a:gd name="T48" fmla="*/ 312 w 256"/>
                <a:gd name="T49" fmla="*/ 452 h 139"/>
                <a:gd name="T50" fmla="*/ 312 w 256"/>
                <a:gd name="T51" fmla="*/ 407 h 139"/>
                <a:gd name="T52" fmla="*/ 315 w 256"/>
                <a:gd name="T53" fmla="*/ 441 h 139"/>
                <a:gd name="T54" fmla="*/ 339 w 256"/>
                <a:gd name="T55" fmla="*/ 452 h 139"/>
                <a:gd name="T56" fmla="*/ 305 w 256"/>
                <a:gd name="T57" fmla="*/ 452 h 139"/>
                <a:gd name="T58" fmla="*/ 315 w 256"/>
                <a:gd name="T59" fmla="*/ 469 h 139"/>
                <a:gd name="T60" fmla="*/ 342 w 256"/>
                <a:gd name="T61" fmla="*/ 492 h 139"/>
                <a:gd name="T62" fmla="*/ 374 w 256"/>
                <a:gd name="T63" fmla="*/ 492 h 139"/>
                <a:gd name="T64" fmla="*/ 342 w 256"/>
                <a:gd name="T65" fmla="*/ 546 h 139"/>
                <a:gd name="T66" fmla="*/ 363 w 256"/>
                <a:gd name="T67" fmla="*/ 559 h 139"/>
                <a:gd name="T68" fmla="*/ 381 w 256"/>
                <a:gd name="T69" fmla="*/ 585 h 139"/>
                <a:gd name="T70" fmla="*/ 383 w 256"/>
                <a:gd name="T71" fmla="*/ 620 h 139"/>
                <a:gd name="T72" fmla="*/ 427 w 256"/>
                <a:gd name="T73" fmla="*/ 585 h 139"/>
                <a:gd name="T74" fmla="*/ 446 w 256"/>
                <a:gd name="T75" fmla="*/ 575 h 139"/>
                <a:gd name="T76" fmla="*/ 470 w 256"/>
                <a:gd name="T77" fmla="*/ 559 h 139"/>
                <a:gd name="T78" fmla="*/ 443 w 256"/>
                <a:gd name="T79" fmla="*/ 546 h 139"/>
                <a:gd name="T80" fmla="*/ 409 w 256"/>
                <a:gd name="T81" fmla="*/ 502 h 139"/>
                <a:gd name="T82" fmla="*/ 422 w 256"/>
                <a:gd name="T83" fmla="*/ 469 h 139"/>
                <a:gd name="T84" fmla="*/ 416 w 256"/>
                <a:gd name="T85" fmla="*/ 492 h 139"/>
                <a:gd name="T86" fmla="*/ 422 w 256"/>
                <a:gd name="T87" fmla="*/ 469 h 139"/>
                <a:gd name="T88" fmla="*/ 470 w 256"/>
                <a:gd name="T89" fmla="*/ 441 h 139"/>
                <a:gd name="T90" fmla="*/ 515 w 256"/>
                <a:gd name="T91" fmla="*/ 393 h 139"/>
                <a:gd name="T92" fmla="*/ 531 w 256"/>
                <a:gd name="T93" fmla="*/ 393 h 139"/>
                <a:gd name="T94" fmla="*/ 547 w 256"/>
                <a:gd name="T95" fmla="*/ 356 h 139"/>
                <a:gd name="T96" fmla="*/ 571 w 256"/>
                <a:gd name="T97" fmla="*/ 334 h 139"/>
                <a:gd name="T98" fmla="*/ 547 w 256"/>
                <a:gd name="T99" fmla="*/ 218 h 139"/>
                <a:gd name="T100" fmla="*/ 500 w 256"/>
                <a:gd name="T101" fmla="*/ 186 h 139"/>
                <a:gd name="T102" fmla="*/ 457 w 256"/>
                <a:gd name="T103" fmla="*/ 155 h 139"/>
                <a:gd name="T104" fmla="*/ 439 w 256"/>
                <a:gd name="T105" fmla="*/ 176 h 139"/>
                <a:gd name="T106" fmla="*/ 396 w 256"/>
                <a:gd name="T107" fmla="*/ 101 h 139"/>
                <a:gd name="T108" fmla="*/ 357 w 256"/>
                <a:gd name="T109" fmla="*/ 32 h 139"/>
                <a:gd name="T110" fmla="*/ 353 w 256"/>
                <a:gd name="T111" fmla="*/ 2 h 139"/>
                <a:gd name="T112" fmla="*/ 29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GB"/>
            </a:p>
          </p:txBody>
        </p:sp>
        <p:sp>
          <p:nvSpPr>
            <p:cNvPr id="33175" name="Freeform 4693"/>
            <p:cNvSpPr>
              <a:spLocks/>
            </p:cNvSpPr>
            <p:nvPr/>
          </p:nvSpPr>
          <p:spPr bwMode="auto">
            <a:xfrm>
              <a:off x="2808" y="1689"/>
              <a:ext cx="22" cy="30"/>
            </a:xfrm>
            <a:custGeom>
              <a:avLst/>
              <a:gdLst>
                <a:gd name="T0" fmla="*/ 31 w 19"/>
                <a:gd name="T1" fmla="*/ 0 h 30"/>
                <a:gd name="T2" fmla="*/ 25 w 19"/>
                <a:gd name="T3" fmla="*/ 0 h 30"/>
                <a:gd name="T4" fmla="*/ 19 w 19"/>
                <a:gd name="T5" fmla="*/ 0 h 30"/>
                <a:gd name="T6" fmla="*/ 12 w 19"/>
                <a:gd name="T7" fmla="*/ 7 h 30"/>
                <a:gd name="T8" fmla="*/ 2 w 19"/>
                <a:gd name="T9" fmla="*/ 7 h 30"/>
                <a:gd name="T10" fmla="*/ 12 w 19"/>
                <a:gd name="T11" fmla="*/ 15 h 30"/>
                <a:gd name="T12" fmla="*/ 2 w 19"/>
                <a:gd name="T13" fmla="*/ 15 h 30"/>
                <a:gd name="T14" fmla="*/ 0 w 19"/>
                <a:gd name="T15" fmla="*/ 19 h 30"/>
                <a:gd name="T16" fmla="*/ 31 w 19"/>
                <a:gd name="T17" fmla="*/ 28 h 30"/>
                <a:gd name="T18" fmla="*/ 45 w 19"/>
                <a:gd name="T19" fmla="*/ 30 h 30"/>
                <a:gd name="T20" fmla="*/ 52 w 19"/>
                <a:gd name="T21" fmla="*/ 15 h 30"/>
                <a:gd name="T22" fmla="*/ 42 w 19"/>
                <a:gd name="T23" fmla="*/ 8 h 30"/>
                <a:gd name="T24" fmla="*/ 31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GB"/>
            </a:p>
          </p:txBody>
        </p:sp>
        <p:sp>
          <p:nvSpPr>
            <p:cNvPr id="33176" name="Freeform 4694"/>
            <p:cNvSpPr>
              <a:spLocks/>
            </p:cNvSpPr>
            <p:nvPr/>
          </p:nvSpPr>
          <p:spPr bwMode="auto">
            <a:xfrm>
              <a:off x="535" y="1109"/>
              <a:ext cx="1146" cy="620"/>
            </a:xfrm>
            <a:custGeom>
              <a:avLst/>
              <a:gdLst>
                <a:gd name="T0" fmla="*/ 1725 w 1025"/>
                <a:gd name="T1" fmla="*/ 376 h 501"/>
                <a:gd name="T2" fmla="*/ 1824 w 1025"/>
                <a:gd name="T3" fmla="*/ 155 h 501"/>
                <a:gd name="T4" fmla="*/ 1644 w 1025"/>
                <a:gd name="T5" fmla="*/ 246 h 501"/>
                <a:gd name="T6" fmla="*/ 1571 w 1025"/>
                <a:gd name="T7" fmla="*/ 149 h 501"/>
                <a:gd name="T8" fmla="*/ 1566 w 1025"/>
                <a:gd name="T9" fmla="*/ 17 h 501"/>
                <a:gd name="T10" fmla="*/ 1538 w 1025"/>
                <a:gd name="T11" fmla="*/ 181 h 501"/>
                <a:gd name="T12" fmla="*/ 1426 w 1025"/>
                <a:gd name="T13" fmla="*/ 334 h 501"/>
                <a:gd name="T14" fmla="*/ 1447 w 1025"/>
                <a:gd name="T15" fmla="*/ 246 h 501"/>
                <a:gd name="T16" fmla="*/ 1358 w 1025"/>
                <a:gd name="T17" fmla="*/ 282 h 501"/>
                <a:gd name="T18" fmla="*/ 1184 w 1025"/>
                <a:gd name="T19" fmla="*/ 240 h 501"/>
                <a:gd name="T20" fmla="*/ 1109 w 1025"/>
                <a:gd name="T21" fmla="*/ 295 h 501"/>
                <a:gd name="T22" fmla="*/ 950 w 1025"/>
                <a:gd name="T23" fmla="*/ 208 h 501"/>
                <a:gd name="T24" fmla="*/ 749 w 1025"/>
                <a:gd name="T25" fmla="*/ 155 h 501"/>
                <a:gd name="T26" fmla="*/ 632 w 1025"/>
                <a:gd name="T27" fmla="*/ 125 h 501"/>
                <a:gd name="T28" fmla="*/ 276 w 1025"/>
                <a:gd name="T29" fmla="*/ 317 h 501"/>
                <a:gd name="T30" fmla="*/ 53 w 1025"/>
                <a:gd name="T31" fmla="*/ 840 h 501"/>
                <a:gd name="T32" fmla="*/ 162 w 1025"/>
                <a:gd name="T33" fmla="*/ 1124 h 501"/>
                <a:gd name="T34" fmla="*/ 105 w 1025"/>
                <a:gd name="T35" fmla="*/ 1226 h 501"/>
                <a:gd name="T36" fmla="*/ 140 w 1025"/>
                <a:gd name="T37" fmla="*/ 1322 h 501"/>
                <a:gd name="T38" fmla="*/ 140 w 1025"/>
                <a:gd name="T39" fmla="*/ 1426 h 501"/>
                <a:gd name="T40" fmla="*/ 83 w 1025"/>
                <a:gd name="T41" fmla="*/ 1491 h 501"/>
                <a:gd name="T42" fmla="*/ 130 w 1025"/>
                <a:gd name="T43" fmla="*/ 1517 h 501"/>
                <a:gd name="T44" fmla="*/ 154 w 1025"/>
                <a:gd name="T45" fmla="*/ 1593 h 501"/>
                <a:gd name="T46" fmla="*/ 167 w 1025"/>
                <a:gd name="T47" fmla="*/ 1650 h 501"/>
                <a:gd name="T48" fmla="*/ 591 w 1025"/>
                <a:gd name="T49" fmla="*/ 1650 h 501"/>
                <a:gd name="T50" fmla="*/ 1019 w 1025"/>
                <a:gd name="T51" fmla="*/ 1627 h 501"/>
                <a:gd name="T52" fmla="*/ 1265 w 1025"/>
                <a:gd name="T53" fmla="*/ 1818 h 501"/>
                <a:gd name="T54" fmla="*/ 1257 w 1025"/>
                <a:gd name="T55" fmla="*/ 2194 h 501"/>
                <a:gd name="T56" fmla="*/ 1513 w 1025"/>
                <a:gd name="T57" fmla="*/ 2026 h 501"/>
                <a:gd name="T58" fmla="*/ 1782 w 1025"/>
                <a:gd name="T59" fmla="*/ 1785 h 501"/>
                <a:gd name="T60" fmla="*/ 1885 w 1025"/>
                <a:gd name="T61" fmla="*/ 1890 h 501"/>
                <a:gd name="T62" fmla="*/ 1831 w 1025"/>
                <a:gd name="T63" fmla="*/ 1995 h 501"/>
                <a:gd name="T64" fmla="*/ 1989 w 1025"/>
                <a:gd name="T65" fmla="*/ 1945 h 501"/>
                <a:gd name="T66" fmla="*/ 1882 w 1025"/>
                <a:gd name="T67" fmla="*/ 1804 h 501"/>
                <a:gd name="T68" fmla="*/ 1938 w 1025"/>
                <a:gd name="T69" fmla="*/ 1666 h 501"/>
                <a:gd name="T70" fmla="*/ 1759 w 1025"/>
                <a:gd name="T71" fmla="*/ 1721 h 501"/>
                <a:gd name="T72" fmla="*/ 2130 w 1025"/>
                <a:gd name="T73" fmla="*/ 1491 h 501"/>
                <a:gd name="T74" fmla="*/ 2237 w 1025"/>
                <a:gd name="T75" fmla="*/ 1311 h 501"/>
                <a:gd name="T76" fmla="*/ 2127 w 1025"/>
                <a:gd name="T77" fmla="*/ 1311 h 501"/>
                <a:gd name="T78" fmla="*/ 2146 w 1025"/>
                <a:gd name="T79" fmla="*/ 1205 h 501"/>
                <a:gd name="T80" fmla="*/ 2132 w 1025"/>
                <a:gd name="T81" fmla="*/ 1156 h 501"/>
                <a:gd name="T82" fmla="*/ 2104 w 1025"/>
                <a:gd name="T83" fmla="*/ 1059 h 501"/>
                <a:gd name="T84" fmla="*/ 2104 w 1025"/>
                <a:gd name="T85" fmla="*/ 967 h 501"/>
                <a:gd name="T86" fmla="*/ 2099 w 1025"/>
                <a:gd name="T87" fmla="*/ 829 h 501"/>
                <a:gd name="T88" fmla="*/ 2052 w 1025"/>
                <a:gd name="T89" fmla="*/ 892 h 501"/>
                <a:gd name="T90" fmla="*/ 1954 w 1025"/>
                <a:gd name="T91" fmla="*/ 974 h 501"/>
                <a:gd name="T92" fmla="*/ 1942 w 1025"/>
                <a:gd name="T93" fmla="*/ 859 h 501"/>
                <a:gd name="T94" fmla="*/ 1921 w 1025"/>
                <a:gd name="T95" fmla="*/ 710 h 501"/>
                <a:gd name="T96" fmla="*/ 1761 w 1025"/>
                <a:gd name="T97" fmla="*/ 724 h 501"/>
                <a:gd name="T98" fmla="*/ 1682 w 1025"/>
                <a:gd name="T99" fmla="*/ 1124 h 501"/>
                <a:gd name="T100" fmla="*/ 1533 w 1025"/>
                <a:gd name="T101" fmla="*/ 1450 h 501"/>
                <a:gd name="T102" fmla="*/ 1483 w 1025"/>
                <a:gd name="T103" fmla="*/ 1256 h 501"/>
                <a:gd name="T104" fmla="*/ 1301 w 1025"/>
                <a:gd name="T105" fmla="*/ 1027 h 501"/>
                <a:gd name="T106" fmla="*/ 1241 w 1025"/>
                <a:gd name="T107" fmla="*/ 892 h 501"/>
                <a:gd name="T108" fmla="*/ 1407 w 1025"/>
                <a:gd name="T109" fmla="*/ 624 h 501"/>
                <a:gd name="T110" fmla="*/ 1491 w 1025"/>
                <a:gd name="T111" fmla="*/ 546 h 501"/>
                <a:gd name="T112" fmla="*/ 1571 w 1025"/>
                <a:gd name="T113" fmla="*/ 432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GB"/>
            </a:p>
          </p:txBody>
        </p:sp>
        <p:sp>
          <p:nvSpPr>
            <p:cNvPr id="33177" name="Freeform 4695"/>
            <p:cNvSpPr>
              <a:spLocks/>
            </p:cNvSpPr>
            <p:nvPr/>
          </p:nvSpPr>
          <p:spPr bwMode="auto">
            <a:xfrm>
              <a:off x="1396" y="1076"/>
              <a:ext cx="313" cy="226"/>
            </a:xfrm>
            <a:custGeom>
              <a:avLst/>
              <a:gdLst>
                <a:gd name="T0" fmla="*/ 446 w 280"/>
                <a:gd name="T1" fmla="*/ 192 h 182"/>
                <a:gd name="T2" fmla="*/ 425 w 280"/>
                <a:gd name="T3" fmla="*/ 149 h 182"/>
                <a:gd name="T4" fmla="*/ 400 w 280"/>
                <a:gd name="T5" fmla="*/ 149 h 182"/>
                <a:gd name="T6" fmla="*/ 358 w 280"/>
                <a:gd name="T7" fmla="*/ 168 h 182"/>
                <a:gd name="T8" fmla="*/ 368 w 280"/>
                <a:gd name="T9" fmla="*/ 119 h 182"/>
                <a:gd name="T10" fmla="*/ 383 w 280"/>
                <a:gd name="T11" fmla="*/ 108 h 182"/>
                <a:gd name="T12" fmla="*/ 293 w 280"/>
                <a:gd name="T13" fmla="*/ 108 h 182"/>
                <a:gd name="T14" fmla="*/ 279 w 280"/>
                <a:gd name="T15" fmla="*/ 119 h 182"/>
                <a:gd name="T16" fmla="*/ 264 w 280"/>
                <a:gd name="T17" fmla="*/ 108 h 182"/>
                <a:gd name="T18" fmla="*/ 237 w 280"/>
                <a:gd name="T19" fmla="*/ 108 h 182"/>
                <a:gd name="T20" fmla="*/ 202 w 280"/>
                <a:gd name="T21" fmla="*/ 32 h 182"/>
                <a:gd name="T22" fmla="*/ 162 w 280"/>
                <a:gd name="T23" fmla="*/ 50 h 182"/>
                <a:gd name="T24" fmla="*/ 150 w 280"/>
                <a:gd name="T25" fmla="*/ 96 h 182"/>
                <a:gd name="T26" fmla="*/ 134 w 280"/>
                <a:gd name="T27" fmla="*/ 158 h 182"/>
                <a:gd name="T28" fmla="*/ 97 w 280"/>
                <a:gd name="T29" fmla="*/ 119 h 182"/>
                <a:gd name="T30" fmla="*/ 53 w 280"/>
                <a:gd name="T31" fmla="*/ 62 h 182"/>
                <a:gd name="T32" fmla="*/ 12 w 280"/>
                <a:gd name="T33" fmla="*/ 224 h 182"/>
                <a:gd name="T34" fmla="*/ 68 w 280"/>
                <a:gd name="T35" fmla="*/ 245 h 182"/>
                <a:gd name="T36" fmla="*/ 165 w 280"/>
                <a:gd name="T37" fmla="*/ 245 h 182"/>
                <a:gd name="T38" fmla="*/ 248 w 280"/>
                <a:gd name="T39" fmla="*/ 224 h 182"/>
                <a:gd name="T40" fmla="*/ 276 w 280"/>
                <a:gd name="T41" fmla="*/ 278 h 182"/>
                <a:gd name="T42" fmla="*/ 264 w 280"/>
                <a:gd name="T43" fmla="*/ 340 h 182"/>
                <a:gd name="T44" fmla="*/ 331 w 280"/>
                <a:gd name="T45" fmla="*/ 340 h 182"/>
                <a:gd name="T46" fmla="*/ 316 w 280"/>
                <a:gd name="T47" fmla="*/ 484 h 182"/>
                <a:gd name="T48" fmla="*/ 383 w 280"/>
                <a:gd name="T49" fmla="*/ 514 h 182"/>
                <a:gd name="T50" fmla="*/ 295 w 280"/>
                <a:gd name="T51" fmla="*/ 490 h 182"/>
                <a:gd name="T52" fmla="*/ 211 w 280"/>
                <a:gd name="T53" fmla="*/ 601 h 182"/>
                <a:gd name="T54" fmla="*/ 134 w 280"/>
                <a:gd name="T55" fmla="*/ 636 h 182"/>
                <a:gd name="T56" fmla="*/ 222 w 280"/>
                <a:gd name="T57" fmla="*/ 636 h 182"/>
                <a:gd name="T58" fmla="*/ 253 w 280"/>
                <a:gd name="T59" fmla="*/ 636 h 182"/>
                <a:gd name="T60" fmla="*/ 276 w 280"/>
                <a:gd name="T61" fmla="*/ 697 h 182"/>
                <a:gd name="T62" fmla="*/ 320 w 280"/>
                <a:gd name="T63" fmla="*/ 774 h 182"/>
                <a:gd name="T64" fmla="*/ 383 w 280"/>
                <a:gd name="T65" fmla="*/ 741 h 182"/>
                <a:gd name="T66" fmla="*/ 410 w 280"/>
                <a:gd name="T67" fmla="*/ 741 h 182"/>
                <a:gd name="T68" fmla="*/ 446 w 280"/>
                <a:gd name="T69" fmla="*/ 774 h 182"/>
                <a:gd name="T70" fmla="*/ 470 w 280"/>
                <a:gd name="T71" fmla="*/ 710 h 182"/>
                <a:gd name="T72" fmla="*/ 464 w 280"/>
                <a:gd name="T73" fmla="*/ 657 h 182"/>
                <a:gd name="T74" fmla="*/ 448 w 280"/>
                <a:gd name="T75" fmla="*/ 623 h 182"/>
                <a:gd name="T76" fmla="*/ 434 w 280"/>
                <a:gd name="T77" fmla="*/ 589 h 182"/>
                <a:gd name="T78" fmla="*/ 425 w 280"/>
                <a:gd name="T79" fmla="*/ 548 h 182"/>
                <a:gd name="T80" fmla="*/ 446 w 280"/>
                <a:gd name="T81" fmla="*/ 524 h 182"/>
                <a:gd name="T82" fmla="*/ 470 w 280"/>
                <a:gd name="T83" fmla="*/ 490 h 182"/>
                <a:gd name="T84" fmla="*/ 530 w 280"/>
                <a:gd name="T85" fmla="*/ 504 h 182"/>
                <a:gd name="T86" fmla="*/ 486 w 280"/>
                <a:gd name="T87" fmla="*/ 567 h 182"/>
                <a:gd name="T88" fmla="*/ 513 w 280"/>
                <a:gd name="T89" fmla="*/ 589 h 182"/>
                <a:gd name="T90" fmla="*/ 553 w 280"/>
                <a:gd name="T91" fmla="*/ 561 h 182"/>
                <a:gd name="T92" fmla="*/ 579 w 280"/>
                <a:gd name="T93" fmla="*/ 524 h 182"/>
                <a:gd name="T94" fmla="*/ 597 w 280"/>
                <a:gd name="T95" fmla="*/ 490 h 182"/>
                <a:gd name="T96" fmla="*/ 584 w 280"/>
                <a:gd name="T97" fmla="*/ 484 h 182"/>
                <a:gd name="T98" fmla="*/ 553 w 280"/>
                <a:gd name="T99" fmla="*/ 473 h 182"/>
                <a:gd name="T100" fmla="*/ 553 w 280"/>
                <a:gd name="T101" fmla="*/ 441 h 182"/>
                <a:gd name="T102" fmla="*/ 553 w 280"/>
                <a:gd name="T103" fmla="*/ 428 h 182"/>
                <a:gd name="T104" fmla="*/ 534 w 280"/>
                <a:gd name="T105" fmla="*/ 390 h 182"/>
                <a:gd name="T106" fmla="*/ 518 w 280"/>
                <a:gd name="T107" fmla="*/ 390 h 182"/>
                <a:gd name="T108" fmla="*/ 486 w 280"/>
                <a:gd name="T109" fmla="*/ 375 h 182"/>
                <a:gd name="T110" fmla="*/ 476 w 280"/>
                <a:gd name="T111" fmla="*/ 340 h 182"/>
                <a:gd name="T112" fmla="*/ 491 w 280"/>
                <a:gd name="T113" fmla="*/ 323 h 182"/>
                <a:gd name="T114" fmla="*/ 486 w 280"/>
                <a:gd name="T115" fmla="*/ 302 h 182"/>
                <a:gd name="T116" fmla="*/ 448 w 280"/>
                <a:gd name="T117" fmla="*/ 278 h 182"/>
                <a:gd name="T118" fmla="*/ 446 w 280"/>
                <a:gd name="T119" fmla="*/ 278 h 182"/>
                <a:gd name="T120" fmla="*/ 476 w 280"/>
                <a:gd name="T121" fmla="*/ 212 h 182"/>
                <a:gd name="T122" fmla="*/ 418 w 280"/>
                <a:gd name="T123" fmla="*/ 245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GB"/>
            </a:p>
          </p:txBody>
        </p:sp>
        <p:sp>
          <p:nvSpPr>
            <p:cNvPr id="33178" name="Freeform 4696"/>
            <p:cNvSpPr>
              <a:spLocks/>
            </p:cNvSpPr>
            <p:nvPr/>
          </p:nvSpPr>
          <p:spPr bwMode="auto">
            <a:xfrm>
              <a:off x="1489" y="935"/>
              <a:ext cx="382" cy="97"/>
            </a:xfrm>
            <a:custGeom>
              <a:avLst/>
              <a:gdLst>
                <a:gd name="T0" fmla="*/ 187 w 341"/>
                <a:gd name="T1" fmla="*/ 261 h 78"/>
                <a:gd name="T2" fmla="*/ 136 w 341"/>
                <a:gd name="T3" fmla="*/ 293 h 78"/>
                <a:gd name="T4" fmla="*/ 113 w 341"/>
                <a:gd name="T5" fmla="*/ 261 h 78"/>
                <a:gd name="T6" fmla="*/ 136 w 341"/>
                <a:gd name="T7" fmla="*/ 254 h 78"/>
                <a:gd name="T8" fmla="*/ 90 w 341"/>
                <a:gd name="T9" fmla="*/ 229 h 78"/>
                <a:gd name="T10" fmla="*/ 207 w 341"/>
                <a:gd name="T11" fmla="*/ 208 h 78"/>
                <a:gd name="T12" fmla="*/ 152 w 341"/>
                <a:gd name="T13" fmla="*/ 147 h 78"/>
                <a:gd name="T14" fmla="*/ 225 w 341"/>
                <a:gd name="T15" fmla="*/ 147 h 78"/>
                <a:gd name="T16" fmla="*/ 259 w 341"/>
                <a:gd name="T17" fmla="*/ 150 h 78"/>
                <a:gd name="T18" fmla="*/ 236 w 341"/>
                <a:gd name="T19" fmla="*/ 132 h 78"/>
                <a:gd name="T20" fmla="*/ 346 w 341"/>
                <a:gd name="T21" fmla="*/ 96 h 78"/>
                <a:gd name="T22" fmla="*/ 398 w 341"/>
                <a:gd name="T23" fmla="*/ 77 h 78"/>
                <a:gd name="T24" fmla="*/ 290 w 341"/>
                <a:gd name="T25" fmla="*/ 96 h 78"/>
                <a:gd name="T26" fmla="*/ 167 w 341"/>
                <a:gd name="T27" fmla="*/ 109 h 78"/>
                <a:gd name="T28" fmla="*/ 268 w 341"/>
                <a:gd name="T29" fmla="*/ 88 h 78"/>
                <a:gd name="T30" fmla="*/ 152 w 341"/>
                <a:gd name="T31" fmla="*/ 119 h 78"/>
                <a:gd name="T32" fmla="*/ 115 w 341"/>
                <a:gd name="T33" fmla="*/ 96 h 78"/>
                <a:gd name="T34" fmla="*/ 225 w 341"/>
                <a:gd name="T35" fmla="*/ 88 h 78"/>
                <a:gd name="T36" fmla="*/ 113 w 341"/>
                <a:gd name="T37" fmla="*/ 88 h 78"/>
                <a:gd name="T38" fmla="*/ 185 w 341"/>
                <a:gd name="T39" fmla="*/ 62 h 78"/>
                <a:gd name="T40" fmla="*/ 94 w 341"/>
                <a:gd name="T41" fmla="*/ 62 h 78"/>
                <a:gd name="T42" fmla="*/ 215 w 341"/>
                <a:gd name="T43" fmla="*/ 32 h 78"/>
                <a:gd name="T44" fmla="*/ 363 w 341"/>
                <a:gd name="T45" fmla="*/ 57 h 78"/>
                <a:gd name="T46" fmla="*/ 346 w 341"/>
                <a:gd name="T47" fmla="*/ 2 h 78"/>
                <a:gd name="T48" fmla="*/ 459 w 341"/>
                <a:gd name="T49" fmla="*/ 2 h 78"/>
                <a:gd name="T50" fmla="*/ 429 w 341"/>
                <a:gd name="T51" fmla="*/ 0 h 78"/>
                <a:gd name="T52" fmla="*/ 593 w 341"/>
                <a:gd name="T53" fmla="*/ 2 h 78"/>
                <a:gd name="T54" fmla="*/ 755 w 341"/>
                <a:gd name="T55" fmla="*/ 32 h 78"/>
                <a:gd name="T56" fmla="*/ 651 w 341"/>
                <a:gd name="T57" fmla="*/ 62 h 78"/>
                <a:gd name="T58" fmla="*/ 540 w 341"/>
                <a:gd name="T59" fmla="*/ 88 h 78"/>
                <a:gd name="T60" fmla="*/ 667 w 341"/>
                <a:gd name="T61" fmla="*/ 62 h 78"/>
                <a:gd name="T62" fmla="*/ 552 w 341"/>
                <a:gd name="T63" fmla="*/ 119 h 78"/>
                <a:gd name="T64" fmla="*/ 429 w 341"/>
                <a:gd name="T65" fmla="*/ 167 h 78"/>
                <a:gd name="T66" fmla="*/ 326 w 341"/>
                <a:gd name="T67" fmla="*/ 184 h 78"/>
                <a:gd name="T68" fmla="*/ 388 w 341"/>
                <a:gd name="T69" fmla="*/ 208 h 78"/>
                <a:gd name="T70" fmla="*/ 297 w 341"/>
                <a:gd name="T71" fmla="*/ 215 h 78"/>
                <a:gd name="T72" fmla="*/ 372 w 341"/>
                <a:gd name="T73" fmla="*/ 229 h 78"/>
                <a:gd name="T74" fmla="*/ 273 w 341"/>
                <a:gd name="T75" fmla="*/ 261 h 78"/>
                <a:gd name="T76" fmla="*/ 268 w 341"/>
                <a:gd name="T77" fmla="*/ 303 h 78"/>
                <a:gd name="T78" fmla="*/ 187 w 341"/>
                <a:gd name="T79" fmla="*/ 303 h 78"/>
                <a:gd name="T80" fmla="*/ 252 w 341"/>
                <a:gd name="T81" fmla="*/ 353 h 78"/>
                <a:gd name="T82" fmla="*/ 171 w 341"/>
                <a:gd name="T83" fmla="*/ 361 h 78"/>
                <a:gd name="T84" fmla="*/ 84 w 341"/>
                <a:gd name="T85" fmla="*/ 361 h 78"/>
                <a:gd name="T86" fmla="*/ 0 w 341"/>
                <a:gd name="T87" fmla="*/ 353 h 78"/>
                <a:gd name="T88" fmla="*/ 56 w 341"/>
                <a:gd name="T89" fmla="*/ 317 h 78"/>
                <a:gd name="T90" fmla="*/ 49 w 341"/>
                <a:gd name="T91" fmla="*/ 285 h 78"/>
                <a:gd name="T92" fmla="*/ 136 w 341"/>
                <a:gd name="T93" fmla="*/ 303 h 78"/>
                <a:gd name="T94" fmla="*/ 187 w 341"/>
                <a:gd name="T95" fmla="*/ 261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GB"/>
            </a:p>
          </p:txBody>
        </p:sp>
        <p:sp>
          <p:nvSpPr>
            <p:cNvPr id="33179" name="Freeform 4697"/>
            <p:cNvSpPr>
              <a:spLocks/>
            </p:cNvSpPr>
            <p:nvPr/>
          </p:nvSpPr>
          <p:spPr bwMode="auto">
            <a:xfrm>
              <a:off x="1027" y="1085"/>
              <a:ext cx="212" cy="88"/>
            </a:xfrm>
            <a:custGeom>
              <a:avLst/>
              <a:gdLst>
                <a:gd name="T0" fmla="*/ 266 w 190"/>
                <a:gd name="T1" fmla="*/ 286 h 71"/>
                <a:gd name="T2" fmla="*/ 256 w 190"/>
                <a:gd name="T3" fmla="*/ 264 h 71"/>
                <a:gd name="T4" fmla="*/ 244 w 190"/>
                <a:gd name="T5" fmla="*/ 264 h 71"/>
                <a:gd name="T6" fmla="*/ 201 w 190"/>
                <a:gd name="T7" fmla="*/ 286 h 71"/>
                <a:gd name="T8" fmla="*/ 133 w 190"/>
                <a:gd name="T9" fmla="*/ 304 h 71"/>
                <a:gd name="T10" fmla="*/ 62 w 190"/>
                <a:gd name="T11" fmla="*/ 319 h 71"/>
                <a:gd name="T12" fmla="*/ 62 w 190"/>
                <a:gd name="T13" fmla="*/ 286 h 71"/>
                <a:gd name="T14" fmla="*/ 0 w 190"/>
                <a:gd name="T15" fmla="*/ 244 h 71"/>
                <a:gd name="T16" fmla="*/ 15 w 190"/>
                <a:gd name="T17" fmla="*/ 209 h 71"/>
                <a:gd name="T18" fmla="*/ 88 w 190"/>
                <a:gd name="T19" fmla="*/ 205 h 71"/>
                <a:gd name="T20" fmla="*/ 161 w 190"/>
                <a:gd name="T21" fmla="*/ 186 h 71"/>
                <a:gd name="T22" fmla="*/ 94 w 190"/>
                <a:gd name="T23" fmla="*/ 181 h 71"/>
                <a:gd name="T24" fmla="*/ 21 w 190"/>
                <a:gd name="T25" fmla="*/ 169 h 71"/>
                <a:gd name="T26" fmla="*/ 15 w 190"/>
                <a:gd name="T27" fmla="*/ 156 h 71"/>
                <a:gd name="T28" fmla="*/ 107 w 190"/>
                <a:gd name="T29" fmla="*/ 118 h 71"/>
                <a:gd name="T30" fmla="*/ 36 w 190"/>
                <a:gd name="T31" fmla="*/ 126 h 71"/>
                <a:gd name="T32" fmla="*/ 56 w 190"/>
                <a:gd name="T33" fmla="*/ 107 h 71"/>
                <a:gd name="T34" fmla="*/ 21 w 190"/>
                <a:gd name="T35" fmla="*/ 107 h 71"/>
                <a:gd name="T36" fmla="*/ 71 w 190"/>
                <a:gd name="T37" fmla="*/ 72 h 71"/>
                <a:gd name="T38" fmla="*/ 68 w 190"/>
                <a:gd name="T39" fmla="*/ 57 h 71"/>
                <a:gd name="T40" fmla="*/ 133 w 190"/>
                <a:gd name="T41" fmla="*/ 32 h 71"/>
                <a:gd name="T42" fmla="*/ 190 w 190"/>
                <a:gd name="T43" fmla="*/ 0 h 71"/>
                <a:gd name="T44" fmla="*/ 201 w 190"/>
                <a:gd name="T45" fmla="*/ 17 h 71"/>
                <a:gd name="T46" fmla="*/ 164 w 190"/>
                <a:gd name="T47" fmla="*/ 57 h 71"/>
                <a:gd name="T48" fmla="*/ 190 w 190"/>
                <a:gd name="T49" fmla="*/ 40 h 71"/>
                <a:gd name="T50" fmla="*/ 215 w 190"/>
                <a:gd name="T51" fmla="*/ 17 h 71"/>
                <a:gd name="T52" fmla="*/ 239 w 190"/>
                <a:gd name="T53" fmla="*/ 57 h 71"/>
                <a:gd name="T54" fmla="*/ 224 w 190"/>
                <a:gd name="T55" fmla="*/ 72 h 71"/>
                <a:gd name="T56" fmla="*/ 237 w 190"/>
                <a:gd name="T57" fmla="*/ 62 h 71"/>
                <a:gd name="T58" fmla="*/ 266 w 190"/>
                <a:gd name="T59" fmla="*/ 57 h 71"/>
                <a:gd name="T60" fmla="*/ 271 w 190"/>
                <a:gd name="T61" fmla="*/ 40 h 71"/>
                <a:gd name="T62" fmla="*/ 278 w 190"/>
                <a:gd name="T63" fmla="*/ 17 h 71"/>
                <a:gd name="T64" fmla="*/ 300 w 190"/>
                <a:gd name="T65" fmla="*/ 57 h 71"/>
                <a:gd name="T66" fmla="*/ 286 w 190"/>
                <a:gd name="T67" fmla="*/ 107 h 71"/>
                <a:gd name="T68" fmla="*/ 312 w 190"/>
                <a:gd name="T69" fmla="*/ 88 h 71"/>
                <a:gd name="T70" fmla="*/ 335 w 190"/>
                <a:gd name="T71" fmla="*/ 2 h 71"/>
                <a:gd name="T72" fmla="*/ 376 w 190"/>
                <a:gd name="T73" fmla="*/ 2 h 71"/>
                <a:gd name="T74" fmla="*/ 385 w 190"/>
                <a:gd name="T75" fmla="*/ 57 h 71"/>
                <a:gd name="T76" fmla="*/ 357 w 190"/>
                <a:gd name="T77" fmla="*/ 135 h 71"/>
                <a:gd name="T78" fmla="*/ 362 w 190"/>
                <a:gd name="T79" fmla="*/ 181 h 71"/>
                <a:gd name="T80" fmla="*/ 369 w 190"/>
                <a:gd name="T81" fmla="*/ 181 h 71"/>
                <a:gd name="T82" fmla="*/ 409 w 190"/>
                <a:gd name="T83" fmla="*/ 209 h 71"/>
                <a:gd name="T84" fmla="*/ 404 w 190"/>
                <a:gd name="T85" fmla="*/ 223 h 71"/>
                <a:gd name="T86" fmla="*/ 387 w 190"/>
                <a:gd name="T87" fmla="*/ 244 h 71"/>
                <a:gd name="T88" fmla="*/ 387 w 190"/>
                <a:gd name="T89" fmla="*/ 223 h 71"/>
                <a:gd name="T90" fmla="*/ 373 w 190"/>
                <a:gd name="T91" fmla="*/ 231 h 71"/>
                <a:gd name="T92" fmla="*/ 362 w 190"/>
                <a:gd name="T93" fmla="*/ 231 h 71"/>
                <a:gd name="T94" fmla="*/ 340 w 190"/>
                <a:gd name="T95" fmla="*/ 244 h 71"/>
                <a:gd name="T96" fmla="*/ 335 w 190"/>
                <a:gd name="T97" fmla="*/ 244 h 71"/>
                <a:gd name="T98" fmla="*/ 329 w 190"/>
                <a:gd name="T99" fmla="*/ 286 h 71"/>
                <a:gd name="T100" fmla="*/ 362 w 190"/>
                <a:gd name="T101" fmla="*/ 254 h 71"/>
                <a:gd name="T102" fmla="*/ 362 w 190"/>
                <a:gd name="T103" fmla="*/ 264 h 71"/>
                <a:gd name="T104" fmla="*/ 340 w 190"/>
                <a:gd name="T105" fmla="*/ 286 h 71"/>
                <a:gd name="T106" fmla="*/ 266 w 190"/>
                <a:gd name="T107" fmla="*/ 28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GB"/>
            </a:p>
          </p:txBody>
        </p:sp>
        <p:sp>
          <p:nvSpPr>
            <p:cNvPr id="33180" name="Freeform 4698"/>
            <p:cNvSpPr>
              <a:spLocks/>
            </p:cNvSpPr>
            <p:nvPr/>
          </p:nvSpPr>
          <p:spPr bwMode="auto">
            <a:xfrm>
              <a:off x="967" y="1064"/>
              <a:ext cx="152" cy="62"/>
            </a:xfrm>
            <a:custGeom>
              <a:avLst/>
              <a:gdLst>
                <a:gd name="T0" fmla="*/ 125 w 137"/>
                <a:gd name="T1" fmla="*/ 149 h 50"/>
                <a:gd name="T2" fmla="*/ 82 w 137"/>
                <a:gd name="T3" fmla="*/ 205 h 50"/>
                <a:gd name="T4" fmla="*/ 18 w 137"/>
                <a:gd name="T5" fmla="*/ 224 h 50"/>
                <a:gd name="T6" fmla="*/ 12 w 137"/>
                <a:gd name="T7" fmla="*/ 181 h 50"/>
                <a:gd name="T8" fmla="*/ 0 w 137"/>
                <a:gd name="T9" fmla="*/ 165 h 50"/>
                <a:gd name="T10" fmla="*/ 40 w 137"/>
                <a:gd name="T11" fmla="*/ 118 h 50"/>
                <a:gd name="T12" fmla="*/ 54 w 137"/>
                <a:gd name="T13" fmla="*/ 95 h 50"/>
                <a:gd name="T14" fmla="*/ 102 w 137"/>
                <a:gd name="T15" fmla="*/ 46 h 50"/>
                <a:gd name="T16" fmla="*/ 102 w 137"/>
                <a:gd name="T17" fmla="*/ 14 h 50"/>
                <a:gd name="T18" fmla="*/ 190 w 137"/>
                <a:gd name="T19" fmla="*/ 0 h 50"/>
                <a:gd name="T20" fmla="*/ 211 w 137"/>
                <a:gd name="T21" fmla="*/ 21 h 50"/>
                <a:gd name="T22" fmla="*/ 215 w 137"/>
                <a:gd name="T23" fmla="*/ 32 h 50"/>
                <a:gd name="T24" fmla="*/ 265 w 137"/>
                <a:gd name="T25" fmla="*/ 21 h 50"/>
                <a:gd name="T26" fmla="*/ 285 w 137"/>
                <a:gd name="T27" fmla="*/ 62 h 50"/>
                <a:gd name="T28" fmla="*/ 221 w 137"/>
                <a:gd name="T29" fmla="*/ 109 h 50"/>
                <a:gd name="T30" fmla="*/ 155 w 137"/>
                <a:gd name="T31" fmla="*/ 136 h 50"/>
                <a:gd name="T32" fmla="*/ 125 w 137"/>
                <a:gd name="T33" fmla="*/ 149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GB"/>
            </a:p>
          </p:txBody>
        </p:sp>
        <p:sp>
          <p:nvSpPr>
            <p:cNvPr id="33181" name="Freeform 4699"/>
            <p:cNvSpPr>
              <a:spLocks/>
            </p:cNvSpPr>
            <p:nvPr/>
          </p:nvSpPr>
          <p:spPr bwMode="auto">
            <a:xfrm>
              <a:off x="1596" y="1514"/>
              <a:ext cx="102" cy="106"/>
            </a:xfrm>
            <a:custGeom>
              <a:avLst/>
              <a:gdLst>
                <a:gd name="T0" fmla="*/ 98 w 92"/>
                <a:gd name="T1" fmla="*/ 322 h 85"/>
                <a:gd name="T2" fmla="*/ 98 w 92"/>
                <a:gd name="T3" fmla="*/ 303 h 85"/>
                <a:gd name="T4" fmla="*/ 43 w 92"/>
                <a:gd name="T5" fmla="*/ 322 h 85"/>
                <a:gd name="T6" fmla="*/ 0 w 92"/>
                <a:gd name="T7" fmla="*/ 307 h 85"/>
                <a:gd name="T8" fmla="*/ 12 w 92"/>
                <a:gd name="T9" fmla="*/ 277 h 85"/>
                <a:gd name="T10" fmla="*/ 33 w 92"/>
                <a:gd name="T11" fmla="*/ 244 h 85"/>
                <a:gd name="T12" fmla="*/ 12 w 92"/>
                <a:gd name="T13" fmla="*/ 244 h 85"/>
                <a:gd name="T14" fmla="*/ 18 w 92"/>
                <a:gd name="T15" fmla="*/ 233 h 85"/>
                <a:gd name="T16" fmla="*/ 43 w 92"/>
                <a:gd name="T17" fmla="*/ 203 h 85"/>
                <a:gd name="T18" fmla="*/ 50 w 92"/>
                <a:gd name="T19" fmla="*/ 203 h 85"/>
                <a:gd name="T20" fmla="*/ 53 w 92"/>
                <a:gd name="T21" fmla="*/ 178 h 85"/>
                <a:gd name="T22" fmla="*/ 50 w 92"/>
                <a:gd name="T23" fmla="*/ 178 h 85"/>
                <a:gd name="T24" fmla="*/ 58 w 92"/>
                <a:gd name="T25" fmla="*/ 168 h 85"/>
                <a:gd name="T26" fmla="*/ 92 w 92"/>
                <a:gd name="T27" fmla="*/ 62 h 85"/>
                <a:gd name="T28" fmla="*/ 122 w 92"/>
                <a:gd name="T29" fmla="*/ 14 h 85"/>
                <a:gd name="T30" fmla="*/ 136 w 92"/>
                <a:gd name="T31" fmla="*/ 0 h 85"/>
                <a:gd name="T32" fmla="*/ 151 w 92"/>
                <a:gd name="T33" fmla="*/ 0 h 85"/>
                <a:gd name="T34" fmla="*/ 134 w 92"/>
                <a:gd name="T35" fmla="*/ 21 h 85"/>
                <a:gd name="T36" fmla="*/ 134 w 92"/>
                <a:gd name="T37" fmla="*/ 32 h 85"/>
                <a:gd name="T38" fmla="*/ 122 w 92"/>
                <a:gd name="T39" fmla="*/ 62 h 85"/>
                <a:gd name="T40" fmla="*/ 88 w 92"/>
                <a:gd name="T41" fmla="*/ 168 h 85"/>
                <a:gd name="T42" fmla="*/ 116 w 92"/>
                <a:gd name="T43" fmla="*/ 111 h 85"/>
                <a:gd name="T44" fmla="*/ 109 w 92"/>
                <a:gd name="T45" fmla="*/ 120 h 85"/>
                <a:gd name="T46" fmla="*/ 134 w 92"/>
                <a:gd name="T47" fmla="*/ 120 h 85"/>
                <a:gd name="T48" fmla="*/ 112 w 92"/>
                <a:gd name="T49" fmla="*/ 147 h 85"/>
                <a:gd name="T50" fmla="*/ 112 w 92"/>
                <a:gd name="T51" fmla="*/ 168 h 85"/>
                <a:gd name="T52" fmla="*/ 134 w 92"/>
                <a:gd name="T53" fmla="*/ 178 h 85"/>
                <a:gd name="T54" fmla="*/ 125 w 92"/>
                <a:gd name="T55" fmla="*/ 187 h 85"/>
                <a:gd name="T56" fmla="*/ 155 w 92"/>
                <a:gd name="T57" fmla="*/ 168 h 85"/>
                <a:gd name="T58" fmla="*/ 151 w 92"/>
                <a:gd name="T59" fmla="*/ 178 h 85"/>
                <a:gd name="T60" fmla="*/ 179 w 92"/>
                <a:gd name="T61" fmla="*/ 178 h 85"/>
                <a:gd name="T62" fmla="*/ 159 w 92"/>
                <a:gd name="T63" fmla="*/ 222 h 85"/>
                <a:gd name="T64" fmla="*/ 166 w 92"/>
                <a:gd name="T65" fmla="*/ 233 h 85"/>
                <a:gd name="T66" fmla="*/ 155 w 92"/>
                <a:gd name="T67" fmla="*/ 258 h 85"/>
                <a:gd name="T68" fmla="*/ 190 w 92"/>
                <a:gd name="T69" fmla="*/ 233 h 85"/>
                <a:gd name="T70" fmla="*/ 155 w 92"/>
                <a:gd name="T71" fmla="*/ 277 h 85"/>
                <a:gd name="T72" fmla="*/ 159 w 92"/>
                <a:gd name="T73" fmla="*/ 291 h 85"/>
                <a:gd name="T74" fmla="*/ 155 w 92"/>
                <a:gd name="T75" fmla="*/ 291 h 85"/>
                <a:gd name="T76" fmla="*/ 155 w 92"/>
                <a:gd name="T77" fmla="*/ 322 h 85"/>
                <a:gd name="T78" fmla="*/ 185 w 92"/>
                <a:gd name="T79" fmla="*/ 277 h 85"/>
                <a:gd name="T80" fmla="*/ 174 w 92"/>
                <a:gd name="T81" fmla="*/ 322 h 85"/>
                <a:gd name="T82" fmla="*/ 185 w 92"/>
                <a:gd name="T83" fmla="*/ 303 h 85"/>
                <a:gd name="T84" fmla="*/ 190 w 92"/>
                <a:gd name="T85" fmla="*/ 333 h 85"/>
                <a:gd name="T86" fmla="*/ 166 w 92"/>
                <a:gd name="T87" fmla="*/ 399 h 85"/>
                <a:gd name="T88" fmla="*/ 151 w 92"/>
                <a:gd name="T89" fmla="*/ 392 h 85"/>
                <a:gd name="T90" fmla="*/ 151 w 92"/>
                <a:gd name="T91" fmla="*/ 364 h 85"/>
                <a:gd name="T92" fmla="*/ 136 w 92"/>
                <a:gd name="T93" fmla="*/ 379 h 85"/>
                <a:gd name="T94" fmla="*/ 151 w 92"/>
                <a:gd name="T95" fmla="*/ 322 h 85"/>
                <a:gd name="T96" fmla="*/ 149 w 92"/>
                <a:gd name="T97" fmla="*/ 303 h 85"/>
                <a:gd name="T98" fmla="*/ 134 w 92"/>
                <a:gd name="T99" fmla="*/ 340 h 85"/>
                <a:gd name="T100" fmla="*/ 136 w 92"/>
                <a:gd name="T101" fmla="*/ 322 h 85"/>
                <a:gd name="T102" fmla="*/ 92 w 92"/>
                <a:gd name="T103" fmla="*/ 392 h 85"/>
                <a:gd name="T104" fmla="*/ 92 w 92"/>
                <a:gd name="T105" fmla="*/ 364 h 85"/>
                <a:gd name="T106" fmla="*/ 125 w 92"/>
                <a:gd name="T107" fmla="*/ 307 h 85"/>
                <a:gd name="T108" fmla="*/ 116 w 92"/>
                <a:gd name="T109" fmla="*/ 322 h 85"/>
                <a:gd name="T110" fmla="*/ 125 w 92"/>
                <a:gd name="T111" fmla="*/ 307 h 85"/>
                <a:gd name="T112" fmla="*/ 109 w 92"/>
                <a:gd name="T113" fmla="*/ 307 h 85"/>
                <a:gd name="T114" fmla="*/ 98 w 92"/>
                <a:gd name="T115" fmla="*/ 333 h 85"/>
                <a:gd name="T116" fmla="*/ 82 w 92"/>
                <a:gd name="T117" fmla="*/ 333 h 85"/>
                <a:gd name="T118" fmla="*/ 98 w 92"/>
                <a:gd name="T119" fmla="*/ 322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GB"/>
            </a:p>
          </p:txBody>
        </p:sp>
        <p:sp>
          <p:nvSpPr>
            <p:cNvPr id="33182" name="Freeform 4700"/>
            <p:cNvSpPr>
              <a:spLocks/>
            </p:cNvSpPr>
            <p:nvPr/>
          </p:nvSpPr>
          <p:spPr bwMode="auto">
            <a:xfrm>
              <a:off x="1396" y="1025"/>
              <a:ext cx="181" cy="37"/>
            </a:xfrm>
            <a:custGeom>
              <a:avLst/>
              <a:gdLst>
                <a:gd name="T0" fmla="*/ 145 w 161"/>
                <a:gd name="T1" fmla="*/ 83 h 29"/>
                <a:gd name="T2" fmla="*/ 111 w 161"/>
                <a:gd name="T3" fmla="*/ 46 h 29"/>
                <a:gd name="T4" fmla="*/ 162 w 161"/>
                <a:gd name="T5" fmla="*/ 46 h 29"/>
                <a:gd name="T6" fmla="*/ 67 w 161"/>
                <a:gd name="T7" fmla="*/ 28 h 29"/>
                <a:gd name="T8" fmla="*/ 88 w 161"/>
                <a:gd name="T9" fmla="*/ 0 h 29"/>
                <a:gd name="T10" fmla="*/ 0 w 161"/>
                <a:gd name="T11" fmla="*/ 0 h 29"/>
                <a:gd name="T12" fmla="*/ 78 w 161"/>
                <a:gd name="T13" fmla="*/ 46 h 29"/>
                <a:gd name="T14" fmla="*/ 60 w 161"/>
                <a:gd name="T15" fmla="*/ 96 h 29"/>
                <a:gd name="T16" fmla="*/ 49 w 161"/>
                <a:gd name="T17" fmla="*/ 159 h 29"/>
                <a:gd name="T18" fmla="*/ 129 w 161"/>
                <a:gd name="T19" fmla="*/ 159 h 29"/>
                <a:gd name="T20" fmla="*/ 201 w 161"/>
                <a:gd name="T21" fmla="*/ 159 h 29"/>
                <a:gd name="T22" fmla="*/ 278 w 161"/>
                <a:gd name="T23" fmla="*/ 143 h 29"/>
                <a:gd name="T24" fmla="*/ 358 w 161"/>
                <a:gd name="T25" fmla="*/ 143 h 29"/>
                <a:gd name="T26" fmla="*/ 364 w 161"/>
                <a:gd name="T27" fmla="*/ 106 h 29"/>
                <a:gd name="T28" fmla="*/ 307 w 161"/>
                <a:gd name="T29" fmla="*/ 65 h 29"/>
                <a:gd name="T30" fmla="*/ 227 w 161"/>
                <a:gd name="T31" fmla="*/ 83 h 29"/>
                <a:gd name="T32" fmla="*/ 145 w 161"/>
                <a:gd name="T33" fmla="*/ 8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GB"/>
            </a:p>
          </p:txBody>
        </p:sp>
        <p:sp>
          <p:nvSpPr>
            <p:cNvPr id="33183" name="Freeform 4701"/>
            <p:cNvSpPr>
              <a:spLocks/>
            </p:cNvSpPr>
            <p:nvPr/>
          </p:nvSpPr>
          <p:spPr bwMode="auto">
            <a:xfrm>
              <a:off x="1458" y="958"/>
              <a:ext cx="115" cy="46"/>
            </a:xfrm>
            <a:custGeom>
              <a:avLst/>
              <a:gdLst>
                <a:gd name="T0" fmla="*/ 42 w 104"/>
                <a:gd name="T1" fmla="*/ 65 h 36"/>
                <a:gd name="T2" fmla="*/ 28 w 104"/>
                <a:gd name="T3" fmla="*/ 40 h 36"/>
                <a:gd name="T4" fmla="*/ 101 w 104"/>
                <a:gd name="T5" fmla="*/ 0 h 36"/>
                <a:gd name="T6" fmla="*/ 187 w 104"/>
                <a:gd name="T7" fmla="*/ 40 h 36"/>
                <a:gd name="T8" fmla="*/ 169 w 104"/>
                <a:gd name="T9" fmla="*/ 106 h 36"/>
                <a:gd name="T10" fmla="*/ 209 w 104"/>
                <a:gd name="T11" fmla="*/ 135 h 36"/>
                <a:gd name="T12" fmla="*/ 136 w 104"/>
                <a:gd name="T13" fmla="*/ 157 h 36"/>
                <a:gd name="T14" fmla="*/ 101 w 104"/>
                <a:gd name="T15" fmla="*/ 201 h 36"/>
                <a:gd name="T16" fmla="*/ 84 w 104"/>
                <a:gd name="T17" fmla="*/ 173 h 36"/>
                <a:gd name="T18" fmla="*/ 84 w 104"/>
                <a:gd name="T19" fmla="*/ 201 h 36"/>
                <a:gd name="T20" fmla="*/ 14 w 104"/>
                <a:gd name="T21" fmla="*/ 143 h 36"/>
                <a:gd name="T22" fmla="*/ 101 w 104"/>
                <a:gd name="T23" fmla="*/ 135 h 36"/>
                <a:gd name="T24" fmla="*/ 0 w 104"/>
                <a:gd name="T25" fmla="*/ 96 h 36"/>
                <a:gd name="T26" fmla="*/ 42 w 104"/>
                <a:gd name="T27" fmla="*/ 65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GB"/>
            </a:p>
          </p:txBody>
        </p:sp>
        <p:sp>
          <p:nvSpPr>
            <p:cNvPr id="33184" name="Freeform 4702"/>
            <p:cNvSpPr>
              <a:spLocks/>
            </p:cNvSpPr>
            <p:nvPr/>
          </p:nvSpPr>
          <p:spPr bwMode="auto">
            <a:xfrm>
              <a:off x="1125" y="1025"/>
              <a:ext cx="156" cy="39"/>
            </a:xfrm>
            <a:custGeom>
              <a:avLst/>
              <a:gdLst>
                <a:gd name="T0" fmla="*/ 85 w 139"/>
                <a:gd name="T1" fmla="*/ 155 h 31"/>
                <a:gd name="T2" fmla="*/ 53 w 139"/>
                <a:gd name="T3" fmla="*/ 143 h 31"/>
                <a:gd name="T4" fmla="*/ 152 w 139"/>
                <a:gd name="T5" fmla="*/ 94 h 31"/>
                <a:gd name="T6" fmla="*/ 79 w 139"/>
                <a:gd name="T7" fmla="*/ 94 h 31"/>
                <a:gd name="T8" fmla="*/ 0 w 139"/>
                <a:gd name="T9" fmla="*/ 94 h 31"/>
                <a:gd name="T10" fmla="*/ 74 w 139"/>
                <a:gd name="T11" fmla="*/ 84 h 31"/>
                <a:gd name="T12" fmla="*/ 43 w 139"/>
                <a:gd name="T13" fmla="*/ 75 h 31"/>
                <a:gd name="T14" fmla="*/ 91 w 139"/>
                <a:gd name="T15" fmla="*/ 60 h 31"/>
                <a:gd name="T16" fmla="*/ 70 w 139"/>
                <a:gd name="T17" fmla="*/ 39 h 31"/>
                <a:gd name="T18" fmla="*/ 160 w 139"/>
                <a:gd name="T19" fmla="*/ 49 h 31"/>
                <a:gd name="T20" fmla="*/ 218 w 139"/>
                <a:gd name="T21" fmla="*/ 84 h 31"/>
                <a:gd name="T22" fmla="*/ 222 w 139"/>
                <a:gd name="T23" fmla="*/ 25 h 31"/>
                <a:gd name="T24" fmla="*/ 276 w 139"/>
                <a:gd name="T25" fmla="*/ 0 h 31"/>
                <a:gd name="T26" fmla="*/ 249 w 139"/>
                <a:gd name="T27" fmla="*/ 75 h 31"/>
                <a:gd name="T28" fmla="*/ 311 w 139"/>
                <a:gd name="T29" fmla="*/ 60 h 31"/>
                <a:gd name="T30" fmla="*/ 264 w 139"/>
                <a:gd name="T31" fmla="*/ 118 h 31"/>
                <a:gd name="T32" fmla="*/ 229 w 139"/>
                <a:gd name="T33" fmla="*/ 118 h 31"/>
                <a:gd name="T34" fmla="*/ 152 w 139"/>
                <a:gd name="T35" fmla="*/ 143 h 31"/>
                <a:gd name="T36" fmla="*/ 85 w 139"/>
                <a:gd name="T37" fmla="*/ 15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GB"/>
            </a:p>
          </p:txBody>
        </p:sp>
        <p:sp>
          <p:nvSpPr>
            <p:cNvPr id="33185" name="Freeform 4703"/>
            <p:cNvSpPr>
              <a:spLocks/>
            </p:cNvSpPr>
            <p:nvPr/>
          </p:nvSpPr>
          <p:spPr bwMode="auto">
            <a:xfrm>
              <a:off x="1331" y="1223"/>
              <a:ext cx="98" cy="56"/>
            </a:xfrm>
            <a:custGeom>
              <a:avLst/>
              <a:gdLst>
                <a:gd name="T0" fmla="*/ 133 w 88"/>
                <a:gd name="T1" fmla="*/ 151 h 45"/>
                <a:gd name="T2" fmla="*/ 110 w 88"/>
                <a:gd name="T3" fmla="*/ 147 h 45"/>
                <a:gd name="T4" fmla="*/ 118 w 88"/>
                <a:gd name="T5" fmla="*/ 132 h 45"/>
                <a:gd name="T6" fmla="*/ 101 w 88"/>
                <a:gd name="T7" fmla="*/ 147 h 45"/>
                <a:gd name="T8" fmla="*/ 40 w 88"/>
                <a:gd name="T9" fmla="*/ 208 h 45"/>
                <a:gd name="T10" fmla="*/ 36 w 88"/>
                <a:gd name="T11" fmla="*/ 164 h 45"/>
                <a:gd name="T12" fmla="*/ 0 w 88"/>
                <a:gd name="T13" fmla="*/ 164 h 45"/>
                <a:gd name="T14" fmla="*/ 36 w 88"/>
                <a:gd name="T15" fmla="*/ 119 h 45"/>
                <a:gd name="T16" fmla="*/ 62 w 88"/>
                <a:gd name="T17" fmla="*/ 62 h 45"/>
                <a:gd name="T18" fmla="*/ 87 w 88"/>
                <a:gd name="T19" fmla="*/ 0 h 45"/>
                <a:gd name="T20" fmla="*/ 101 w 88"/>
                <a:gd name="T21" fmla="*/ 21 h 45"/>
                <a:gd name="T22" fmla="*/ 96 w 88"/>
                <a:gd name="T23" fmla="*/ 57 h 45"/>
                <a:gd name="T24" fmla="*/ 110 w 88"/>
                <a:gd name="T25" fmla="*/ 32 h 45"/>
                <a:gd name="T26" fmla="*/ 163 w 88"/>
                <a:gd name="T27" fmla="*/ 108 h 45"/>
                <a:gd name="T28" fmla="*/ 148 w 88"/>
                <a:gd name="T29" fmla="*/ 147 h 45"/>
                <a:gd name="T30" fmla="*/ 182 w 88"/>
                <a:gd name="T31" fmla="*/ 147 h 45"/>
                <a:gd name="T32" fmla="*/ 186 w 88"/>
                <a:gd name="T33" fmla="*/ 164 h 45"/>
                <a:gd name="T34" fmla="*/ 155 w 88"/>
                <a:gd name="T35" fmla="*/ 173 h 45"/>
                <a:gd name="T36" fmla="*/ 133 w 88"/>
                <a:gd name="T37" fmla="*/ 151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GB"/>
            </a:p>
          </p:txBody>
        </p:sp>
        <p:sp>
          <p:nvSpPr>
            <p:cNvPr id="33186" name="Freeform 4704"/>
            <p:cNvSpPr>
              <a:spLocks/>
            </p:cNvSpPr>
            <p:nvPr/>
          </p:nvSpPr>
          <p:spPr bwMode="auto">
            <a:xfrm>
              <a:off x="1259" y="1079"/>
              <a:ext cx="88" cy="40"/>
            </a:xfrm>
            <a:custGeom>
              <a:avLst/>
              <a:gdLst>
                <a:gd name="T0" fmla="*/ 167 w 79"/>
                <a:gd name="T1" fmla="*/ 0 h 33"/>
                <a:gd name="T2" fmla="*/ 66 w 79"/>
                <a:gd name="T3" fmla="*/ 0 h 33"/>
                <a:gd name="T4" fmla="*/ 80 w 79"/>
                <a:gd name="T5" fmla="*/ 27 h 33"/>
                <a:gd name="T6" fmla="*/ 56 w 79"/>
                <a:gd name="T7" fmla="*/ 48 h 33"/>
                <a:gd name="T8" fmla="*/ 0 w 79"/>
                <a:gd name="T9" fmla="*/ 48 h 33"/>
                <a:gd name="T10" fmla="*/ 36 w 79"/>
                <a:gd name="T11" fmla="*/ 91 h 33"/>
                <a:gd name="T12" fmla="*/ 72 w 79"/>
                <a:gd name="T13" fmla="*/ 125 h 33"/>
                <a:gd name="T14" fmla="*/ 77 w 79"/>
                <a:gd name="T15" fmla="*/ 102 h 33"/>
                <a:gd name="T16" fmla="*/ 118 w 79"/>
                <a:gd name="T17" fmla="*/ 102 h 33"/>
                <a:gd name="T18" fmla="*/ 145 w 79"/>
                <a:gd name="T19" fmla="*/ 48 h 33"/>
                <a:gd name="T20" fmla="*/ 16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GB"/>
            </a:p>
          </p:txBody>
        </p:sp>
        <p:sp>
          <p:nvSpPr>
            <p:cNvPr id="33187" name="Freeform 4705"/>
            <p:cNvSpPr>
              <a:spLocks/>
            </p:cNvSpPr>
            <p:nvPr/>
          </p:nvSpPr>
          <p:spPr bwMode="auto">
            <a:xfrm>
              <a:off x="1339" y="1070"/>
              <a:ext cx="90" cy="39"/>
            </a:xfrm>
            <a:custGeom>
              <a:avLst/>
              <a:gdLst>
                <a:gd name="T0" fmla="*/ 107 w 81"/>
                <a:gd name="T1" fmla="*/ 94 h 31"/>
                <a:gd name="T2" fmla="*/ 51 w 81"/>
                <a:gd name="T3" fmla="*/ 94 h 31"/>
                <a:gd name="T4" fmla="*/ 54 w 81"/>
                <a:gd name="T5" fmla="*/ 118 h 31"/>
                <a:gd name="T6" fmla="*/ 32 w 81"/>
                <a:gd name="T7" fmla="*/ 155 h 31"/>
                <a:gd name="T8" fmla="*/ 0 w 81"/>
                <a:gd name="T9" fmla="*/ 155 h 31"/>
                <a:gd name="T10" fmla="*/ 3 w 81"/>
                <a:gd name="T11" fmla="*/ 137 h 31"/>
                <a:gd name="T12" fmla="*/ 40 w 81"/>
                <a:gd name="T13" fmla="*/ 45 h 31"/>
                <a:gd name="T14" fmla="*/ 54 w 81"/>
                <a:gd name="T15" fmla="*/ 36 h 31"/>
                <a:gd name="T16" fmla="*/ 54 w 81"/>
                <a:gd name="T17" fmla="*/ 25 h 31"/>
                <a:gd name="T18" fmla="*/ 71 w 81"/>
                <a:gd name="T19" fmla="*/ 0 h 31"/>
                <a:gd name="T20" fmla="*/ 169 w 81"/>
                <a:gd name="T21" fmla="*/ 25 h 31"/>
                <a:gd name="T22" fmla="*/ 147 w 81"/>
                <a:gd name="T23" fmla="*/ 45 h 31"/>
                <a:gd name="T24" fmla="*/ 107 w 81"/>
                <a:gd name="T25" fmla="*/ 94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GB"/>
            </a:p>
          </p:txBody>
        </p:sp>
        <p:sp>
          <p:nvSpPr>
            <p:cNvPr id="33188" name="Freeform 4706"/>
            <p:cNvSpPr>
              <a:spLocks/>
            </p:cNvSpPr>
            <p:nvPr/>
          </p:nvSpPr>
          <p:spPr bwMode="auto">
            <a:xfrm>
              <a:off x="563" y="1532"/>
              <a:ext cx="47" cy="51"/>
            </a:xfrm>
            <a:custGeom>
              <a:avLst/>
              <a:gdLst>
                <a:gd name="T0" fmla="*/ 57 w 43"/>
                <a:gd name="T1" fmla="*/ 134 h 41"/>
                <a:gd name="T2" fmla="*/ 52 w 43"/>
                <a:gd name="T3" fmla="*/ 134 h 41"/>
                <a:gd name="T4" fmla="*/ 33 w 43"/>
                <a:gd name="T5" fmla="*/ 134 h 41"/>
                <a:gd name="T6" fmla="*/ 36 w 43"/>
                <a:gd name="T7" fmla="*/ 119 h 41"/>
                <a:gd name="T8" fmla="*/ 33 w 43"/>
                <a:gd name="T9" fmla="*/ 109 h 41"/>
                <a:gd name="T10" fmla="*/ 14 w 43"/>
                <a:gd name="T11" fmla="*/ 109 h 41"/>
                <a:gd name="T12" fmla="*/ 36 w 43"/>
                <a:gd name="T13" fmla="*/ 88 h 41"/>
                <a:gd name="T14" fmla="*/ 14 w 43"/>
                <a:gd name="T15" fmla="*/ 71 h 41"/>
                <a:gd name="T16" fmla="*/ 14 w 43"/>
                <a:gd name="T17" fmla="*/ 57 h 41"/>
                <a:gd name="T18" fmla="*/ 2 w 43"/>
                <a:gd name="T19" fmla="*/ 46 h 41"/>
                <a:gd name="T20" fmla="*/ 2 w 43"/>
                <a:gd name="T21" fmla="*/ 32 h 41"/>
                <a:gd name="T22" fmla="*/ 14 w 43"/>
                <a:gd name="T23" fmla="*/ 14 h 41"/>
                <a:gd name="T24" fmla="*/ 5 w 43"/>
                <a:gd name="T25" fmla="*/ 21 h 41"/>
                <a:gd name="T26" fmla="*/ 0 w 43"/>
                <a:gd name="T27" fmla="*/ 0 h 41"/>
                <a:gd name="T28" fmla="*/ 33 w 43"/>
                <a:gd name="T29" fmla="*/ 14 h 41"/>
                <a:gd name="T30" fmla="*/ 57 w 43"/>
                <a:gd name="T31" fmla="*/ 21 h 41"/>
                <a:gd name="T32" fmla="*/ 61 w 43"/>
                <a:gd name="T33" fmla="*/ 57 h 41"/>
                <a:gd name="T34" fmla="*/ 74 w 43"/>
                <a:gd name="T35" fmla="*/ 109 h 41"/>
                <a:gd name="T36" fmla="*/ 80 w 43"/>
                <a:gd name="T37" fmla="*/ 167 h 41"/>
                <a:gd name="T38" fmla="*/ 80 w 43"/>
                <a:gd name="T39" fmla="*/ 188 h 41"/>
                <a:gd name="T40" fmla="*/ 39 w 43"/>
                <a:gd name="T41" fmla="*/ 151 h 41"/>
                <a:gd name="T42" fmla="*/ 57 w 43"/>
                <a:gd name="T43" fmla="*/ 134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GB"/>
            </a:p>
          </p:txBody>
        </p:sp>
        <p:sp>
          <p:nvSpPr>
            <p:cNvPr id="33189" name="Freeform 4707"/>
            <p:cNvSpPr>
              <a:spLocks/>
            </p:cNvSpPr>
            <p:nvPr/>
          </p:nvSpPr>
          <p:spPr bwMode="auto">
            <a:xfrm>
              <a:off x="1083" y="1017"/>
              <a:ext cx="113" cy="23"/>
            </a:xfrm>
            <a:custGeom>
              <a:avLst/>
              <a:gdLst>
                <a:gd name="T0" fmla="*/ 125 w 102"/>
                <a:gd name="T1" fmla="*/ 48 h 19"/>
                <a:gd name="T2" fmla="*/ 125 w 102"/>
                <a:gd name="T3" fmla="*/ 27 h 19"/>
                <a:gd name="T4" fmla="*/ 102 w 102"/>
                <a:gd name="T5" fmla="*/ 48 h 19"/>
                <a:gd name="T6" fmla="*/ 79 w 102"/>
                <a:gd name="T7" fmla="*/ 58 h 19"/>
                <a:gd name="T8" fmla="*/ 79 w 102"/>
                <a:gd name="T9" fmla="*/ 58 h 19"/>
                <a:gd name="T10" fmla="*/ 58 w 102"/>
                <a:gd name="T11" fmla="*/ 74 h 19"/>
                <a:gd name="T12" fmla="*/ 38 w 102"/>
                <a:gd name="T13" fmla="*/ 74 h 19"/>
                <a:gd name="T14" fmla="*/ 38 w 102"/>
                <a:gd name="T15" fmla="*/ 64 h 19"/>
                <a:gd name="T16" fmla="*/ 24 w 102"/>
                <a:gd name="T17" fmla="*/ 74 h 19"/>
                <a:gd name="T18" fmla="*/ 0 w 102"/>
                <a:gd name="T19" fmla="*/ 74 h 19"/>
                <a:gd name="T20" fmla="*/ 14 w 102"/>
                <a:gd name="T21" fmla="*/ 58 h 19"/>
                <a:gd name="T22" fmla="*/ 89 w 102"/>
                <a:gd name="T23" fmla="*/ 27 h 19"/>
                <a:gd name="T24" fmla="*/ 140 w 102"/>
                <a:gd name="T25" fmla="*/ 0 h 19"/>
                <a:gd name="T26" fmla="*/ 173 w 102"/>
                <a:gd name="T27" fmla="*/ 0 h 19"/>
                <a:gd name="T28" fmla="*/ 208 w 102"/>
                <a:gd name="T29" fmla="*/ 0 h 19"/>
                <a:gd name="T30" fmla="*/ 173 w 102"/>
                <a:gd name="T31" fmla="*/ 12 h 19"/>
                <a:gd name="T32" fmla="*/ 185 w 102"/>
                <a:gd name="T33" fmla="*/ 27 h 19"/>
                <a:gd name="T34" fmla="*/ 173 w 102"/>
                <a:gd name="T35" fmla="*/ 27 h 19"/>
                <a:gd name="T36" fmla="*/ 140 w 102"/>
                <a:gd name="T37" fmla="*/ 48 h 19"/>
                <a:gd name="T38" fmla="*/ 122 w 102"/>
                <a:gd name="T39" fmla="*/ 58 h 19"/>
                <a:gd name="T40" fmla="*/ 125 w 102"/>
                <a:gd name="T41" fmla="*/ 48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GB"/>
            </a:p>
          </p:txBody>
        </p:sp>
        <p:sp>
          <p:nvSpPr>
            <p:cNvPr id="33190" name="Freeform 4708"/>
            <p:cNvSpPr>
              <a:spLocks/>
            </p:cNvSpPr>
            <p:nvPr/>
          </p:nvSpPr>
          <p:spPr bwMode="auto">
            <a:xfrm>
              <a:off x="1310" y="1029"/>
              <a:ext cx="68" cy="27"/>
            </a:xfrm>
            <a:custGeom>
              <a:avLst/>
              <a:gdLst>
                <a:gd name="T0" fmla="*/ 55 w 62"/>
                <a:gd name="T1" fmla="*/ 40 h 21"/>
                <a:gd name="T2" fmla="*/ 36 w 62"/>
                <a:gd name="T3" fmla="*/ 28 h 21"/>
                <a:gd name="T4" fmla="*/ 46 w 62"/>
                <a:gd name="T5" fmla="*/ 28 h 21"/>
                <a:gd name="T6" fmla="*/ 33 w 62"/>
                <a:gd name="T7" fmla="*/ 40 h 21"/>
                <a:gd name="T8" fmla="*/ 29 w 62"/>
                <a:gd name="T9" fmla="*/ 51 h 21"/>
                <a:gd name="T10" fmla="*/ 29 w 62"/>
                <a:gd name="T11" fmla="*/ 51 h 21"/>
                <a:gd name="T12" fmla="*/ 0 w 62"/>
                <a:gd name="T13" fmla="*/ 82 h 21"/>
                <a:gd name="T14" fmla="*/ 78 w 62"/>
                <a:gd name="T15" fmla="*/ 66 h 21"/>
                <a:gd name="T16" fmla="*/ 33 w 62"/>
                <a:gd name="T17" fmla="*/ 96 h 21"/>
                <a:gd name="T18" fmla="*/ 29 w 62"/>
                <a:gd name="T19" fmla="*/ 109 h 21"/>
                <a:gd name="T20" fmla="*/ 72 w 62"/>
                <a:gd name="T21" fmla="*/ 123 h 21"/>
                <a:gd name="T22" fmla="*/ 78 w 62"/>
                <a:gd name="T23" fmla="*/ 109 h 21"/>
                <a:gd name="T24" fmla="*/ 86 w 62"/>
                <a:gd name="T25" fmla="*/ 96 h 21"/>
                <a:gd name="T26" fmla="*/ 100 w 62"/>
                <a:gd name="T27" fmla="*/ 96 h 21"/>
                <a:gd name="T28" fmla="*/ 110 w 62"/>
                <a:gd name="T29" fmla="*/ 82 h 21"/>
                <a:gd name="T30" fmla="*/ 95 w 62"/>
                <a:gd name="T31" fmla="*/ 66 h 21"/>
                <a:gd name="T32" fmla="*/ 120 w 62"/>
                <a:gd name="T33" fmla="*/ 28 h 21"/>
                <a:gd name="T34" fmla="*/ 114 w 62"/>
                <a:gd name="T35" fmla="*/ 0 h 21"/>
                <a:gd name="T36" fmla="*/ 92 w 62"/>
                <a:gd name="T37" fmla="*/ 13 h 21"/>
                <a:gd name="T38" fmla="*/ 65 w 62"/>
                <a:gd name="T39" fmla="*/ 13 h 21"/>
                <a:gd name="T40" fmla="*/ 72 w 62"/>
                <a:gd name="T41" fmla="*/ 40 h 21"/>
                <a:gd name="T42" fmla="*/ 65 w 62"/>
                <a:gd name="T43" fmla="*/ 40 h 21"/>
                <a:gd name="T44" fmla="*/ 55 w 62"/>
                <a:gd name="T45" fmla="*/ 4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GB"/>
            </a:p>
          </p:txBody>
        </p:sp>
        <p:sp>
          <p:nvSpPr>
            <p:cNvPr id="33191" name="Freeform 4709"/>
            <p:cNvSpPr>
              <a:spLocks/>
            </p:cNvSpPr>
            <p:nvPr/>
          </p:nvSpPr>
          <p:spPr bwMode="auto">
            <a:xfrm>
              <a:off x="1337" y="989"/>
              <a:ext cx="59" cy="22"/>
            </a:xfrm>
            <a:custGeom>
              <a:avLst/>
              <a:gdLst>
                <a:gd name="T0" fmla="*/ 61 w 54"/>
                <a:gd name="T1" fmla="*/ 2 h 19"/>
                <a:gd name="T2" fmla="*/ 67 w 54"/>
                <a:gd name="T3" fmla="*/ 2 h 19"/>
                <a:gd name="T4" fmla="*/ 87 w 54"/>
                <a:gd name="T5" fmla="*/ 2 h 19"/>
                <a:gd name="T6" fmla="*/ 97 w 54"/>
                <a:gd name="T7" fmla="*/ 2 h 19"/>
                <a:gd name="T8" fmla="*/ 97 w 54"/>
                <a:gd name="T9" fmla="*/ 25 h 19"/>
                <a:gd name="T10" fmla="*/ 99 w 54"/>
                <a:gd name="T11" fmla="*/ 39 h 19"/>
                <a:gd name="T12" fmla="*/ 74 w 54"/>
                <a:gd name="T13" fmla="*/ 52 h 19"/>
                <a:gd name="T14" fmla="*/ 44 w 54"/>
                <a:gd name="T15" fmla="*/ 34 h 19"/>
                <a:gd name="T16" fmla="*/ 0 w 54"/>
                <a:gd name="T17" fmla="*/ 34 h 19"/>
                <a:gd name="T18" fmla="*/ 5 w 54"/>
                <a:gd name="T19" fmla="*/ 19 h 19"/>
                <a:gd name="T20" fmla="*/ 36 w 54"/>
                <a:gd name="T21" fmla="*/ 19 h 19"/>
                <a:gd name="T22" fmla="*/ 33 w 54"/>
                <a:gd name="T23" fmla="*/ 2 h 19"/>
                <a:gd name="T24" fmla="*/ 17 w 54"/>
                <a:gd name="T25" fmla="*/ 2 h 19"/>
                <a:gd name="T26" fmla="*/ 5 w 54"/>
                <a:gd name="T27" fmla="*/ 0 h 19"/>
                <a:gd name="T28" fmla="*/ 61 w 54"/>
                <a:gd name="T29" fmla="*/ 0 h 19"/>
                <a:gd name="T30" fmla="*/ 61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GB"/>
            </a:p>
          </p:txBody>
        </p:sp>
        <p:sp>
          <p:nvSpPr>
            <p:cNvPr id="33192" name="Freeform 4710"/>
            <p:cNvSpPr>
              <a:spLocks/>
            </p:cNvSpPr>
            <p:nvPr/>
          </p:nvSpPr>
          <p:spPr bwMode="auto">
            <a:xfrm>
              <a:off x="1241" y="1149"/>
              <a:ext cx="53" cy="24"/>
            </a:xfrm>
            <a:custGeom>
              <a:avLst/>
              <a:gdLst>
                <a:gd name="T0" fmla="*/ 92 w 47"/>
                <a:gd name="T1" fmla="*/ 47 h 19"/>
                <a:gd name="T2" fmla="*/ 92 w 47"/>
                <a:gd name="T3" fmla="*/ 37 h 19"/>
                <a:gd name="T4" fmla="*/ 60 w 47"/>
                <a:gd name="T5" fmla="*/ 0 h 19"/>
                <a:gd name="T6" fmla="*/ 48 w 47"/>
                <a:gd name="T7" fmla="*/ 20 h 19"/>
                <a:gd name="T8" fmla="*/ 43 w 47"/>
                <a:gd name="T9" fmla="*/ 13 h 19"/>
                <a:gd name="T10" fmla="*/ 33 w 47"/>
                <a:gd name="T11" fmla="*/ 37 h 19"/>
                <a:gd name="T12" fmla="*/ 0 w 47"/>
                <a:gd name="T13" fmla="*/ 61 h 19"/>
                <a:gd name="T14" fmla="*/ 60 w 47"/>
                <a:gd name="T15" fmla="*/ 97 h 19"/>
                <a:gd name="T16" fmla="*/ 111 w 47"/>
                <a:gd name="T17" fmla="*/ 75 h 19"/>
                <a:gd name="T18" fmla="*/ 98 w 47"/>
                <a:gd name="T19" fmla="*/ 75 h 19"/>
                <a:gd name="T20" fmla="*/ 92 w 47"/>
                <a:gd name="T21" fmla="*/ 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GB"/>
            </a:p>
          </p:txBody>
        </p:sp>
        <p:sp>
          <p:nvSpPr>
            <p:cNvPr id="33193" name="Freeform 4711"/>
            <p:cNvSpPr>
              <a:spLocks/>
            </p:cNvSpPr>
            <p:nvPr/>
          </p:nvSpPr>
          <p:spPr bwMode="auto">
            <a:xfrm>
              <a:off x="1533" y="1079"/>
              <a:ext cx="55" cy="17"/>
            </a:xfrm>
            <a:custGeom>
              <a:avLst/>
              <a:gdLst>
                <a:gd name="T0" fmla="*/ 91 w 48"/>
                <a:gd name="T1" fmla="*/ 0 h 14"/>
                <a:gd name="T2" fmla="*/ 3 w 48"/>
                <a:gd name="T3" fmla="*/ 0 h 14"/>
                <a:gd name="T4" fmla="*/ 0 w 48"/>
                <a:gd name="T5" fmla="*/ 19 h 14"/>
                <a:gd name="T6" fmla="*/ 13 w 48"/>
                <a:gd name="T7" fmla="*/ 34 h 14"/>
                <a:gd name="T8" fmla="*/ 25 w 48"/>
                <a:gd name="T9" fmla="*/ 57 h 14"/>
                <a:gd name="T10" fmla="*/ 125 w 48"/>
                <a:gd name="T11" fmla="*/ 49 h 14"/>
                <a:gd name="T12" fmla="*/ 91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GB"/>
            </a:p>
          </p:txBody>
        </p:sp>
        <p:sp>
          <p:nvSpPr>
            <p:cNvPr id="33194" name="Freeform 4712"/>
            <p:cNvSpPr>
              <a:spLocks/>
            </p:cNvSpPr>
            <p:nvPr/>
          </p:nvSpPr>
          <p:spPr bwMode="auto">
            <a:xfrm>
              <a:off x="1511" y="1177"/>
              <a:ext cx="34" cy="19"/>
            </a:xfrm>
            <a:custGeom>
              <a:avLst/>
              <a:gdLst>
                <a:gd name="T0" fmla="*/ 50 w 31"/>
                <a:gd name="T1" fmla="*/ 52 h 15"/>
                <a:gd name="T2" fmla="*/ 3 w 31"/>
                <a:gd name="T3" fmla="*/ 77 h 15"/>
                <a:gd name="T4" fmla="*/ 0 w 31"/>
                <a:gd name="T5" fmla="*/ 37 h 15"/>
                <a:gd name="T6" fmla="*/ 36 w 31"/>
                <a:gd name="T7" fmla="*/ 0 h 15"/>
                <a:gd name="T8" fmla="*/ 59 w 31"/>
                <a:gd name="T9" fmla="*/ 16 h 15"/>
                <a:gd name="T10" fmla="*/ 50 w 31"/>
                <a:gd name="T11" fmla="*/ 5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GB"/>
            </a:p>
          </p:txBody>
        </p:sp>
        <p:sp>
          <p:nvSpPr>
            <p:cNvPr id="33195" name="Freeform 4713"/>
            <p:cNvSpPr>
              <a:spLocks/>
            </p:cNvSpPr>
            <p:nvPr/>
          </p:nvSpPr>
          <p:spPr bwMode="auto">
            <a:xfrm>
              <a:off x="1411" y="994"/>
              <a:ext cx="37" cy="17"/>
            </a:xfrm>
            <a:custGeom>
              <a:avLst/>
              <a:gdLst>
                <a:gd name="T0" fmla="*/ 0 w 33"/>
                <a:gd name="T1" fmla="*/ 18 h 15"/>
                <a:gd name="T2" fmla="*/ 12 w 33"/>
                <a:gd name="T3" fmla="*/ 0 h 15"/>
                <a:gd name="T4" fmla="*/ 73 w 33"/>
                <a:gd name="T5" fmla="*/ 18 h 15"/>
                <a:gd name="T6" fmla="*/ 65 w 33"/>
                <a:gd name="T7" fmla="*/ 23 h 15"/>
                <a:gd name="T8" fmla="*/ 12 w 33"/>
                <a:gd name="T9" fmla="*/ 36 h 15"/>
                <a:gd name="T10" fmla="*/ 3 w 33"/>
                <a:gd name="T11" fmla="*/ 23 h 15"/>
                <a:gd name="T12" fmla="*/ 0 w 33"/>
                <a:gd name="T13" fmla="*/ 1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GB"/>
            </a:p>
          </p:txBody>
        </p:sp>
        <p:sp>
          <p:nvSpPr>
            <p:cNvPr id="33196" name="Freeform 4714"/>
            <p:cNvSpPr>
              <a:spLocks/>
            </p:cNvSpPr>
            <p:nvPr/>
          </p:nvSpPr>
          <p:spPr bwMode="auto">
            <a:xfrm>
              <a:off x="1368" y="1047"/>
              <a:ext cx="40" cy="15"/>
            </a:xfrm>
            <a:custGeom>
              <a:avLst/>
              <a:gdLst>
                <a:gd name="T0" fmla="*/ 20 w 36"/>
                <a:gd name="T1" fmla="*/ 45 h 12"/>
                <a:gd name="T2" fmla="*/ 0 w 36"/>
                <a:gd name="T3" fmla="*/ 36 h 12"/>
                <a:gd name="T4" fmla="*/ 60 w 36"/>
                <a:gd name="T5" fmla="*/ 0 h 12"/>
                <a:gd name="T6" fmla="*/ 74 w 36"/>
                <a:gd name="T7" fmla="*/ 36 h 12"/>
                <a:gd name="T8" fmla="*/ 64 w 36"/>
                <a:gd name="T9" fmla="*/ 60 h 12"/>
                <a:gd name="T10" fmla="*/ 20 w 36"/>
                <a:gd name="T11" fmla="*/ 4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GB"/>
            </a:p>
          </p:txBody>
        </p:sp>
        <p:sp>
          <p:nvSpPr>
            <p:cNvPr id="33197" name="Freeform 4715"/>
            <p:cNvSpPr>
              <a:spLocks/>
            </p:cNvSpPr>
            <p:nvPr/>
          </p:nvSpPr>
          <p:spPr bwMode="auto">
            <a:xfrm>
              <a:off x="1219" y="1079"/>
              <a:ext cx="32" cy="15"/>
            </a:xfrm>
            <a:custGeom>
              <a:avLst/>
              <a:gdLst>
                <a:gd name="T0" fmla="*/ 16 w 30"/>
                <a:gd name="T1" fmla="*/ 60 h 12"/>
                <a:gd name="T2" fmla="*/ 0 w 30"/>
                <a:gd name="T3" fmla="*/ 13 h 12"/>
                <a:gd name="T4" fmla="*/ 41 w 30"/>
                <a:gd name="T5" fmla="*/ 0 h 12"/>
                <a:gd name="T6" fmla="*/ 47 w 30"/>
                <a:gd name="T7" fmla="*/ 13 h 12"/>
                <a:gd name="T8" fmla="*/ 16 w 30"/>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GB"/>
            </a:p>
          </p:txBody>
        </p:sp>
        <p:sp>
          <p:nvSpPr>
            <p:cNvPr id="33198" name="Freeform 4716"/>
            <p:cNvSpPr>
              <a:spLocks/>
            </p:cNvSpPr>
            <p:nvPr/>
          </p:nvSpPr>
          <p:spPr bwMode="auto">
            <a:xfrm>
              <a:off x="1822" y="1137"/>
              <a:ext cx="35" cy="21"/>
            </a:xfrm>
            <a:custGeom>
              <a:avLst/>
              <a:gdLst>
                <a:gd name="T0" fmla="*/ 73 w 31"/>
                <a:gd name="T1" fmla="*/ 53 h 17"/>
                <a:gd name="T2" fmla="*/ 16 w 31"/>
                <a:gd name="T3" fmla="*/ 0 h 17"/>
                <a:gd name="T4" fmla="*/ 0 w 31"/>
                <a:gd name="T5" fmla="*/ 21 h 17"/>
                <a:gd name="T6" fmla="*/ 0 w 31"/>
                <a:gd name="T7" fmla="*/ 32 h 17"/>
                <a:gd name="T8" fmla="*/ 0 w 31"/>
                <a:gd name="T9" fmla="*/ 43 h 17"/>
                <a:gd name="T10" fmla="*/ 3 w 31"/>
                <a:gd name="T11" fmla="*/ 53 h 17"/>
                <a:gd name="T12" fmla="*/ 16 w 31"/>
                <a:gd name="T13" fmla="*/ 61 h 17"/>
                <a:gd name="T14" fmla="*/ 3 w 31"/>
                <a:gd name="T15" fmla="*/ 75 h 17"/>
                <a:gd name="T16" fmla="*/ 73 w 31"/>
                <a:gd name="T17" fmla="*/ 5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GB"/>
            </a:p>
          </p:txBody>
        </p:sp>
        <p:sp>
          <p:nvSpPr>
            <p:cNvPr id="33199" name="Freeform 4717"/>
            <p:cNvSpPr>
              <a:spLocks/>
            </p:cNvSpPr>
            <p:nvPr/>
          </p:nvSpPr>
          <p:spPr bwMode="auto">
            <a:xfrm>
              <a:off x="2191" y="1210"/>
              <a:ext cx="143" cy="60"/>
            </a:xfrm>
            <a:custGeom>
              <a:avLst/>
              <a:gdLst>
                <a:gd name="T0" fmla="*/ 236 w 126"/>
                <a:gd name="T1" fmla="*/ 0 h 48"/>
                <a:gd name="T2" fmla="*/ 232 w 126"/>
                <a:gd name="T3" fmla="*/ 25 h 48"/>
                <a:gd name="T4" fmla="*/ 200 w 126"/>
                <a:gd name="T5" fmla="*/ 36 h 48"/>
                <a:gd name="T6" fmla="*/ 180 w 126"/>
                <a:gd name="T7" fmla="*/ 25 h 48"/>
                <a:gd name="T8" fmla="*/ 180 w 126"/>
                <a:gd name="T9" fmla="*/ 60 h 48"/>
                <a:gd name="T10" fmla="*/ 180 w 126"/>
                <a:gd name="T11" fmla="*/ 49 h 48"/>
                <a:gd name="T12" fmla="*/ 150 w 126"/>
                <a:gd name="T13" fmla="*/ 36 h 48"/>
                <a:gd name="T14" fmla="*/ 144 w 126"/>
                <a:gd name="T15" fmla="*/ 60 h 48"/>
                <a:gd name="T16" fmla="*/ 123 w 126"/>
                <a:gd name="T17" fmla="*/ 36 h 48"/>
                <a:gd name="T18" fmla="*/ 107 w 126"/>
                <a:gd name="T19" fmla="*/ 80 h 48"/>
                <a:gd name="T20" fmla="*/ 94 w 126"/>
                <a:gd name="T21" fmla="*/ 94 h 48"/>
                <a:gd name="T22" fmla="*/ 75 w 126"/>
                <a:gd name="T23" fmla="*/ 75 h 48"/>
                <a:gd name="T24" fmla="*/ 87 w 126"/>
                <a:gd name="T25" fmla="*/ 60 h 48"/>
                <a:gd name="T26" fmla="*/ 47 w 126"/>
                <a:gd name="T27" fmla="*/ 0 h 48"/>
                <a:gd name="T28" fmla="*/ 53 w 126"/>
                <a:gd name="T29" fmla="*/ 25 h 48"/>
                <a:gd name="T30" fmla="*/ 58 w 126"/>
                <a:gd name="T31" fmla="*/ 49 h 48"/>
                <a:gd name="T32" fmla="*/ 36 w 126"/>
                <a:gd name="T33" fmla="*/ 25 h 48"/>
                <a:gd name="T34" fmla="*/ 30 w 126"/>
                <a:gd name="T35" fmla="*/ 49 h 48"/>
                <a:gd name="T36" fmla="*/ 30 w 126"/>
                <a:gd name="T37" fmla="*/ 49 h 48"/>
                <a:gd name="T38" fmla="*/ 36 w 126"/>
                <a:gd name="T39" fmla="*/ 60 h 48"/>
                <a:gd name="T40" fmla="*/ 30 w 126"/>
                <a:gd name="T41" fmla="*/ 60 h 48"/>
                <a:gd name="T42" fmla="*/ 3 w 126"/>
                <a:gd name="T43" fmla="*/ 60 h 48"/>
                <a:gd name="T44" fmla="*/ 12 w 126"/>
                <a:gd name="T45" fmla="*/ 75 h 48"/>
                <a:gd name="T46" fmla="*/ 0 w 126"/>
                <a:gd name="T47" fmla="*/ 75 h 48"/>
                <a:gd name="T48" fmla="*/ 66 w 126"/>
                <a:gd name="T49" fmla="*/ 80 h 48"/>
                <a:gd name="T50" fmla="*/ 53 w 126"/>
                <a:gd name="T51" fmla="*/ 94 h 48"/>
                <a:gd name="T52" fmla="*/ 58 w 126"/>
                <a:gd name="T53" fmla="*/ 108 h 48"/>
                <a:gd name="T54" fmla="*/ 3 w 126"/>
                <a:gd name="T55" fmla="*/ 118 h 48"/>
                <a:gd name="T56" fmla="*/ 47 w 126"/>
                <a:gd name="T57" fmla="*/ 138 h 48"/>
                <a:gd name="T58" fmla="*/ 66 w 126"/>
                <a:gd name="T59" fmla="*/ 149 h 48"/>
                <a:gd name="T60" fmla="*/ 58 w 126"/>
                <a:gd name="T61" fmla="*/ 156 h 48"/>
                <a:gd name="T62" fmla="*/ 66 w 126"/>
                <a:gd name="T63" fmla="*/ 156 h 48"/>
                <a:gd name="T64" fmla="*/ 58 w 126"/>
                <a:gd name="T65" fmla="*/ 173 h 48"/>
                <a:gd name="T66" fmla="*/ 36 w 126"/>
                <a:gd name="T67" fmla="*/ 195 h 48"/>
                <a:gd name="T68" fmla="*/ 58 w 126"/>
                <a:gd name="T69" fmla="*/ 208 h 48"/>
                <a:gd name="T70" fmla="*/ 94 w 126"/>
                <a:gd name="T71" fmla="*/ 216 h 48"/>
                <a:gd name="T72" fmla="*/ 162 w 126"/>
                <a:gd name="T73" fmla="*/ 231 h 48"/>
                <a:gd name="T74" fmla="*/ 209 w 126"/>
                <a:gd name="T75" fmla="*/ 208 h 48"/>
                <a:gd name="T76" fmla="*/ 258 w 126"/>
                <a:gd name="T77" fmla="*/ 173 h 48"/>
                <a:gd name="T78" fmla="*/ 283 w 126"/>
                <a:gd name="T79" fmla="*/ 138 h 48"/>
                <a:gd name="T80" fmla="*/ 303 w 126"/>
                <a:gd name="T81" fmla="*/ 118 h 48"/>
                <a:gd name="T82" fmla="*/ 305 w 126"/>
                <a:gd name="T83" fmla="*/ 118 h 48"/>
                <a:gd name="T84" fmla="*/ 293 w 126"/>
                <a:gd name="T85" fmla="*/ 108 h 48"/>
                <a:gd name="T86" fmla="*/ 305 w 126"/>
                <a:gd name="T87" fmla="*/ 94 h 48"/>
                <a:gd name="T88" fmla="*/ 305 w 126"/>
                <a:gd name="T89" fmla="*/ 80 h 48"/>
                <a:gd name="T90" fmla="*/ 283 w 126"/>
                <a:gd name="T91" fmla="*/ 80 h 48"/>
                <a:gd name="T92" fmla="*/ 288 w 126"/>
                <a:gd name="T93" fmla="*/ 75 h 48"/>
                <a:gd name="T94" fmla="*/ 275 w 126"/>
                <a:gd name="T95" fmla="*/ 60 h 48"/>
                <a:gd name="T96" fmla="*/ 270 w 126"/>
                <a:gd name="T97" fmla="*/ 36 h 48"/>
                <a:gd name="T98" fmla="*/ 288 w 126"/>
                <a:gd name="T99" fmla="*/ 16 h 48"/>
                <a:gd name="T100" fmla="*/ 258 w 126"/>
                <a:gd name="T101" fmla="*/ 25 h 48"/>
                <a:gd name="T102" fmla="*/ 236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GB"/>
            </a:p>
          </p:txBody>
        </p:sp>
        <p:sp>
          <p:nvSpPr>
            <p:cNvPr id="33200" name="Freeform 4718"/>
            <p:cNvSpPr>
              <a:spLocks/>
            </p:cNvSpPr>
            <p:nvPr/>
          </p:nvSpPr>
          <p:spPr bwMode="auto">
            <a:xfrm>
              <a:off x="2360" y="1436"/>
              <a:ext cx="61" cy="78"/>
            </a:xfrm>
            <a:custGeom>
              <a:avLst/>
              <a:gdLst>
                <a:gd name="T0" fmla="*/ 101 w 56"/>
                <a:gd name="T1" fmla="*/ 193 h 64"/>
                <a:gd name="T2" fmla="*/ 101 w 56"/>
                <a:gd name="T3" fmla="*/ 132 h 64"/>
                <a:gd name="T4" fmla="*/ 101 w 56"/>
                <a:gd name="T5" fmla="*/ 74 h 64"/>
                <a:gd name="T6" fmla="*/ 85 w 56"/>
                <a:gd name="T7" fmla="*/ 72 h 64"/>
                <a:gd name="T8" fmla="*/ 81 w 56"/>
                <a:gd name="T9" fmla="*/ 72 h 64"/>
                <a:gd name="T10" fmla="*/ 63 w 56"/>
                <a:gd name="T11" fmla="*/ 72 h 64"/>
                <a:gd name="T12" fmla="*/ 76 w 56"/>
                <a:gd name="T13" fmla="*/ 20 h 64"/>
                <a:gd name="T14" fmla="*/ 85 w 56"/>
                <a:gd name="T15" fmla="*/ 0 h 64"/>
                <a:gd name="T16" fmla="*/ 74 w 56"/>
                <a:gd name="T17" fmla="*/ 13 h 64"/>
                <a:gd name="T18" fmla="*/ 63 w 56"/>
                <a:gd name="T19" fmla="*/ 13 h 64"/>
                <a:gd name="T20" fmla="*/ 48 w 56"/>
                <a:gd name="T21" fmla="*/ 29 h 64"/>
                <a:gd name="T22" fmla="*/ 52 w 56"/>
                <a:gd name="T23" fmla="*/ 49 h 64"/>
                <a:gd name="T24" fmla="*/ 48 w 56"/>
                <a:gd name="T25" fmla="*/ 72 h 64"/>
                <a:gd name="T26" fmla="*/ 14 w 56"/>
                <a:gd name="T27" fmla="*/ 74 h 64"/>
                <a:gd name="T28" fmla="*/ 16 w 56"/>
                <a:gd name="T29" fmla="*/ 94 h 64"/>
                <a:gd name="T30" fmla="*/ 4 w 56"/>
                <a:gd name="T31" fmla="*/ 115 h 64"/>
                <a:gd name="T32" fmla="*/ 34 w 56"/>
                <a:gd name="T33" fmla="*/ 145 h 64"/>
                <a:gd name="T34" fmla="*/ 14 w 56"/>
                <a:gd name="T35" fmla="*/ 182 h 64"/>
                <a:gd name="T36" fmla="*/ 34 w 56"/>
                <a:gd name="T37" fmla="*/ 171 h 64"/>
                <a:gd name="T38" fmla="*/ 14 w 56"/>
                <a:gd name="T39" fmla="*/ 199 h 64"/>
                <a:gd name="T40" fmla="*/ 0 w 56"/>
                <a:gd name="T41" fmla="*/ 208 h 64"/>
                <a:gd name="T42" fmla="*/ 4 w 56"/>
                <a:gd name="T43" fmla="*/ 222 h 64"/>
                <a:gd name="T44" fmla="*/ 0 w 56"/>
                <a:gd name="T45" fmla="*/ 224 h 64"/>
                <a:gd name="T46" fmla="*/ 14 w 56"/>
                <a:gd name="T47" fmla="*/ 235 h 64"/>
                <a:gd name="T48" fmla="*/ 4 w 56"/>
                <a:gd name="T49" fmla="*/ 250 h 64"/>
                <a:gd name="T50" fmla="*/ 16 w 56"/>
                <a:gd name="T51" fmla="*/ 250 h 64"/>
                <a:gd name="T52" fmla="*/ 16 w 56"/>
                <a:gd name="T53" fmla="*/ 256 h 64"/>
                <a:gd name="T54" fmla="*/ 41 w 56"/>
                <a:gd name="T55" fmla="*/ 250 h 64"/>
                <a:gd name="T56" fmla="*/ 68 w 56"/>
                <a:gd name="T57" fmla="*/ 222 h 64"/>
                <a:gd name="T58" fmla="*/ 96 w 56"/>
                <a:gd name="T59" fmla="*/ 208 h 64"/>
                <a:gd name="T60" fmla="*/ 101 w 56"/>
                <a:gd name="T61" fmla="*/ 19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GB"/>
            </a:p>
          </p:txBody>
        </p:sp>
        <p:sp>
          <p:nvSpPr>
            <p:cNvPr id="33201" name="Freeform 4719"/>
            <p:cNvSpPr>
              <a:spLocks/>
            </p:cNvSpPr>
            <p:nvPr/>
          </p:nvSpPr>
          <p:spPr bwMode="auto">
            <a:xfrm>
              <a:off x="2428" y="1369"/>
              <a:ext cx="113" cy="176"/>
            </a:xfrm>
            <a:custGeom>
              <a:avLst/>
              <a:gdLst>
                <a:gd name="T0" fmla="*/ 18 w 102"/>
                <a:gd name="T1" fmla="*/ 193 h 142"/>
                <a:gd name="T2" fmla="*/ 34 w 102"/>
                <a:gd name="T3" fmla="*/ 193 h 142"/>
                <a:gd name="T4" fmla="*/ 24 w 102"/>
                <a:gd name="T5" fmla="*/ 257 h 142"/>
                <a:gd name="T6" fmla="*/ 42 w 102"/>
                <a:gd name="T7" fmla="*/ 276 h 142"/>
                <a:gd name="T8" fmla="*/ 64 w 102"/>
                <a:gd name="T9" fmla="*/ 296 h 142"/>
                <a:gd name="T10" fmla="*/ 79 w 102"/>
                <a:gd name="T11" fmla="*/ 381 h 142"/>
                <a:gd name="T12" fmla="*/ 34 w 102"/>
                <a:gd name="T13" fmla="*/ 428 h 142"/>
                <a:gd name="T14" fmla="*/ 50 w 102"/>
                <a:gd name="T15" fmla="*/ 455 h 142"/>
                <a:gd name="T16" fmla="*/ 18 w 102"/>
                <a:gd name="T17" fmla="*/ 509 h 142"/>
                <a:gd name="T18" fmla="*/ 58 w 102"/>
                <a:gd name="T19" fmla="*/ 544 h 142"/>
                <a:gd name="T20" fmla="*/ 79 w 102"/>
                <a:gd name="T21" fmla="*/ 544 h 142"/>
                <a:gd name="T22" fmla="*/ 30 w 102"/>
                <a:gd name="T23" fmla="*/ 595 h 142"/>
                <a:gd name="T24" fmla="*/ 12 w 102"/>
                <a:gd name="T25" fmla="*/ 637 h 142"/>
                <a:gd name="T26" fmla="*/ 53 w 102"/>
                <a:gd name="T27" fmla="*/ 622 h 142"/>
                <a:gd name="T28" fmla="*/ 89 w 102"/>
                <a:gd name="T29" fmla="*/ 595 h 142"/>
                <a:gd name="T30" fmla="*/ 166 w 102"/>
                <a:gd name="T31" fmla="*/ 595 h 142"/>
                <a:gd name="T32" fmla="*/ 173 w 102"/>
                <a:gd name="T33" fmla="*/ 530 h 142"/>
                <a:gd name="T34" fmla="*/ 208 w 102"/>
                <a:gd name="T35" fmla="*/ 455 h 142"/>
                <a:gd name="T36" fmla="*/ 166 w 102"/>
                <a:gd name="T37" fmla="*/ 436 h 142"/>
                <a:gd name="T38" fmla="*/ 151 w 102"/>
                <a:gd name="T39" fmla="*/ 374 h 142"/>
                <a:gd name="T40" fmla="*/ 155 w 102"/>
                <a:gd name="T41" fmla="*/ 342 h 142"/>
                <a:gd name="T42" fmla="*/ 107 w 102"/>
                <a:gd name="T43" fmla="*/ 205 h 142"/>
                <a:gd name="T44" fmla="*/ 89 w 102"/>
                <a:gd name="T45" fmla="*/ 169 h 142"/>
                <a:gd name="T46" fmla="*/ 81 w 102"/>
                <a:gd name="T47" fmla="*/ 156 h 142"/>
                <a:gd name="T48" fmla="*/ 58 w 102"/>
                <a:gd name="T49" fmla="*/ 77 h 142"/>
                <a:gd name="T50" fmla="*/ 58 w 102"/>
                <a:gd name="T51" fmla="*/ 57 h 142"/>
                <a:gd name="T52" fmla="*/ 34 w 102"/>
                <a:gd name="T53" fmla="*/ 0 h 142"/>
                <a:gd name="T54" fmla="*/ 24 w 102"/>
                <a:gd name="T55" fmla="*/ 57 h 142"/>
                <a:gd name="T56" fmla="*/ 12 w 102"/>
                <a:gd name="T57" fmla="*/ 77 h 142"/>
                <a:gd name="T58" fmla="*/ 12 w 102"/>
                <a:gd name="T59" fmla="*/ 109 h 142"/>
                <a:gd name="T60" fmla="*/ 2 w 102"/>
                <a:gd name="T61" fmla="*/ 136 h 142"/>
                <a:gd name="T62" fmla="*/ 18 w 102"/>
                <a:gd name="T63" fmla="*/ 136 h 142"/>
                <a:gd name="T64" fmla="*/ 2 w 102"/>
                <a:gd name="T65" fmla="*/ 24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GB"/>
            </a:p>
          </p:txBody>
        </p:sp>
        <p:sp>
          <p:nvSpPr>
            <p:cNvPr id="33202" name="Freeform 4720"/>
            <p:cNvSpPr>
              <a:spLocks/>
            </p:cNvSpPr>
            <p:nvPr/>
          </p:nvSpPr>
          <p:spPr bwMode="auto">
            <a:xfrm>
              <a:off x="2399" y="1436"/>
              <a:ext cx="33" cy="23"/>
            </a:xfrm>
            <a:custGeom>
              <a:avLst/>
              <a:gdLst>
                <a:gd name="T0" fmla="*/ 48 w 31"/>
                <a:gd name="T1" fmla="*/ 58 h 19"/>
                <a:gd name="T2" fmla="*/ 43 w 31"/>
                <a:gd name="T3" fmla="*/ 40 h 19"/>
                <a:gd name="T4" fmla="*/ 28 w 31"/>
                <a:gd name="T5" fmla="*/ 0 h 19"/>
                <a:gd name="T6" fmla="*/ 7 w 31"/>
                <a:gd name="T7" fmla="*/ 18 h 19"/>
                <a:gd name="T8" fmla="*/ 0 w 31"/>
                <a:gd name="T9" fmla="*/ 64 h 19"/>
                <a:gd name="T10" fmla="*/ 16 w 31"/>
                <a:gd name="T11" fmla="*/ 64 h 19"/>
                <a:gd name="T12" fmla="*/ 19 w 31"/>
                <a:gd name="T13" fmla="*/ 64 h 19"/>
                <a:gd name="T14" fmla="*/ 32 w 31"/>
                <a:gd name="T15" fmla="*/ 74 h 19"/>
                <a:gd name="T16" fmla="*/ 48 w 31"/>
                <a:gd name="T17" fmla="*/ 5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GB"/>
            </a:p>
          </p:txBody>
        </p:sp>
        <p:sp>
          <p:nvSpPr>
            <p:cNvPr id="33203" name="Freeform 4721"/>
            <p:cNvSpPr>
              <a:spLocks/>
            </p:cNvSpPr>
            <p:nvPr/>
          </p:nvSpPr>
          <p:spPr bwMode="auto">
            <a:xfrm>
              <a:off x="2419" y="1389"/>
              <a:ext cx="13" cy="9"/>
            </a:xfrm>
            <a:custGeom>
              <a:avLst/>
              <a:gdLst>
                <a:gd name="T0" fmla="*/ 14 w 12"/>
                <a:gd name="T1" fmla="*/ 13 h 7"/>
                <a:gd name="T2" fmla="*/ 2 w 12"/>
                <a:gd name="T3" fmla="*/ 0 h 7"/>
                <a:gd name="T4" fmla="*/ 0 w 12"/>
                <a:gd name="T5" fmla="*/ 13 h 7"/>
                <a:gd name="T6" fmla="*/ 16 w 12"/>
                <a:gd name="T7" fmla="*/ 40 h 7"/>
                <a:gd name="T8" fmla="*/ 20 w 12"/>
                <a:gd name="T9" fmla="*/ 22 h 7"/>
                <a:gd name="T10" fmla="*/ 14 w 12"/>
                <a:gd name="T11" fmla="*/ 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GB"/>
            </a:p>
          </p:txBody>
        </p:sp>
        <p:sp>
          <p:nvSpPr>
            <p:cNvPr id="33204" name="Freeform 4722"/>
            <p:cNvSpPr>
              <a:spLocks/>
            </p:cNvSpPr>
            <p:nvPr/>
          </p:nvSpPr>
          <p:spPr bwMode="auto">
            <a:xfrm>
              <a:off x="2416" y="1371"/>
              <a:ext cx="12" cy="13"/>
            </a:xfrm>
            <a:custGeom>
              <a:avLst/>
              <a:gdLst>
                <a:gd name="T0" fmla="*/ 12 w 12"/>
                <a:gd name="T1" fmla="*/ 35 h 10"/>
                <a:gd name="T2" fmla="*/ 10 w 12"/>
                <a:gd name="T3" fmla="*/ 0 h 10"/>
                <a:gd name="T4" fmla="*/ 3 w 12"/>
                <a:gd name="T5" fmla="*/ 35 h 10"/>
                <a:gd name="T6" fmla="*/ 0 w 12"/>
                <a:gd name="T7" fmla="*/ 64 h 10"/>
                <a:gd name="T8" fmla="*/ 12 w 12"/>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GB"/>
            </a:p>
          </p:txBody>
        </p:sp>
        <p:sp>
          <p:nvSpPr>
            <p:cNvPr id="33205" name="Freeform 4723"/>
            <p:cNvSpPr>
              <a:spLocks/>
            </p:cNvSpPr>
            <p:nvPr/>
          </p:nvSpPr>
          <p:spPr bwMode="auto">
            <a:xfrm>
              <a:off x="2498" y="1328"/>
              <a:ext cx="2" cy="10"/>
            </a:xfrm>
            <a:custGeom>
              <a:avLst/>
              <a:gdLst>
                <a:gd name="T0" fmla="*/ 0 w 2"/>
                <a:gd name="T1" fmla="*/ 0 h 9"/>
                <a:gd name="T2" fmla="*/ 0 w 2"/>
                <a:gd name="T3" fmla="*/ 12 h 9"/>
                <a:gd name="T4" fmla="*/ 0 w 2"/>
                <a:gd name="T5" fmla="*/ 14 h 9"/>
                <a:gd name="T6" fmla="*/ 0 w 2"/>
                <a:gd name="T7" fmla="*/ 1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GB"/>
            </a:p>
          </p:txBody>
        </p:sp>
        <p:sp>
          <p:nvSpPr>
            <p:cNvPr id="33206" name="Freeform 4724"/>
            <p:cNvSpPr>
              <a:spLocks/>
            </p:cNvSpPr>
            <p:nvPr/>
          </p:nvSpPr>
          <p:spPr bwMode="auto">
            <a:xfrm>
              <a:off x="2426" y="1412"/>
              <a:ext cx="6" cy="4"/>
            </a:xfrm>
            <a:custGeom>
              <a:avLst/>
              <a:gdLst>
                <a:gd name="T0" fmla="*/ 0 w 7"/>
                <a:gd name="T1" fmla="*/ 21 h 3"/>
                <a:gd name="T2" fmla="*/ 3 w 7"/>
                <a:gd name="T3" fmla="*/ 0 h 3"/>
                <a:gd name="T4" fmla="*/ 0 w 7"/>
                <a:gd name="T5" fmla="*/ 0 h 3"/>
                <a:gd name="T6" fmla="*/ 0 w 7"/>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GB"/>
            </a:p>
          </p:txBody>
        </p:sp>
        <p:sp>
          <p:nvSpPr>
            <p:cNvPr id="33207" name="Freeform 4725"/>
            <p:cNvSpPr>
              <a:spLocks/>
            </p:cNvSpPr>
            <p:nvPr/>
          </p:nvSpPr>
          <p:spPr bwMode="auto">
            <a:xfrm>
              <a:off x="2449" y="1474"/>
              <a:ext cx="6" cy="6"/>
            </a:xfrm>
            <a:custGeom>
              <a:avLst/>
              <a:gdLst>
                <a:gd name="T0" fmla="*/ 17 w 5"/>
                <a:gd name="T1" fmla="*/ 17 h 5"/>
                <a:gd name="T2" fmla="*/ 0 w 5"/>
                <a:gd name="T3" fmla="*/ 0 h 5"/>
                <a:gd name="T4" fmla="*/ 0 w 5"/>
                <a:gd name="T5" fmla="*/ 17 h 5"/>
                <a:gd name="T6" fmla="*/ 17 w 5"/>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GB"/>
            </a:p>
          </p:txBody>
        </p:sp>
        <p:sp>
          <p:nvSpPr>
            <p:cNvPr id="33208" name="Rectangle 472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3209" name="Freeform 4727"/>
            <p:cNvSpPr>
              <a:spLocks/>
            </p:cNvSpPr>
            <p:nvPr/>
          </p:nvSpPr>
          <p:spPr bwMode="auto">
            <a:xfrm>
              <a:off x="2089" y="1811"/>
              <a:ext cx="14" cy="2"/>
            </a:xfrm>
            <a:custGeom>
              <a:avLst/>
              <a:gdLst>
                <a:gd name="T0" fmla="*/ 15 w 12"/>
                <a:gd name="T1" fmla="*/ 2 h 2"/>
                <a:gd name="T2" fmla="*/ 0 w 12"/>
                <a:gd name="T3" fmla="*/ 0 h 2"/>
                <a:gd name="T4" fmla="*/ 35 w 12"/>
                <a:gd name="T5" fmla="*/ 0 h 2"/>
                <a:gd name="T6" fmla="*/ 15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GB"/>
            </a:p>
          </p:txBody>
        </p:sp>
        <p:sp>
          <p:nvSpPr>
            <p:cNvPr id="33210" name="Freeform 472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3211" name="Rectangle 472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3212" name="Freeform 4730"/>
            <p:cNvSpPr>
              <a:spLocks/>
            </p:cNvSpPr>
            <p:nvPr/>
          </p:nvSpPr>
          <p:spPr bwMode="auto">
            <a:xfrm>
              <a:off x="1425" y="1933"/>
              <a:ext cx="4" cy="1"/>
            </a:xfrm>
            <a:custGeom>
              <a:avLst/>
              <a:gdLst>
                <a:gd name="T0" fmla="*/ 21 w 3"/>
                <a:gd name="T1" fmla="*/ 0 h 1"/>
                <a:gd name="T2" fmla="*/ 21 w 3"/>
                <a:gd name="T3" fmla="*/ 0 h 1"/>
                <a:gd name="T4" fmla="*/ 0 w 3"/>
                <a:gd name="T5" fmla="*/ 0 h 1"/>
                <a:gd name="T6" fmla="*/ 21 w 3"/>
                <a:gd name="T7" fmla="*/ 0 h 1"/>
                <a:gd name="T8" fmla="*/ 21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GB"/>
            </a:p>
          </p:txBody>
        </p:sp>
        <p:sp>
          <p:nvSpPr>
            <p:cNvPr id="33213" name="Freeform 4731"/>
            <p:cNvSpPr>
              <a:spLocks/>
            </p:cNvSpPr>
            <p:nvPr/>
          </p:nvSpPr>
          <p:spPr bwMode="auto">
            <a:xfrm>
              <a:off x="2360" y="1720"/>
              <a:ext cx="52" cy="111"/>
            </a:xfrm>
            <a:custGeom>
              <a:avLst/>
              <a:gdLst>
                <a:gd name="T0" fmla="*/ 42 w 47"/>
                <a:gd name="T1" fmla="*/ 0 h 90"/>
                <a:gd name="T2" fmla="*/ 28 w 47"/>
                <a:gd name="T3" fmla="*/ 2 h 90"/>
                <a:gd name="T4" fmla="*/ 28 w 47"/>
                <a:gd name="T5" fmla="*/ 99 h 90"/>
                <a:gd name="T6" fmla="*/ 17 w 47"/>
                <a:gd name="T7" fmla="*/ 150 h 90"/>
                <a:gd name="T8" fmla="*/ 4 w 47"/>
                <a:gd name="T9" fmla="*/ 207 h 90"/>
                <a:gd name="T10" fmla="*/ 0 w 47"/>
                <a:gd name="T11" fmla="*/ 257 h 90"/>
                <a:gd name="T12" fmla="*/ 14 w 47"/>
                <a:gd name="T13" fmla="*/ 279 h 90"/>
                <a:gd name="T14" fmla="*/ 21 w 47"/>
                <a:gd name="T15" fmla="*/ 279 h 90"/>
                <a:gd name="T16" fmla="*/ 17 w 47"/>
                <a:gd name="T17" fmla="*/ 391 h 90"/>
                <a:gd name="T18" fmla="*/ 61 w 47"/>
                <a:gd name="T19" fmla="*/ 370 h 90"/>
                <a:gd name="T20" fmla="*/ 61 w 47"/>
                <a:gd name="T21" fmla="*/ 356 h 90"/>
                <a:gd name="T22" fmla="*/ 72 w 47"/>
                <a:gd name="T23" fmla="*/ 311 h 90"/>
                <a:gd name="T24" fmla="*/ 72 w 47"/>
                <a:gd name="T25" fmla="*/ 285 h 90"/>
                <a:gd name="T26" fmla="*/ 72 w 47"/>
                <a:gd name="T27" fmla="*/ 243 h 90"/>
                <a:gd name="T28" fmla="*/ 61 w 47"/>
                <a:gd name="T29" fmla="*/ 183 h 90"/>
                <a:gd name="T30" fmla="*/ 72 w 47"/>
                <a:gd name="T31" fmla="*/ 183 h 90"/>
                <a:gd name="T32" fmla="*/ 81 w 47"/>
                <a:gd name="T33" fmla="*/ 90 h 90"/>
                <a:gd name="T34" fmla="*/ 96 w 47"/>
                <a:gd name="T35" fmla="*/ 53 h 90"/>
                <a:gd name="T36" fmla="*/ 96 w 47"/>
                <a:gd name="T37" fmla="*/ 2 h 90"/>
                <a:gd name="T38" fmla="*/ 56 w 47"/>
                <a:gd name="T39" fmla="*/ 2 h 90"/>
                <a:gd name="T40" fmla="*/ 42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GB"/>
            </a:p>
          </p:txBody>
        </p:sp>
        <p:sp>
          <p:nvSpPr>
            <p:cNvPr id="33214" name="Freeform 4732"/>
            <p:cNvSpPr>
              <a:spLocks/>
            </p:cNvSpPr>
            <p:nvPr/>
          </p:nvSpPr>
          <p:spPr bwMode="auto">
            <a:xfrm>
              <a:off x="2370" y="1682"/>
              <a:ext cx="196" cy="167"/>
            </a:xfrm>
            <a:custGeom>
              <a:avLst/>
              <a:gdLst>
                <a:gd name="T0" fmla="*/ 84 w 175"/>
                <a:gd name="T1" fmla="*/ 147 h 135"/>
                <a:gd name="T2" fmla="*/ 43 w 175"/>
                <a:gd name="T3" fmla="*/ 147 h 135"/>
                <a:gd name="T4" fmla="*/ 27 w 175"/>
                <a:gd name="T5" fmla="*/ 136 h 135"/>
                <a:gd name="T6" fmla="*/ 12 w 175"/>
                <a:gd name="T7" fmla="*/ 147 h 135"/>
                <a:gd name="T8" fmla="*/ 12 w 175"/>
                <a:gd name="T9" fmla="*/ 115 h 135"/>
                <a:gd name="T10" fmla="*/ 2 w 175"/>
                <a:gd name="T11" fmla="*/ 109 h 135"/>
                <a:gd name="T12" fmla="*/ 2 w 175"/>
                <a:gd name="T13" fmla="*/ 93 h 135"/>
                <a:gd name="T14" fmla="*/ 0 w 175"/>
                <a:gd name="T15" fmla="*/ 88 h 135"/>
                <a:gd name="T16" fmla="*/ 0 w 175"/>
                <a:gd name="T17" fmla="*/ 40 h 135"/>
                <a:gd name="T18" fmla="*/ 48 w 175"/>
                <a:gd name="T19" fmla="*/ 0 h 135"/>
                <a:gd name="T20" fmla="*/ 90 w 175"/>
                <a:gd name="T21" fmla="*/ 2 h 135"/>
                <a:gd name="T22" fmla="*/ 128 w 175"/>
                <a:gd name="T23" fmla="*/ 21 h 135"/>
                <a:gd name="T24" fmla="*/ 161 w 175"/>
                <a:gd name="T25" fmla="*/ 21 h 135"/>
                <a:gd name="T26" fmla="*/ 199 w 175"/>
                <a:gd name="T27" fmla="*/ 32 h 135"/>
                <a:gd name="T28" fmla="*/ 231 w 175"/>
                <a:gd name="T29" fmla="*/ 32 h 135"/>
                <a:gd name="T30" fmla="*/ 251 w 175"/>
                <a:gd name="T31" fmla="*/ 57 h 135"/>
                <a:gd name="T32" fmla="*/ 333 w 175"/>
                <a:gd name="T33" fmla="*/ 93 h 135"/>
                <a:gd name="T34" fmla="*/ 333 w 175"/>
                <a:gd name="T35" fmla="*/ 93 h 135"/>
                <a:gd name="T36" fmla="*/ 346 w 175"/>
                <a:gd name="T37" fmla="*/ 93 h 135"/>
                <a:gd name="T38" fmla="*/ 388 w 175"/>
                <a:gd name="T39" fmla="*/ 109 h 135"/>
                <a:gd name="T40" fmla="*/ 383 w 175"/>
                <a:gd name="T41" fmla="*/ 155 h 135"/>
                <a:gd name="T42" fmla="*/ 346 w 175"/>
                <a:gd name="T43" fmla="*/ 199 h 135"/>
                <a:gd name="T44" fmla="*/ 314 w 175"/>
                <a:gd name="T45" fmla="*/ 230 h 135"/>
                <a:gd name="T46" fmla="*/ 292 w 175"/>
                <a:gd name="T47" fmla="*/ 294 h 135"/>
                <a:gd name="T48" fmla="*/ 278 w 175"/>
                <a:gd name="T49" fmla="*/ 344 h 135"/>
                <a:gd name="T50" fmla="*/ 292 w 175"/>
                <a:gd name="T51" fmla="*/ 396 h 135"/>
                <a:gd name="T52" fmla="*/ 261 w 175"/>
                <a:gd name="T53" fmla="*/ 464 h 135"/>
                <a:gd name="T54" fmla="*/ 259 w 175"/>
                <a:gd name="T55" fmla="*/ 485 h 135"/>
                <a:gd name="T56" fmla="*/ 231 w 175"/>
                <a:gd name="T57" fmla="*/ 512 h 135"/>
                <a:gd name="T58" fmla="*/ 215 w 175"/>
                <a:gd name="T59" fmla="*/ 557 h 135"/>
                <a:gd name="T60" fmla="*/ 178 w 175"/>
                <a:gd name="T61" fmla="*/ 557 h 135"/>
                <a:gd name="T62" fmla="*/ 133 w 175"/>
                <a:gd name="T63" fmla="*/ 564 h 135"/>
                <a:gd name="T64" fmla="*/ 113 w 175"/>
                <a:gd name="T65" fmla="*/ 600 h 135"/>
                <a:gd name="T66" fmla="*/ 90 w 175"/>
                <a:gd name="T67" fmla="*/ 600 h 135"/>
                <a:gd name="T68" fmla="*/ 84 w 175"/>
                <a:gd name="T69" fmla="*/ 541 h 135"/>
                <a:gd name="T70" fmla="*/ 56 w 175"/>
                <a:gd name="T71" fmla="*/ 512 h 135"/>
                <a:gd name="T72" fmla="*/ 48 w 175"/>
                <a:gd name="T73" fmla="*/ 512 h 135"/>
                <a:gd name="T74" fmla="*/ 48 w 175"/>
                <a:gd name="T75" fmla="*/ 502 h 135"/>
                <a:gd name="T76" fmla="*/ 56 w 175"/>
                <a:gd name="T77" fmla="*/ 453 h 135"/>
                <a:gd name="T78" fmla="*/ 56 w 175"/>
                <a:gd name="T79" fmla="*/ 428 h 135"/>
                <a:gd name="T80" fmla="*/ 56 w 175"/>
                <a:gd name="T81" fmla="*/ 388 h 135"/>
                <a:gd name="T82" fmla="*/ 48 w 175"/>
                <a:gd name="T83" fmla="*/ 320 h 135"/>
                <a:gd name="T84" fmla="*/ 56 w 175"/>
                <a:gd name="T85" fmla="*/ 320 h 135"/>
                <a:gd name="T86" fmla="*/ 69 w 175"/>
                <a:gd name="T87" fmla="*/ 224 h 135"/>
                <a:gd name="T88" fmla="*/ 84 w 175"/>
                <a:gd name="T89" fmla="*/ 192 h 135"/>
                <a:gd name="T90" fmla="*/ 84 w 175"/>
                <a:gd name="T91" fmla="*/ 1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GB"/>
            </a:p>
          </p:txBody>
        </p:sp>
        <p:sp>
          <p:nvSpPr>
            <p:cNvPr id="33215" name="Freeform 4733"/>
            <p:cNvSpPr>
              <a:spLocks/>
            </p:cNvSpPr>
            <p:nvPr/>
          </p:nvSpPr>
          <p:spPr bwMode="auto">
            <a:xfrm>
              <a:off x="2555" y="1768"/>
              <a:ext cx="17" cy="10"/>
            </a:xfrm>
            <a:custGeom>
              <a:avLst/>
              <a:gdLst>
                <a:gd name="T0" fmla="*/ 57 w 14"/>
                <a:gd name="T1" fmla="*/ 2 h 9"/>
                <a:gd name="T2" fmla="*/ 28 w 14"/>
                <a:gd name="T3" fmla="*/ 18 h 9"/>
                <a:gd name="T4" fmla="*/ 0 w 14"/>
                <a:gd name="T5" fmla="*/ 4 h 9"/>
                <a:gd name="T6" fmla="*/ 34 w 14"/>
                <a:gd name="T7" fmla="*/ 0 h 9"/>
                <a:gd name="T8" fmla="*/ 57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GB"/>
            </a:p>
          </p:txBody>
        </p:sp>
        <p:sp>
          <p:nvSpPr>
            <p:cNvPr id="33216" name="Freeform 4734"/>
            <p:cNvSpPr>
              <a:spLocks/>
            </p:cNvSpPr>
            <p:nvPr/>
          </p:nvSpPr>
          <p:spPr bwMode="auto">
            <a:xfrm>
              <a:off x="498" y="1561"/>
              <a:ext cx="960" cy="529"/>
            </a:xfrm>
            <a:custGeom>
              <a:avLst/>
              <a:gdLst>
                <a:gd name="T0" fmla="*/ 1850 w 859"/>
                <a:gd name="T1" fmla="*/ 158 h 426"/>
                <a:gd name="T2" fmla="*/ 1752 w 859"/>
                <a:gd name="T3" fmla="*/ 317 h 426"/>
                <a:gd name="T4" fmla="*/ 1552 w 859"/>
                <a:gd name="T5" fmla="*/ 452 h 426"/>
                <a:gd name="T6" fmla="*/ 1404 w 859"/>
                <a:gd name="T7" fmla="*/ 561 h 426"/>
                <a:gd name="T8" fmla="*/ 1380 w 859"/>
                <a:gd name="T9" fmla="*/ 452 h 426"/>
                <a:gd name="T10" fmla="*/ 1361 w 859"/>
                <a:gd name="T11" fmla="*/ 260 h 426"/>
                <a:gd name="T12" fmla="*/ 1257 w 859"/>
                <a:gd name="T13" fmla="*/ 88 h 426"/>
                <a:gd name="T14" fmla="*/ 1087 w 859"/>
                <a:gd name="T15" fmla="*/ 40 h 426"/>
                <a:gd name="T16" fmla="*/ 924 w 859"/>
                <a:gd name="T17" fmla="*/ 21 h 426"/>
                <a:gd name="T18" fmla="*/ 662 w 859"/>
                <a:gd name="T19" fmla="*/ 21 h 426"/>
                <a:gd name="T20" fmla="*/ 402 w 859"/>
                <a:gd name="T21" fmla="*/ 21 h 426"/>
                <a:gd name="T22" fmla="*/ 222 w 859"/>
                <a:gd name="T23" fmla="*/ 149 h 426"/>
                <a:gd name="T24" fmla="*/ 201 w 859"/>
                <a:gd name="T25" fmla="*/ 149 h 426"/>
                <a:gd name="T26" fmla="*/ 162 w 859"/>
                <a:gd name="T27" fmla="*/ 184 h 426"/>
                <a:gd name="T28" fmla="*/ 139 w 859"/>
                <a:gd name="T29" fmla="*/ 238 h 426"/>
                <a:gd name="T30" fmla="*/ 56 w 859"/>
                <a:gd name="T31" fmla="*/ 504 h 426"/>
                <a:gd name="T32" fmla="*/ 0 w 859"/>
                <a:gd name="T33" fmla="*/ 795 h 426"/>
                <a:gd name="T34" fmla="*/ 21 w 859"/>
                <a:gd name="T35" fmla="*/ 905 h 426"/>
                <a:gd name="T36" fmla="*/ 21 w 859"/>
                <a:gd name="T37" fmla="*/ 993 h 426"/>
                <a:gd name="T38" fmla="*/ 36 w 859"/>
                <a:gd name="T39" fmla="*/ 1193 h 426"/>
                <a:gd name="T40" fmla="*/ 184 w 859"/>
                <a:gd name="T41" fmla="*/ 1347 h 426"/>
                <a:gd name="T42" fmla="*/ 331 w 859"/>
                <a:gd name="T43" fmla="*/ 1454 h 426"/>
                <a:gd name="T44" fmla="*/ 478 w 859"/>
                <a:gd name="T45" fmla="*/ 1567 h 426"/>
                <a:gd name="T46" fmla="*/ 605 w 859"/>
                <a:gd name="T47" fmla="*/ 1658 h 426"/>
                <a:gd name="T48" fmla="*/ 691 w 859"/>
                <a:gd name="T49" fmla="*/ 1799 h 426"/>
                <a:gd name="T50" fmla="*/ 705 w 859"/>
                <a:gd name="T51" fmla="*/ 1720 h 426"/>
                <a:gd name="T52" fmla="*/ 743 w 859"/>
                <a:gd name="T53" fmla="*/ 1681 h 426"/>
                <a:gd name="T54" fmla="*/ 810 w 859"/>
                <a:gd name="T55" fmla="*/ 1594 h 426"/>
                <a:gd name="T56" fmla="*/ 886 w 859"/>
                <a:gd name="T57" fmla="*/ 1583 h 426"/>
                <a:gd name="T58" fmla="*/ 952 w 859"/>
                <a:gd name="T59" fmla="*/ 1594 h 426"/>
                <a:gd name="T60" fmla="*/ 983 w 859"/>
                <a:gd name="T61" fmla="*/ 1562 h 426"/>
                <a:gd name="T62" fmla="*/ 1024 w 859"/>
                <a:gd name="T63" fmla="*/ 1529 h 426"/>
                <a:gd name="T64" fmla="*/ 1062 w 859"/>
                <a:gd name="T65" fmla="*/ 1529 h 426"/>
                <a:gd name="T66" fmla="*/ 1113 w 859"/>
                <a:gd name="T67" fmla="*/ 1547 h 426"/>
                <a:gd name="T68" fmla="*/ 1197 w 859"/>
                <a:gd name="T69" fmla="*/ 1658 h 426"/>
                <a:gd name="T70" fmla="*/ 1190 w 859"/>
                <a:gd name="T71" fmla="*/ 1773 h 426"/>
                <a:gd name="T72" fmla="*/ 1207 w 859"/>
                <a:gd name="T73" fmla="*/ 1839 h 426"/>
                <a:gd name="T74" fmla="*/ 1265 w 859"/>
                <a:gd name="T75" fmla="*/ 1807 h 426"/>
                <a:gd name="T76" fmla="*/ 1257 w 859"/>
                <a:gd name="T77" fmla="*/ 1602 h 426"/>
                <a:gd name="T78" fmla="*/ 1277 w 859"/>
                <a:gd name="T79" fmla="*/ 1396 h 426"/>
                <a:gd name="T80" fmla="*/ 1350 w 859"/>
                <a:gd name="T81" fmla="*/ 1294 h 426"/>
                <a:gd name="T82" fmla="*/ 1437 w 859"/>
                <a:gd name="T83" fmla="*/ 1128 h 426"/>
                <a:gd name="T84" fmla="*/ 1487 w 859"/>
                <a:gd name="T85" fmla="*/ 1075 h 426"/>
                <a:gd name="T86" fmla="*/ 1474 w 859"/>
                <a:gd name="T87" fmla="*/ 1064 h 426"/>
                <a:gd name="T88" fmla="*/ 1483 w 859"/>
                <a:gd name="T89" fmla="*/ 993 h 426"/>
                <a:gd name="T90" fmla="*/ 1487 w 859"/>
                <a:gd name="T91" fmla="*/ 956 h 426"/>
                <a:gd name="T92" fmla="*/ 1479 w 859"/>
                <a:gd name="T93" fmla="*/ 853 h 426"/>
                <a:gd name="T94" fmla="*/ 1500 w 859"/>
                <a:gd name="T95" fmla="*/ 806 h 426"/>
                <a:gd name="T96" fmla="*/ 1509 w 859"/>
                <a:gd name="T97" fmla="*/ 882 h 426"/>
                <a:gd name="T98" fmla="*/ 1537 w 859"/>
                <a:gd name="T99" fmla="*/ 874 h 426"/>
                <a:gd name="T100" fmla="*/ 1543 w 859"/>
                <a:gd name="T101" fmla="*/ 830 h 426"/>
                <a:gd name="T102" fmla="*/ 1604 w 859"/>
                <a:gd name="T103" fmla="*/ 680 h 426"/>
                <a:gd name="T104" fmla="*/ 1693 w 859"/>
                <a:gd name="T105" fmla="*/ 618 h 426"/>
                <a:gd name="T106" fmla="*/ 1736 w 859"/>
                <a:gd name="T107" fmla="*/ 582 h 426"/>
                <a:gd name="T108" fmla="*/ 1761 w 859"/>
                <a:gd name="T109" fmla="*/ 441 h 426"/>
                <a:gd name="T110" fmla="*/ 1814 w 859"/>
                <a:gd name="T111" fmla="*/ 390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GB"/>
            </a:p>
          </p:txBody>
        </p:sp>
        <p:sp>
          <p:nvSpPr>
            <p:cNvPr id="33217" name="Freeform 4735"/>
            <p:cNvSpPr>
              <a:spLocks/>
            </p:cNvSpPr>
            <p:nvPr/>
          </p:nvSpPr>
          <p:spPr bwMode="auto">
            <a:xfrm>
              <a:off x="113" y="1122"/>
              <a:ext cx="609" cy="322"/>
            </a:xfrm>
            <a:custGeom>
              <a:avLst/>
              <a:gdLst>
                <a:gd name="T0" fmla="*/ 938 w 546"/>
                <a:gd name="T1" fmla="*/ 1014 h 260"/>
                <a:gd name="T2" fmla="*/ 903 w 546"/>
                <a:gd name="T3" fmla="*/ 815 h 260"/>
                <a:gd name="T4" fmla="*/ 853 w 546"/>
                <a:gd name="T5" fmla="*/ 783 h 260"/>
                <a:gd name="T6" fmla="*/ 899 w 546"/>
                <a:gd name="T7" fmla="*/ 596 h 260"/>
                <a:gd name="T8" fmla="*/ 1082 w 546"/>
                <a:gd name="T9" fmla="*/ 269 h 260"/>
                <a:gd name="T10" fmla="*/ 1061 w 546"/>
                <a:gd name="T11" fmla="*/ 71 h 260"/>
                <a:gd name="T12" fmla="*/ 915 w 546"/>
                <a:gd name="T13" fmla="*/ 21 h 260"/>
                <a:gd name="T14" fmla="*/ 880 w 546"/>
                <a:gd name="T15" fmla="*/ 0 h 260"/>
                <a:gd name="T16" fmla="*/ 751 w 546"/>
                <a:gd name="T17" fmla="*/ 46 h 260"/>
                <a:gd name="T18" fmla="*/ 689 w 546"/>
                <a:gd name="T19" fmla="*/ 71 h 260"/>
                <a:gd name="T20" fmla="*/ 487 w 546"/>
                <a:gd name="T21" fmla="*/ 193 h 260"/>
                <a:gd name="T22" fmla="*/ 534 w 546"/>
                <a:gd name="T23" fmla="*/ 317 h 260"/>
                <a:gd name="T24" fmla="*/ 514 w 546"/>
                <a:gd name="T25" fmla="*/ 333 h 260"/>
                <a:gd name="T26" fmla="*/ 472 w 546"/>
                <a:gd name="T27" fmla="*/ 317 h 260"/>
                <a:gd name="T28" fmla="*/ 332 w 546"/>
                <a:gd name="T29" fmla="*/ 414 h 260"/>
                <a:gd name="T30" fmla="*/ 466 w 546"/>
                <a:gd name="T31" fmla="*/ 425 h 260"/>
                <a:gd name="T32" fmla="*/ 379 w 546"/>
                <a:gd name="T33" fmla="*/ 531 h 260"/>
                <a:gd name="T34" fmla="*/ 268 w 546"/>
                <a:gd name="T35" fmla="*/ 596 h 260"/>
                <a:gd name="T36" fmla="*/ 203 w 546"/>
                <a:gd name="T37" fmla="*/ 658 h 260"/>
                <a:gd name="T38" fmla="*/ 228 w 546"/>
                <a:gd name="T39" fmla="*/ 680 h 260"/>
                <a:gd name="T40" fmla="*/ 219 w 546"/>
                <a:gd name="T41" fmla="*/ 718 h 260"/>
                <a:gd name="T42" fmla="*/ 166 w 546"/>
                <a:gd name="T43" fmla="*/ 742 h 260"/>
                <a:gd name="T44" fmla="*/ 228 w 546"/>
                <a:gd name="T45" fmla="*/ 783 h 260"/>
                <a:gd name="T46" fmla="*/ 243 w 546"/>
                <a:gd name="T47" fmla="*/ 867 h 260"/>
                <a:gd name="T48" fmla="*/ 299 w 546"/>
                <a:gd name="T49" fmla="*/ 859 h 260"/>
                <a:gd name="T50" fmla="*/ 290 w 546"/>
                <a:gd name="T51" fmla="*/ 919 h 260"/>
                <a:gd name="T52" fmla="*/ 243 w 546"/>
                <a:gd name="T53" fmla="*/ 973 h 260"/>
                <a:gd name="T54" fmla="*/ 107 w 546"/>
                <a:gd name="T55" fmla="*/ 1089 h 260"/>
                <a:gd name="T56" fmla="*/ 0 w 546"/>
                <a:gd name="T57" fmla="*/ 1153 h 260"/>
                <a:gd name="T58" fmla="*/ 31 w 546"/>
                <a:gd name="T59" fmla="*/ 1153 h 260"/>
                <a:gd name="T60" fmla="*/ 107 w 546"/>
                <a:gd name="T61" fmla="*/ 1101 h 260"/>
                <a:gd name="T62" fmla="*/ 180 w 546"/>
                <a:gd name="T63" fmla="*/ 1085 h 260"/>
                <a:gd name="T64" fmla="*/ 429 w 546"/>
                <a:gd name="T65" fmla="*/ 867 h 260"/>
                <a:gd name="T66" fmla="*/ 492 w 546"/>
                <a:gd name="T67" fmla="*/ 767 h 260"/>
                <a:gd name="T68" fmla="*/ 612 w 546"/>
                <a:gd name="T69" fmla="*/ 692 h 260"/>
                <a:gd name="T70" fmla="*/ 497 w 546"/>
                <a:gd name="T71" fmla="*/ 805 h 260"/>
                <a:gd name="T72" fmla="*/ 543 w 546"/>
                <a:gd name="T73" fmla="*/ 805 h 260"/>
                <a:gd name="T74" fmla="*/ 558 w 546"/>
                <a:gd name="T75" fmla="*/ 791 h 260"/>
                <a:gd name="T76" fmla="*/ 627 w 546"/>
                <a:gd name="T77" fmla="*/ 752 h 260"/>
                <a:gd name="T78" fmla="*/ 646 w 546"/>
                <a:gd name="T79" fmla="*/ 718 h 260"/>
                <a:gd name="T80" fmla="*/ 658 w 546"/>
                <a:gd name="T81" fmla="*/ 718 h 260"/>
                <a:gd name="T82" fmla="*/ 686 w 546"/>
                <a:gd name="T83" fmla="*/ 732 h 260"/>
                <a:gd name="T84" fmla="*/ 697 w 546"/>
                <a:gd name="T85" fmla="*/ 767 h 260"/>
                <a:gd name="T86" fmla="*/ 763 w 546"/>
                <a:gd name="T87" fmla="*/ 783 h 260"/>
                <a:gd name="T88" fmla="*/ 853 w 546"/>
                <a:gd name="T89" fmla="*/ 791 h 260"/>
                <a:gd name="T90" fmla="*/ 850 w 546"/>
                <a:gd name="T91" fmla="*/ 859 h 260"/>
                <a:gd name="T92" fmla="*/ 888 w 546"/>
                <a:gd name="T93" fmla="*/ 867 h 260"/>
                <a:gd name="T94" fmla="*/ 899 w 546"/>
                <a:gd name="T95" fmla="*/ 898 h 260"/>
                <a:gd name="T96" fmla="*/ 929 w 546"/>
                <a:gd name="T97" fmla="*/ 919 h 260"/>
                <a:gd name="T98" fmla="*/ 947 w 546"/>
                <a:gd name="T99" fmla="*/ 940 h 260"/>
                <a:gd name="T100" fmla="*/ 929 w 546"/>
                <a:gd name="T101" fmla="*/ 973 h 260"/>
                <a:gd name="T102" fmla="*/ 938 w 546"/>
                <a:gd name="T103" fmla="*/ 1061 h 260"/>
                <a:gd name="T104" fmla="*/ 949 w 546"/>
                <a:gd name="T105" fmla="*/ 1070 h 260"/>
                <a:gd name="T106" fmla="*/ 925 w 546"/>
                <a:gd name="T107" fmla="*/ 1153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GB"/>
            </a:p>
          </p:txBody>
        </p:sp>
        <p:sp>
          <p:nvSpPr>
            <p:cNvPr id="33218" name="Freeform 4736"/>
            <p:cNvSpPr>
              <a:spLocks/>
            </p:cNvSpPr>
            <p:nvPr/>
          </p:nvSpPr>
          <p:spPr bwMode="auto">
            <a:xfrm>
              <a:off x="286" y="1380"/>
              <a:ext cx="41" cy="27"/>
            </a:xfrm>
            <a:custGeom>
              <a:avLst/>
              <a:gdLst>
                <a:gd name="T0" fmla="*/ 75 w 37"/>
                <a:gd name="T1" fmla="*/ 21 h 22"/>
                <a:gd name="T2" fmla="*/ 72 w 37"/>
                <a:gd name="T3" fmla="*/ 21 h 22"/>
                <a:gd name="T4" fmla="*/ 72 w 37"/>
                <a:gd name="T5" fmla="*/ 14 h 22"/>
                <a:gd name="T6" fmla="*/ 72 w 37"/>
                <a:gd name="T7" fmla="*/ 14 h 22"/>
                <a:gd name="T8" fmla="*/ 61 w 37"/>
                <a:gd name="T9" fmla="*/ 0 h 22"/>
                <a:gd name="T10" fmla="*/ 58 w 37"/>
                <a:gd name="T11" fmla="*/ 14 h 22"/>
                <a:gd name="T12" fmla="*/ 47 w 37"/>
                <a:gd name="T13" fmla="*/ 14 h 22"/>
                <a:gd name="T14" fmla="*/ 33 w 37"/>
                <a:gd name="T15" fmla="*/ 21 h 22"/>
                <a:gd name="T16" fmla="*/ 22 w 37"/>
                <a:gd name="T17" fmla="*/ 50 h 22"/>
                <a:gd name="T18" fmla="*/ 22 w 37"/>
                <a:gd name="T19" fmla="*/ 21 h 22"/>
                <a:gd name="T20" fmla="*/ 0 w 37"/>
                <a:gd name="T21" fmla="*/ 50 h 22"/>
                <a:gd name="T22" fmla="*/ 0 w 37"/>
                <a:gd name="T23" fmla="*/ 72 h 22"/>
                <a:gd name="T24" fmla="*/ 2 w 37"/>
                <a:gd name="T25" fmla="*/ 61 h 22"/>
                <a:gd name="T26" fmla="*/ 4 w 37"/>
                <a:gd name="T27" fmla="*/ 61 h 22"/>
                <a:gd name="T28" fmla="*/ 0 w 37"/>
                <a:gd name="T29" fmla="*/ 92 h 22"/>
                <a:gd name="T30" fmla="*/ 14 w 37"/>
                <a:gd name="T31" fmla="*/ 72 h 22"/>
                <a:gd name="T32" fmla="*/ 47 w 37"/>
                <a:gd name="T33" fmla="*/ 41 h 22"/>
                <a:gd name="T34" fmla="*/ 58 w 37"/>
                <a:gd name="T35" fmla="*/ 41 h 22"/>
                <a:gd name="T36" fmla="*/ 75 w 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GB"/>
            </a:p>
          </p:txBody>
        </p:sp>
        <p:sp>
          <p:nvSpPr>
            <p:cNvPr id="33219" name="Freeform 4737"/>
            <p:cNvSpPr>
              <a:spLocks/>
            </p:cNvSpPr>
            <p:nvPr/>
          </p:nvSpPr>
          <p:spPr bwMode="auto">
            <a:xfrm>
              <a:off x="179" y="1266"/>
              <a:ext cx="38" cy="15"/>
            </a:xfrm>
            <a:custGeom>
              <a:avLst/>
              <a:gdLst>
                <a:gd name="T0" fmla="*/ 63 w 35"/>
                <a:gd name="T1" fmla="*/ 36 h 12"/>
                <a:gd name="T2" fmla="*/ 30 w 35"/>
                <a:gd name="T3" fmla="*/ 60 h 12"/>
                <a:gd name="T4" fmla="*/ 20 w 35"/>
                <a:gd name="T5" fmla="*/ 16 h 12"/>
                <a:gd name="T6" fmla="*/ 24 w 35"/>
                <a:gd name="T7" fmla="*/ 36 h 12"/>
                <a:gd name="T8" fmla="*/ 0 w 35"/>
                <a:gd name="T9" fmla="*/ 36 h 12"/>
                <a:gd name="T10" fmla="*/ 5 w 35"/>
                <a:gd name="T11" fmla="*/ 0 h 12"/>
                <a:gd name="T12" fmla="*/ 34 w 35"/>
                <a:gd name="T13" fmla="*/ 0 h 12"/>
                <a:gd name="T14" fmla="*/ 63 w 35"/>
                <a:gd name="T15" fmla="*/ 3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GB"/>
            </a:p>
          </p:txBody>
        </p:sp>
        <p:sp>
          <p:nvSpPr>
            <p:cNvPr id="33220" name="Freeform 4738"/>
            <p:cNvSpPr>
              <a:spLocks/>
            </p:cNvSpPr>
            <p:nvPr/>
          </p:nvSpPr>
          <p:spPr bwMode="auto">
            <a:xfrm>
              <a:off x="559" y="1416"/>
              <a:ext cx="18" cy="31"/>
            </a:xfrm>
            <a:custGeom>
              <a:avLst/>
              <a:gdLst>
                <a:gd name="T0" fmla="*/ 20 w 16"/>
                <a:gd name="T1" fmla="*/ 76 h 26"/>
                <a:gd name="T2" fmla="*/ 16 w 16"/>
                <a:gd name="T3" fmla="*/ 88 h 26"/>
                <a:gd name="T4" fmla="*/ 16 w 16"/>
                <a:gd name="T5" fmla="*/ 73 h 26"/>
                <a:gd name="T6" fmla="*/ 0 w 16"/>
                <a:gd name="T7" fmla="*/ 54 h 26"/>
                <a:gd name="T8" fmla="*/ 16 w 16"/>
                <a:gd name="T9" fmla="*/ 54 h 26"/>
                <a:gd name="T10" fmla="*/ 20 w 16"/>
                <a:gd name="T11" fmla="*/ 42 h 26"/>
                <a:gd name="T12" fmla="*/ 11 w 16"/>
                <a:gd name="T13" fmla="*/ 42 h 26"/>
                <a:gd name="T14" fmla="*/ 20 w 16"/>
                <a:gd name="T15" fmla="*/ 24 h 26"/>
                <a:gd name="T16" fmla="*/ 20 w 16"/>
                <a:gd name="T17" fmla="*/ 0 h 26"/>
                <a:gd name="T18" fmla="*/ 33 w 16"/>
                <a:gd name="T19" fmla="*/ 0 h 26"/>
                <a:gd name="T20" fmla="*/ 37 w 16"/>
                <a:gd name="T21" fmla="*/ 42 h 26"/>
                <a:gd name="T22" fmla="*/ 33 w 16"/>
                <a:gd name="T23" fmla="*/ 42 h 26"/>
                <a:gd name="T24" fmla="*/ 33 w 16"/>
                <a:gd name="T25" fmla="*/ 50 h 26"/>
                <a:gd name="T26" fmla="*/ 20 w 16"/>
                <a:gd name="T27" fmla="*/ 7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GB"/>
            </a:p>
          </p:txBody>
        </p:sp>
        <p:sp>
          <p:nvSpPr>
            <p:cNvPr id="33221" name="Freeform 4739"/>
            <p:cNvSpPr>
              <a:spLocks/>
            </p:cNvSpPr>
            <p:nvPr/>
          </p:nvSpPr>
          <p:spPr bwMode="auto">
            <a:xfrm>
              <a:off x="569" y="1375"/>
              <a:ext cx="22" cy="25"/>
            </a:xfrm>
            <a:custGeom>
              <a:avLst/>
              <a:gdLst>
                <a:gd name="T0" fmla="*/ 49 w 19"/>
                <a:gd name="T1" fmla="*/ 42 h 21"/>
                <a:gd name="T2" fmla="*/ 39 w 19"/>
                <a:gd name="T3" fmla="*/ 50 h 21"/>
                <a:gd name="T4" fmla="*/ 0 w 19"/>
                <a:gd name="T5" fmla="*/ 73 h 21"/>
                <a:gd name="T6" fmla="*/ 14 w 19"/>
                <a:gd name="T7" fmla="*/ 54 h 21"/>
                <a:gd name="T8" fmla="*/ 39 w 19"/>
                <a:gd name="T9" fmla="*/ 0 h 21"/>
                <a:gd name="T10" fmla="*/ 52 w 19"/>
                <a:gd name="T11" fmla="*/ 2 h 21"/>
                <a:gd name="T12" fmla="*/ 49 w 19"/>
                <a:gd name="T13" fmla="*/ 42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GB"/>
            </a:p>
          </p:txBody>
        </p:sp>
        <p:sp>
          <p:nvSpPr>
            <p:cNvPr id="33222" name="Freeform 4740"/>
            <p:cNvSpPr>
              <a:spLocks/>
            </p:cNvSpPr>
            <p:nvPr/>
          </p:nvSpPr>
          <p:spPr bwMode="auto">
            <a:xfrm>
              <a:off x="163" y="1331"/>
              <a:ext cx="21" cy="11"/>
            </a:xfrm>
            <a:custGeom>
              <a:avLst/>
              <a:gdLst>
                <a:gd name="T0" fmla="*/ 38 w 19"/>
                <a:gd name="T1" fmla="*/ 14 h 10"/>
                <a:gd name="T2" fmla="*/ 23 w 19"/>
                <a:gd name="T3" fmla="*/ 19 h 10"/>
                <a:gd name="T4" fmla="*/ 0 w 19"/>
                <a:gd name="T5" fmla="*/ 14 h 10"/>
                <a:gd name="T6" fmla="*/ 38 w 19"/>
                <a:gd name="T7" fmla="*/ 0 h 10"/>
                <a:gd name="T8" fmla="*/ 38 w 19"/>
                <a:gd name="T9" fmla="*/ 1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GB"/>
            </a:p>
          </p:txBody>
        </p:sp>
        <p:sp>
          <p:nvSpPr>
            <p:cNvPr id="33223" name="Freeform 4741"/>
            <p:cNvSpPr>
              <a:spLocks/>
            </p:cNvSpPr>
            <p:nvPr/>
          </p:nvSpPr>
          <p:spPr bwMode="auto">
            <a:xfrm>
              <a:off x="557" y="1375"/>
              <a:ext cx="20" cy="17"/>
            </a:xfrm>
            <a:custGeom>
              <a:avLst/>
              <a:gdLst>
                <a:gd name="T0" fmla="*/ 24 w 19"/>
                <a:gd name="T1" fmla="*/ 57 h 14"/>
                <a:gd name="T2" fmla="*/ 21 w 19"/>
                <a:gd name="T3" fmla="*/ 34 h 14"/>
                <a:gd name="T4" fmla="*/ 17 w 19"/>
                <a:gd name="T5" fmla="*/ 16 h 14"/>
                <a:gd name="T6" fmla="*/ 26 w 19"/>
                <a:gd name="T7" fmla="*/ 28 h 14"/>
                <a:gd name="T8" fmla="*/ 24 w 19"/>
                <a:gd name="T9" fmla="*/ 28 h 14"/>
                <a:gd name="T10" fmla="*/ 19 w 19"/>
                <a:gd name="T11" fmla="*/ 16 h 14"/>
                <a:gd name="T12" fmla="*/ 24 w 19"/>
                <a:gd name="T13" fmla="*/ 0 h 14"/>
                <a:gd name="T14" fmla="*/ 7 w 19"/>
                <a:gd name="T15" fmla="*/ 2 h 14"/>
                <a:gd name="T16" fmla="*/ 5 w 19"/>
                <a:gd name="T17" fmla="*/ 28 h 14"/>
                <a:gd name="T18" fmla="*/ 0 w 19"/>
                <a:gd name="T19" fmla="*/ 28 h 14"/>
                <a:gd name="T20" fmla="*/ 5 w 19"/>
                <a:gd name="T21" fmla="*/ 57 h 14"/>
                <a:gd name="T22" fmla="*/ 7 w 19"/>
                <a:gd name="T23" fmla="*/ 34 h 14"/>
                <a:gd name="T24" fmla="*/ 24 w 19"/>
                <a:gd name="T25" fmla="*/ 5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GB"/>
            </a:p>
          </p:txBody>
        </p:sp>
        <p:sp>
          <p:nvSpPr>
            <p:cNvPr id="33224" name="Freeform 4742"/>
            <p:cNvSpPr>
              <a:spLocks/>
            </p:cNvSpPr>
            <p:nvPr/>
          </p:nvSpPr>
          <p:spPr bwMode="auto">
            <a:xfrm>
              <a:off x="557" y="1392"/>
              <a:ext cx="10" cy="24"/>
            </a:xfrm>
            <a:custGeom>
              <a:avLst/>
              <a:gdLst>
                <a:gd name="T0" fmla="*/ 0 w 10"/>
                <a:gd name="T1" fmla="*/ 97 h 19"/>
                <a:gd name="T2" fmla="*/ 10 w 10"/>
                <a:gd name="T3" fmla="*/ 0 h 19"/>
                <a:gd name="T4" fmla="*/ 3 w 10"/>
                <a:gd name="T5" fmla="*/ 13 h 19"/>
                <a:gd name="T6" fmla="*/ 0 w 10"/>
                <a:gd name="T7" fmla="*/ 9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GB"/>
            </a:p>
          </p:txBody>
        </p:sp>
        <p:sp>
          <p:nvSpPr>
            <p:cNvPr id="33225" name="Freeform 4743"/>
            <p:cNvSpPr>
              <a:spLocks/>
            </p:cNvSpPr>
            <p:nvPr/>
          </p:nvSpPr>
          <p:spPr bwMode="auto">
            <a:xfrm>
              <a:off x="575" y="1398"/>
              <a:ext cx="14" cy="14"/>
            </a:xfrm>
            <a:custGeom>
              <a:avLst/>
              <a:gdLst>
                <a:gd name="T0" fmla="*/ 35 w 12"/>
                <a:gd name="T1" fmla="*/ 37 h 11"/>
                <a:gd name="T2" fmla="*/ 35 w 12"/>
                <a:gd name="T3" fmla="*/ 22 h 11"/>
                <a:gd name="T4" fmla="*/ 15 w 12"/>
                <a:gd name="T5" fmla="*/ 0 h 11"/>
                <a:gd name="T6" fmla="*/ 0 w 12"/>
                <a:gd name="T7" fmla="*/ 47 h 11"/>
                <a:gd name="T8" fmla="*/ 15 w 12"/>
                <a:gd name="T9" fmla="*/ 60 h 11"/>
                <a:gd name="T10" fmla="*/ 21 w 12"/>
                <a:gd name="T11" fmla="*/ 37 h 11"/>
                <a:gd name="T12" fmla="*/ 35 w 12"/>
                <a:gd name="T13" fmla="*/ 3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GB"/>
            </a:p>
          </p:txBody>
        </p:sp>
        <p:sp>
          <p:nvSpPr>
            <p:cNvPr id="33226" name="Freeform 4744"/>
            <p:cNvSpPr>
              <a:spLocks/>
            </p:cNvSpPr>
            <p:nvPr/>
          </p:nvSpPr>
          <p:spPr bwMode="auto">
            <a:xfrm>
              <a:off x="563" y="1403"/>
              <a:ext cx="12" cy="15"/>
            </a:xfrm>
            <a:custGeom>
              <a:avLst/>
              <a:gdLst>
                <a:gd name="T0" fmla="*/ 12 w 12"/>
                <a:gd name="T1" fmla="*/ 25 h 12"/>
                <a:gd name="T2" fmla="*/ 0 w 12"/>
                <a:gd name="T3" fmla="*/ 60 h 12"/>
                <a:gd name="T4" fmla="*/ 7 w 12"/>
                <a:gd name="T5" fmla="*/ 0 h 12"/>
                <a:gd name="T6" fmla="*/ 12 w 12"/>
                <a:gd name="T7" fmla="*/ 2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GB"/>
            </a:p>
          </p:txBody>
        </p:sp>
        <p:sp>
          <p:nvSpPr>
            <p:cNvPr id="33227" name="Freeform 4745"/>
            <p:cNvSpPr>
              <a:spLocks/>
            </p:cNvSpPr>
            <p:nvPr/>
          </p:nvSpPr>
          <p:spPr bwMode="auto">
            <a:xfrm>
              <a:off x="1319" y="1740"/>
              <a:ext cx="36" cy="13"/>
            </a:xfrm>
            <a:custGeom>
              <a:avLst/>
              <a:gdLst>
                <a:gd name="T0" fmla="*/ 61 w 33"/>
                <a:gd name="T1" fmla="*/ 0 h 10"/>
                <a:gd name="T2" fmla="*/ 41 w 33"/>
                <a:gd name="T3" fmla="*/ 21 h 10"/>
                <a:gd name="T4" fmla="*/ 48 w 33"/>
                <a:gd name="T5" fmla="*/ 0 h 10"/>
                <a:gd name="T6" fmla="*/ 0 w 33"/>
                <a:gd name="T7" fmla="*/ 64 h 10"/>
                <a:gd name="T8" fmla="*/ 29 w 33"/>
                <a:gd name="T9" fmla="*/ 35 h 10"/>
                <a:gd name="T10" fmla="*/ 61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GB"/>
            </a:p>
          </p:txBody>
        </p:sp>
        <p:sp>
          <p:nvSpPr>
            <p:cNvPr id="33228" name="Freeform 4746"/>
            <p:cNvSpPr>
              <a:spLocks/>
            </p:cNvSpPr>
            <p:nvPr/>
          </p:nvSpPr>
          <p:spPr bwMode="auto">
            <a:xfrm>
              <a:off x="2223" y="2036"/>
              <a:ext cx="144" cy="152"/>
            </a:xfrm>
            <a:custGeom>
              <a:avLst/>
              <a:gdLst>
                <a:gd name="T0" fmla="*/ 0 w 130"/>
                <a:gd name="T1" fmla="*/ 498 h 123"/>
                <a:gd name="T2" fmla="*/ 0 w 130"/>
                <a:gd name="T3" fmla="*/ 543 h 123"/>
                <a:gd name="T4" fmla="*/ 0 w 130"/>
                <a:gd name="T5" fmla="*/ 498 h 123"/>
                <a:gd name="T6" fmla="*/ 18 w 130"/>
                <a:gd name="T7" fmla="*/ 407 h 123"/>
                <a:gd name="T8" fmla="*/ 42 w 130"/>
                <a:gd name="T9" fmla="*/ 315 h 123"/>
                <a:gd name="T10" fmla="*/ 33 w 130"/>
                <a:gd name="T11" fmla="*/ 315 h 123"/>
                <a:gd name="T12" fmla="*/ 58 w 130"/>
                <a:gd name="T13" fmla="*/ 251 h 123"/>
                <a:gd name="T14" fmla="*/ 72 w 130"/>
                <a:gd name="T15" fmla="*/ 187 h 123"/>
                <a:gd name="T16" fmla="*/ 81 w 130"/>
                <a:gd name="T17" fmla="*/ 136 h 123"/>
                <a:gd name="T18" fmla="*/ 107 w 130"/>
                <a:gd name="T19" fmla="*/ 80 h 123"/>
                <a:gd name="T20" fmla="*/ 125 w 130"/>
                <a:gd name="T21" fmla="*/ 0 h 123"/>
                <a:gd name="T22" fmla="*/ 166 w 130"/>
                <a:gd name="T23" fmla="*/ 0 h 123"/>
                <a:gd name="T24" fmla="*/ 192 w 130"/>
                <a:gd name="T25" fmla="*/ 0 h 123"/>
                <a:gd name="T26" fmla="*/ 229 w 130"/>
                <a:gd name="T27" fmla="*/ 0 h 123"/>
                <a:gd name="T28" fmla="*/ 266 w 130"/>
                <a:gd name="T29" fmla="*/ 0 h 123"/>
                <a:gd name="T30" fmla="*/ 266 w 130"/>
                <a:gd name="T31" fmla="*/ 32 h 123"/>
                <a:gd name="T32" fmla="*/ 266 w 130"/>
                <a:gd name="T33" fmla="*/ 136 h 123"/>
                <a:gd name="T34" fmla="*/ 241 w 130"/>
                <a:gd name="T35" fmla="*/ 136 h 123"/>
                <a:gd name="T36" fmla="*/ 213 w 130"/>
                <a:gd name="T37" fmla="*/ 136 h 123"/>
                <a:gd name="T38" fmla="*/ 187 w 130"/>
                <a:gd name="T39" fmla="*/ 136 h 123"/>
                <a:gd name="T40" fmla="*/ 166 w 130"/>
                <a:gd name="T41" fmla="*/ 136 h 123"/>
                <a:gd name="T42" fmla="*/ 157 w 130"/>
                <a:gd name="T43" fmla="*/ 229 h 123"/>
                <a:gd name="T44" fmla="*/ 157 w 130"/>
                <a:gd name="T45" fmla="*/ 335 h 123"/>
                <a:gd name="T46" fmla="*/ 128 w 130"/>
                <a:gd name="T47" fmla="*/ 367 h 123"/>
                <a:gd name="T48" fmla="*/ 125 w 130"/>
                <a:gd name="T49" fmla="*/ 435 h 123"/>
                <a:gd name="T50" fmla="*/ 125 w 130"/>
                <a:gd name="T51" fmla="*/ 498 h 123"/>
                <a:gd name="T52" fmla="*/ 97 w 130"/>
                <a:gd name="T53" fmla="*/ 498 h 123"/>
                <a:gd name="T54" fmla="*/ 61 w 130"/>
                <a:gd name="T55" fmla="*/ 498 h 123"/>
                <a:gd name="T56" fmla="*/ 33 w 130"/>
                <a:gd name="T57" fmla="*/ 498 h 123"/>
                <a:gd name="T58" fmla="*/ 0 w 130"/>
                <a:gd name="T59" fmla="*/ 498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GB"/>
            </a:p>
          </p:txBody>
        </p:sp>
        <p:sp>
          <p:nvSpPr>
            <p:cNvPr id="33229" name="Freeform 474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GB"/>
            </a:p>
          </p:txBody>
        </p:sp>
        <p:sp>
          <p:nvSpPr>
            <p:cNvPr id="33230" name="Freeform 474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GB"/>
            </a:p>
          </p:txBody>
        </p:sp>
        <p:sp>
          <p:nvSpPr>
            <p:cNvPr id="33231" name="Oval 474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3232" name="Freeform 4750"/>
            <p:cNvSpPr>
              <a:spLocks/>
            </p:cNvSpPr>
            <p:nvPr/>
          </p:nvSpPr>
          <p:spPr bwMode="auto">
            <a:xfrm>
              <a:off x="2810" y="1633"/>
              <a:ext cx="70" cy="90"/>
            </a:xfrm>
            <a:custGeom>
              <a:avLst/>
              <a:gdLst>
                <a:gd name="T0" fmla="*/ 20 w 62"/>
                <a:gd name="T1" fmla="*/ 17 h 90"/>
                <a:gd name="T2" fmla="*/ 20 w 62"/>
                <a:gd name="T3" fmla="*/ 17 h 90"/>
                <a:gd name="T4" fmla="*/ 12 w 62"/>
                <a:gd name="T5" fmla="*/ 20 h 90"/>
                <a:gd name="T6" fmla="*/ 12 w 62"/>
                <a:gd name="T7" fmla="*/ 26 h 90"/>
                <a:gd name="T8" fmla="*/ 20 w 62"/>
                <a:gd name="T9" fmla="*/ 26 h 90"/>
                <a:gd name="T10" fmla="*/ 20 w 62"/>
                <a:gd name="T11" fmla="*/ 28 h 90"/>
                <a:gd name="T12" fmla="*/ 20 w 62"/>
                <a:gd name="T13" fmla="*/ 32 h 90"/>
                <a:gd name="T14" fmla="*/ 12 w 62"/>
                <a:gd name="T15" fmla="*/ 35 h 90"/>
                <a:gd name="T16" fmla="*/ 12 w 62"/>
                <a:gd name="T17" fmla="*/ 38 h 90"/>
                <a:gd name="T18" fmla="*/ 20 w 62"/>
                <a:gd name="T19" fmla="*/ 38 h 90"/>
                <a:gd name="T20" fmla="*/ 33 w 62"/>
                <a:gd name="T21" fmla="*/ 43 h 90"/>
                <a:gd name="T22" fmla="*/ 20 w 62"/>
                <a:gd name="T23" fmla="*/ 47 h 90"/>
                <a:gd name="T24" fmla="*/ 33 w 62"/>
                <a:gd name="T25" fmla="*/ 49 h 90"/>
                <a:gd name="T26" fmla="*/ 20 w 62"/>
                <a:gd name="T27" fmla="*/ 61 h 90"/>
                <a:gd name="T28" fmla="*/ 20 w 62"/>
                <a:gd name="T29" fmla="*/ 57 h 90"/>
                <a:gd name="T30" fmla="*/ 29 w 62"/>
                <a:gd name="T31" fmla="*/ 62 h 90"/>
                <a:gd name="T32" fmla="*/ 29 w 62"/>
                <a:gd name="T33" fmla="*/ 60 h 90"/>
                <a:gd name="T34" fmla="*/ 29 w 62"/>
                <a:gd name="T35" fmla="*/ 62 h 90"/>
                <a:gd name="T36" fmla="*/ 23 w 62"/>
                <a:gd name="T37" fmla="*/ 65 h 90"/>
                <a:gd name="T38" fmla="*/ 29 w 62"/>
                <a:gd name="T39" fmla="*/ 65 h 90"/>
                <a:gd name="T40" fmla="*/ 30 w 62"/>
                <a:gd name="T41" fmla="*/ 63 h 90"/>
                <a:gd name="T42" fmla="*/ 30 w 62"/>
                <a:gd name="T43" fmla="*/ 68 h 90"/>
                <a:gd name="T44" fmla="*/ 30 w 62"/>
                <a:gd name="T45" fmla="*/ 71 h 90"/>
                <a:gd name="T46" fmla="*/ 34 w 62"/>
                <a:gd name="T47" fmla="*/ 71 h 90"/>
                <a:gd name="T48" fmla="*/ 43 w 62"/>
                <a:gd name="T49" fmla="*/ 74 h 90"/>
                <a:gd name="T50" fmla="*/ 38 w 62"/>
                <a:gd name="T51" fmla="*/ 75 h 90"/>
                <a:gd name="T52" fmla="*/ 60 w 62"/>
                <a:gd name="T53" fmla="*/ 79 h 90"/>
                <a:gd name="T54" fmla="*/ 67 w 62"/>
                <a:gd name="T55" fmla="*/ 90 h 90"/>
                <a:gd name="T56" fmla="*/ 77 w 62"/>
                <a:gd name="T57" fmla="*/ 90 h 90"/>
                <a:gd name="T58" fmla="*/ 77 w 62"/>
                <a:gd name="T59" fmla="*/ 88 h 90"/>
                <a:gd name="T60" fmla="*/ 89 w 62"/>
                <a:gd name="T61" fmla="*/ 84 h 90"/>
                <a:gd name="T62" fmla="*/ 93 w 62"/>
                <a:gd name="T63" fmla="*/ 88 h 90"/>
                <a:gd name="T64" fmla="*/ 100 w 62"/>
                <a:gd name="T65" fmla="*/ 81 h 90"/>
                <a:gd name="T66" fmla="*/ 105 w 62"/>
                <a:gd name="T67" fmla="*/ 81 h 90"/>
                <a:gd name="T68" fmla="*/ 115 w 62"/>
                <a:gd name="T69" fmla="*/ 84 h 90"/>
                <a:gd name="T70" fmla="*/ 115 w 62"/>
                <a:gd name="T71" fmla="*/ 81 h 90"/>
                <a:gd name="T72" fmla="*/ 126 w 62"/>
                <a:gd name="T73" fmla="*/ 81 h 90"/>
                <a:gd name="T74" fmla="*/ 140 w 62"/>
                <a:gd name="T75" fmla="*/ 88 h 90"/>
                <a:gd name="T76" fmla="*/ 145 w 62"/>
                <a:gd name="T77" fmla="*/ 84 h 90"/>
                <a:gd name="T78" fmla="*/ 131 w 62"/>
                <a:gd name="T79" fmla="*/ 75 h 90"/>
                <a:gd name="T80" fmla="*/ 145 w 62"/>
                <a:gd name="T81" fmla="*/ 67 h 90"/>
                <a:gd name="T82" fmla="*/ 131 w 62"/>
                <a:gd name="T83" fmla="*/ 52 h 90"/>
                <a:gd name="T84" fmla="*/ 131 w 62"/>
                <a:gd name="T85" fmla="*/ 41 h 90"/>
                <a:gd name="T86" fmla="*/ 131 w 62"/>
                <a:gd name="T87" fmla="*/ 32 h 90"/>
                <a:gd name="T88" fmla="*/ 124 w 62"/>
                <a:gd name="T89" fmla="*/ 28 h 90"/>
                <a:gd name="T90" fmla="*/ 111 w 62"/>
                <a:gd name="T91" fmla="*/ 28 h 90"/>
                <a:gd name="T92" fmla="*/ 93 w 62"/>
                <a:gd name="T93" fmla="*/ 26 h 90"/>
                <a:gd name="T94" fmla="*/ 43 w 62"/>
                <a:gd name="T95" fmla="*/ 0 h 90"/>
                <a:gd name="T96" fmla="*/ 0 w 62"/>
                <a:gd name="T97" fmla="*/ 2 h 90"/>
                <a:gd name="T98" fmla="*/ 2 w 62"/>
                <a:gd name="T99" fmla="*/ 11 h 90"/>
                <a:gd name="T100" fmla="*/ 12 w 62"/>
                <a:gd name="T101" fmla="*/ 15 h 90"/>
                <a:gd name="T102" fmla="*/ 2 w 62"/>
                <a:gd name="T103" fmla="*/ 15 h 90"/>
                <a:gd name="T104" fmla="*/ 12 w 62"/>
                <a:gd name="T105" fmla="*/ 15 h 90"/>
                <a:gd name="T106" fmla="*/ 20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GB"/>
            </a:p>
          </p:txBody>
        </p:sp>
        <p:sp>
          <p:nvSpPr>
            <p:cNvPr id="33233" name="Freeform 4751"/>
            <p:cNvSpPr>
              <a:spLocks/>
            </p:cNvSpPr>
            <p:nvPr/>
          </p:nvSpPr>
          <p:spPr bwMode="auto">
            <a:xfrm>
              <a:off x="2893" y="2129"/>
              <a:ext cx="295" cy="333"/>
            </a:xfrm>
            <a:custGeom>
              <a:avLst/>
              <a:gdLst>
                <a:gd name="T0" fmla="*/ 43 w 290"/>
                <a:gd name="T1" fmla="*/ 95 h 322"/>
                <a:gd name="T2" fmla="*/ 61 w 290"/>
                <a:gd name="T3" fmla="*/ 61 h 322"/>
                <a:gd name="T4" fmla="*/ 184 w 290"/>
                <a:gd name="T5" fmla="*/ 34 h 322"/>
                <a:gd name="T6" fmla="*/ 184 w 290"/>
                <a:gd name="T7" fmla="*/ 34 h 322"/>
                <a:gd name="T8" fmla="*/ 233 w 290"/>
                <a:gd name="T9" fmla="*/ 41 h 322"/>
                <a:gd name="T10" fmla="*/ 245 w 290"/>
                <a:gd name="T11" fmla="*/ 27 h 322"/>
                <a:gd name="T12" fmla="*/ 257 w 290"/>
                <a:gd name="T13" fmla="*/ 7 h 322"/>
                <a:gd name="T14" fmla="*/ 279 w 290"/>
                <a:gd name="T15" fmla="*/ 13 h 322"/>
                <a:gd name="T16" fmla="*/ 301 w 290"/>
                <a:gd name="T17" fmla="*/ 61 h 322"/>
                <a:gd name="T18" fmla="*/ 307 w 290"/>
                <a:gd name="T19" fmla="*/ 128 h 322"/>
                <a:gd name="T20" fmla="*/ 313 w 290"/>
                <a:gd name="T21" fmla="*/ 162 h 322"/>
                <a:gd name="T22" fmla="*/ 294 w 290"/>
                <a:gd name="T23" fmla="*/ 213 h 322"/>
                <a:gd name="T24" fmla="*/ 287 w 290"/>
                <a:gd name="T25" fmla="*/ 272 h 322"/>
                <a:gd name="T26" fmla="*/ 263 w 290"/>
                <a:gd name="T27" fmla="*/ 349 h 322"/>
                <a:gd name="T28" fmla="*/ 251 w 290"/>
                <a:gd name="T29" fmla="*/ 382 h 322"/>
                <a:gd name="T30" fmla="*/ 197 w 290"/>
                <a:gd name="T31" fmla="*/ 345 h 322"/>
                <a:gd name="T32" fmla="*/ 179 w 290"/>
                <a:gd name="T33" fmla="*/ 363 h 322"/>
                <a:gd name="T34" fmla="*/ 176 w 290"/>
                <a:gd name="T35" fmla="*/ 367 h 322"/>
                <a:gd name="T36" fmla="*/ 170 w 290"/>
                <a:gd name="T37" fmla="*/ 363 h 322"/>
                <a:gd name="T38" fmla="*/ 158 w 290"/>
                <a:gd name="T39" fmla="*/ 368 h 322"/>
                <a:gd name="T40" fmla="*/ 154 w 290"/>
                <a:gd name="T41" fmla="*/ 374 h 322"/>
                <a:gd name="T42" fmla="*/ 149 w 290"/>
                <a:gd name="T43" fmla="*/ 375 h 322"/>
                <a:gd name="T44" fmla="*/ 134 w 290"/>
                <a:gd name="T45" fmla="*/ 379 h 322"/>
                <a:gd name="T46" fmla="*/ 69 w 290"/>
                <a:gd name="T47" fmla="*/ 382 h 322"/>
                <a:gd name="T48" fmla="*/ 58 w 290"/>
                <a:gd name="T49" fmla="*/ 395 h 322"/>
                <a:gd name="T50" fmla="*/ 66 w 290"/>
                <a:gd name="T51" fmla="*/ 382 h 322"/>
                <a:gd name="T52" fmla="*/ 142 w 290"/>
                <a:gd name="T53" fmla="*/ 381 h 322"/>
                <a:gd name="T54" fmla="*/ 190 w 290"/>
                <a:gd name="T55" fmla="*/ 355 h 322"/>
                <a:gd name="T56" fmla="*/ 245 w 290"/>
                <a:gd name="T57" fmla="*/ 381 h 322"/>
                <a:gd name="T58" fmla="*/ 211 w 290"/>
                <a:gd name="T59" fmla="*/ 328 h 322"/>
                <a:gd name="T60" fmla="*/ 132 w 290"/>
                <a:gd name="T61" fmla="*/ 384 h 322"/>
                <a:gd name="T62" fmla="*/ 66 w 290"/>
                <a:gd name="T63" fmla="*/ 382 h 322"/>
                <a:gd name="T64" fmla="*/ 37 w 290"/>
                <a:gd name="T65" fmla="*/ 407 h 322"/>
                <a:gd name="T66" fmla="*/ 37 w 290"/>
                <a:gd name="T67" fmla="*/ 366 h 322"/>
                <a:gd name="T68" fmla="*/ 18 w 290"/>
                <a:gd name="T69" fmla="*/ 332 h 322"/>
                <a:gd name="T70" fmla="*/ 6 w 290"/>
                <a:gd name="T71" fmla="*/ 299 h 322"/>
                <a:gd name="T72" fmla="*/ 6 w 290"/>
                <a:gd name="T73" fmla="*/ 272 h 322"/>
                <a:gd name="T74" fmla="*/ 12 w 290"/>
                <a:gd name="T75" fmla="*/ 255 h 322"/>
                <a:gd name="T76" fmla="*/ 18 w 290"/>
                <a:gd name="T77" fmla="*/ 221 h 322"/>
                <a:gd name="T78" fmla="*/ 43 w 290"/>
                <a:gd name="T79" fmla="*/ 213 h 322"/>
                <a:gd name="T80" fmla="*/ 43 w 290"/>
                <a:gd name="T81" fmla="*/ 162 h 322"/>
                <a:gd name="T82" fmla="*/ 43 w 290"/>
                <a:gd name="T83" fmla="*/ 102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GB"/>
            </a:p>
          </p:txBody>
        </p:sp>
        <p:sp>
          <p:nvSpPr>
            <p:cNvPr id="33234" name="Freeform 4752"/>
            <p:cNvSpPr>
              <a:spLocks/>
            </p:cNvSpPr>
            <p:nvPr/>
          </p:nvSpPr>
          <p:spPr bwMode="auto">
            <a:xfrm>
              <a:off x="2935" y="2394"/>
              <a:ext cx="217" cy="177"/>
            </a:xfrm>
            <a:custGeom>
              <a:avLst/>
              <a:gdLst>
                <a:gd name="T0" fmla="*/ 21 w 209"/>
                <a:gd name="T1" fmla="*/ 20 h 198"/>
                <a:gd name="T2" fmla="*/ 98 w 209"/>
                <a:gd name="T3" fmla="*/ 21 h 198"/>
                <a:gd name="T4" fmla="*/ 140 w 209"/>
                <a:gd name="T5" fmla="*/ 17 h 198"/>
                <a:gd name="T6" fmla="*/ 188 w 209"/>
                <a:gd name="T7" fmla="*/ 2 h 198"/>
                <a:gd name="T8" fmla="*/ 225 w 209"/>
                <a:gd name="T9" fmla="*/ 21 h 198"/>
                <a:gd name="T10" fmla="*/ 230 w 209"/>
                <a:gd name="T11" fmla="*/ 21 h 198"/>
                <a:gd name="T12" fmla="*/ 200 w 209"/>
                <a:gd name="T13" fmla="*/ 41 h 198"/>
                <a:gd name="T14" fmla="*/ 208 w 209"/>
                <a:gd name="T15" fmla="*/ 44 h 198"/>
                <a:gd name="T16" fmla="*/ 232 w 209"/>
                <a:gd name="T17" fmla="*/ 50 h 198"/>
                <a:gd name="T18" fmla="*/ 239 w 209"/>
                <a:gd name="T19" fmla="*/ 57 h 198"/>
                <a:gd name="T20" fmla="*/ 255 w 209"/>
                <a:gd name="T21" fmla="*/ 67 h 198"/>
                <a:gd name="T22" fmla="*/ 264 w 209"/>
                <a:gd name="T23" fmla="*/ 67 h 198"/>
                <a:gd name="T24" fmla="*/ 272 w 209"/>
                <a:gd name="T25" fmla="*/ 78 h 198"/>
                <a:gd name="T26" fmla="*/ 232 w 209"/>
                <a:gd name="T27" fmla="*/ 78 h 198"/>
                <a:gd name="T28" fmla="*/ 224 w 209"/>
                <a:gd name="T29" fmla="*/ 80 h 198"/>
                <a:gd name="T30" fmla="*/ 216 w 209"/>
                <a:gd name="T31" fmla="*/ 87 h 198"/>
                <a:gd name="T32" fmla="*/ 193 w 209"/>
                <a:gd name="T33" fmla="*/ 87 h 198"/>
                <a:gd name="T34" fmla="*/ 177 w 209"/>
                <a:gd name="T35" fmla="*/ 87 h 198"/>
                <a:gd name="T36" fmla="*/ 177 w 209"/>
                <a:gd name="T37" fmla="*/ 87 h 198"/>
                <a:gd name="T38" fmla="*/ 162 w 209"/>
                <a:gd name="T39" fmla="*/ 87 h 198"/>
                <a:gd name="T40" fmla="*/ 154 w 209"/>
                <a:gd name="T41" fmla="*/ 90 h 198"/>
                <a:gd name="T42" fmla="*/ 138 w 209"/>
                <a:gd name="T43" fmla="*/ 84 h 198"/>
                <a:gd name="T44" fmla="*/ 123 w 209"/>
                <a:gd name="T45" fmla="*/ 78 h 198"/>
                <a:gd name="T46" fmla="*/ 114 w 209"/>
                <a:gd name="T47" fmla="*/ 80 h 198"/>
                <a:gd name="T48" fmla="*/ 98 w 209"/>
                <a:gd name="T49" fmla="*/ 80 h 198"/>
                <a:gd name="T50" fmla="*/ 84 w 209"/>
                <a:gd name="T51" fmla="*/ 73 h 198"/>
                <a:gd name="T52" fmla="*/ 75 w 209"/>
                <a:gd name="T53" fmla="*/ 73 h 198"/>
                <a:gd name="T54" fmla="*/ 75 w 209"/>
                <a:gd name="T55" fmla="*/ 67 h 198"/>
                <a:gd name="T56" fmla="*/ 60 w 209"/>
                <a:gd name="T57" fmla="*/ 60 h 198"/>
                <a:gd name="T58" fmla="*/ 54 w 209"/>
                <a:gd name="T59" fmla="*/ 57 h 198"/>
                <a:gd name="T60" fmla="*/ 29 w 209"/>
                <a:gd name="T61" fmla="*/ 47 h 198"/>
                <a:gd name="T62" fmla="*/ 29 w 209"/>
                <a:gd name="T63" fmla="*/ 44 h 198"/>
                <a:gd name="T64" fmla="*/ 27 w 209"/>
                <a:gd name="T65" fmla="*/ 41 h 198"/>
                <a:gd name="T66" fmla="*/ 3 w 209"/>
                <a:gd name="T67" fmla="*/ 37 h 198"/>
                <a:gd name="T68" fmla="*/ 3 w 209"/>
                <a:gd name="T69" fmla="*/ 34 h 198"/>
                <a:gd name="T70" fmla="*/ 0 w 209"/>
                <a:gd name="T71" fmla="*/ 32 h 198"/>
                <a:gd name="T72" fmla="*/ 22 w 209"/>
                <a:gd name="T73" fmla="*/ 21 h 198"/>
                <a:gd name="T74" fmla="*/ 27 w 209"/>
                <a:gd name="T75" fmla="*/ 20 h 198"/>
                <a:gd name="T76" fmla="*/ 55 w 209"/>
                <a:gd name="T77" fmla="*/ 20 h 198"/>
                <a:gd name="T78" fmla="*/ 64 w 209"/>
                <a:gd name="T79" fmla="*/ 21 h 198"/>
                <a:gd name="T80" fmla="*/ 88 w 209"/>
                <a:gd name="T81" fmla="*/ 22 h 198"/>
                <a:gd name="T82" fmla="*/ 109 w 209"/>
                <a:gd name="T83" fmla="*/ 20 h 198"/>
                <a:gd name="T84" fmla="*/ 135 w 209"/>
                <a:gd name="T85" fmla="*/ 17 h 198"/>
                <a:gd name="T86" fmla="*/ 162 w 209"/>
                <a:gd name="T87" fmla="*/ 11 h 198"/>
                <a:gd name="T88" fmla="*/ 189 w 209"/>
                <a:gd name="T89" fmla="*/ 2 h 198"/>
                <a:gd name="T90" fmla="*/ 224 w 209"/>
                <a:gd name="T91" fmla="*/ 20 h 198"/>
                <a:gd name="T92" fmla="*/ 212 w 209"/>
                <a:gd name="T93" fmla="*/ 14 h 198"/>
                <a:gd name="T94" fmla="*/ 186 w 209"/>
                <a:gd name="T95" fmla="*/ 0 h 198"/>
                <a:gd name="T96" fmla="*/ 154 w 209"/>
                <a:gd name="T97" fmla="*/ 13 h 198"/>
                <a:gd name="T98" fmla="*/ 96 w 209"/>
                <a:gd name="T99" fmla="*/ 21 h 198"/>
                <a:gd name="T100" fmla="*/ 81 w 209"/>
                <a:gd name="T101" fmla="*/ 22 h 198"/>
                <a:gd name="T102" fmla="*/ 22 w 209"/>
                <a:gd name="T103" fmla="*/ 21 h 198"/>
                <a:gd name="T104" fmla="*/ 3 w 209"/>
                <a:gd name="T105" fmla="*/ 30 h 198"/>
                <a:gd name="T106" fmla="*/ 21 w 209"/>
                <a:gd name="T107" fmla="*/ 20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GB"/>
            </a:p>
          </p:txBody>
        </p:sp>
        <p:sp>
          <p:nvSpPr>
            <p:cNvPr id="33235" name="Freeform 4753"/>
            <p:cNvSpPr>
              <a:spLocks/>
            </p:cNvSpPr>
            <p:nvPr/>
          </p:nvSpPr>
          <p:spPr bwMode="auto">
            <a:xfrm>
              <a:off x="1691" y="919"/>
              <a:ext cx="703" cy="418"/>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GB"/>
            </a:p>
          </p:txBody>
        </p:sp>
      </p:grpSp>
    </p:spTree>
    <p:extLst>
      <p:ext uri="{BB962C8B-B14F-4D97-AF65-F5344CB8AC3E}">
        <p14:creationId xmlns:p14="http://schemas.microsoft.com/office/powerpoint/2010/main" val="3412030034"/>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252563991_d787f5df75">
            <a:hlinkClick r:id="rId3" tooltip="Extremism"/>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692696"/>
            <a:ext cx="8388424" cy="52847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31512" y="6237312"/>
            <a:ext cx="2160240" cy="276999"/>
          </a:xfrm>
          <a:prstGeom prst="rect">
            <a:avLst/>
          </a:prstGeom>
          <a:noFill/>
        </p:spPr>
        <p:txBody>
          <a:bodyPr wrap="square" rtlCol="0">
            <a:spAutoFit/>
          </a:bodyPr>
          <a:lstStyle/>
          <a:p>
            <a:pPr fontAlgn="base">
              <a:spcBef>
                <a:spcPct val="50000"/>
              </a:spcBef>
              <a:spcAft>
                <a:spcPct val="0"/>
              </a:spcAft>
            </a:pPr>
            <a:r>
              <a:rPr lang="en-US" sz="1200" dirty="0">
                <a:solidFill>
                  <a:srgbClr val="FFFFFF"/>
                </a:solidFill>
              </a:rPr>
              <a:t>Photo: Thomas Hawk / Flickr</a:t>
            </a:r>
          </a:p>
        </p:txBody>
      </p:sp>
    </p:spTree>
    <p:extLst>
      <p:ext uri="{BB962C8B-B14F-4D97-AF65-F5344CB8AC3E}">
        <p14:creationId xmlns:p14="http://schemas.microsoft.com/office/powerpoint/2010/main" val="1443744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txBox="1">
            <a:spLocks noChangeArrowheads="1"/>
          </p:cNvSpPr>
          <p:nvPr/>
        </p:nvSpPr>
        <p:spPr bwMode="auto">
          <a:xfrm>
            <a:off x="250825"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charset="0"/>
                <a:ea typeface="ＭＳ Ｐゴシック" charset="0"/>
                <a:cs typeface="Arial" charset="0"/>
              </a:defRPr>
            </a:lvl1pPr>
            <a:lvl2pPr>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eaLnBrk="0" hangingPunct="0">
              <a:defRPr sz="2400">
                <a:solidFill>
                  <a:schemeClr val="tx1"/>
                </a:solidFill>
                <a:latin typeface="Arial" charset="0"/>
                <a:ea typeface="Arial" charset="0"/>
                <a:cs typeface="Arial" charset="0"/>
              </a:defRPr>
            </a:lvl6pPr>
            <a:lvl7pPr eaLnBrk="0" hangingPunct="0">
              <a:defRPr sz="2400">
                <a:solidFill>
                  <a:schemeClr val="tx1"/>
                </a:solidFill>
                <a:latin typeface="Arial" charset="0"/>
                <a:ea typeface="Arial" charset="0"/>
                <a:cs typeface="Arial" charset="0"/>
              </a:defRPr>
            </a:lvl7pPr>
            <a:lvl8pPr eaLnBrk="0" hangingPunct="0">
              <a:defRPr sz="2400">
                <a:solidFill>
                  <a:schemeClr val="tx1"/>
                </a:solidFill>
                <a:latin typeface="Arial" charset="0"/>
                <a:ea typeface="Arial" charset="0"/>
                <a:cs typeface="Arial" charset="0"/>
              </a:defRPr>
            </a:lvl8pPr>
            <a:lvl9pPr eaLnBrk="0" hangingPunct="0">
              <a:defRPr sz="2400">
                <a:solidFill>
                  <a:schemeClr val="tx1"/>
                </a:solidFill>
                <a:latin typeface="Arial" charset="0"/>
                <a:ea typeface="Arial" charset="0"/>
                <a:cs typeface="Arial" charset="0"/>
              </a:defRPr>
            </a:lvl9pPr>
          </a:lstStyle>
          <a:p>
            <a:pPr fontAlgn="base">
              <a:spcBef>
                <a:spcPct val="0"/>
              </a:spcBef>
              <a:spcAft>
                <a:spcPct val="0"/>
              </a:spcAft>
              <a:defRPr/>
            </a:pPr>
            <a:r>
              <a:rPr lang="en-US" sz="3200" dirty="0">
                <a:solidFill>
                  <a:srgbClr val="00408C"/>
                </a:solidFill>
                <a:latin typeface="+mj-lt"/>
                <a:ea typeface="ＭＳ Ｐゴシック" pitchFamily="34" charset="-128"/>
                <a:cs typeface="+mj-cs"/>
              </a:rPr>
              <a:t>Foreseen Expansion of the Hague system</a:t>
            </a:r>
          </a:p>
        </p:txBody>
      </p:sp>
      <p:sp>
        <p:nvSpPr>
          <p:cNvPr id="34819" name="Rectangle 3"/>
          <p:cNvSpPr txBox="1">
            <a:spLocks noChangeArrowheads="1"/>
          </p:cNvSpPr>
          <p:nvPr/>
        </p:nvSpPr>
        <p:spPr bwMode="auto">
          <a:xfrm>
            <a:off x="3708400" y="6165850"/>
            <a:ext cx="36734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2857500" algn="l"/>
              </a:tabLst>
              <a:defRPr sz="2400">
                <a:solidFill>
                  <a:schemeClr val="tx1"/>
                </a:solidFill>
                <a:latin typeface="Arial" charset="0"/>
                <a:ea typeface="ＭＳ Ｐゴシック" charset="0"/>
                <a:cs typeface="Arial" charset="0"/>
              </a:defRPr>
            </a:lvl1pPr>
            <a:lvl2pPr>
              <a:tabLst>
                <a:tab pos="2857500" algn="l"/>
              </a:tabLst>
              <a:defRPr sz="2400">
                <a:solidFill>
                  <a:schemeClr val="tx1"/>
                </a:solidFill>
                <a:latin typeface="Arial" charset="0"/>
                <a:ea typeface="Arial" charset="0"/>
                <a:cs typeface="Arial" charset="0"/>
              </a:defRPr>
            </a:lvl2pPr>
            <a:lvl3pPr>
              <a:tabLst>
                <a:tab pos="2857500" algn="l"/>
              </a:tabLst>
              <a:defRPr sz="2400">
                <a:solidFill>
                  <a:schemeClr val="tx1"/>
                </a:solidFill>
                <a:latin typeface="Arial" charset="0"/>
                <a:ea typeface="Arial" charset="0"/>
                <a:cs typeface="Arial" charset="0"/>
              </a:defRPr>
            </a:lvl3pPr>
            <a:lvl4pPr>
              <a:tabLst>
                <a:tab pos="2857500" algn="l"/>
              </a:tabLst>
              <a:defRPr sz="2400">
                <a:solidFill>
                  <a:schemeClr val="tx1"/>
                </a:solidFill>
                <a:latin typeface="Arial" charset="0"/>
                <a:ea typeface="Arial" charset="0"/>
                <a:cs typeface="Arial" charset="0"/>
              </a:defRPr>
            </a:lvl4pPr>
            <a:lvl5pPr>
              <a:tabLst>
                <a:tab pos="2857500" algn="l"/>
              </a:tabLst>
              <a:defRPr sz="2400">
                <a:solidFill>
                  <a:schemeClr val="tx1"/>
                </a:solidFill>
                <a:latin typeface="Arial" charset="0"/>
                <a:ea typeface="Arial" charset="0"/>
                <a:cs typeface="Arial" charset="0"/>
              </a:defRPr>
            </a:lvl5pPr>
            <a:lvl6pPr eaLnBrk="0" hangingPunct="0">
              <a:tabLst>
                <a:tab pos="2857500" algn="l"/>
              </a:tabLst>
              <a:defRPr sz="2400">
                <a:solidFill>
                  <a:schemeClr val="tx1"/>
                </a:solidFill>
                <a:latin typeface="Arial" charset="0"/>
                <a:ea typeface="Arial" charset="0"/>
                <a:cs typeface="Arial" charset="0"/>
              </a:defRPr>
            </a:lvl6pPr>
            <a:lvl7pPr eaLnBrk="0" hangingPunct="0">
              <a:tabLst>
                <a:tab pos="2857500" algn="l"/>
              </a:tabLst>
              <a:defRPr sz="2400">
                <a:solidFill>
                  <a:schemeClr val="tx1"/>
                </a:solidFill>
                <a:latin typeface="Arial" charset="0"/>
                <a:ea typeface="Arial" charset="0"/>
                <a:cs typeface="Arial" charset="0"/>
              </a:defRPr>
            </a:lvl7pPr>
            <a:lvl8pPr eaLnBrk="0" hangingPunct="0">
              <a:tabLst>
                <a:tab pos="2857500" algn="l"/>
              </a:tabLst>
              <a:defRPr sz="2400">
                <a:solidFill>
                  <a:schemeClr val="tx1"/>
                </a:solidFill>
                <a:latin typeface="Arial" charset="0"/>
                <a:ea typeface="Arial" charset="0"/>
                <a:cs typeface="Arial" charset="0"/>
              </a:defRPr>
            </a:lvl8pPr>
            <a:lvl9pPr eaLnBrk="0" hangingPunct="0">
              <a:tabLst>
                <a:tab pos="2857500" algn="l"/>
              </a:tabLst>
              <a:defRPr sz="2400">
                <a:solidFill>
                  <a:schemeClr val="tx1"/>
                </a:solidFill>
                <a:latin typeface="Arial" charset="0"/>
                <a:ea typeface="Arial" charset="0"/>
                <a:cs typeface="Arial" charset="0"/>
              </a:defRPr>
            </a:lvl9pPr>
          </a:lstStyle>
          <a:p>
            <a:pPr eaLnBrk="0" hangingPunct="0">
              <a:spcBef>
                <a:spcPct val="0"/>
              </a:spcBef>
              <a:defRPr/>
            </a:pPr>
            <a:r>
              <a:rPr lang="en-US" sz="2600" smtClean="0">
                <a:solidFill>
                  <a:srgbClr val="0000FF"/>
                </a:solidFill>
              </a:rPr>
              <a:t>Coming Soon!</a:t>
            </a:r>
          </a:p>
        </p:txBody>
      </p:sp>
      <p:sp>
        <p:nvSpPr>
          <p:cNvPr id="33796" name="Line 4"/>
          <p:cNvSpPr>
            <a:spLocks noChangeShapeType="1"/>
          </p:cNvSpPr>
          <p:nvPr/>
        </p:nvSpPr>
        <p:spPr bwMode="auto">
          <a:xfrm>
            <a:off x="-1154113" y="9952038"/>
            <a:ext cx="562451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grpSp>
        <p:nvGrpSpPr>
          <p:cNvPr id="33797" name="Group 5"/>
          <p:cNvGrpSpPr>
            <a:grpSpLocks/>
          </p:cNvGrpSpPr>
          <p:nvPr/>
        </p:nvGrpSpPr>
        <p:grpSpPr bwMode="auto">
          <a:xfrm>
            <a:off x="-252413" y="1196975"/>
            <a:ext cx="10009188" cy="5105400"/>
            <a:chOff x="113" y="935"/>
            <a:chExt cx="5534" cy="2916"/>
          </a:xfrm>
        </p:grpSpPr>
        <p:sp>
          <p:nvSpPr>
            <p:cNvPr id="33800" name="Freeform 6"/>
            <p:cNvSpPr>
              <a:spLocks/>
            </p:cNvSpPr>
            <p:nvPr/>
          </p:nvSpPr>
          <p:spPr bwMode="auto">
            <a:xfrm>
              <a:off x="1488" y="3804"/>
              <a:ext cx="65" cy="47"/>
            </a:xfrm>
            <a:custGeom>
              <a:avLst/>
              <a:gdLst>
                <a:gd name="T0" fmla="*/ 45 w 59"/>
                <a:gd name="T1" fmla="*/ 632 h 38"/>
                <a:gd name="T2" fmla="*/ 0 w 59"/>
                <a:gd name="T3" fmla="*/ 0 h 38"/>
                <a:gd name="T4" fmla="*/ 55 w 59"/>
                <a:gd name="T5" fmla="*/ 1719 h 38"/>
                <a:gd name="T6" fmla="*/ 123 w 59"/>
                <a:gd name="T7" fmla="*/ 3290 h 38"/>
                <a:gd name="T8" fmla="*/ 289 w 59"/>
                <a:gd name="T9" fmla="*/ 3290 h 38"/>
                <a:gd name="T10" fmla="*/ 451 w 59"/>
                <a:gd name="T11" fmla="*/ 3290 h 38"/>
                <a:gd name="T12" fmla="*/ 434 w 59"/>
                <a:gd name="T13" fmla="*/ 2883 h 38"/>
                <a:gd name="T14" fmla="*/ 201 w 59"/>
                <a:gd name="T15" fmla="*/ 2126 h 38"/>
                <a:gd name="T16" fmla="*/ 45 w 59"/>
                <a:gd name="T17" fmla="*/ 63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GB"/>
            </a:p>
          </p:txBody>
        </p:sp>
        <p:sp>
          <p:nvSpPr>
            <p:cNvPr id="33801" name="Freeform 7"/>
            <p:cNvSpPr>
              <a:spLocks/>
            </p:cNvSpPr>
            <p:nvPr/>
          </p:nvSpPr>
          <p:spPr bwMode="auto">
            <a:xfrm>
              <a:off x="1452" y="3802"/>
              <a:ext cx="53" cy="49"/>
            </a:xfrm>
            <a:custGeom>
              <a:avLst/>
              <a:gdLst>
                <a:gd name="T0" fmla="*/ 381 w 47"/>
                <a:gd name="T1" fmla="*/ 2 h 40"/>
                <a:gd name="T2" fmla="*/ 470 w 47"/>
                <a:gd name="T3" fmla="*/ 1512 h 40"/>
                <a:gd name="T4" fmla="*/ 597 w 47"/>
                <a:gd name="T5" fmla="*/ 2810 h 40"/>
                <a:gd name="T6" fmla="*/ 530 w 47"/>
                <a:gd name="T7" fmla="*/ 2810 h 40"/>
                <a:gd name="T8" fmla="*/ 466 w 47"/>
                <a:gd name="T9" fmla="*/ 2810 h 40"/>
                <a:gd name="T10" fmla="*/ 229 w 47"/>
                <a:gd name="T11" fmla="*/ 2563 h 40"/>
                <a:gd name="T12" fmla="*/ 179 w 47"/>
                <a:gd name="T13" fmla="*/ 2563 h 40"/>
                <a:gd name="T14" fmla="*/ 0 w 47"/>
                <a:gd name="T15" fmla="*/ 2509 h 40"/>
                <a:gd name="T16" fmla="*/ 3 w 47"/>
                <a:gd name="T17" fmla="*/ 2509 h 40"/>
                <a:gd name="T18" fmla="*/ 159 w 47"/>
                <a:gd name="T19" fmla="*/ 2294 h 40"/>
                <a:gd name="T20" fmla="*/ 203 w 47"/>
                <a:gd name="T21" fmla="*/ 2509 h 40"/>
                <a:gd name="T22" fmla="*/ 258 w 47"/>
                <a:gd name="T23" fmla="*/ 2509 h 40"/>
                <a:gd name="T24" fmla="*/ 159 w 47"/>
                <a:gd name="T25" fmla="*/ 2092 h 40"/>
                <a:gd name="T26" fmla="*/ 291 w 47"/>
                <a:gd name="T27" fmla="*/ 2294 h 40"/>
                <a:gd name="T28" fmla="*/ 327 w 47"/>
                <a:gd name="T29" fmla="*/ 2294 h 40"/>
                <a:gd name="T30" fmla="*/ 466 w 47"/>
                <a:gd name="T31" fmla="*/ 2509 h 40"/>
                <a:gd name="T32" fmla="*/ 470 w 47"/>
                <a:gd name="T33" fmla="*/ 2509 h 40"/>
                <a:gd name="T34" fmla="*/ 229 w 47"/>
                <a:gd name="T35" fmla="*/ 1602 h 40"/>
                <a:gd name="T36" fmla="*/ 327 w 47"/>
                <a:gd name="T37" fmla="*/ 1216 h 40"/>
                <a:gd name="T38" fmla="*/ 179 w 47"/>
                <a:gd name="T39" fmla="*/ 1216 h 40"/>
                <a:gd name="T40" fmla="*/ 159 w 47"/>
                <a:gd name="T41" fmla="*/ 294 h 40"/>
                <a:gd name="T42" fmla="*/ 203 w 47"/>
                <a:gd name="T43" fmla="*/ 0 h 40"/>
                <a:gd name="T44" fmla="*/ 381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GB"/>
            </a:p>
          </p:txBody>
        </p:sp>
        <p:sp>
          <p:nvSpPr>
            <p:cNvPr id="33802" name="Freeform 8"/>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GB"/>
            </a:p>
          </p:txBody>
        </p:sp>
        <p:sp>
          <p:nvSpPr>
            <p:cNvPr id="33803" name="Freeform 9" descr="Large checker board"/>
            <p:cNvSpPr>
              <a:spLocks/>
            </p:cNvSpPr>
            <p:nvPr/>
          </p:nvSpPr>
          <p:spPr bwMode="auto">
            <a:xfrm>
              <a:off x="4433" y="2551"/>
              <a:ext cx="179" cy="187"/>
            </a:xfrm>
            <a:custGeom>
              <a:avLst/>
              <a:gdLst>
                <a:gd name="T0" fmla="*/ 1921 w 159"/>
                <a:gd name="T1" fmla="*/ 5523 h 151"/>
                <a:gd name="T2" fmla="*/ 1747 w 159"/>
                <a:gd name="T3" fmla="*/ 5523 h 151"/>
                <a:gd name="T4" fmla="*/ 1711 w 159"/>
                <a:gd name="T5" fmla="*/ 5523 h 151"/>
                <a:gd name="T6" fmla="*/ 1630 w 159"/>
                <a:gd name="T7" fmla="*/ 7538 h 151"/>
                <a:gd name="T8" fmla="*/ 1659 w 159"/>
                <a:gd name="T9" fmla="*/ 7538 h 151"/>
                <a:gd name="T10" fmla="*/ 1630 w 159"/>
                <a:gd name="T11" fmla="*/ 8471 h 151"/>
                <a:gd name="T12" fmla="*/ 1520 w 159"/>
                <a:gd name="T13" fmla="*/ 8850 h 151"/>
                <a:gd name="T14" fmla="*/ 1427 w 159"/>
                <a:gd name="T15" fmla="*/ 9881 h 151"/>
                <a:gd name="T16" fmla="*/ 1427 w 159"/>
                <a:gd name="T17" fmla="*/ 10491 h 151"/>
                <a:gd name="T18" fmla="*/ 1453 w 159"/>
                <a:gd name="T19" fmla="*/ 10491 h 151"/>
                <a:gd name="T20" fmla="*/ 1427 w 159"/>
                <a:gd name="T21" fmla="*/ 10960 h 151"/>
                <a:gd name="T22" fmla="*/ 1370 w 159"/>
                <a:gd name="T23" fmla="*/ 11561 h 151"/>
                <a:gd name="T24" fmla="*/ 1350 w 159"/>
                <a:gd name="T25" fmla="*/ 12756 h 151"/>
                <a:gd name="T26" fmla="*/ 1081 w 159"/>
                <a:gd name="T27" fmla="*/ 13478 h 151"/>
                <a:gd name="T28" fmla="*/ 1062 w 159"/>
                <a:gd name="T29" fmla="*/ 12441 h 151"/>
                <a:gd name="T30" fmla="*/ 997 w 159"/>
                <a:gd name="T31" fmla="*/ 12237 h 151"/>
                <a:gd name="T32" fmla="*/ 886 w 159"/>
                <a:gd name="T33" fmla="*/ 12237 h 151"/>
                <a:gd name="T34" fmla="*/ 762 w 159"/>
                <a:gd name="T35" fmla="*/ 11751 h 151"/>
                <a:gd name="T36" fmla="*/ 669 w 159"/>
                <a:gd name="T37" fmla="*/ 12237 h 151"/>
                <a:gd name="T38" fmla="*/ 534 w 159"/>
                <a:gd name="T39" fmla="*/ 12441 h 151"/>
                <a:gd name="T40" fmla="*/ 521 w 159"/>
                <a:gd name="T41" fmla="*/ 11561 h 151"/>
                <a:gd name="T42" fmla="*/ 361 w 159"/>
                <a:gd name="T43" fmla="*/ 11751 h 151"/>
                <a:gd name="T44" fmla="*/ 372 w 159"/>
                <a:gd name="T45" fmla="*/ 11561 h 151"/>
                <a:gd name="T46" fmla="*/ 361 w 159"/>
                <a:gd name="T47" fmla="*/ 11751 h 151"/>
                <a:gd name="T48" fmla="*/ 227 w 159"/>
                <a:gd name="T49" fmla="*/ 11561 h 151"/>
                <a:gd name="T50" fmla="*/ 202 w 159"/>
                <a:gd name="T51" fmla="*/ 9881 h 151"/>
                <a:gd name="T52" fmla="*/ 202 w 159"/>
                <a:gd name="T53" fmla="*/ 8699 h 151"/>
                <a:gd name="T54" fmla="*/ 98 w 159"/>
                <a:gd name="T55" fmla="*/ 7979 h 151"/>
                <a:gd name="T56" fmla="*/ 98 w 159"/>
                <a:gd name="T57" fmla="*/ 7979 h 151"/>
                <a:gd name="T58" fmla="*/ 68 w 159"/>
                <a:gd name="T59" fmla="*/ 7146 h 151"/>
                <a:gd name="T60" fmla="*/ 68 w 159"/>
                <a:gd name="T61" fmla="*/ 6716 h 151"/>
                <a:gd name="T62" fmla="*/ 0 w 159"/>
                <a:gd name="T63" fmla="*/ 5686 h 151"/>
                <a:gd name="T64" fmla="*/ 68 w 159"/>
                <a:gd name="T65" fmla="*/ 4591 h 151"/>
                <a:gd name="T66" fmla="*/ 3 w 159"/>
                <a:gd name="T67" fmla="*/ 4591 h 151"/>
                <a:gd name="T68" fmla="*/ 158 w 159"/>
                <a:gd name="T69" fmla="*/ 3601 h 151"/>
                <a:gd name="T70" fmla="*/ 202 w 159"/>
                <a:gd name="T71" fmla="*/ 4591 h 151"/>
                <a:gd name="T72" fmla="*/ 372 w 159"/>
                <a:gd name="T73" fmla="*/ 5523 h 151"/>
                <a:gd name="T74" fmla="*/ 621 w 159"/>
                <a:gd name="T75" fmla="*/ 5120 h 151"/>
                <a:gd name="T76" fmla="*/ 677 w 159"/>
                <a:gd name="T77" fmla="*/ 4460 h 151"/>
                <a:gd name="T78" fmla="*/ 955 w 159"/>
                <a:gd name="T79" fmla="*/ 4866 h 151"/>
                <a:gd name="T80" fmla="*/ 1081 w 159"/>
                <a:gd name="T81" fmla="*/ 4460 h 151"/>
                <a:gd name="T82" fmla="*/ 1163 w 159"/>
                <a:gd name="T83" fmla="*/ 2986 h 151"/>
                <a:gd name="T84" fmla="*/ 1225 w 159"/>
                <a:gd name="T85" fmla="*/ 2348 h 151"/>
                <a:gd name="T86" fmla="*/ 1263 w 159"/>
                <a:gd name="T87" fmla="*/ 1236 h 151"/>
                <a:gd name="T88" fmla="*/ 1309 w 159"/>
                <a:gd name="T89" fmla="*/ 0 h 151"/>
                <a:gd name="T90" fmla="*/ 1474 w 159"/>
                <a:gd name="T91" fmla="*/ 2 h 151"/>
                <a:gd name="T92" fmla="*/ 1630 w 159"/>
                <a:gd name="T93" fmla="*/ 425 h 151"/>
                <a:gd name="T94" fmla="*/ 1630 w 159"/>
                <a:gd name="T95" fmla="*/ 425 h 151"/>
                <a:gd name="T96" fmla="*/ 1630 w 159"/>
                <a:gd name="T97" fmla="*/ 651 h 151"/>
                <a:gd name="T98" fmla="*/ 1659 w 159"/>
                <a:gd name="T99" fmla="*/ 1236 h 151"/>
                <a:gd name="T100" fmla="*/ 1630 w 159"/>
                <a:gd name="T101" fmla="*/ 1236 h 151"/>
                <a:gd name="T102" fmla="*/ 1561 w 159"/>
                <a:gd name="T103" fmla="*/ 1236 h 151"/>
                <a:gd name="T104" fmla="*/ 1601 w 159"/>
                <a:gd name="T105" fmla="*/ 1896 h 151"/>
                <a:gd name="T106" fmla="*/ 1747 w 159"/>
                <a:gd name="T107" fmla="*/ 3359 h 151"/>
                <a:gd name="T108" fmla="*/ 1711 w 159"/>
                <a:gd name="T109" fmla="*/ 3969 h 151"/>
                <a:gd name="T110" fmla="*/ 1792 w 159"/>
                <a:gd name="T111" fmla="*/ 4591 h 151"/>
                <a:gd name="T112" fmla="*/ 1921 w 159"/>
                <a:gd name="T113" fmla="*/ 5523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04" name="Freeform 10" descr="Large checker board"/>
            <p:cNvSpPr>
              <a:spLocks/>
            </p:cNvSpPr>
            <p:nvPr/>
          </p:nvSpPr>
          <p:spPr bwMode="auto">
            <a:xfrm>
              <a:off x="4191" y="2525"/>
              <a:ext cx="193" cy="251"/>
            </a:xfrm>
            <a:custGeom>
              <a:avLst/>
              <a:gdLst>
                <a:gd name="T0" fmla="*/ 1930 w 172"/>
                <a:gd name="T1" fmla="*/ 13506 h 203"/>
                <a:gd name="T2" fmla="*/ 1899 w 172"/>
                <a:gd name="T3" fmla="*/ 13600 h 203"/>
                <a:gd name="T4" fmla="*/ 1895 w 172"/>
                <a:gd name="T5" fmla="*/ 15428 h 203"/>
                <a:gd name="T6" fmla="*/ 1854 w 172"/>
                <a:gd name="T7" fmla="*/ 17490 h 203"/>
                <a:gd name="T8" fmla="*/ 1767 w 172"/>
                <a:gd name="T9" fmla="*/ 16860 h 203"/>
                <a:gd name="T10" fmla="*/ 1754 w 172"/>
                <a:gd name="T11" fmla="*/ 17375 h 203"/>
                <a:gd name="T12" fmla="*/ 1674 w 172"/>
                <a:gd name="T13" fmla="*/ 17158 h 203"/>
                <a:gd name="T14" fmla="*/ 1674 w 172"/>
                <a:gd name="T15" fmla="*/ 17490 h 203"/>
                <a:gd name="T16" fmla="*/ 1506 w 172"/>
                <a:gd name="T17" fmla="*/ 16259 h 203"/>
                <a:gd name="T18" fmla="*/ 1395 w 172"/>
                <a:gd name="T19" fmla="*/ 15428 h 203"/>
                <a:gd name="T20" fmla="*/ 1301 w 172"/>
                <a:gd name="T21" fmla="*/ 14671 h 203"/>
                <a:gd name="T22" fmla="*/ 1195 w 172"/>
                <a:gd name="T23" fmla="*/ 13884 h 203"/>
                <a:gd name="T24" fmla="*/ 1108 w 172"/>
                <a:gd name="T25" fmla="*/ 13150 h 203"/>
                <a:gd name="T26" fmla="*/ 1033 w 172"/>
                <a:gd name="T27" fmla="*/ 12000 h 203"/>
                <a:gd name="T28" fmla="*/ 980 w 172"/>
                <a:gd name="T29" fmla="*/ 10816 h 203"/>
                <a:gd name="T30" fmla="*/ 929 w 172"/>
                <a:gd name="T31" fmla="*/ 10307 h 203"/>
                <a:gd name="T32" fmla="*/ 847 w 172"/>
                <a:gd name="T33" fmla="*/ 9400 h 203"/>
                <a:gd name="T34" fmla="*/ 755 w 172"/>
                <a:gd name="T35" fmla="*/ 8088 h 203"/>
                <a:gd name="T36" fmla="*/ 673 w 172"/>
                <a:gd name="T37" fmla="*/ 7165 h 203"/>
                <a:gd name="T38" fmla="*/ 645 w 172"/>
                <a:gd name="T39" fmla="*/ 6148 h 203"/>
                <a:gd name="T40" fmla="*/ 508 w 172"/>
                <a:gd name="T41" fmla="*/ 5029 h 203"/>
                <a:gd name="T42" fmla="*/ 396 w 172"/>
                <a:gd name="T43" fmla="*/ 3885 h 203"/>
                <a:gd name="T44" fmla="*/ 239 w 172"/>
                <a:gd name="T45" fmla="*/ 2869 h 203"/>
                <a:gd name="T46" fmla="*/ 95 w 172"/>
                <a:gd name="T47" fmla="*/ 1825 h 203"/>
                <a:gd name="T48" fmla="*/ 0 w 172"/>
                <a:gd name="T49" fmla="*/ 0 h 203"/>
                <a:gd name="T50" fmla="*/ 135 w 172"/>
                <a:gd name="T51" fmla="*/ 2 h 203"/>
                <a:gd name="T52" fmla="*/ 261 w 172"/>
                <a:gd name="T53" fmla="*/ 413 h 203"/>
                <a:gd name="T54" fmla="*/ 396 w 172"/>
                <a:gd name="T55" fmla="*/ 632 h 203"/>
                <a:gd name="T56" fmla="*/ 522 w 172"/>
                <a:gd name="T57" fmla="*/ 1980 h 203"/>
                <a:gd name="T58" fmla="*/ 581 w 172"/>
                <a:gd name="T59" fmla="*/ 2257 h 203"/>
                <a:gd name="T60" fmla="*/ 724 w 172"/>
                <a:gd name="T61" fmla="*/ 3284 h 203"/>
                <a:gd name="T62" fmla="*/ 880 w 172"/>
                <a:gd name="T63" fmla="*/ 4476 h 203"/>
                <a:gd name="T64" fmla="*/ 1033 w 172"/>
                <a:gd name="T65" fmla="*/ 5534 h 203"/>
                <a:gd name="T66" fmla="*/ 1014 w 172"/>
                <a:gd name="T67" fmla="*/ 5029 h 203"/>
                <a:gd name="T68" fmla="*/ 1169 w 172"/>
                <a:gd name="T69" fmla="*/ 6148 h 203"/>
                <a:gd name="T70" fmla="*/ 1243 w 172"/>
                <a:gd name="T71" fmla="*/ 6917 h 203"/>
                <a:gd name="T72" fmla="*/ 1444 w 172"/>
                <a:gd name="T73" fmla="*/ 7688 h 203"/>
                <a:gd name="T74" fmla="*/ 1444 w 172"/>
                <a:gd name="T75" fmla="*/ 7688 h 203"/>
                <a:gd name="T76" fmla="*/ 1563 w 172"/>
                <a:gd name="T77" fmla="*/ 8553 h 203"/>
                <a:gd name="T78" fmla="*/ 1460 w 172"/>
                <a:gd name="T79" fmla="*/ 9077 h 203"/>
                <a:gd name="T80" fmla="*/ 1485 w 172"/>
                <a:gd name="T81" fmla="*/ 9083 h 203"/>
                <a:gd name="T82" fmla="*/ 1460 w 172"/>
                <a:gd name="T83" fmla="*/ 9400 h 203"/>
                <a:gd name="T84" fmla="*/ 1506 w 172"/>
                <a:gd name="T85" fmla="*/ 9816 h 203"/>
                <a:gd name="T86" fmla="*/ 1638 w 172"/>
                <a:gd name="T87" fmla="*/ 10217 h 203"/>
                <a:gd name="T88" fmla="*/ 1674 w 172"/>
                <a:gd name="T89" fmla="*/ 11229 h 203"/>
                <a:gd name="T90" fmla="*/ 1690 w 172"/>
                <a:gd name="T91" fmla="*/ 11623 h 203"/>
                <a:gd name="T92" fmla="*/ 1690 w 172"/>
                <a:gd name="T93" fmla="*/ 12332 h 203"/>
                <a:gd name="T94" fmla="*/ 1854 w 172"/>
                <a:gd name="T95" fmla="*/ 12332 h 203"/>
                <a:gd name="T96" fmla="*/ 1930 w 172"/>
                <a:gd name="T97" fmla="*/ 1350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05" name="Freeform 11" descr="Large checker board"/>
            <p:cNvSpPr>
              <a:spLocks/>
            </p:cNvSpPr>
            <p:nvPr/>
          </p:nvSpPr>
          <p:spPr bwMode="auto">
            <a:xfrm>
              <a:off x="4826" y="2656"/>
              <a:ext cx="170" cy="194"/>
            </a:xfrm>
            <a:custGeom>
              <a:avLst/>
              <a:gdLst>
                <a:gd name="T0" fmla="*/ 1079 w 153"/>
                <a:gd name="T1" fmla="*/ 12871 h 156"/>
                <a:gd name="T2" fmla="*/ 1129 w 153"/>
                <a:gd name="T3" fmla="*/ 13269 h 156"/>
                <a:gd name="T4" fmla="*/ 1263 w 153"/>
                <a:gd name="T5" fmla="*/ 13993 h 156"/>
                <a:gd name="T6" fmla="*/ 1359 w 153"/>
                <a:gd name="T7" fmla="*/ 13873 h 156"/>
                <a:gd name="T8" fmla="*/ 1388 w 153"/>
                <a:gd name="T9" fmla="*/ 11156 h 156"/>
                <a:gd name="T10" fmla="*/ 1400 w 153"/>
                <a:gd name="T11" fmla="*/ 8058 h 156"/>
                <a:gd name="T12" fmla="*/ 1400 w 153"/>
                <a:gd name="T13" fmla="*/ 5377 h 156"/>
                <a:gd name="T14" fmla="*/ 1316 w 153"/>
                <a:gd name="T15" fmla="*/ 3661 h 156"/>
                <a:gd name="T16" fmla="*/ 971 w 153"/>
                <a:gd name="T17" fmla="*/ 1855 h 156"/>
                <a:gd name="T18" fmla="*/ 738 w 153"/>
                <a:gd name="T19" fmla="*/ 3537 h 156"/>
                <a:gd name="T20" fmla="*/ 540 w 153"/>
                <a:gd name="T21" fmla="*/ 4553 h 156"/>
                <a:gd name="T22" fmla="*/ 474 w 153"/>
                <a:gd name="T23" fmla="*/ 4151 h 156"/>
                <a:gd name="T24" fmla="*/ 427 w 153"/>
                <a:gd name="T25" fmla="*/ 1308 h 156"/>
                <a:gd name="T26" fmla="*/ 308 w 153"/>
                <a:gd name="T27" fmla="*/ 285 h 156"/>
                <a:gd name="T28" fmla="*/ 2 w 153"/>
                <a:gd name="T29" fmla="*/ 1200 h 156"/>
                <a:gd name="T30" fmla="*/ 97 w 153"/>
                <a:gd name="T31" fmla="*/ 2307 h 156"/>
                <a:gd name="T32" fmla="*/ 308 w 153"/>
                <a:gd name="T33" fmla="*/ 3191 h 156"/>
                <a:gd name="T34" fmla="*/ 384 w 153"/>
                <a:gd name="T35" fmla="*/ 3537 h 156"/>
                <a:gd name="T36" fmla="*/ 356 w 153"/>
                <a:gd name="T37" fmla="*/ 3661 h 156"/>
                <a:gd name="T38" fmla="*/ 189 w 153"/>
                <a:gd name="T39" fmla="*/ 4151 h 156"/>
                <a:gd name="T40" fmla="*/ 252 w 153"/>
                <a:gd name="T41" fmla="*/ 5518 h 156"/>
                <a:gd name="T42" fmla="*/ 308 w 153"/>
                <a:gd name="T43" fmla="*/ 6419 h 156"/>
                <a:gd name="T44" fmla="*/ 356 w 153"/>
                <a:gd name="T45" fmla="*/ 5734 h 156"/>
                <a:gd name="T46" fmla="*/ 520 w 153"/>
                <a:gd name="T47" fmla="*/ 6196 h 156"/>
                <a:gd name="T48" fmla="*/ 613 w 153"/>
                <a:gd name="T49" fmla="*/ 7131 h 156"/>
                <a:gd name="T50" fmla="*/ 836 w 153"/>
                <a:gd name="T51" fmla="*/ 8058 h 156"/>
                <a:gd name="T52" fmla="*/ 979 w 153"/>
                <a:gd name="T53" fmla="*/ 9291 h 156"/>
                <a:gd name="T54" fmla="*/ 1088 w 153"/>
                <a:gd name="T55" fmla="*/ 11554 h 156"/>
                <a:gd name="T56" fmla="*/ 1129 w 153"/>
                <a:gd name="T57" fmla="*/ 11803 h 156"/>
                <a:gd name="T58" fmla="*/ 1079 w 153"/>
                <a:gd name="T59" fmla="*/ 12462 h 156"/>
                <a:gd name="T60" fmla="*/ 881 w 153"/>
                <a:gd name="T61" fmla="*/ 13873 h 156"/>
                <a:gd name="T62" fmla="*/ 1079 w 153"/>
                <a:gd name="T63" fmla="*/ 12649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06" name="Freeform 12" descr="Large checker board"/>
            <p:cNvSpPr>
              <a:spLocks/>
            </p:cNvSpPr>
            <p:nvPr/>
          </p:nvSpPr>
          <p:spPr bwMode="auto">
            <a:xfrm>
              <a:off x="4610" y="2613"/>
              <a:ext cx="113" cy="161"/>
            </a:xfrm>
            <a:custGeom>
              <a:avLst/>
              <a:gdLst>
                <a:gd name="T0" fmla="*/ 1067 w 101"/>
                <a:gd name="T1" fmla="*/ 2 h 130"/>
                <a:gd name="T2" fmla="*/ 1024 w 101"/>
                <a:gd name="T3" fmla="*/ 0 h 130"/>
                <a:gd name="T4" fmla="*/ 853 w 101"/>
                <a:gd name="T5" fmla="*/ 1236 h 130"/>
                <a:gd name="T6" fmla="*/ 644 w 101"/>
                <a:gd name="T7" fmla="*/ 1146 h 130"/>
                <a:gd name="T8" fmla="*/ 417 w 101"/>
                <a:gd name="T9" fmla="*/ 651 h 130"/>
                <a:gd name="T10" fmla="*/ 351 w 101"/>
                <a:gd name="T11" fmla="*/ 651 h 130"/>
                <a:gd name="T12" fmla="*/ 266 w 101"/>
                <a:gd name="T13" fmla="*/ 1236 h 130"/>
                <a:gd name="T14" fmla="*/ 238 w 101"/>
                <a:gd name="T15" fmla="*/ 1236 h 130"/>
                <a:gd name="T16" fmla="*/ 150 w 101"/>
                <a:gd name="T17" fmla="*/ 2517 h 130"/>
                <a:gd name="T18" fmla="*/ 168 w 101"/>
                <a:gd name="T19" fmla="*/ 3710 h 130"/>
                <a:gd name="T20" fmla="*/ 150 w 101"/>
                <a:gd name="T21" fmla="*/ 3710 h 130"/>
                <a:gd name="T22" fmla="*/ 70 w 101"/>
                <a:gd name="T23" fmla="*/ 5203 h 130"/>
                <a:gd name="T24" fmla="*/ 0 w 101"/>
                <a:gd name="T25" fmla="*/ 6669 h 130"/>
                <a:gd name="T26" fmla="*/ 2 w 101"/>
                <a:gd name="T27" fmla="*/ 8231 h 130"/>
                <a:gd name="T28" fmla="*/ 87 w 101"/>
                <a:gd name="T29" fmla="*/ 8318 h 130"/>
                <a:gd name="T30" fmla="*/ 87 w 101"/>
                <a:gd name="T31" fmla="*/ 9430 h 130"/>
                <a:gd name="T32" fmla="*/ 87 w 101"/>
                <a:gd name="T33" fmla="*/ 10492 h 130"/>
                <a:gd name="T34" fmla="*/ 87 w 101"/>
                <a:gd name="T35" fmla="*/ 11580 h 130"/>
                <a:gd name="T36" fmla="*/ 238 w 101"/>
                <a:gd name="T37" fmla="*/ 11185 h 130"/>
                <a:gd name="T38" fmla="*/ 238 w 101"/>
                <a:gd name="T39" fmla="*/ 9430 h 130"/>
                <a:gd name="T40" fmla="*/ 213 w 101"/>
                <a:gd name="T41" fmla="*/ 7328 h 130"/>
                <a:gd name="T42" fmla="*/ 351 w 101"/>
                <a:gd name="T43" fmla="*/ 6669 h 130"/>
                <a:gd name="T44" fmla="*/ 351 w 101"/>
                <a:gd name="T45" fmla="*/ 7550 h 130"/>
                <a:gd name="T46" fmla="*/ 368 w 101"/>
                <a:gd name="T47" fmla="*/ 8318 h 130"/>
                <a:gd name="T48" fmla="*/ 417 w 101"/>
                <a:gd name="T49" fmla="*/ 9262 h 130"/>
                <a:gd name="T50" fmla="*/ 467 w 101"/>
                <a:gd name="T51" fmla="*/ 10046 h 130"/>
                <a:gd name="T52" fmla="*/ 516 w 101"/>
                <a:gd name="T53" fmla="*/ 10046 h 130"/>
                <a:gd name="T54" fmla="*/ 623 w 101"/>
                <a:gd name="T55" fmla="*/ 9430 h 130"/>
                <a:gd name="T56" fmla="*/ 653 w 101"/>
                <a:gd name="T57" fmla="*/ 9262 h 130"/>
                <a:gd name="T58" fmla="*/ 555 w 101"/>
                <a:gd name="T59" fmla="*/ 7981 h 130"/>
                <a:gd name="T60" fmla="*/ 584 w 101"/>
                <a:gd name="T61" fmla="*/ 7550 h 130"/>
                <a:gd name="T62" fmla="*/ 516 w 101"/>
                <a:gd name="T63" fmla="*/ 6444 h 130"/>
                <a:gd name="T64" fmla="*/ 417 w 101"/>
                <a:gd name="T65" fmla="*/ 5423 h 130"/>
                <a:gd name="T66" fmla="*/ 467 w 101"/>
                <a:gd name="T67" fmla="*/ 5423 h 130"/>
                <a:gd name="T68" fmla="*/ 584 w 101"/>
                <a:gd name="T69" fmla="*/ 4867 h 130"/>
                <a:gd name="T70" fmla="*/ 721 w 101"/>
                <a:gd name="T71" fmla="*/ 3974 h 130"/>
                <a:gd name="T72" fmla="*/ 778 w 101"/>
                <a:gd name="T73" fmla="*/ 3974 h 130"/>
                <a:gd name="T74" fmla="*/ 741 w 101"/>
                <a:gd name="T75" fmla="*/ 3360 h 130"/>
                <a:gd name="T76" fmla="*/ 653 w 101"/>
                <a:gd name="T77" fmla="*/ 3601 h 130"/>
                <a:gd name="T78" fmla="*/ 467 w 101"/>
                <a:gd name="T79" fmla="*/ 3974 h 130"/>
                <a:gd name="T80" fmla="*/ 351 w 101"/>
                <a:gd name="T81" fmla="*/ 4867 h 130"/>
                <a:gd name="T82" fmla="*/ 188 w 101"/>
                <a:gd name="T83" fmla="*/ 3117 h 130"/>
                <a:gd name="T84" fmla="*/ 266 w 101"/>
                <a:gd name="T85" fmla="*/ 1757 h 130"/>
                <a:gd name="T86" fmla="*/ 498 w 101"/>
                <a:gd name="T87" fmla="*/ 1896 h 130"/>
                <a:gd name="T88" fmla="*/ 721 w 101"/>
                <a:gd name="T89" fmla="*/ 2032 h 130"/>
                <a:gd name="T90" fmla="*/ 973 w 101"/>
                <a:gd name="T91" fmla="*/ 1757 h 130"/>
                <a:gd name="T92" fmla="*/ 1067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07" name="Freeform 13" descr="Large checker board"/>
            <p:cNvSpPr>
              <a:spLocks/>
            </p:cNvSpPr>
            <p:nvPr/>
          </p:nvSpPr>
          <p:spPr bwMode="auto">
            <a:xfrm>
              <a:off x="4367" y="2779"/>
              <a:ext cx="160" cy="62"/>
            </a:xfrm>
            <a:custGeom>
              <a:avLst/>
              <a:gdLst>
                <a:gd name="T0" fmla="*/ 1746 w 142"/>
                <a:gd name="T1" fmla="*/ 4561 h 50"/>
                <a:gd name="T2" fmla="*/ 1746 w 142"/>
                <a:gd name="T3" fmla="*/ 4409 h 50"/>
                <a:gd name="T4" fmla="*/ 1746 w 142"/>
                <a:gd name="T5" fmla="*/ 3069 h 50"/>
                <a:gd name="T6" fmla="*/ 1600 w 142"/>
                <a:gd name="T7" fmla="*/ 3069 h 50"/>
                <a:gd name="T8" fmla="*/ 1458 w 142"/>
                <a:gd name="T9" fmla="*/ 2768 h 50"/>
                <a:gd name="T10" fmla="*/ 1386 w 142"/>
                <a:gd name="T11" fmla="*/ 1786 h 50"/>
                <a:gd name="T12" fmla="*/ 1164 w 142"/>
                <a:gd name="T13" fmla="*/ 1440 h 50"/>
                <a:gd name="T14" fmla="*/ 1084 w 142"/>
                <a:gd name="T15" fmla="*/ 936 h 50"/>
                <a:gd name="T16" fmla="*/ 1019 w 142"/>
                <a:gd name="T17" fmla="*/ 1556 h 50"/>
                <a:gd name="T18" fmla="*/ 854 w 142"/>
                <a:gd name="T19" fmla="*/ 1556 h 50"/>
                <a:gd name="T20" fmla="*/ 699 w 142"/>
                <a:gd name="T21" fmla="*/ 1556 h 50"/>
                <a:gd name="T22" fmla="*/ 632 w 142"/>
                <a:gd name="T23" fmla="*/ 936 h 50"/>
                <a:gd name="T24" fmla="*/ 373 w 142"/>
                <a:gd name="T25" fmla="*/ 278 h 50"/>
                <a:gd name="T26" fmla="*/ 158 w 142"/>
                <a:gd name="T27" fmla="*/ 0 h 50"/>
                <a:gd name="T28" fmla="*/ 68 w 142"/>
                <a:gd name="T29" fmla="*/ 1161 h 50"/>
                <a:gd name="T30" fmla="*/ 0 w 142"/>
                <a:gd name="T31" fmla="*/ 1440 h 50"/>
                <a:gd name="T32" fmla="*/ 203 w 142"/>
                <a:gd name="T33" fmla="*/ 1786 h 50"/>
                <a:gd name="T34" fmla="*/ 203 w 142"/>
                <a:gd name="T35" fmla="*/ 1968 h 50"/>
                <a:gd name="T36" fmla="*/ 373 w 142"/>
                <a:gd name="T37" fmla="*/ 2392 h 50"/>
                <a:gd name="T38" fmla="*/ 597 w 142"/>
                <a:gd name="T39" fmla="*/ 2768 h 50"/>
                <a:gd name="T40" fmla="*/ 788 w 142"/>
                <a:gd name="T41" fmla="*/ 3069 h 50"/>
                <a:gd name="T42" fmla="*/ 962 w 142"/>
                <a:gd name="T43" fmla="*/ 3432 h 50"/>
                <a:gd name="T44" fmla="*/ 1193 w 142"/>
                <a:gd name="T45" fmla="*/ 3752 h 50"/>
                <a:gd name="T46" fmla="*/ 1458 w 142"/>
                <a:gd name="T47" fmla="*/ 3908 h 50"/>
                <a:gd name="T48" fmla="*/ 1600 w 142"/>
                <a:gd name="T49" fmla="*/ 4165 h 50"/>
                <a:gd name="T50" fmla="*/ 1746 w 142"/>
                <a:gd name="T51" fmla="*/ 4561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08" name="Freeform 14"/>
            <p:cNvSpPr>
              <a:spLocks/>
            </p:cNvSpPr>
            <p:nvPr/>
          </p:nvSpPr>
          <p:spPr bwMode="auto">
            <a:xfrm>
              <a:off x="4684" y="2835"/>
              <a:ext cx="67" cy="40"/>
            </a:xfrm>
            <a:custGeom>
              <a:avLst/>
              <a:gdLst>
                <a:gd name="T0" fmla="*/ 445 w 61"/>
                <a:gd name="T1" fmla="*/ 0 h 33"/>
                <a:gd name="T2" fmla="*/ 280 w 61"/>
                <a:gd name="T3" fmla="*/ 0 h 33"/>
                <a:gd name="T4" fmla="*/ 163 w 61"/>
                <a:gd name="T5" fmla="*/ 582 h 33"/>
                <a:gd name="T6" fmla="*/ 51 w 61"/>
                <a:gd name="T7" fmla="*/ 948 h 33"/>
                <a:gd name="T8" fmla="*/ 2 w 61"/>
                <a:gd name="T9" fmla="*/ 1618 h 33"/>
                <a:gd name="T10" fmla="*/ 0 w 61"/>
                <a:gd name="T11" fmla="*/ 1764 h 33"/>
                <a:gd name="T12" fmla="*/ 2 w 61"/>
                <a:gd name="T13" fmla="*/ 1845 h 33"/>
                <a:gd name="T14" fmla="*/ 148 w 61"/>
                <a:gd name="T15" fmla="*/ 1335 h 33"/>
                <a:gd name="T16" fmla="*/ 308 w 61"/>
                <a:gd name="T17" fmla="*/ 705 h 33"/>
                <a:gd name="T18" fmla="*/ 445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GB"/>
            </a:p>
          </p:txBody>
        </p:sp>
        <p:sp>
          <p:nvSpPr>
            <p:cNvPr id="33809" name="Freeform 15"/>
            <p:cNvSpPr>
              <a:spLocks/>
            </p:cNvSpPr>
            <p:nvPr/>
          </p:nvSpPr>
          <p:spPr bwMode="auto">
            <a:xfrm>
              <a:off x="4762" y="2600"/>
              <a:ext cx="24" cy="69"/>
            </a:xfrm>
            <a:custGeom>
              <a:avLst/>
              <a:gdLst>
                <a:gd name="T0" fmla="*/ 345 w 21"/>
                <a:gd name="T1" fmla="*/ 4136 h 55"/>
                <a:gd name="T2" fmla="*/ 231 w 21"/>
                <a:gd name="T3" fmla="*/ 2621 h 55"/>
                <a:gd name="T4" fmla="*/ 318 w 21"/>
                <a:gd name="T5" fmla="*/ 1670 h 55"/>
                <a:gd name="T6" fmla="*/ 231 w 21"/>
                <a:gd name="T7" fmla="*/ 1177 h 55"/>
                <a:gd name="T8" fmla="*/ 143 w 21"/>
                <a:gd name="T9" fmla="*/ 1901 h 55"/>
                <a:gd name="T10" fmla="*/ 73 w 21"/>
                <a:gd name="T11" fmla="*/ 2819 h 55"/>
                <a:gd name="T12" fmla="*/ 73 w 21"/>
                <a:gd name="T13" fmla="*/ 2247 h 55"/>
                <a:gd name="T14" fmla="*/ 109 w 21"/>
                <a:gd name="T15" fmla="*/ 846 h 55"/>
                <a:gd name="T16" fmla="*/ 109 w 21"/>
                <a:gd name="T17" fmla="*/ 0 h 55"/>
                <a:gd name="T18" fmla="*/ 0 w 21"/>
                <a:gd name="T19" fmla="*/ 1428 h 55"/>
                <a:gd name="T20" fmla="*/ 2 w 21"/>
                <a:gd name="T21" fmla="*/ 2819 h 55"/>
                <a:gd name="T22" fmla="*/ 2 w 21"/>
                <a:gd name="T23" fmla="*/ 4437 h 55"/>
                <a:gd name="T24" fmla="*/ 231 w 21"/>
                <a:gd name="T25" fmla="*/ 6492 h 55"/>
                <a:gd name="T26" fmla="*/ 109 w 21"/>
                <a:gd name="T27" fmla="*/ 3754 h 55"/>
                <a:gd name="T28" fmla="*/ 345 w 21"/>
                <a:gd name="T29" fmla="*/ 4136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GB"/>
            </a:p>
          </p:txBody>
        </p:sp>
        <p:sp>
          <p:nvSpPr>
            <p:cNvPr id="33810" name="Freeform 16"/>
            <p:cNvSpPr>
              <a:spLocks/>
            </p:cNvSpPr>
            <p:nvPr/>
          </p:nvSpPr>
          <p:spPr bwMode="auto">
            <a:xfrm>
              <a:off x="4770" y="2709"/>
              <a:ext cx="49" cy="24"/>
            </a:xfrm>
            <a:custGeom>
              <a:avLst/>
              <a:gdLst>
                <a:gd name="T0" fmla="*/ 268 w 45"/>
                <a:gd name="T1" fmla="*/ 2127 h 19"/>
                <a:gd name="T2" fmla="*/ 249 w 45"/>
                <a:gd name="T3" fmla="*/ 2558 h 19"/>
                <a:gd name="T4" fmla="*/ 138 w 45"/>
                <a:gd name="T5" fmla="*/ 1248 h 19"/>
                <a:gd name="T6" fmla="*/ 69 w 45"/>
                <a:gd name="T7" fmla="*/ 1603 h 19"/>
                <a:gd name="T8" fmla="*/ 0 w 45"/>
                <a:gd name="T9" fmla="*/ 988 h 19"/>
                <a:gd name="T10" fmla="*/ 0 w 45"/>
                <a:gd name="T11" fmla="*/ 1603 h 19"/>
                <a:gd name="T12" fmla="*/ 0 w 45"/>
                <a:gd name="T13" fmla="*/ 523 h 19"/>
                <a:gd name="T14" fmla="*/ 53 w 45"/>
                <a:gd name="T15" fmla="*/ 0 h 19"/>
                <a:gd name="T16" fmla="*/ 138 w 45"/>
                <a:gd name="T17" fmla="*/ 328 h 19"/>
                <a:gd name="T18" fmla="*/ 226 w 45"/>
                <a:gd name="T19" fmla="*/ 523 h 19"/>
                <a:gd name="T20" fmla="*/ 268 w 45"/>
                <a:gd name="T21" fmla="*/ 212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GB"/>
            </a:p>
          </p:txBody>
        </p:sp>
        <p:sp>
          <p:nvSpPr>
            <p:cNvPr id="33811" name="Freeform 17"/>
            <p:cNvSpPr>
              <a:spLocks/>
            </p:cNvSpPr>
            <p:nvPr/>
          </p:nvSpPr>
          <p:spPr bwMode="auto">
            <a:xfrm>
              <a:off x="4620" y="2830"/>
              <a:ext cx="57" cy="14"/>
            </a:xfrm>
            <a:custGeom>
              <a:avLst/>
              <a:gdLst>
                <a:gd name="T0" fmla="*/ 360 w 52"/>
                <a:gd name="T1" fmla="*/ 403 h 11"/>
                <a:gd name="T2" fmla="*/ 328 w 52"/>
                <a:gd name="T3" fmla="*/ 0 h 11"/>
                <a:gd name="T4" fmla="*/ 299 w 52"/>
                <a:gd name="T5" fmla="*/ 653 h 11"/>
                <a:gd name="T6" fmla="*/ 227 w 52"/>
                <a:gd name="T7" fmla="*/ 653 h 11"/>
                <a:gd name="T8" fmla="*/ 143 w 52"/>
                <a:gd name="T9" fmla="*/ 403 h 11"/>
                <a:gd name="T10" fmla="*/ 50 w 52"/>
                <a:gd name="T11" fmla="*/ 403 h 11"/>
                <a:gd name="T12" fmla="*/ 0 w 52"/>
                <a:gd name="T13" fmla="*/ 1383 h 11"/>
                <a:gd name="T14" fmla="*/ 50 w 52"/>
                <a:gd name="T15" fmla="*/ 1760 h 11"/>
                <a:gd name="T16" fmla="*/ 164 w 52"/>
                <a:gd name="T17" fmla="*/ 1383 h 11"/>
                <a:gd name="T18" fmla="*/ 260 w 52"/>
                <a:gd name="T19" fmla="*/ 1383 h 11"/>
                <a:gd name="T20" fmla="*/ 360 w 52"/>
                <a:gd name="T21" fmla="*/ 40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GB"/>
            </a:p>
          </p:txBody>
        </p:sp>
        <p:sp>
          <p:nvSpPr>
            <p:cNvPr id="33812" name="Freeform 18"/>
            <p:cNvSpPr>
              <a:spLocks/>
            </p:cNvSpPr>
            <p:nvPr/>
          </p:nvSpPr>
          <p:spPr bwMode="auto">
            <a:xfrm>
              <a:off x="4367" y="2683"/>
              <a:ext cx="29" cy="31"/>
            </a:xfrm>
            <a:custGeom>
              <a:avLst/>
              <a:gdLst>
                <a:gd name="T0" fmla="*/ 255 w 26"/>
                <a:gd name="T1" fmla="*/ 715 h 26"/>
                <a:gd name="T2" fmla="*/ 236 w 26"/>
                <a:gd name="T3" fmla="*/ 1034 h 26"/>
                <a:gd name="T4" fmla="*/ 119 w 26"/>
                <a:gd name="T5" fmla="*/ 715 h 26"/>
                <a:gd name="T6" fmla="*/ 69 w 26"/>
                <a:gd name="T7" fmla="*/ 422 h 26"/>
                <a:gd name="T8" fmla="*/ 0 w 26"/>
                <a:gd name="T9" fmla="*/ 209 h 26"/>
                <a:gd name="T10" fmla="*/ 69 w 26"/>
                <a:gd name="T11" fmla="*/ 147 h 26"/>
                <a:gd name="T12" fmla="*/ 119 w 26"/>
                <a:gd name="T13" fmla="*/ 0 h 26"/>
                <a:gd name="T14" fmla="*/ 165 w 26"/>
                <a:gd name="T15" fmla="*/ 601 h 26"/>
                <a:gd name="T16" fmla="*/ 255 w 26"/>
                <a:gd name="T17" fmla="*/ 71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GB"/>
            </a:p>
          </p:txBody>
        </p:sp>
        <p:sp>
          <p:nvSpPr>
            <p:cNvPr id="33813" name="Freeform 19"/>
            <p:cNvSpPr>
              <a:spLocks/>
            </p:cNvSpPr>
            <p:nvPr/>
          </p:nvSpPr>
          <p:spPr bwMode="auto">
            <a:xfrm>
              <a:off x="4567" y="2826"/>
              <a:ext cx="43" cy="21"/>
            </a:xfrm>
            <a:custGeom>
              <a:avLst/>
              <a:gdLst>
                <a:gd name="T0" fmla="*/ 506 w 38"/>
                <a:gd name="T1" fmla="*/ 819 h 17"/>
                <a:gd name="T2" fmla="*/ 476 w 38"/>
                <a:gd name="T3" fmla="*/ 408 h 17"/>
                <a:gd name="T4" fmla="*/ 395 w 38"/>
                <a:gd name="T5" fmla="*/ 623 h 17"/>
                <a:gd name="T6" fmla="*/ 210 w 38"/>
                <a:gd name="T7" fmla="*/ 0 h 17"/>
                <a:gd name="T8" fmla="*/ 304 w 38"/>
                <a:gd name="T9" fmla="*/ 819 h 17"/>
                <a:gd name="T10" fmla="*/ 210 w 38"/>
                <a:gd name="T11" fmla="*/ 819 h 17"/>
                <a:gd name="T12" fmla="*/ 2 w 38"/>
                <a:gd name="T13" fmla="*/ 623 h 17"/>
                <a:gd name="T14" fmla="*/ 0 w 38"/>
                <a:gd name="T15" fmla="*/ 1451 h 17"/>
                <a:gd name="T16" fmla="*/ 164 w 38"/>
                <a:gd name="T17" fmla="*/ 1175 h 17"/>
                <a:gd name="T18" fmla="*/ 344 w 38"/>
                <a:gd name="T19" fmla="*/ 1012 h 17"/>
                <a:gd name="T20" fmla="*/ 395 w 38"/>
                <a:gd name="T21" fmla="*/ 1012 h 17"/>
                <a:gd name="T22" fmla="*/ 395 w 38"/>
                <a:gd name="T23" fmla="*/ 1012 h 17"/>
                <a:gd name="T24" fmla="*/ 506 w 38"/>
                <a:gd name="T25" fmla="*/ 819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GB"/>
            </a:p>
          </p:txBody>
        </p:sp>
        <p:sp>
          <p:nvSpPr>
            <p:cNvPr id="33814" name="Freeform 20"/>
            <p:cNvSpPr>
              <a:spLocks/>
            </p:cNvSpPr>
            <p:nvPr/>
          </p:nvSpPr>
          <p:spPr bwMode="auto">
            <a:xfrm>
              <a:off x="4605" y="2855"/>
              <a:ext cx="29" cy="20"/>
            </a:xfrm>
            <a:custGeom>
              <a:avLst/>
              <a:gdLst>
                <a:gd name="T0" fmla="*/ 255 w 26"/>
                <a:gd name="T1" fmla="*/ 1301 h 16"/>
                <a:gd name="T2" fmla="*/ 165 w 26"/>
                <a:gd name="T3" fmla="*/ 1736 h 16"/>
                <a:gd name="T4" fmla="*/ 3 w 26"/>
                <a:gd name="T5" fmla="*/ 719 h 16"/>
                <a:gd name="T6" fmla="*/ 0 w 26"/>
                <a:gd name="T7" fmla="*/ 0 h 16"/>
                <a:gd name="T8" fmla="*/ 165 w 26"/>
                <a:gd name="T9" fmla="*/ 0 h 16"/>
                <a:gd name="T10" fmla="*/ 255 w 26"/>
                <a:gd name="T11" fmla="*/ 1301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GB"/>
            </a:p>
          </p:txBody>
        </p:sp>
        <p:sp>
          <p:nvSpPr>
            <p:cNvPr id="33815" name="Freeform 21"/>
            <p:cNvSpPr>
              <a:spLocks/>
            </p:cNvSpPr>
            <p:nvPr/>
          </p:nvSpPr>
          <p:spPr bwMode="auto">
            <a:xfrm>
              <a:off x="4734" y="2714"/>
              <a:ext cx="22" cy="19"/>
            </a:xfrm>
            <a:custGeom>
              <a:avLst/>
              <a:gdLst>
                <a:gd name="T0" fmla="*/ 52 w 21"/>
                <a:gd name="T1" fmla="*/ 1126 h 15"/>
                <a:gd name="T2" fmla="*/ 38 w 21"/>
                <a:gd name="T3" fmla="*/ 2117 h 15"/>
                <a:gd name="T4" fmla="*/ 0 w 21"/>
                <a:gd name="T5" fmla="*/ 702 h 15"/>
                <a:gd name="T6" fmla="*/ 9 w 21"/>
                <a:gd name="T7" fmla="*/ 0 h 15"/>
                <a:gd name="T8" fmla="*/ 52 w 21"/>
                <a:gd name="T9" fmla="*/ 1126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GB"/>
            </a:p>
          </p:txBody>
        </p:sp>
        <p:sp>
          <p:nvSpPr>
            <p:cNvPr id="33816" name="Freeform 22"/>
            <p:cNvSpPr>
              <a:spLocks/>
            </p:cNvSpPr>
            <p:nvPr/>
          </p:nvSpPr>
          <p:spPr bwMode="auto">
            <a:xfrm>
              <a:off x="4527" y="2826"/>
              <a:ext cx="21" cy="15"/>
            </a:xfrm>
            <a:custGeom>
              <a:avLst/>
              <a:gdLst>
                <a:gd name="T0" fmla="*/ 154 w 19"/>
                <a:gd name="T1" fmla="*/ 569 h 12"/>
                <a:gd name="T2" fmla="*/ 139 w 19"/>
                <a:gd name="T3" fmla="*/ 364 h 12"/>
                <a:gd name="T4" fmla="*/ 0 w 19"/>
                <a:gd name="T5" fmla="*/ 0 h 12"/>
                <a:gd name="T6" fmla="*/ 76 w 19"/>
                <a:gd name="T7" fmla="*/ 1314 h 12"/>
                <a:gd name="T8" fmla="*/ 154 w 19"/>
                <a:gd name="T9" fmla="*/ 569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GB"/>
            </a:p>
          </p:txBody>
        </p:sp>
        <p:sp>
          <p:nvSpPr>
            <p:cNvPr id="33817" name="Freeform 23"/>
            <p:cNvSpPr>
              <a:spLocks/>
            </p:cNvSpPr>
            <p:nvPr/>
          </p:nvSpPr>
          <p:spPr bwMode="auto">
            <a:xfrm>
              <a:off x="4228" y="2616"/>
              <a:ext cx="13" cy="20"/>
            </a:xfrm>
            <a:custGeom>
              <a:avLst/>
              <a:gdLst>
                <a:gd name="T0" fmla="*/ 64 w 12"/>
                <a:gd name="T1" fmla="*/ 295 h 17"/>
                <a:gd name="T2" fmla="*/ 64 w 12"/>
                <a:gd name="T3" fmla="*/ 527 h 17"/>
                <a:gd name="T4" fmla="*/ 0 w 12"/>
                <a:gd name="T5" fmla="*/ 0 h 17"/>
                <a:gd name="T6" fmla="*/ 2 w 12"/>
                <a:gd name="T7" fmla="*/ 0 h 17"/>
                <a:gd name="T8" fmla="*/ 64 w 12"/>
                <a:gd name="T9" fmla="*/ 295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GB"/>
            </a:p>
          </p:txBody>
        </p:sp>
        <p:sp>
          <p:nvSpPr>
            <p:cNvPr id="33818" name="Freeform 24"/>
            <p:cNvSpPr>
              <a:spLocks/>
            </p:cNvSpPr>
            <p:nvPr/>
          </p:nvSpPr>
          <p:spPr bwMode="auto">
            <a:xfrm>
              <a:off x="4552" y="2830"/>
              <a:ext cx="15" cy="17"/>
            </a:xfrm>
            <a:custGeom>
              <a:avLst/>
              <a:gdLst>
                <a:gd name="T0" fmla="*/ 1314 w 12"/>
                <a:gd name="T1" fmla="*/ 2 h 14"/>
                <a:gd name="T2" fmla="*/ 719 w 12"/>
                <a:gd name="T3" fmla="*/ 0 h 14"/>
                <a:gd name="T4" fmla="*/ 0 w 12"/>
                <a:gd name="T5" fmla="*/ 515 h 14"/>
                <a:gd name="T6" fmla="*/ 569 w 12"/>
                <a:gd name="T7" fmla="*/ 866 h 14"/>
                <a:gd name="T8" fmla="*/ 1314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GB"/>
            </a:p>
          </p:txBody>
        </p:sp>
        <p:sp>
          <p:nvSpPr>
            <p:cNvPr id="33819" name="Freeform 25"/>
            <p:cNvSpPr>
              <a:spLocks/>
            </p:cNvSpPr>
            <p:nvPr/>
          </p:nvSpPr>
          <p:spPr bwMode="auto">
            <a:xfrm>
              <a:off x="4413" y="2706"/>
              <a:ext cx="11" cy="12"/>
            </a:xfrm>
            <a:custGeom>
              <a:avLst/>
              <a:gdLst>
                <a:gd name="T0" fmla="*/ 590 w 9"/>
                <a:gd name="T1" fmla="*/ 149 h 10"/>
                <a:gd name="T2" fmla="*/ 2 w 9"/>
                <a:gd name="T3" fmla="*/ 446 h 10"/>
                <a:gd name="T4" fmla="*/ 0 w 9"/>
                <a:gd name="T5" fmla="*/ 446 h 10"/>
                <a:gd name="T6" fmla="*/ 0 w 9"/>
                <a:gd name="T7" fmla="*/ 0 h 10"/>
                <a:gd name="T8" fmla="*/ 590 w 9"/>
                <a:gd name="T9" fmla="*/ 149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GB"/>
            </a:p>
          </p:txBody>
        </p:sp>
        <p:sp>
          <p:nvSpPr>
            <p:cNvPr id="33820" name="Freeform 26"/>
            <p:cNvSpPr>
              <a:spLocks/>
            </p:cNvSpPr>
            <p:nvPr/>
          </p:nvSpPr>
          <p:spPr bwMode="auto">
            <a:xfrm>
              <a:off x="4671" y="2746"/>
              <a:ext cx="14" cy="28"/>
            </a:xfrm>
            <a:custGeom>
              <a:avLst/>
              <a:gdLst>
                <a:gd name="T0" fmla="*/ 307 w 12"/>
                <a:gd name="T1" fmla="*/ 2375 h 22"/>
                <a:gd name="T2" fmla="*/ 169 w 12"/>
                <a:gd name="T3" fmla="*/ 1866 h 22"/>
                <a:gd name="T4" fmla="*/ 263 w 12"/>
                <a:gd name="T5" fmla="*/ 831 h 22"/>
                <a:gd name="T6" fmla="*/ 263 w 12"/>
                <a:gd name="T7" fmla="*/ 0 h 22"/>
                <a:gd name="T8" fmla="*/ 0 w 12"/>
                <a:gd name="T9" fmla="*/ 3533 h 22"/>
                <a:gd name="T10" fmla="*/ 307 w 12"/>
                <a:gd name="T11" fmla="*/ 2375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GB"/>
            </a:p>
          </p:txBody>
        </p:sp>
        <p:sp>
          <p:nvSpPr>
            <p:cNvPr id="33821" name="Freeform 27" descr="Large checker board"/>
            <p:cNvSpPr>
              <a:spLocks/>
            </p:cNvSpPr>
            <p:nvPr/>
          </p:nvSpPr>
          <p:spPr bwMode="auto">
            <a:xfrm>
              <a:off x="4879" y="2770"/>
              <a:ext cx="6" cy="19"/>
            </a:xfrm>
            <a:custGeom>
              <a:avLst/>
              <a:gdLst>
                <a:gd name="T0" fmla="*/ 3 w 7"/>
                <a:gd name="T1" fmla="*/ 1426 h 15"/>
                <a:gd name="T2" fmla="*/ 3 w 7"/>
                <a:gd name="T3" fmla="*/ 0 h 15"/>
                <a:gd name="T4" fmla="*/ 0 w 7"/>
                <a:gd name="T5" fmla="*/ 437 h 15"/>
                <a:gd name="T6" fmla="*/ 0 w 7"/>
                <a:gd name="T7" fmla="*/ 2117 h 15"/>
                <a:gd name="T8" fmla="*/ 3 w 7"/>
                <a:gd name="T9" fmla="*/ 1426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22" name="Freeform 28"/>
            <p:cNvSpPr>
              <a:spLocks/>
            </p:cNvSpPr>
            <p:nvPr/>
          </p:nvSpPr>
          <p:spPr bwMode="auto">
            <a:xfrm>
              <a:off x="4254" y="2669"/>
              <a:ext cx="11" cy="17"/>
            </a:xfrm>
            <a:custGeom>
              <a:avLst/>
              <a:gdLst>
                <a:gd name="T0" fmla="*/ 590 w 9"/>
                <a:gd name="T1" fmla="*/ 866 h 14"/>
                <a:gd name="T2" fmla="*/ 2 w 9"/>
                <a:gd name="T3" fmla="*/ 866 h 14"/>
                <a:gd name="T4" fmla="*/ 0 w 9"/>
                <a:gd name="T5" fmla="*/ 0 h 14"/>
                <a:gd name="T6" fmla="*/ 590 w 9"/>
                <a:gd name="T7" fmla="*/ 866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GB"/>
            </a:p>
          </p:txBody>
        </p:sp>
        <p:sp>
          <p:nvSpPr>
            <p:cNvPr id="33823" name="Freeform 29" descr="Large checker board"/>
            <p:cNvSpPr>
              <a:spLocks/>
            </p:cNvSpPr>
            <p:nvPr/>
          </p:nvSpPr>
          <p:spPr bwMode="auto">
            <a:xfrm>
              <a:off x="4670" y="2750"/>
              <a:ext cx="7" cy="18"/>
            </a:xfrm>
            <a:custGeom>
              <a:avLst/>
              <a:gdLst>
                <a:gd name="T0" fmla="*/ 7 w 7"/>
                <a:gd name="T1" fmla="*/ 1341 h 14"/>
                <a:gd name="T2" fmla="*/ 7 w 7"/>
                <a:gd name="T3" fmla="*/ 0 h 14"/>
                <a:gd name="T4" fmla="*/ 2 w 7"/>
                <a:gd name="T5" fmla="*/ 441 h 14"/>
                <a:gd name="T6" fmla="*/ 0 w 7"/>
                <a:gd name="T7" fmla="*/ 2766 h 14"/>
                <a:gd name="T8" fmla="*/ 7 w 7"/>
                <a:gd name="T9" fmla="*/ 1341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24" name="Freeform 30" descr="Large checker board"/>
            <p:cNvSpPr>
              <a:spLocks/>
            </p:cNvSpPr>
            <p:nvPr/>
          </p:nvSpPr>
          <p:spPr bwMode="auto">
            <a:xfrm>
              <a:off x="4706" y="2686"/>
              <a:ext cx="17" cy="2"/>
            </a:xfrm>
            <a:custGeom>
              <a:avLst/>
              <a:gdLst>
                <a:gd name="T0" fmla="*/ 866 w 14"/>
                <a:gd name="T1" fmla="*/ 2 h 2"/>
                <a:gd name="T2" fmla="*/ 424 w 14"/>
                <a:gd name="T3" fmla="*/ 0 h 2"/>
                <a:gd name="T4" fmla="*/ 0 w 14"/>
                <a:gd name="T5" fmla="*/ 2 h 2"/>
                <a:gd name="T6" fmla="*/ 866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25" name="Freeform 31"/>
            <p:cNvSpPr>
              <a:spLocks/>
            </p:cNvSpPr>
            <p:nvPr/>
          </p:nvSpPr>
          <p:spPr bwMode="auto">
            <a:xfrm>
              <a:off x="4874" y="2789"/>
              <a:ext cx="7" cy="10"/>
            </a:xfrm>
            <a:custGeom>
              <a:avLst/>
              <a:gdLst>
                <a:gd name="T0" fmla="*/ 6091 w 5"/>
                <a:gd name="T1" fmla="*/ 4 h 9"/>
                <a:gd name="T2" fmla="*/ 0 w 5"/>
                <a:gd name="T3" fmla="*/ 78 h 9"/>
                <a:gd name="T4" fmla="*/ 0 w 5"/>
                <a:gd name="T5" fmla="*/ 0 h 9"/>
                <a:gd name="T6" fmla="*/ 6091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GB"/>
            </a:p>
          </p:txBody>
        </p:sp>
        <p:sp>
          <p:nvSpPr>
            <p:cNvPr id="33826" name="Freeform 32"/>
            <p:cNvSpPr>
              <a:spLocks/>
            </p:cNvSpPr>
            <p:nvPr/>
          </p:nvSpPr>
          <p:spPr bwMode="auto">
            <a:xfrm>
              <a:off x="4497" y="2802"/>
              <a:ext cx="25" cy="4"/>
            </a:xfrm>
            <a:custGeom>
              <a:avLst/>
              <a:gdLst>
                <a:gd name="T0" fmla="*/ 319 w 22"/>
                <a:gd name="T1" fmla="*/ 0 h 3"/>
                <a:gd name="T2" fmla="*/ 95 w 22"/>
                <a:gd name="T3" fmla="*/ 1164 h 3"/>
                <a:gd name="T4" fmla="*/ 0 w 22"/>
                <a:gd name="T5" fmla="*/ 0 h 3"/>
                <a:gd name="T6" fmla="*/ 319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GB"/>
            </a:p>
          </p:txBody>
        </p:sp>
        <p:sp>
          <p:nvSpPr>
            <p:cNvPr id="33827" name="Freeform 33"/>
            <p:cNvSpPr>
              <a:spLocks/>
            </p:cNvSpPr>
            <p:nvPr/>
          </p:nvSpPr>
          <p:spPr bwMode="auto">
            <a:xfrm>
              <a:off x="4523" y="2540"/>
              <a:ext cx="17" cy="17"/>
            </a:xfrm>
            <a:custGeom>
              <a:avLst/>
              <a:gdLst>
                <a:gd name="T0" fmla="*/ 424 w 14"/>
                <a:gd name="T1" fmla="*/ 866 h 14"/>
                <a:gd name="T2" fmla="*/ 0 w 14"/>
                <a:gd name="T3" fmla="*/ 424 h 14"/>
                <a:gd name="T4" fmla="*/ 866 w 14"/>
                <a:gd name="T5" fmla="*/ 0 h 14"/>
                <a:gd name="T6" fmla="*/ 866 w 14"/>
                <a:gd name="T7" fmla="*/ 0 h 14"/>
                <a:gd name="T8" fmla="*/ 750 w 14"/>
                <a:gd name="T9" fmla="*/ 424 h 14"/>
                <a:gd name="T10" fmla="*/ 424 w 14"/>
                <a:gd name="T11" fmla="*/ 866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E1E1E1"/>
            </a:solidFill>
            <a:ln w="3175">
              <a:solidFill>
                <a:srgbClr val="000000"/>
              </a:solidFill>
              <a:round/>
              <a:headEnd/>
              <a:tailEnd/>
            </a:ln>
          </p:spPr>
          <p:txBody>
            <a:bodyPr/>
            <a:lstStyle/>
            <a:p>
              <a:endParaRPr lang="en-GB"/>
            </a:p>
          </p:txBody>
        </p:sp>
        <p:sp>
          <p:nvSpPr>
            <p:cNvPr id="33828" name="Freeform 34"/>
            <p:cNvSpPr>
              <a:spLocks/>
            </p:cNvSpPr>
            <p:nvPr/>
          </p:nvSpPr>
          <p:spPr bwMode="auto">
            <a:xfrm>
              <a:off x="5296" y="2495"/>
              <a:ext cx="2" cy="4"/>
            </a:xfrm>
            <a:custGeom>
              <a:avLst/>
              <a:gdLst>
                <a:gd name="T0" fmla="*/ 0 w 2"/>
                <a:gd name="T1" fmla="*/ 0 h 3"/>
                <a:gd name="T2" fmla="*/ 0 w 2"/>
                <a:gd name="T3" fmla="*/ 0 h 3"/>
                <a:gd name="T4" fmla="*/ 0 w 2"/>
                <a:gd name="T5" fmla="*/ 1164 h 3"/>
                <a:gd name="T6" fmla="*/ 2 w 2"/>
                <a:gd name="T7" fmla="*/ 1164 h 3"/>
                <a:gd name="T8" fmla="*/ 2 w 2"/>
                <a:gd name="T9" fmla="*/ 1164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GB"/>
            </a:p>
          </p:txBody>
        </p:sp>
        <p:sp>
          <p:nvSpPr>
            <p:cNvPr id="33829" name="Freeform 35"/>
            <p:cNvSpPr>
              <a:spLocks/>
            </p:cNvSpPr>
            <p:nvPr/>
          </p:nvSpPr>
          <p:spPr bwMode="auto">
            <a:xfrm>
              <a:off x="5385" y="2527"/>
              <a:ext cx="1" cy="4"/>
            </a:xfrm>
            <a:custGeom>
              <a:avLst/>
              <a:gdLst>
                <a:gd name="T0" fmla="*/ 1 w 2"/>
                <a:gd name="T1" fmla="*/ 1164 h 3"/>
                <a:gd name="T2" fmla="*/ 0 w 2"/>
                <a:gd name="T3" fmla="*/ 1164 h 3"/>
                <a:gd name="T4" fmla="*/ 0 w 2"/>
                <a:gd name="T5" fmla="*/ 0 h 3"/>
                <a:gd name="T6" fmla="*/ 1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GB"/>
            </a:p>
          </p:txBody>
        </p:sp>
        <p:sp>
          <p:nvSpPr>
            <p:cNvPr id="33830" name="Freeform 36"/>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GB"/>
            </a:p>
          </p:txBody>
        </p:sp>
        <p:sp>
          <p:nvSpPr>
            <p:cNvPr id="33831" name="Freeform 37"/>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GB"/>
            </a:p>
          </p:txBody>
        </p:sp>
        <p:sp>
          <p:nvSpPr>
            <p:cNvPr id="33832" name="Freeform 38" descr="Large checker board"/>
            <p:cNvSpPr>
              <a:spLocks/>
            </p:cNvSpPr>
            <p:nvPr/>
          </p:nvSpPr>
          <p:spPr bwMode="auto">
            <a:xfrm>
              <a:off x="4447" y="2495"/>
              <a:ext cx="167" cy="133"/>
            </a:xfrm>
            <a:custGeom>
              <a:avLst/>
              <a:gdLst>
                <a:gd name="T0" fmla="*/ 1244 w 149"/>
                <a:gd name="T1" fmla="*/ 0 h 107"/>
                <a:gd name="T2" fmla="*/ 1360 w 149"/>
                <a:gd name="T3" fmla="*/ 680 h 107"/>
                <a:gd name="T4" fmla="*/ 1324 w 149"/>
                <a:gd name="T5" fmla="*/ 1836 h 107"/>
                <a:gd name="T6" fmla="*/ 1394 w 149"/>
                <a:gd name="T7" fmla="*/ 1305 h 107"/>
                <a:gd name="T8" fmla="*/ 1394 w 149"/>
                <a:gd name="T9" fmla="*/ 1836 h 107"/>
                <a:gd name="T10" fmla="*/ 1429 w 149"/>
                <a:gd name="T11" fmla="*/ 2016 h 107"/>
                <a:gd name="T12" fmla="*/ 1634 w 149"/>
                <a:gd name="T13" fmla="*/ 2832 h 107"/>
                <a:gd name="T14" fmla="*/ 1476 w 149"/>
                <a:gd name="T15" fmla="*/ 3520 h 107"/>
                <a:gd name="T16" fmla="*/ 1505 w 149"/>
                <a:gd name="T17" fmla="*/ 4128 h 107"/>
                <a:gd name="T18" fmla="*/ 1376 w 149"/>
                <a:gd name="T19" fmla="*/ 4496 h 107"/>
                <a:gd name="T20" fmla="*/ 1360 w 149"/>
                <a:gd name="T21" fmla="*/ 4813 h 107"/>
                <a:gd name="T22" fmla="*/ 1216 w 149"/>
                <a:gd name="T23" fmla="*/ 4496 h 107"/>
                <a:gd name="T24" fmla="*/ 1069 w 149"/>
                <a:gd name="T25" fmla="*/ 4375 h 107"/>
                <a:gd name="T26" fmla="*/ 1017 w 149"/>
                <a:gd name="T27" fmla="*/ 5633 h 107"/>
                <a:gd name="T28" fmla="*/ 987 w 149"/>
                <a:gd name="T29" fmla="*/ 6772 h 107"/>
                <a:gd name="T30" fmla="*/ 924 w 149"/>
                <a:gd name="T31" fmla="*/ 7509 h 107"/>
                <a:gd name="T32" fmla="*/ 861 w 149"/>
                <a:gd name="T33" fmla="*/ 9173 h 107"/>
                <a:gd name="T34" fmla="*/ 730 w 149"/>
                <a:gd name="T35" fmla="*/ 9501 h 107"/>
                <a:gd name="T36" fmla="*/ 498 w 149"/>
                <a:gd name="T37" fmla="*/ 9173 h 107"/>
                <a:gd name="T38" fmla="*/ 444 w 149"/>
                <a:gd name="T39" fmla="*/ 9854 h 107"/>
                <a:gd name="T40" fmla="*/ 210 w 149"/>
                <a:gd name="T41" fmla="*/ 10296 h 107"/>
                <a:gd name="T42" fmla="*/ 61 w 149"/>
                <a:gd name="T43" fmla="*/ 9334 h 107"/>
                <a:gd name="T44" fmla="*/ 0 w 149"/>
                <a:gd name="T45" fmla="*/ 8252 h 107"/>
                <a:gd name="T46" fmla="*/ 0 w 149"/>
                <a:gd name="T47" fmla="*/ 8418 h 107"/>
                <a:gd name="T48" fmla="*/ 133 w 149"/>
                <a:gd name="T49" fmla="*/ 9173 h 107"/>
                <a:gd name="T50" fmla="*/ 289 w 149"/>
                <a:gd name="T51" fmla="*/ 9334 h 107"/>
                <a:gd name="T52" fmla="*/ 263 w 149"/>
                <a:gd name="T53" fmla="*/ 9334 h 107"/>
                <a:gd name="T54" fmla="*/ 263 w 149"/>
                <a:gd name="T55" fmla="*/ 9173 h 107"/>
                <a:gd name="T56" fmla="*/ 289 w 149"/>
                <a:gd name="T57" fmla="*/ 8252 h 107"/>
                <a:gd name="T58" fmla="*/ 289 w 149"/>
                <a:gd name="T59" fmla="*/ 7984 h 107"/>
                <a:gd name="T60" fmla="*/ 324 w 149"/>
                <a:gd name="T61" fmla="*/ 7262 h 107"/>
                <a:gd name="T62" fmla="*/ 444 w 149"/>
                <a:gd name="T63" fmla="*/ 6772 h 107"/>
                <a:gd name="T64" fmla="*/ 558 w 149"/>
                <a:gd name="T65" fmla="*/ 6664 h 107"/>
                <a:gd name="T66" fmla="*/ 644 w 149"/>
                <a:gd name="T67" fmla="*/ 5341 h 107"/>
                <a:gd name="T68" fmla="*/ 749 w 149"/>
                <a:gd name="T69" fmla="*/ 4128 h 107"/>
                <a:gd name="T70" fmla="*/ 824 w 149"/>
                <a:gd name="T71" fmla="*/ 4813 h 107"/>
                <a:gd name="T72" fmla="*/ 883 w 149"/>
                <a:gd name="T73" fmla="*/ 4128 h 107"/>
                <a:gd name="T74" fmla="*/ 907 w 149"/>
                <a:gd name="T75" fmla="*/ 3520 h 107"/>
                <a:gd name="T76" fmla="*/ 968 w 149"/>
                <a:gd name="T77" fmla="*/ 4375 h 107"/>
                <a:gd name="T78" fmla="*/ 968 w 149"/>
                <a:gd name="T79" fmla="*/ 3617 h 107"/>
                <a:gd name="T80" fmla="*/ 987 w 149"/>
                <a:gd name="T81" fmla="*/ 3146 h 107"/>
                <a:gd name="T82" fmla="*/ 968 w 149"/>
                <a:gd name="T83" fmla="*/ 2832 h 107"/>
                <a:gd name="T84" fmla="*/ 1017 w 149"/>
                <a:gd name="T85" fmla="*/ 2282 h 107"/>
                <a:gd name="T86" fmla="*/ 1096 w 149"/>
                <a:gd name="T87" fmla="*/ 1188 h 107"/>
                <a:gd name="T88" fmla="*/ 1166 w 149"/>
                <a:gd name="T89" fmla="*/ 0 h 107"/>
                <a:gd name="T90" fmla="*/ 1198 w 149"/>
                <a:gd name="T91" fmla="*/ 440 h 107"/>
                <a:gd name="T92" fmla="*/ 1244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33" name="Freeform 39" descr="Large checker board"/>
            <p:cNvSpPr>
              <a:spLocks/>
            </p:cNvSpPr>
            <p:nvPr/>
          </p:nvSpPr>
          <p:spPr bwMode="auto">
            <a:xfrm>
              <a:off x="4275" y="2504"/>
              <a:ext cx="77" cy="112"/>
            </a:xfrm>
            <a:custGeom>
              <a:avLst/>
              <a:gdLst>
                <a:gd name="T0" fmla="*/ 811 w 68"/>
                <a:gd name="T1" fmla="*/ 8900 h 90"/>
                <a:gd name="T2" fmla="*/ 546 w 68"/>
                <a:gd name="T3" fmla="*/ 7721 h 90"/>
                <a:gd name="T4" fmla="*/ 293 w 68"/>
                <a:gd name="T5" fmla="*/ 6348 h 90"/>
                <a:gd name="T6" fmla="*/ 145 w 68"/>
                <a:gd name="T7" fmla="*/ 4220 h 90"/>
                <a:gd name="T8" fmla="*/ 88 w 68"/>
                <a:gd name="T9" fmla="*/ 2352 h 90"/>
                <a:gd name="T10" fmla="*/ 0 w 68"/>
                <a:gd name="T11" fmla="*/ 285 h 90"/>
                <a:gd name="T12" fmla="*/ 2 w 68"/>
                <a:gd name="T13" fmla="*/ 0 h 90"/>
                <a:gd name="T14" fmla="*/ 186 w 68"/>
                <a:gd name="T15" fmla="*/ 442 h 90"/>
                <a:gd name="T16" fmla="*/ 186 w 68"/>
                <a:gd name="T17" fmla="*/ 1221 h 90"/>
                <a:gd name="T18" fmla="*/ 348 w 68"/>
                <a:gd name="T19" fmla="*/ 1221 h 90"/>
                <a:gd name="T20" fmla="*/ 420 w 68"/>
                <a:gd name="T21" fmla="*/ 442 h 90"/>
                <a:gd name="T22" fmla="*/ 572 w 68"/>
                <a:gd name="T23" fmla="*/ 1640 h 90"/>
                <a:gd name="T24" fmla="*/ 716 w 68"/>
                <a:gd name="T25" fmla="*/ 2540 h 90"/>
                <a:gd name="T26" fmla="*/ 734 w 68"/>
                <a:gd name="T27" fmla="*/ 4220 h 90"/>
                <a:gd name="T28" fmla="*/ 734 w 68"/>
                <a:gd name="T29" fmla="*/ 5770 h 90"/>
                <a:gd name="T30" fmla="*/ 847 w 68"/>
                <a:gd name="T31" fmla="*/ 7526 h 90"/>
                <a:gd name="T32" fmla="*/ 926 w 68"/>
                <a:gd name="T33" fmla="*/ 8900 h 90"/>
                <a:gd name="T34" fmla="*/ 847 w 68"/>
                <a:gd name="T35" fmla="*/ 8735 h 90"/>
                <a:gd name="T36" fmla="*/ 811 w 68"/>
                <a:gd name="T37" fmla="*/ 8900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34" name="Freeform 40"/>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GB"/>
            </a:p>
          </p:txBody>
        </p:sp>
        <p:sp>
          <p:nvSpPr>
            <p:cNvPr id="33835" name="Freeform 41"/>
            <p:cNvSpPr>
              <a:spLocks/>
            </p:cNvSpPr>
            <p:nvPr/>
          </p:nvSpPr>
          <p:spPr bwMode="auto">
            <a:xfrm>
              <a:off x="5536" y="2489"/>
              <a:ext cx="3" cy="1"/>
            </a:xfrm>
            <a:custGeom>
              <a:avLst/>
              <a:gdLst>
                <a:gd name="T0" fmla="*/ 0 w 2"/>
                <a:gd name="T1" fmla="*/ 0 h 1"/>
                <a:gd name="T2" fmla="*/ 8159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GB"/>
            </a:p>
          </p:txBody>
        </p:sp>
        <p:sp>
          <p:nvSpPr>
            <p:cNvPr id="33836" name="Freeform 42"/>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GB"/>
            </a:p>
          </p:txBody>
        </p:sp>
        <p:sp>
          <p:nvSpPr>
            <p:cNvPr id="33837" name="Freeform 43"/>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GB"/>
            </a:p>
          </p:txBody>
        </p:sp>
        <p:sp>
          <p:nvSpPr>
            <p:cNvPr id="33838" name="Freeform 44"/>
            <p:cNvSpPr>
              <a:spLocks/>
            </p:cNvSpPr>
            <p:nvPr/>
          </p:nvSpPr>
          <p:spPr bwMode="auto">
            <a:xfrm>
              <a:off x="4879" y="2478"/>
              <a:ext cx="2" cy="6"/>
            </a:xfrm>
            <a:custGeom>
              <a:avLst/>
              <a:gdLst>
                <a:gd name="T0" fmla="*/ 0 w 2"/>
                <a:gd name="T1" fmla="*/ 215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215 h 5"/>
                <a:gd name="T16" fmla="*/ 2 w 2"/>
                <a:gd name="T17" fmla="*/ 215 h 5"/>
                <a:gd name="T18" fmla="*/ 0 w 2"/>
                <a:gd name="T19" fmla="*/ 215 h 5"/>
                <a:gd name="T20" fmla="*/ 0 w 2"/>
                <a:gd name="T21" fmla="*/ 21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GB"/>
            </a:p>
          </p:txBody>
        </p:sp>
        <p:sp>
          <p:nvSpPr>
            <p:cNvPr id="33839" name="Freeform 45"/>
            <p:cNvSpPr>
              <a:spLocks/>
            </p:cNvSpPr>
            <p:nvPr/>
          </p:nvSpPr>
          <p:spPr bwMode="auto">
            <a:xfrm>
              <a:off x="4879" y="2486"/>
              <a:ext cx="1" cy="3"/>
            </a:xfrm>
            <a:custGeom>
              <a:avLst/>
              <a:gdLst>
                <a:gd name="T0" fmla="*/ 0 w 1"/>
                <a:gd name="T1" fmla="*/ 8159 h 2"/>
                <a:gd name="T2" fmla="*/ 0 w 1"/>
                <a:gd name="T3" fmla="*/ 0 h 2"/>
                <a:gd name="T4" fmla="*/ 0 w 1"/>
                <a:gd name="T5" fmla="*/ 8159 h 2"/>
                <a:gd name="T6" fmla="*/ 0 w 1"/>
                <a:gd name="T7" fmla="*/ 0 h 2"/>
                <a:gd name="T8" fmla="*/ 0 w 1"/>
                <a:gd name="T9" fmla="*/ 0 h 2"/>
                <a:gd name="T10" fmla="*/ 0 w 1"/>
                <a:gd name="T11" fmla="*/ 8159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GB"/>
            </a:p>
          </p:txBody>
        </p:sp>
        <p:sp>
          <p:nvSpPr>
            <p:cNvPr id="33840" name="Freeform 46"/>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GB"/>
            </a:p>
          </p:txBody>
        </p:sp>
        <p:sp>
          <p:nvSpPr>
            <p:cNvPr id="33841" name="Freeform 47"/>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GB"/>
            </a:p>
          </p:txBody>
        </p:sp>
        <p:sp>
          <p:nvSpPr>
            <p:cNvPr id="33842" name="Freeform 48"/>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GB"/>
            </a:p>
          </p:txBody>
        </p:sp>
        <p:sp>
          <p:nvSpPr>
            <p:cNvPr id="33843" name="Freeform 49" descr="Large checker board"/>
            <p:cNvSpPr>
              <a:spLocks/>
            </p:cNvSpPr>
            <p:nvPr/>
          </p:nvSpPr>
          <p:spPr bwMode="auto">
            <a:xfrm>
              <a:off x="4989" y="2703"/>
              <a:ext cx="172" cy="179"/>
            </a:xfrm>
            <a:custGeom>
              <a:avLst/>
              <a:gdLst>
                <a:gd name="T0" fmla="*/ 1567 w 154"/>
                <a:gd name="T1" fmla="*/ 13419 h 144"/>
                <a:gd name="T2" fmla="*/ 1514 w 154"/>
                <a:gd name="T3" fmla="*/ 13664 h 144"/>
                <a:gd name="T4" fmla="*/ 1514 w 154"/>
                <a:gd name="T5" fmla="*/ 13909 h 144"/>
                <a:gd name="T6" fmla="*/ 1415 w 154"/>
                <a:gd name="T7" fmla="*/ 13664 h 144"/>
                <a:gd name="T8" fmla="*/ 1274 w 154"/>
                <a:gd name="T9" fmla="*/ 13419 h 144"/>
                <a:gd name="T10" fmla="*/ 1125 w 154"/>
                <a:gd name="T11" fmla="*/ 13082 h 144"/>
                <a:gd name="T12" fmla="*/ 1040 w 154"/>
                <a:gd name="T13" fmla="*/ 12341 h 144"/>
                <a:gd name="T14" fmla="*/ 961 w 154"/>
                <a:gd name="T15" fmla="*/ 11404 h 144"/>
                <a:gd name="T16" fmla="*/ 860 w 154"/>
                <a:gd name="T17" fmla="*/ 10291 h 144"/>
                <a:gd name="T18" fmla="*/ 797 w 154"/>
                <a:gd name="T19" fmla="*/ 9339 h 144"/>
                <a:gd name="T20" fmla="*/ 575 w 154"/>
                <a:gd name="T21" fmla="*/ 8684 h 144"/>
                <a:gd name="T22" fmla="*/ 575 w 154"/>
                <a:gd name="T23" fmla="*/ 9174 h 144"/>
                <a:gd name="T24" fmla="*/ 493 w 154"/>
                <a:gd name="T25" fmla="*/ 8684 h 144"/>
                <a:gd name="T26" fmla="*/ 493 w 154"/>
                <a:gd name="T27" fmla="*/ 9516 h 144"/>
                <a:gd name="T28" fmla="*/ 441 w 154"/>
                <a:gd name="T29" fmla="*/ 9516 h 144"/>
                <a:gd name="T30" fmla="*/ 441 w 154"/>
                <a:gd name="T31" fmla="*/ 9968 h 144"/>
                <a:gd name="T32" fmla="*/ 211 w 154"/>
                <a:gd name="T33" fmla="*/ 9862 h 144"/>
                <a:gd name="T34" fmla="*/ 410 w 154"/>
                <a:gd name="T35" fmla="*/ 10735 h 144"/>
                <a:gd name="T36" fmla="*/ 318 w 154"/>
                <a:gd name="T37" fmla="*/ 11404 h 144"/>
                <a:gd name="T38" fmla="*/ 169 w 154"/>
                <a:gd name="T39" fmla="*/ 11404 h 144"/>
                <a:gd name="T40" fmla="*/ 0 w 154"/>
                <a:gd name="T41" fmla="*/ 11404 h 144"/>
                <a:gd name="T42" fmla="*/ 3 w 154"/>
                <a:gd name="T43" fmla="*/ 9968 h 144"/>
                <a:gd name="T44" fmla="*/ 56 w 154"/>
                <a:gd name="T45" fmla="*/ 8684 h 144"/>
                <a:gd name="T46" fmla="*/ 56 w 154"/>
                <a:gd name="T47" fmla="*/ 7287 h 144"/>
                <a:gd name="T48" fmla="*/ 70 w 154"/>
                <a:gd name="T49" fmla="*/ 5637 h 144"/>
                <a:gd name="T50" fmla="*/ 70 w 154"/>
                <a:gd name="T51" fmla="*/ 4381 h 144"/>
                <a:gd name="T52" fmla="*/ 70 w 154"/>
                <a:gd name="T53" fmla="*/ 3033 h 144"/>
                <a:gd name="T54" fmla="*/ 70 w 154"/>
                <a:gd name="T55" fmla="*/ 1622 h 144"/>
                <a:gd name="T56" fmla="*/ 70 w 154"/>
                <a:gd name="T57" fmla="*/ 0 h 144"/>
                <a:gd name="T58" fmla="*/ 249 w 154"/>
                <a:gd name="T59" fmla="*/ 845 h 144"/>
                <a:gd name="T60" fmla="*/ 410 w 154"/>
                <a:gd name="T61" fmla="*/ 1622 h 144"/>
                <a:gd name="T62" fmla="*/ 552 w 154"/>
                <a:gd name="T63" fmla="*/ 2016 h 144"/>
                <a:gd name="T64" fmla="*/ 708 w 154"/>
                <a:gd name="T65" fmla="*/ 2789 h 144"/>
                <a:gd name="T66" fmla="*/ 850 w 154"/>
                <a:gd name="T67" fmla="*/ 4381 h 144"/>
                <a:gd name="T68" fmla="*/ 850 w 154"/>
                <a:gd name="T69" fmla="*/ 5169 h 144"/>
                <a:gd name="T70" fmla="*/ 994 w 154"/>
                <a:gd name="T71" fmla="*/ 5637 h 144"/>
                <a:gd name="T72" fmla="*/ 1125 w 154"/>
                <a:gd name="T73" fmla="*/ 6383 h 144"/>
                <a:gd name="T74" fmla="*/ 1125 w 154"/>
                <a:gd name="T75" fmla="*/ 7287 h 144"/>
                <a:gd name="T76" fmla="*/ 1015 w 154"/>
                <a:gd name="T77" fmla="*/ 7513 h 144"/>
                <a:gd name="T78" fmla="*/ 1101 w 154"/>
                <a:gd name="T79" fmla="*/ 8843 h 144"/>
                <a:gd name="T80" fmla="*/ 1184 w 154"/>
                <a:gd name="T81" fmla="*/ 9968 h 144"/>
                <a:gd name="T82" fmla="*/ 1249 w 154"/>
                <a:gd name="T83" fmla="*/ 11404 h 144"/>
                <a:gd name="T84" fmla="*/ 1356 w 154"/>
                <a:gd name="T85" fmla="*/ 11404 h 144"/>
                <a:gd name="T86" fmla="*/ 1356 w 154"/>
                <a:gd name="T87" fmla="*/ 12035 h 144"/>
                <a:gd name="T88" fmla="*/ 1450 w 154"/>
                <a:gd name="T89" fmla="*/ 12574 h 144"/>
                <a:gd name="T90" fmla="*/ 1395 w 154"/>
                <a:gd name="T91" fmla="*/ 12792 h 144"/>
                <a:gd name="T92" fmla="*/ 1567 w 154"/>
                <a:gd name="T93" fmla="*/ 13419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44" name="Freeform 50"/>
            <p:cNvSpPr>
              <a:spLocks/>
            </p:cNvSpPr>
            <p:nvPr/>
          </p:nvSpPr>
          <p:spPr bwMode="auto">
            <a:xfrm>
              <a:off x="5127" y="2744"/>
              <a:ext cx="71" cy="45"/>
            </a:xfrm>
            <a:custGeom>
              <a:avLst/>
              <a:gdLst>
                <a:gd name="T0" fmla="*/ 572 w 64"/>
                <a:gd name="T1" fmla="*/ 0 h 36"/>
                <a:gd name="T2" fmla="*/ 517 w 64"/>
                <a:gd name="T3" fmla="*/ 1301 h 36"/>
                <a:gd name="T4" fmla="*/ 514 w 64"/>
                <a:gd name="T5" fmla="*/ 1405 h 36"/>
                <a:gd name="T6" fmla="*/ 517 w 64"/>
                <a:gd name="T7" fmla="*/ 2024 h 36"/>
                <a:gd name="T8" fmla="*/ 420 w 64"/>
                <a:gd name="T9" fmla="*/ 2530 h 36"/>
                <a:gd name="T10" fmla="*/ 233 w 64"/>
                <a:gd name="T11" fmla="*/ 3885 h 36"/>
                <a:gd name="T12" fmla="*/ 102 w 64"/>
                <a:gd name="T13" fmla="*/ 3376 h 36"/>
                <a:gd name="T14" fmla="*/ 3 w 64"/>
                <a:gd name="T15" fmla="*/ 2720 h 36"/>
                <a:gd name="T16" fmla="*/ 0 w 64"/>
                <a:gd name="T17" fmla="*/ 2024 h 36"/>
                <a:gd name="T18" fmla="*/ 189 w 64"/>
                <a:gd name="T19" fmla="*/ 2186 h 36"/>
                <a:gd name="T20" fmla="*/ 233 w 64"/>
                <a:gd name="T21" fmla="*/ 1301 h 36"/>
                <a:gd name="T22" fmla="*/ 233 w 64"/>
                <a:gd name="T23" fmla="*/ 1749 h 36"/>
                <a:gd name="T24" fmla="*/ 317 w 64"/>
                <a:gd name="T25" fmla="*/ 2186 h 36"/>
                <a:gd name="T26" fmla="*/ 437 w 64"/>
                <a:gd name="T27" fmla="*/ 1041 h 36"/>
                <a:gd name="T28" fmla="*/ 437 w 64"/>
                <a:gd name="T29" fmla="*/ 0 h 36"/>
                <a:gd name="T30" fmla="*/ 517 w 64"/>
                <a:gd name="T31" fmla="*/ 0 h 36"/>
                <a:gd name="T32" fmla="*/ 572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GB"/>
            </a:p>
          </p:txBody>
        </p:sp>
        <p:sp>
          <p:nvSpPr>
            <p:cNvPr id="33845" name="Freeform 51"/>
            <p:cNvSpPr>
              <a:spLocks/>
            </p:cNvSpPr>
            <p:nvPr/>
          </p:nvSpPr>
          <p:spPr bwMode="auto">
            <a:xfrm>
              <a:off x="5238" y="2768"/>
              <a:ext cx="20" cy="31"/>
            </a:xfrm>
            <a:custGeom>
              <a:avLst/>
              <a:gdLst>
                <a:gd name="T0" fmla="*/ 164 w 18"/>
                <a:gd name="T1" fmla="*/ 1017 h 26"/>
                <a:gd name="T2" fmla="*/ 133 w 18"/>
                <a:gd name="T3" fmla="*/ 1034 h 26"/>
                <a:gd name="T4" fmla="*/ 2 w 18"/>
                <a:gd name="T5" fmla="*/ 600 h 26"/>
                <a:gd name="T6" fmla="*/ 0 w 18"/>
                <a:gd name="T7" fmla="*/ 0 h 26"/>
                <a:gd name="T8" fmla="*/ 78 w 18"/>
                <a:gd name="T9" fmla="*/ 503 h 26"/>
                <a:gd name="T10" fmla="*/ 164 w 18"/>
                <a:gd name="T11" fmla="*/ 1017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GB"/>
            </a:p>
          </p:txBody>
        </p:sp>
        <p:sp>
          <p:nvSpPr>
            <p:cNvPr id="33846" name="Freeform 52"/>
            <p:cNvSpPr>
              <a:spLocks/>
            </p:cNvSpPr>
            <p:nvPr/>
          </p:nvSpPr>
          <p:spPr bwMode="auto">
            <a:xfrm>
              <a:off x="5174" y="2709"/>
              <a:ext cx="37" cy="43"/>
            </a:xfrm>
            <a:custGeom>
              <a:avLst/>
              <a:gdLst>
                <a:gd name="T0" fmla="*/ 363 w 33"/>
                <a:gd name="T1" fmla="*/ 2119 h 35"/>
                <a:gd name="T2" fmla="*/ 309 w 33"/>
                <a:gd name="T3" fmla="*/ 2629 h 35"/>
                <a:gd name="T4" fmla="*/ 174 w 33"/>
                <a:gd name="T5" fmla="*/ 1038 h 35"/>
                <a:gd name="T6" fmla="*/ 76 w 33"/>
                <a:gd name="T7" fmla="*/ 560 h 35"/>
                <a:gd name="T8" fmla="*/ 0 w 33"/>
                <a:gd name="T9" fmla="*/ 0 h 35"/>
                <a:gd name="T10" fmla="*/ 135 w 33"/>
                <a:gd name="T11" fmla="*/ 560 h 35"/>
                <a:gd name="T12" fmla="*/ 258 w 33"/>
                <a:gd name="T13" fmla="*/ 1263 h 35"/>
                <a:gd name="T14" fmla="*/ 363 w 33"/>
                <a:gd name="T15" fmla="*/ 2119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GB"/>
            </a:p>
          </p:txBody>
        </p:sp>
        <p:sp>
          <p:nvSpPr>
            <p:cNvPr id="33847" name="Freeform 53"/>
            <p:cNvSpPr>
              <a:spLocks/>
            </p:cNvSpPr>
            <p:nvPr/>
          </p:nvSpPr>
          <p:spPr bwMode="auto">
            <a:xfrm>
              <a:off x="5164" y="2864"/>
              <a:ext cx="4" cy="6"/>
            </a:xfrm>
            <a:custGeom>
              <a:avLst/>
              <a:gdLst>
                <a:gd name="T0" fmla="*/ 2 w 5"/>
                <a:gd name="T1" fmla="*/ 2 h 5"/>
                <a:gd name="T2" fmla="*/ 2 w 5"/>
                <a:gd name="T3" fmla="*/ 215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GB"/>
            </a:p>
          </p:txBody>
        </p:sp>
        <p:sp>
          <p:nvSpPr>
            <p:cNvPr id="33848" name="Freeform 54"/>
            <p:cNvSpPr>
              <a:spLocks/>
            </p:cNvSpPr>
            <p:nvPr/>
          </p:nvSpPr>
          <p:spPr bwMode="auto">
            <a:xfrm>
              <a:off x="5058" y="2310"/>
              <a:ext cx="2" cy="4"/>
            </a:xfrm>
            <a:custGeom>
              <a:avLst/>
              <a:gdLst>
                <a:gd name="T0" fmla="*/ 2 w 2"/>
                <a:gd name="T1" fmla="*/ 0 h 3"/>
                <a:gd name="T2" fmla="*/ 0 w 2"/>
                <a:gd name="T3" fmla="*/ 0 h 3"/>
                <a:gd name="T4" fmla="*/ 0 w 2"/>
                <a:gd name="T5" fmla="*/ 1164 h 3"/>
                <a:gd name="T6" fmla="*/ 0 w 2"/>
                <a:gd name="T7" fmla="*/ 1164 h 3"/>
                <a:gd name="T8" fmla="*/ 2 w 2"/>
                <a:gd name="T9" fmla="*/ 1164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GB"/>
            </a:p>
          </p:txBody>
        </p:sp>
        <p:sp>
          <p:nvSpPr>
            <p:cNvPr id="33849" name="Freeform 55"/>
            <p:cNvSpPr>
              <a:spLocks/>
            </p:cNvSpPr>
            <p:nvPr/>
          </p:nvSpPr>
          <p:spPr bwMode="auto">
            <a:xfrm>
              <a:off x="5055" y="2314"/>
              <a:ext cx="3" cy="5"/>
            </a:xfrm>
            <a:custGeom>
              <a:avLst/>
              <a:gdLst>
                <a:gd name="T0" fmla="*/ 0 w 3"/>
                <a:gd name="T1" fmla="*/ 0 h 4"/>
                <a:gd name="T2" fmla="*/ 0 w 3"/>
                <a:gd name="T3" fmla="*/ 244 h 4"/>
                <a:gd name="T4" fmla="*/ 0 w 3"/>
                <a:gd name="T5" fmla="*/ 380 h 4"/>
                <a:gd name="T6" fmla="*/ 3 w 3"/>
                <a:gd name="T7" fmla="*/ 244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GB"/>
            </a:p>
          </p:txBody>
        </p:sp>
        <p:sp>
          <p:nvSpPr>
            <p:cNvPr id="33850" name="Freeform 56"/>
            <p:cNvSpPr>
              <a:spLocks/>
            </p:cNvSpPr>
            <p:nvPr/>
          </p:nvSpPr>
          <p:spPr bwMode="auto">
            <a:xfrm>
              <a:off x="5049" y="2334"/>
              <a:ext cx="4" cy="4"/>
            </a:xfrm>
            <a:custGeom>
              <a:avLst/>
              <a:gdLst>
                <a:gd name="T0" fmla="*/ 0 w 2"/>
                <a:gd name="T1" fmla="*/ 1164 h 3"/>
                <a:gd name="T2" fmla="*/ 0 w 2"/>
                <a:gd name="T3" fmla="*/ 0 h 3"/>
                <a:gd name="T4" fmla="*/ 0 w 2"/>
                <a:gd name="T5" fmla="*/ 0 h 3"/>
                <a:gd name="T6" fmla="*/ 4194304 w 2"/>
                <a:gd name="T7" fmla="*/ 0 h 3"/>
                <a:gd name="T8" fmla="*/ 0 w 2"/>
                <a:gd name="T9" fmla="*/ 1164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GB"/>
            </a:p>
          </p:txBody>
        </p:sp>
        <p:sp>
          <p:nvSpPr>
            <p:cNvPr id="33851" name="Freeform 57"/>
            <p:cNvSpPr>
              <a:spLocks/>
            </p:cNvSpPr>
            <p:nvPr/>
          </p:nvSpPr>
          <p:spPr bwMode="auto">
            <a:xfrm>
              <a:off x="5047" y="2247"/>
              <a:ext cx="0" cy="4"/>
            </a:xfrm>
            <a:custGeom>
              <a:avLst/>
              <a:gdLst>
                <a:gd name="T0" fmla="*/ 0 h 3"/>
                <a:gd name="T1" fmla="*/ 1164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GB"/>
            </a:p>
          </p:txBody>
        </p:sp>
        <p:sp>
          <p:nvSpPr>
            <p:cNvPr id="33852" name="Rectangle 58"/>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3853" name="Freeform 59"/>
            <p:cNvSpPr>
              <a:spLocks/>
            </p:cNvSpPr>
            <p:nvPr/>
          </p:nvSpPr>
          <p:spPr bwMode="auto">
            <a:xfrm>
              <a:off x="5049" y="2285"/>
              <a:ext cx="4" cy="2"/>
            </a:xfrm>
            <a:custGeom>
              <a:avLst/>
              <a:gdLst>
                <a:gd name="T0" fmla="*/ 4194304 w 2"/>
                <a:gd name="T1" fmla="*/ 0 h 2"/>
                <a:gd name="T2" fmla="*/ 0 w 2"/>
                <a:gd name="T3" fmla="*/ 2 h 2"/>
                <a:gd name="T4" fmla="*/ 0 w 2"/>
                <a:gd name="T5" fmla="*/ 0 h 2"/>
                <a:gd name="T6" fmla="*/ 4194304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GB"/>
            </a:p>
          </p:txBody>
        </p:sp>
        <p:sp>
          <p:nvSpPr>
            <p:cNvPr id="33854" name="Freeform 60"/>
            <p:cNvSpPr>
              <a:spLocks/>
            </p:cNvSpPr>
            <p:nvPr/>
          </p:nvSpPr>
          <p:spPr bwMode="auto">
            <a:xfrm>
              <a:off x="4024" y="2059"/>
              <a:ext cx="89" cy="129"/>
            </a:xfrm>
            <a:custGeom>
              <a:avLst/>
              <a:gdLst>
                <a:gd name="T0" fmla="*/ 455 w 78"/>
                <a:gd name="T1" fmla="*/ 7788 h 104"/>
                <a:gd name="T2" fmla="*/ 455 w 78"/>
                <a:gd name="T3" fmla="*/ 8060 h 104"/>
                <a:gd name="T4" fmla="*/ 370 w 78"/>
                <a:gd name="T5" fmla="*/ 7668 h 104"/>
                <a:gd name="T6" fmla="*/ 370 w 78"/>
                <a:gd name="T7" fmla="*/ 7668 h 104"/>
                <a:gd name="T8" fmla="*/ 310 w 78"/>
                <a:gd name="T9" fmla="*/ 6502 h 104"/>
                <a:gd name="T10" fmla="*/ 250 w 78"/>
                <a:gd name="T11" fmla="*/ 5242 h 104"/>
                <a:gd name="T12" fmla="*/ 219 w 78"/>
                <a:gd name="T13" fmla="*/ 4284 h 104"/>
                <a:gd name="T14" fmla="*/ 2 w 78"/>
                <a:gd name="T15" fmla="*/ 3214 h 104"/>
                <a:gd name="T16" fmla="*/ 108 w 78"/>
                <a:gd name="T17" fmla="*/ 2591 h 104"/>
                <a:gd name="T18" fmla="*/ 192 w 78"/>
                <a:gd name="T19" fmla="*/ 2440 h 104"/>
                <a:gd name="T20" fmla="*/ 0 w 78"/>
                <a:gd name="T21" fmla="*/ 1279 h 104"/>
                <a:gd name="T22" fmla="*/ 0 w 78"/>
                <a:gd name="T23" fmla="*/ 0 h 104"/>
                <a:gd name="T24" fmla="*/ 192 w 78"/>
                <a:gd name="T25" fmla="*/ 435 h 104"/>
                <a:gd name="T26" fmla="*/ 250 w 78"/>
                <a:gd name="T27" fmla="*/ 1161 h 104"/>
                <a:gd name="T28" fmla="*/ 310 w 78"/>
                <a:gd name="T29" fmla="*/ 831 h 104"/>
                <a:gd name="T30" fmla="*/ 455 w 78"/>
                <a:gd name="T31" fmla="*/ 2215 h 104"/>
                <a:gd name="T32" fmla="*/ 675 w 78"/>
                <a:gd name="T33" fmla="*/ 2215 h 104"/>
                <a:gd name="T34" fmla="*/ 935 w 78"/>
                <a:gd name="T35" fmla="*/ 2440 h 104"/>
                <a:gd name="T36" fmla="*/ 1065 w 78"/>
                <a:gd name="T37" fmla="*/ 3035 h 104"/>
                <a:gd name="T38" fmla="*/ 1065 w 78"/>
                <a:gd name="T39" fmla="*/ 3755 h 104"/>
                <a:gd name="T40" fmla="*/ 869 w 78"/>
                <a:gd name="T41" fmla="*/ 4284 h 104"/>
                <a:gd name="T42" fmla="*/ 908 w 78"/>
                <a:gd name="T43" fmla="*/ 5664 h 104"/>
                <a:gd name="T44" fmla="*/ 935 w 78"/>
                <a:gd name="T45" fmla="*/ 5876 h 104"/>
                <a:gd name="T46" fmla="*/ 1065 w 78"/>
                <a:gd name="T47" fmla="*/ 4847 h 104"/>
                <a:gd name="T48" fmla="*/ 1162 w 78"/>
                <a:gd name="T49" fmla="*/ 6225 h 104"/>
                <a:gd name="T50" fmla="*/ 1247 w 78"/>
                <a:gd name="T51" fmla="*/ 7668 h 104"/>
                <a:gd name="T52" fmla="*/ 1247 w 78"/>
                <a:gd name="T53" fmla="*/ 8715 h 104"/>
                <a:gd name="T54" fmla="*/ 1215 w 78"/>
                <a:gd name="T55" fmla="*/ 8913 h 104"/>
                <a:gd name="T56" fmla="*/ 1247 w 78"/>
                <a:gd name="T57" fmla="*/ 9577 h 104"/>
                <a:gd name="T58" fmla="*/ 1093 w 78"/>
                <a:gd name="T59" fmla="*/ 7788 h 104"/>
                <a:gd name="T60" fmla="*/ 935 w 78"/>
                <a:gd name="T61" fmla="*/ 6225 h 104"/>
                <a:gd name="T62" fmla="*/ 782 w 78"/>
                <a:gd name="T63" fmla="*/ 6225 h 104"/>
                <a:gd name="T64" fmla="*/ 675 w 78"/>
                <a:gd name="T65" fmla="*/ 5242 h 104"/>
                <a:gd name="T66" fmla="*/ 455 w 78"/>
                <a:gd name="T67" fmla="*/ 4284 h 104"/>
                <a:gd name="T68" fmla="*/ 370 w 78"/>
                <a:gd name="T69" fmla="*/ 4284 h 104"/>
                <a:gd name="T70" fmla="*/ 629 w 78"/>
                <a:gd name="T71" fmla="*/ 5464 h 104"/>
                <a:gd name="T72" fmla="*/ 717 w 78"/>
                <a:gd name="T73" fmla="*/ 6225 h 104"/>
                <a:gd name="T74" fmla="*/ 762 w 78"/>
                <a:gd name="T75" fmla="*/ 6777 h 104"/>
                <a:gd name="T76" fmla="*/ 675 w 78"/>
                <a:gd name="T77" fmla="*/ 8060 h 104"/>
                <a:gd name="T78" fmla="*/ 629 w 78"/>
                <a:gd name="T79" fmla="*/ 7398 h 104"/>
                <a:gd name="T80" fmla="*/ 551 w 78"/>
                <a:gd name="T81" fmla="*/ 7668 h 104"/>
                <a:gd name="T82" fmla="*/ 526 w 78"/>
                <a:gd name="T83" fmla="*/ 7788 h 104"/>
                <a:gd name="T84" fmla="*/ 455 w 78"/>
                <a:gd name="T85" fmla="*/ 7788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GB"/>
            </a:p>
          </p:txBody>
        </p:sp>
        <p:sp>
          <p:nvSpPr>
            <p:cNvPr id="33855" name="Freeform 61"/>
            <p:cNvSpPr>
              <a:spLocks/>
            </p:cNvSpPr>
            <p:nvPr/>
          </p:nvSpPr>
          <p:spPr bwMode="auto">
            <a:xfrm>
              <a:off x="4031" y="2025"/>
              <a:ext cx="54" cy="32"/>
            </a:xfrm>
            <a:custGeom>
              <a:avLst/>
              <a:gdLst>
                <a:gd name="T0" fmla="*/ 251 w 49"/>
                <a:gd name="T1" fmla="*/ 2 h 26"/>
                <a:gd name="T2" fmla="*/ 82 w 49"/>
                <a:gd name="T3" fmla="*/ 0 h 26"/>
                <a:gd name="T4" fmla="*/ 0 w 49"/>
                <a:gd name="T5" fmla="*/ 1294 h 26"/>
                <a:gd name="T6" fmla="*/ 2 w 49"/>
                <a:gd name="T7" fmla="*/ 1772 h 26"/>
                <a:gd name="T8" fmla="*/ 176 w 49"/>
                <a:gd name="T9" fmla="*/ 2046 h 26"/>
                <a:gd name="T10" fmla="*/ 287 w 49"/>
                <a:gd name="T11" fmla="*/ 1772 h 26"/>
                <a:gd name="T12" fmla="*/ 380 w 49"/>
                <a:gd name="T13" fmla="*/ 1772 h 26"/>
                <a:gd name="T14" fmla="*/ 361 w 49"/>
                <a:gd name="T15" fmla="*/ 1097 h 26"/>
                <a:gd name="T16" fmla="*/ 320 w 49"/>
                <a:gd name="T17" fmla="*/ 724 h 26"/>
                <a:gd name="T18" fmla="*/ 251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GB"/>
            </a:p>
          </p:txBody>
        </p:sp>
        <p:sp>
          <p:nvSpPr>
            <p:cNvPr id="33856" name="Freeform 62" descr="Large checker board"/>
            <p:cNvSpPr>
              <a:spLocks/>
            </p:cNvSpPr>
            <p:nvPr/>
          </p:nvSpPr>
          <p:spPr bwMode="auto">
            <a:xfrm>
              <a:off x="4306" y="2323"/>
              <a:ext cx="88" cy="93"/>
            </a:xfrm>
            <a:custGeom>
              <a:avLst/>
              <a:gdLst>
                <a:gd name="T0" fmla="*/ 448 w 80"/>
                <a:gd name="T1" fmla="*/ 5165 h 75"/>
                <a:gd name="T2" fmla="*/ 464 w 80"/>
                <a:gd name="T3" fmla="*/ 6494 h 75"/>
                <a:gd name="T4" fmla="*/ 384 w 80"/>
                <a:gd name="T5" fmla="*/ 6202 h 75"/>
                <a:gd name="T6" fmla="*/ 349 w 80"/>
                <a:gd name="T7" fmla="*/ 6494 h 75"/>
                <a:gd name="T8" fmla="*/ 277 w 80"/>
                <a:gd name="T9" fmla="*/ 6842 h 75"/>
                <a:gd name="T10" fmla="*/ 208 w 80"/>
                <a:gd name="T11" fmla="*/ 6842 h 75"/>
                <a:gd name="T12" fmla="*/ 165 w 80"/>
                <a:gd name="T13" fmla="*/ 6494 h 75"/>
                <a:gd name="T14" fmla="*/ 150 w 80"/>
                <a:gd name="T15" fmla="*/ 5852 h 75"/>
                <a:gd name="T16" fmla="*/ 122 w 80"/>
                <a:gd name="T17" fmla="*/ 6202 h 75"/>
                <a:gd name="T18" fmla="*/ 101 w 80"/>
                <a:gd name="T19" fmla="*/ 5165 h 75"/>
                <a:gd name="T20" fmla="*/ 76 w 80"/>
                <a:gd name="T21" fmla="*/ 4966 h 75"/>
                <a:gd name="T22" fmla="*/ 4 w 80"/>
                <a:gd name="T23" fmla="*/ 3678 h 75"/>
                <a:gd name="T24" fmla="*/ 0 w 80"/>
                <a:gd name="T25" fmla="*/ 2392 h 75"/>
                <a:gd name="T26" fmla="*/ 63 w 80"/>
                <a:gd name="T27" fmla="*/ 658 h 75"/>
                <a:gd name="T28" fmla="*/ 196 w 80"/>
                <a:gd name="T29" fmla="*/ 658 h 75"/>
                <a:gd name="T30" fmla="*/ 316 w 80"/>
                <a:gd name="T31" fmla="*/ 658 h 75"/>
                <a:gd name="T32" fmla="*/ 421 w 80"/>
                <a:gd name="T33" fmla="*/ 1255 h 75"/>
                <a:gd name="T34" fmla="*/ 421 w 80"/>
                <a:gd name="T35" fmla="*/ 816 h 75"/>
                <a:gd name="T36" fmla="*/ 450 w 80"/>
                <a:gd name="T37" fmla="*/ 345 h 75"/>
                <a:gd name="T38" fmla="*/ 509 w 80"/>
                <a:gd name="T39" fmla="*/ 658 h 75"/>
                <a:gd name="T40" fmla="*/ 572 w 80"/>
                <a:gd name="T41" fmla="*/ 0 h 75"/>
                <a:gd name="T42" fmla="*/ 597 w 80"/>
                <a:gd name="T43" fmla="*/ 1452 h 75"/>
                <a:gd name="T44" fmla="*/ 597 w 80"/>
                <a:gd name="T45" fmla="*/ 2747 h 75"/>
                <a:gd name="T46" fmla="*/ 597 w 80"/>
                <a:gd name="T47" fmla="*/ 4165 h 75"/>
                <a:gd name="T48" fmla="*/ 494 w 80"/>
                <a:gd name="T49" fmla="*/ 4719 h 75"/>
                <a:gd name="T50" fmla="*/ 448 w 80"/>
                <a:gd name="T51" fmla="*/ 5165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00FF"/>
              </a:fgClr>
              <a:bgClr>
                <a:srgbClr val="FFFFFF"/>
              </a:bgClr>
            </a:pattFill>
            <a:ln w="3175">
              <a:solidFill>
                <a:srgbClr val="000000"/>
              </a:solidFill>
              <a:round/>
              <a:headEnd/>
              <a:tailEnd/>
            </a:ln>
          </p:spPr>
          <p:txBody>
            <a:bodyPr/>
            <a:lstStyle/>
            <a:p>
              <a:endParaRPr lang="en-GB"/>
            </a:p>
          </p:txBody>
        </p:sp>
        <p:sp>
          <p:nvSpPr>
            <p:cNvPr id="33857" name="Freeform 63"/>
            <p:cNvSpPr>
              <a:spLocks/>
            </p:cNvSpPr>
            <p:nvPr/>
          </p:nvSpPr>
          <p:spPr bwMode="auto">
            <a:xfrm>
              <a:off x="5046" y="2349"/>
              <a:ext cx="3" cy="7"/>
            </a:xfrm>
            <a:custGeom>
              <a:avLst/>
              <a:gdLst>
                <a:gd name="T0" fmla="*/ 0 w 5"/>
                <a:gd name="T1" fmla="*/ 6091 h 5"/>
                <a:gd name="T2" fmla="*/ 0 w 5"/>
                <a:gd name="T3" fmla="*/ 2317 h 5"/>
                <a:gd name="T4" fmla="*/ 1 w 5"/>
                <a:gd name="T5" fmla="*/ 0 h 5"/>
                <a:gd name="T6" fmla="*/ 1 w 5"/>
                <a:gd name="T7" fmla="*/ 0 h 5"/>
                <a:gd name="T8" fmla="*/ 0 w 5"/>
                <a:gd name="T9" fmla="*/ 6091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GB"/>
            </a:p>
          </p:txBody>
        </p:sp>
        <p:sp>
          <p:nvSpPr>
            <p:cNvPr id="33858" name="Freeform 64"/>
            <p:cNvSpPr>
              <a:spLocks/>
            </p:cNvSpPr>
            <p:nvPr/>
          </p:nvSpPr>
          <p:spPr bwMode="auto">
            <a:xfrm>
              <a:off x="4479" y="2153"/>
              <a:ext cx="3" cy="5"/>
            </a:xfrm>
            <a:custGeom>
              <a:avLst/>
              <a:gdLst>
                <a:gd name="T0" fmla="*/ 8159 w 2"/>
                <a:gd name="T1" fmla="*/ 0 h 4"/>
                <a:gd name="T2" fmla="*/ 0 w 2"/>
                <a:gd name="T3" fmla="*/ 380 h 4"/>
                <a:gd name="T4" fmla="*/ 0 w 2"/>
                <a:gd name="T5" fmla="*/ 244 h 4"/>
                <a:gd name="T6" fmla="*/ 8159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GB"/>
            </a:p>
          </p:txBody>
        </p:sp>
        <p:sp>
          <p:nvSpPr>
            <p:cNvPr id="33859" name="Freeform 65"/>
            <p:cNvSpPr>
              <a:spLocks/>
            </p:cNvSpPr>
            <p:nvPr/>
          </p:nvSpPr>
          <p:spPr bwMode="auto">
            <a:xfrm>
              <a:off x="4246" y="2153"/>
              <a:ext cx="146" cy="188"/>
            </a:xfrm>
            <a:custGeom>
              <a:avLst/>
              <a:gdLst>
                <a:gd name="T0" fmla="*/ 714 w 131"/>
                <a:gd name="T1" fmla="*/ 4011 h 151"/>
                <a:gd name="T2" fmla="*/ 673 w 131"/>
                <a:gd name="T3" fmla="*/ 3247 h 151"/>
                <a:gd name="T4" fmla="*/ 604 w 131"/>
                <a:gd name="T5" fmla="*/ 2588 h 151"/>
                <a:gd name="T6" fmla="*/ 516 w 131"/>
                <a:gd name="T7" fmla="*/ 2822 h 151"/>
                <a:gd name="T8" fmla="*/ 415 w 131"/>
                <a:gd name="T9" fmla="*/ 1747 h 151"/>
                <a:gd name="T10" fmla="*/ 366 w 131"/>
                <a:gd name="T11" fmla="*/ 1077 h 151"/>
                <a:gd name="T12" fmla="*/ 257 w 131"/>
                <a:gd name="T13" fmla="*/ 0 h 151"/>
                <a:gd name="T14" fmla="*/ 184 w 131"/>
                <a:gd name="T15" fmla="*/ 0 h 151"/>
                <a:gd name="T16" fmla="*/ 216 w 131"/>
                <a:gd name="T17" fmla="*/ 2079 h 151"/>
                <a:gd name="T18" fmla="*/ 165 w 131"/>
                <a:gd name="T19" fmla="*/ 1747 h 151"/>
                <a:gd name="T20" fmla="*/ 148 w 131"/>
                <a:gd name="T21" fmla="*/ 1645 h 151"/>
                <a:gd name="T22" fmla="*/ 74 w 131"/>
                <a:gd name="T23" fmla="*/ 2822 h 151"/>
                <a:gd name="T24" fmla="*/ 0 w 131"/>
                <a:gd name="T25" fmla="*/ 3513 h 151"/>
                <a:gd name="T26" fmla="*/ 74 w 131"/>
                <a:gd name="T27" fmla="*/ 4011 h 151"/>
                <a:gd name="T28" fmla="*/ 74 w 131"/>
                <a:gd name="T29" fmla="*/ 4922 h 151"/>
                <a:gd name="T30" fmla="*/ 184 w 131"/>
                <a:gd name="T31" fmla="*/ 4922 h 151"/>
                <a:gd name="T32" fmla="*/ 216 w 131"/>
                <a:gd name="T33" fmla="*/ 6780 h 151"/>
                <a:gd name="T34" fmla="*/ 216 w 131"/>
                <a:gd name="T35" fmla="*/ 8617 h 151"/>
                <a:gd name="T36" fmla="*/ 351 w 131"/>
                <a:gd name="T37" fmla="*/ 7452 h 151"/>
                <a:gd name="T38" fmla="*/ 436 w 131"/>
                <a:gd name="T39" fmla="*/ 7803 h 151"/>
                <a:gd name="T40" fmla="*/ 516 w 131"/>
                <a:gd name="T41" fmla="*/ 7452 h 151"/>
                <a:gd name="T42" fmla="*/ 604 w 131"/>
                <a:gd name="T43" fmla="*/ 6921 h 151"/>
                <a:gd name="T44" fmla="*/ 760 w 131"/>
                <a:gd name="T45" fmla="*/ 8617 h 151"/>
                <a:gd name="T46" fmla="*/ 785 w 131"/>
                <a:gd name="T47" fmla="*/ 9820 h 151"/>
                <a:gd name="T48" fmla="*/ 941 w 131"/>
                <a:gd name="T49" fmla="*/ 11828 h 151"/>
                <a:gd name="T50" fmla="*/ 975 w 131"/>
                <a:gd name="T51" fmla="*/ 13357 h 151"/>
                <a:gd name="T52" fmla="*/ 931 w 131"/>
                <a:gd name="T53" fmla="*/ 14381 h 151"/>
                <a:gd name="T54" fmla="*/ 1052 w 131"/>
                <a:gd name="T55" fmla="*/ 15059 h 151"/>
                <a:gd name="T56" fmla="*/ 1052 w 131"/>
                <a:gd name="T57" fmla="*/ 14603 h 151"/>
                <a:gd name="T58" fmla="*/ 1110 w 131"/>
                <a:gd name="T59" fmla="*/ 14105 h 151"/>
                <a:gd name="T60" fmla="*/ 1172 w 131"/>
                <a:gd name="T61" fmla="*/ 14381 h 151"/>
                <a:gd name="T62" fmla="*/ 1284 w 131"/>
                <a:gd name="T63" fmla="*/ 13697 h 151"/>
                <a:gd name="T64" fmla="*/ 1245 w 131"/>
                <a:gd name="T65" fmla="*/ 12134 h 151"/>
                <a:gd name="T66" fmla="*/ 1228 w 131"/>
                <a:gd name="T67" fmla="*/ 11828 h 151"/>
                <a:gd name="T68" fmla="*/ 1228 w 131"/>
                <a:gd name="T69" fmla="*/ 11329 h 151"/>
                <a:gd name="T70" fmla="*/ 1093 w 131"/>
                <a:gd name="T71" fmla="*/ 10089 h 151"/>
                <a:gd name="T72" fmla="*/ 1026 w 131"/>
                <a:gd name="T73" fmla="*/ 8867 h 151"/>
                <a:gd name="T74" fmla="*/ 902 w 131"/>
                <a:gd name="T75" fmla="*/ 7803 h 151"/>
                <a:gd name="T76" fmla="*/ 836 w 131"/>
                <a:gd name="T77" fmla="*/ 6568 h 151"/>
                <a:gd name="T78" fmla="*/ 612 w 131"/>
                <a:gd name="T79" fmla="*/ 5227 h 151"/>
                <a:gd name="T80" fmla="*/ 665 w 131"/>
                <a:gd name="T81" fmla="*/ 4715 h 151"/>
                <a:gd name="T82" fmla="*/ 749 w 131"/>
                <a:gd name="T83" fmla="*/ 4374 h 151"/>
                <a:gd name="T84" fmla="*/ 714 w 131"/>
                <a:gd name="T85" fmla="*/ 4011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GB"/>
            </a:p>
          </p:txBody>
        </p:sp>
        <p:sp>
          <p:nvSpPr>
            <p:cNvPr id="33860" name="Freeform 66" descr="Large checker board"/>
            <p:cNvSpPr>
              <a:spLocks/>
            </p:cNvSpPr>
            <p:nvPr/>
          </p:nvSpPr>
          <p:spPr bwMode="auto">
            <a:xfrm>
              <a:off x="4108" y="2015"/>
              <a:ext cx="155" cy="407"/>
            </a:xfrm>
            <a:custGeom>
              <a:avLst/>
              <a:gdLst>
                <a:gd name="T0" fmla="*/ 839 w 138"/>
                <a:gd name="T1" fmla="*/ 7218 h 329"/>
                <a:gd name="T2" fmla="*/ 839 w 138"/>
                <a:gd name="T3" fmla="*/ 5973 h 329"/>
                <a:gd name="T4" fmla="*/ 942 w 138"/>
                <a:gd name="T5" fmla="*/ 4116 h 329"/>
                <a:gd name="T6" fmla="*/ 910 w 138"/>
                <a:gd name="T7" fmla="*/ 1738 h 329"/>
                <a:gd name="T8" fmla="*/ 656 w 138"/>
                <a:gd name="T9" fmla="*/ 0 h 329"/>
                <a:gd name="T10" fmla="*/ 642 w 138"/>
                <a:gd name="T11" fmla="*/ 1480 h 329"/>
                <a:gd name="T12" fmla="*/ 642 w 138"/>
                <a:gd name="T13" fmla="*/ 2265 h 329"/>
                <a:gd name="T14" fmla="*/ 341 w 138"/>
                <a:gd name="T15" fmla="*/ 3578 h 329"/>
                <a:gd name="T16" fmla="*/ 314 w 138"/>
                <a:gd name="T17" fmla="*/ 5443 h 329"/>
                <a:gd name="T18" fmla="*/ 140 w 138"/>
                <a:gd name="T19" fmla="*/ 7218 h 329"/>
                <a:gd name="T20" fmla="*/ 111 w 138"/>
                <a:gd name="T21" fmla="*/ 10366 h 329"/>
                <a:gd name="T22" fmla="*/ 3 w 138"/>
                <a:gd name="T23" fmla="*/ 11308 h 329"/>
                <a:gd name="T24" fmla="*/ 111 w 138"/>
                <a:gd name="T25" fmla="*/ 13000 h 329"/>
                <a:gd name="T26" fmla="*/ 176 w 138"/>
                <a:gd name="T27" fmla="*/ 12824 h 329"/>
                <a:gd name="T28" fmla="*/ 222 w 138"/>
                <a:gd name="T29" fmla="*/ 13622 h 329"/>
                <a:gd name="T30" fmla="*/ 359 w 138"/>
                <a:gd name="T31" fmla="*/ 14343 h 329"/>
                <a:gd name="T32" fmla="*/ 359 w 138"/>
                <a:gd name="T33" fmla="*/ 15106 h 329"/>
                <a:gd name="T34" fmla="*/ 445 w 138"/>
                <a:gd name="T35" fmla="*/ 15691 h 329"/>
                <a:gd name="T36" fmla="*/ 500 w 138"/>
                <a:gd name="T37" fmla="*/ 18408 h 329"/>
                <a:gd name="T38" fmla="*/ 577 w 138"/>
                <a:gd name="T39" fmla="*/ 18796 h 329"/>
                <a:gd name="T40" fmla="*/ 642 w 138"/>
                <a:gd name="T41" fmla="*/ 20141 h 329"/>
                <a:gd name="T42" fmla="*/ 721 w 138"/>
                <a:gd name="T43" fmla="*/ 19625 h 329"/>
                <a:gd name="T44" fmla="*/ 818 w 138"/>
                <a:gd name="T45" fmla="*/ 19172 h 329"/>
                <a:gd name="T46" fmla="*/ 910 w 138"/>
                <a:gd name="T47" fmla="*/ 19015 h 329"/>
                <a:gd name="T48" fmla="*/ 1004 w 138"/>
                <a:gd name="T49" fmla="*/ 18408 h 329"/>
                <a:gd name="T50" fmla="*/ 1174 w 138"/>
                <a:gd name="T51" fmla="*/ 21095 h 329"/>
                <a:gd name="T52" fmla="*/ 1249 w 138"/>
                <a:gd name="T53" fmla="*/ 22876 h 329"/>
                <a:gd name="T54" fmla="*/ 1374 w 138"/>
                <a:gd name="T55" fmla="*/ 25235 h 329"/>
                <a:gd name="T56" fmla="*/ 1395 w 138"/>
                <a:gd name="T57" fmla="*/ 27622 h 329"/>
                <a:gd name="T58" fmla="*/ 1404 w 138"/>
                <a:gd name="T59" fmla="*/ 28546 h 329"/>
                <a:gd name="T60" fmla="*/ 1563 w 138"/>
                <a:gd name="T61" fmla="*/ 26399 h 329"/>
                <a:gd name="T62" fmla="*/ 1448 w 138"/>
                <a:gd name="T63" fmla="*/ 23523 h 329"/>
                <a:gd name="T64" fmla="*/ 1249 w 138"/>
                <a:gd name="T65" fmla="*/ 21695 h 329"/>
                <a:gd name="T66" fmla="*/ 1289 w 138"/>
                <a:gd name="T67" fmla="*/ 20141 h 329"/>
                <a:gd name="T68" fmla="*/ 1289 w 138"/>
                <a:gd name="T69" fmla="*/ 19015 h 329"/>
                <a:gd name="T70" fmla="*/ 990 w 138"/>
                <a:gd name="T71" fmla="*/ 15691 h 329"/>
                <a:gd name="T72" fmla="*/ 1104 w 138"/>
                <a:gd name="T73" fmla="*/ 13989 h 329"/>
                <a:gd name="T74" fmla="*/ 1314 w 138"/>
                <a:gd name="T75" fmla="*/ 13000 h 329"/>
                <a:gd name="T76" fmla="*/ 1498 w 138"/>
                <a:gd name="T77" fmla="*/ 12211 h 329"/>
                <a:gd name="T78" fmla="*/ 1520 w 138"/>
                <a:gd name="T79" fmla="*/ 10695 h 329"/>
                <a:gd name="T80" fmla="*/ 1314 w 138"/>
                <a:gd name="T81" fmla="*/ 10127 h 329"/>
                <a:gd name="T82" fmla="*/ 1239 w 138"/>
                <a:gd name="T83" fmla="*/ 8710 h 329"/>
                <a:gd name="T84" fmla="*/ 1058 w 138"/>
                <a:gd name="T85" fmla="*/ 7218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61" name="Freeform 67" descr="Large checker board"/>
            <p:cNvSpPr>
              <a:spLocks/>
            </p:cNvSpPr>
            <p:nvPr/>
          </p:nvSpPr>
          <p:spPr bwMode="auto">
            <a:xfrm>
              <a:off x="4603" y="2235"/>
              <a:ext cx="85" cy="135"/>
            </a:xfrm>
            <a:custGeom>
              <a:avLst/>
              <a:gdLst>
                <a:gd name="T0" fmla="*/ 150 w 76"/>
                <a:gd name="T1" fmla="*/ 6039 h 109"/>
                <a:gd name="T2" fmla="*/ 150 w 76"/>
                <a:gd name="T3" fmla="*/ 6669 h 109"/>
                <a:gd name="T4" fmla="*/ 2 w 76"/>
                <a:gd name="T5" fmla="*/ 4922 h 109"/>
                <a:gd name="T6" fmla="*/ 0 w 76"/>
                <a:gd name="T7" fmla="*/ 3974 h 109"/>
                <a:gd name="T8" fmla="*/ 87 w 76"/>
                <a:gd name="T9" fmla="*/ 3974 h 109"/>
                <a:gd name="T10" fmla="*/ 70 w 76"/>
                <a:gd name="T11" fmla="*/ 2348 h 109"/>
                <a:gd name="T12" fmla="*/ 56 w 76"/>
                <a:gd name="T13" fmla="*/ 806 h 109"/>
                <a:gd name="T14" fmla="*/ 70 w 76"/>
                <a:gd name="T15" fmla="*/ 0 h 109"/>
                <a:gd name="T16" fmla="*/ 294 w 76"/>
                <a:gd name="T17" fmla="*/ 343 h 109"/>
                <a:gd name="T18" fmla="*/ 329 w 76"/>
                <a:gd name="T19" fmla="*/ 806 h 109"/>
                <a:gd name="T20" fmla="*/ 368 w 76"/>
                <a:gd name="T21" fmla="*/ 2039 h 109"/>
                <a:gd name="T22" fmla="*/ 397 w 76"/>
                <a:gd name="T23" fmla="*/ 2992 h 109"/>
                <a:gd name="T24" fmla="*/ 351 w 76"/>
                <a:gd name="T25" fmla="*/ 3974 h 109"/>
                <a:gd name="T26" fmla="*/ 294 w 76"/>
                <a:gd name="T27" fmla="*/ 4596 h 109"/>
                <a:gd name="T28" fmla="*/ 294 w 76"/>
                <a:gd name="T29" fmla="*/ 5692 h 109"/>
                <a:gd name="T30" fmla="*/ 397 w 76"/>
                <a:gd name="T31" fmla="*/ 7473 h 109"/>
                <a:gd name="T32" fmla="*/ 444 w 76"/>
                <a:gd name="T33" fmla="*/ 7473 h 109"/>
                <a:gd name="T34" fmla="*/ 444 w 76"/>
                <a:gd name="T35" fmla="*/ 7155 h 109"/>
                <a:gd name="T36" fmla="*/ 551 w 76"/>
                <a:gd name="T37" fmla="*/ 7155 h 109"/>
                <a:gd name="T38" fmla="*/ 622 w 76"/>
                <a:gd name="T39" fmla="*/ 7797 h 109"/>
                <a:gd name="T40" fmla="*/ 642 w 76"/>
                <a:gd name="T41" fmla="*/ 7473 h 109"/>
                <a:gd name="T42" fmla="*/ 718 w 76"/>
                <a:gd name="T43" fmla="*/ 7987 h 109"/>
                <a:gd name="T44" fmla="*/ 682 w 76"/>
                <a:gd name="T45" fmla="*/ 8234 h 109"/>
                <a:gd name="T46" fmla="*/ 737 w 76"/>
                <a:gd name="T47" fmla="*/ 8862 h 109"/>
                <a:gd name="T48" fmla="*/ 803 w 76"/>
                <a:gd name="T49" fmla="*/ 9049 h 109"/>
                <a:gd name="T50" fmla="*/ 737 w 76"/>
                <a:gd name="T51" fmla="*/ 9727 h 109"/>
                <a:gd name="T52" fmla="*/ 737 w 76"/>
                <a:gd name="T53" fmla="*/ 9263 h 109"/>
                <a:gd name="T54" fmla="*/ 642 w 76"/>
                <a:gd name="T55" fmla="*/ 8862 h 109"/>
                <a:gd name="T56" fmla="*/ 559 w 76"/>
                <a:gd name="T57" fmla="*/ 7987 h 109"/>
                <a:gd name="T58" fmla="*/ 497 w 76"/>
                <a:gd name="T59" fmla="*/ 7797 h 109"/>
                <a:gd name="T60" fmla="*/ 517 w 76"/>
                <a:gd name="T61" fmla="*/ 8862 h 109"/>
                <a:gd name="T62" fmla="*/ 351 w 76"/>
                <a:gd name="T63" fmla="*/ 7550 h 109"/>
                <a:gd name="T64" fmla="*/ 236 w 76"/>
                <a:gd name="T65" fmla="*/ 7987 h 109"/>
                <a:gd name="T66" fmla="*/ 189 w 76"/>
                <a:gd name="T67" fmla="*/ 7797 h 109"/>
                <a:gd name="T68" fmla="*/ 189 w 76"/>
                <a:gd name="T69" fmla="*/ 7041 h 109"/>
                <a:gd name="T70" fmla="*/ 211 w 76"/>
                <a:gd name="T71" fmla="*/ 6341 h 109"/>
                <a:gd name="T72" fmla="*/ 150 w 76"/>
                <a:gd name="T73" fmla="*/ 6039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62" name="Freeform 68" descr="Large checker board"/>
            <p:cNvSpPr>
              <a:spLocks/>
            </p:cNvSpPr>
            <p:nvPr/>
          </p:nvSpPr>
          <p:spPr bwMode="auto">
            <a:xfrm>
              <a:off x="4660" y="2434"/>
              <a:ext cx="80" cy="91"/>
            </a:xfrm>
            <a:custGeom>
              <a:avLst/>
              <a:gdLst>
                <a:gd name="T0" fmla="*/ 376 w 73"/>
                <a:gd name="T1" fmla="*/ 7432 h 73"/>
                <a:gd name="T2" fmla="*/ 373 w 73"/>
                <a:gd name="T3" fmla="*/ 6723 h 73"/>
                <a:gd name="T4" fmla="*/ 353 w 73"/>
                <a:gd name="T5" fmla="*/ 7006 h 73"/>
                <a:gd name="T6" fmla="*/ 224 w 73"/>
                <a:gd name="T7" fmla="*/ 5709 h 73"/>
                <a:gd name="T8" fmla="*/ 237 w 73"/>
                <a:gd name="T9" fmla="*/ 4273 h 73"/>
                <a:gd name="T10" fmla="*/ 195 w 73"/>
                <a:gd name="T11" fmla="*/ 3409 h 73"/>
                <a:gd name="T12" fmla="*/ 155 w 73"/>
                <a:gd name="T13" fmla="*/ 3757 h 73"/>
                <a:gd name="T14" fmla="*/ 123 w 73"/>
                <a:gd name="T15" fmla="*/ 3757 h 73"/>
                <a:gd name="T16" fmla="*/ 112 w 73"/>
                <a:gd name="T17" fmla="*/ 4091 h 73"/>
                <a:gd name="T18" fmla="*/ 71 w 73"/>
                <a:gd name="T19" fmla="*/ 3409 h 73"/>
                <a:gd name="T20" fmla="*/ 4 w 73"/>
                <a:gd name="T21" fmla="*/ 4533 h 73"/>
                <a:gd name="T22" fmla="*/ 0 w 73"/>
                <a:gd name="T23" fmla="*/ 4989 h 73"/>
                <a:gd name="T24" fmla="*/ 2 w 73"/>
                <a:gd name="T25" fmla="*/ 3636 h 73"/>
                <a:gd name="T26" fmla="*/ 112 w 73"/>
                <a:gd name="T27" fmla="*/ 2633 h 73"/>
                <a:gd name="T28" fmla="*/ 155 w 73"/>
                <a:gd name="T29" fmla="*/ 1770 h 73"/>
                <a:gd name="T30" fmla="*/ 195 w 73"/>
                <a:gd name="T31" fmla="*/ 2917 h 73"/>
                <a:gd name="T32" fmla="*/ 237 w 73"/>
                <a:gd name="T33" fmla="*/ 2633 h 73"/>
                <a:gd name="T34" fmla="*/ 278 w 73"/>
                <a:gd name="T35" fmla="*/ 2112 h 73"/>
                <a:gd name="T36" fmla="*/ 285 w 73"/>
                <a:gd name="T37" fmla="*/ 1359 h 73"/>
                <a:gd name="T38" fmla="*/ 340 w 73"/>
                <a:gd name="T39" fmla="*/ 1359 h 73"/>
                <a:gd name="T40" fmla="*/ 353 w 73"/>
                <a:gd name="T41" fmla="*/ 1359 h 73"/>
                <a:gd name="T42" fmla="*/ 353 w 73"/>
                <a:gd name="T43" fmla="*/ 0 h 73"/>
                <a:gd name="T44" fmla="*/ 436 w 73"/>
                <a:gd name="T45" fmla="*/ 701 h 73"/>
                <a:gd name="T46" fmla="*/ 450 w 73"/>
                <a:gd name="T47" fmla="*/ 2112 h 73"/>
                <a:gd name="T48" fmla="*/ 495 w 73"/>
                <a:gd name="T49" fmla="*/ 4273 h 73"/>
                <a:gd name="T50" fmla="*/ 465 w 73"/>
                <a:gd name="T51" fmla="*/ 5327 h 73"/>
                <a:gd name="T52" fmla="*/ 465 w 73"/>
                <a:gd name="T53" fmla="*/ 6055 h 73"/>
                <a:gd name="T54" fmla="*/ 412 w 73"/>
                <a:gd name="T55" fmla="*/ 4533 h 73"/>
                <a:gd name="T56" fmla="*/ 373 w 73"/>
                <a:gd name="T57" fmla="*/ 4989 h 73"/>
                <a:gd name="T58" fmla="*/ 409 w 73"/>
                <a:gd name="T59" fmla="*/ 6055 h 73"/>
                <a:gd name="T60" fmla="*/ 376 w 73"/>
                <a:gd name="T61" fmla="*/ 7432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63" name="Freeform 69"/>
            <p:cNvSpPr>
              <a:spLocks/>
            </p:cNvSpPr>
            <p:nvPr/>
          </p:nvSpPr>
          <p:spPr bwMode="auto">
            <a:xfrm>
              <a:off x="4663" y="2408"/>
              <a:ext cx="16" cy="38"/>
            </a:xfrm>
            <a:custGeom>
              <a:avLst/>
              <a:gdLst>
                <a:gd name="T0" fmla="*/ 231 w 14"/>
                <a:gd name="T1" fmla="*/ 0 h 31"/>
                <a:gd name="T2" fmla="*/ 202 w 14"/>
                <a:gd name="T3" fmla="*/ 1697 h 31"/>
                <a:gd name="T4" fmla="*/ 202 w 14"/>
                <a:gd name="T5" fmla="*/ 2264 h 31"/>
                <a:gd name="T6" fmla="*/ 0 w 14"/>
                <a:gd name="T7" fmla="*/ 1581 h 31"/>
                <a:gd name="T8" fmla="*/ 3 w 14"/>
                <a:gd name="T9" fmla="*/ 1247 h 31"/>
                <a:gd name="T10" fmla="*/ 109 w 14"/>
                <a:gd name="T11" fmla="*/ 0 h 31"/>
                <a:gd name="T12" fmla="*/ 231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GB"/>
            </a:p>
          </p:txBody>
        </p:sp>
        <p:sp>
          <p:nvSpPr>
            <p:cNvPr id="33864" name="Freeform 70"/>
            <p:cNvSpPr>
              <a:spLocks/>
            </p:cNvSpPr>
            <p:nvPr/>
          </p:nvSpPr>
          <p:spPr bwMode="auto">
            <a:xfrm>
              <a:off x="4691" y="2370"/>
              <a:ext cx="28" cy="35"/>
            </a:xfrm>
            <a:custGeom>
              <a:avLst/>
              <a:gdLst>
                <a:gd name="T0" fmla="*/ 90 w 26"/>
                <a:gd name="T1" fmla="*/ 2841 h 28"/>
                <a:gd name="T2" fmla="*/ 54 w 26"/>
                <a:gd name="T3" fmla="*/ 2018 h 28"/>
                <a:gd name="T4" fmla="*/ 0 w 26"/>
                <a:gd name="T5" fmla="*/ 291 h 28"/>
                <a:gd name="T6" fmla="*/ 62 w 26"/>
                <a:gd name="T7" fmla="*/ 0 h 28"/>
                <a:gd name="T8" fmla="*/ 90 w 26"/>
                <a:gd name="T9" fmla="*/ 1291 h 28"/>
                <a:gd name="T10" fmla="*/ 121 w 26"/>
                <a:gd name="T11" fmla="*/ 3076 h 28"/>
                <a:gd name="T12" fmla="*/ 90 w 26"/>
                <a:gd name="T13" fmla="*/ 2841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GB"/>
            </a:p>
          </p:txBody>
        </p:sp>
        <p:sp>
          <p:nvSpPr>
            <p:cNvPr id="33865" name="Freeform 71"/>
            <p:cNvSpPr>
              <a:spLocks/>
            </p:cNvSpPr>
            <p:nvPr/>
          </p:nvSpPr>
          <p:spPr bwMode="auto">
            <a:xfrm>
              <a:off x="4651" y="2387"/>
              <a:ext cx="20" cy="29"/>
            </a:xfrm>
            <a:custGeom>
              <a:avLst/>
              <a:gdLst>
                <a:gd name="T0" fmla="*/ 52 w 19"/>
                <a:gd name="T1" fmla="*/ 506 h 23"/>
                <a:gd name="T2" fmla="*/ 3 w 19"/>
                <a:gd name="T3" fmla="*/ 0 h 23"/>
                <a:gd name="T4" fmla="*/ 0 w 19"/>
                <a:gd name="T5" fmla="*/ 0 h 23"/>
                <a:gd name="T6" fmla="*/ 5 w 19"/>
                <a:gd name="T7" fmla="*/ 3030 h 23"/>
                <a:gd name="T8" fmla="*/ 52 w 19"/>
                <a:gd name="T9" fmla="*/ 951 h 23"/>
                <a:gd name="T10" fmla="*/ 52 w 19"/>
                <a:gd name="T11" fmla="*/ 506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GB"/>
            </a:p>
          </p:txBody>
        </p:sp>
        <p:sp>
          <p:nvSpPr>
            <p:cNvPr id="33866" name="Freeform 72"/>
            <p:cNvSpPr>
              <a:spLocks/>
            </p:cNvSpPr>
            <p:nvPr/>
          </p:nvSpPr>
          <p:spPr bwMode="auto">
            <a:xfrm>
              <a:off x="4575" y="2399"/>
              <a:ext cx="39" cy="62"/>
            </a:xfrm>
            <a:custGeom>
              <a:avLst/>
              <a:gdLst>
                <a:gd name="T0" fmla="*/ 334 w 35"/>
                <a:gd name="T1" fmla="*/ 1255 h 50"/>
                <a:gd name="T2" fmla="*/ 205 w 35"/>
                <a:gd name="T3" fmla="*/ 2709 h 50"/>
                <a:gd name="T4" fmla="*/ 113 w 35"/>
                <a:gd name="T5" fmla="*/ 3432 h 50"/>
                <a:gd name="T6" fmla="*/ 0 w 35"/>
                <a:gd name="T7" fmla="*/ 4561 h 50"/>
                <a:gd name="T8" fmla="*/ 0 w 35"/>
                <a:gd name="T9" fmla="*/ 4256 h 50"/>
                <a:gd name="T10" fmla="*/ 113 w 35"/>
                <a:gd name="T11" fmla="*/ 3026 h 50"/>
                <a:gd name="T12" fmla="*/ 228 w 35"/>
                <a:gd name="T13" fmla="*/ 1786 h 50"/>
                <a:gd name="T14" fmla="*/ 269 w 35"/>
                <a:gd name="T15" fmla="*/ 658 h 50"/>
                <a:gd name="T16" fmla="*/ 300 w 35"/>
                <a:gd name="T17" fmla="*/ 0 h 50"/>
                <a:gd name="T18" fmla="*/ 334 w 35"/>
                <a:gd name="T19" fmla="*/ 1255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GB"/>
            </a:p>
          </p:txBody>
        </p:sp>
        <p:sp>
          <p:nvSpPr>
            <p:cNvPr id="33867" name="Freeform 73"/>
            <p:cNvSpPr>
              <a:spLocks/>
            </p:cNvSpPr>
            <p:nvPr/>
          </p:nvSpPr>
          <p:spPr bwMode="auto">
            <a:xfrm>
              <a:off x="4620" y="2352"/>
              <a:ext cx="21" cy="27"/>
            </a:xfrm>
            <a:custGeom>
              <a:avLst/>
              <a:gdLst>
                <a:gd name="T0" fmla="*/ 154 w 19"/>
                <a:gd name="T1" fmla="*/ 1081 h 22"/>
                <a:gd name="T2" fmla="*/ 139 w 19"/>
                <a:gd name="T3" fmla="*/ 1629 h 22"/>
                <a:gd name="T4" fmla="*/ 56 w 19"/>
                <a:gd name="T5" fmla="*/ 718 h 22"/>
                <a:gd name="T6" fmla="*/ 0 w 19"/>
                <a:gd name="T7" fmla="*/ 0 h 22"/>
                <a:gd name="T8" fmla="*/ 139 w 19"/>
                <a:gd name="T9" fmla="*/ 0 h 22"/>
                <a:gd name="T10" fmla="*/ 154 w 19"/>
                <a:gd name="T11" fmla="*/ 1081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GB"/>
            </a:p>
          </p:txBody>
        </p:sp>
        <p:sp>
          <p:nvSpPr>
            <p:cNvPr id="33868" name="Freeform 74"/>
            <p:cNvSpPr>
              <a:spLocks/>
            </p:cNvSpPr>
            <p:nvPr/>
          </p:nvSpPr>
          <p:spPr bwMode="auto">
            <a:xfrm>
              <a:off x="4694" y="2396"/>
              <a:ext cx="18" cy="28"/>
            </a:xfrm>
            <a:custGeom>
              <a:avLst/>
              <a:gdLst>
                <a:gd name="T0" fmla="*/ 40 w 17"/>
                <a:gd name="T1" fmla="*/ 2 h 23"/>
                <a:gd name="T2" fmla="*/ 53 w 17"/>
                <a:gd name="T3" fmla="*/ 1315 h 23"/>
                <a:gd name="T4" fmla="*/ 40 w 17"/>
                <a:gd name="T5" fmla="*/ 1315 h 23"/>
                <a:gd name="T6" fmla="*/ 40 w 17"/>
                <a:gd name="T7" fmla="*/ 1417 h 23"/>
                <a:gd name="T8" fmla="*/ 5 w 17"/>
                <a:gd name="T9" fmla="*/ 530 h 23"/>
                <a:gd name="T10" fmla="*/ 0 w 17"/>
                <a:gd name="T11" fmla="*/ 0 h 23"/>
                <a:gd name="T12" fmla="*/ 40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GB"/>
            </a:p>
          </p:txBody>
        </p:sp>
        <p:sp>
          <p:nvSpPr>
            <p:cNvPr id="33869" name="Freeform 75" descr="Large checker board"/>
            <p:cNvSpPr>
              <a:spLocks/>
            </p:cNvSpPr>
            <p:nvPr/>
          </p:nvSpPr>
          <p:spPr bwMode="auto">
            <a:xfrm>
              <a:off x="4671" y="2372"/>
              <a:ext cx="17" cy="15"/>
            </a:xfrm>
            <a:custGeom>
              <a:avLst/>
              <a:gdLst>
                <a:gd name="T0" fmla="*/ 206 w 15"/>
                <a:gd name="T1" fmla="*/ 1314 h 12"/>
                <a:gd name="T2" fmla="*/ 3 w 15"/>
                <a:gd name="T3" fmla="*/ 719 h 12"/>
                <a:gd name="T4" fmla="*/ 0 w 15"/>
                <a:gd name="T5" fmla="*/ 719 h 12"/>
                <a:gd name="T6" fmla="*/ 0 w 15"/>
                <a:gd name="T7" fmla="*/ 0 h 12"/>
                <a:gd name="T8" fmla="*/ 206 w 15"/>
                <a:gd name="T9" fmla="*/ 1314 h 12"/>
                <a:gd name="T10" fmla="*/ 206 w 15"/>
                <a:gd name="T11" fmla="*/ 1314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70" name="Freeform 76"/>
            <p:cNvSpPr>
              <a:spLocks/>
            </p:cNvSpPr>
            <p:nvPr/>
          </p:nvSpPr>
          <p:spPr bwMode="auto">
            <a:xfrm>
              <a:off x="4688" y="2424"/>
              <a:ext cx="16" cy="7"/>
            </a:xfrm>
            <a:custGeom>
              <a:avLst/>
              <a:gdLst>
                <a:gd name="T0" fmla="*/ 231 w 14"/>
                <a:gd name="T1" fmla="*/ 6091 h 5"/>
                <a:gd name="T2" fmla="*/ 143 w 14"/>
                <a:gd name="T3" fmla="*/ 0 h 5"/>
                <a:gd name="T4" fmla="*/ 0 w 14"/>
                <a:gd name="T5" fmla="*/ 6091 h 5"/>
                <a:gd name="T6" fmla="*/ 231 w 14"/>
                <a:gd name="T7" fmla="*/ 6091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GB"/>
            </a:p>
          </p:txBody>
        </p:sp>
        <p:sp>
          <p:nvSpPr>
            <p:cNvPr id="33871" name="Freeform 77"/>
            <p:cNvSpPr>
              <a:spLocks/>
            </p:cNvSpPr>
            <p:nvPr/>
          </p:nvSpPr>
          <p:spPr bwMode="auto">
            <a:xfrm>
              <a:off x="4679" y="2399"/>
              <a:ext cx="12" cy="40"/>
            </a:xfrm>
            <a:custGeom>
              <a:avLst/>
              <a:gdLst>
                <a:gd name="T0" fmla="*/ 446 w 10"/>
                <a:gd name="T1" fmla="*/ 0 h 33"/>
                <a:gd name="T2" fmla="*/ 446 w 10"/>
                <a:gd name="T3" fmla="*/ 582 h 33"/>
                <a:gd name="T4" fmla="*/ 215 w 10"/>
                <a:gd name="T5" fmla="*/ 1149 h 33"/>
                <a:gd name="T6" fmla="*/ 0 w 10"/>
                <a:gd name="T7" fmla="*/ 1845 h 33"/>
                <a:gd name="T8" fmla="*/ 215 w 10"/>
                <a:gd name="T9" fmla="*/ 948 h 33"/>
                <a:gd name="T10" fmla="*/ 446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GB"/>
            </a:p>
          </p:txBody>
        </p:sp>
        <p:sp>
          <p:nvSpPr>
            <p:cNvPr id="33872" name="Freeform 78" descr="Large checker board"/>
            <p:cNvSpPr>
              <a:spLocks/>
            </p:cNvSpPr>
            <p:nvPr/>
          </p:nvSpPr>
          <p:spPr bwMode="auto">
            <a:xfrm>
              <a:off x="4205" y="2197"/>
              <a:ext cx="152" cy="322"/>
            </a:xfrm>
            <a:custGeom>
              <a:avLst/>
              <a:gdLst>
                <a:gd name="T0" fmla="*/ 394 w 137"/>
                <a:gd name="T1" fmla="*/ 16403 h 260"/>
                <a:gd name="T2" fmla="*/ 465 w 137"/>
                <a:gd name="T3" fmla="*/ 13814 h 260"/>
                <a:gd name="T4" fmla="*/ 465 w 137"/>
                <a:gd name="T5" fmla="*/ 11185 h 260"/>
                <a:gd name="T6" fmla="*/ 597 w 137"/>
                <a:gd name="T7" fmla="*/ 12241 h 260"/>
                <a:gd name="T8" fmla="*/ 832 w 137"/>
                <a:gd name="T9" fmla="*/ 13368 h 260"/>
                <a:gd name="T10" fmla="*/ 832 w 137"/>
                <a:gd name="T11" fmla="*/ 12667 h 260"/>
                <a:gd name="T12" fmla="*/ 870 w 137"/>
                <a:gd name="T13" fmla="*/ 9726 h 260"/>
                <a:gd name="T14" fmla="*/ 1171 w 137"/>
                <a:gd name="T15" fmla="*/ 9726 h 260"/>
                <a:gd name="T16" fmla="*/ 1185 w 137"/>
                <a:gd name="T17" fmla="*/ 7465 h 260"/>
                <a:gd name="T18" fmla="*/ 1025 w 137"/>
                <a:gd name="T19" fmla="*/ 4595 h 260"/>
                <a:gd name="T20" fmla="*/ 798 w 137"/>
                <a:gd name="T21" fmla="*/ 3601 h 260"/>
                <a:gd name="T22" fmla="*/ 648 w 137"/>
                <a:gd name="T23" fmla="*/ 3601 h 260"/>
                <a:gd name="T24" fmla="*/ 517 w 137"/>
                <a:gd name="T25" fmla="*/ 2992 h 260"/>
                <a:gd name="T26" fmla="*/ 394 w 137"/>
                <a:gd name="T27" fmla="*/ 1236 h 260"/>
                <a:gd name="T28" fmla="*/ 320 w 137"/>
                <a:gd name="T29" fmla="*/ 0 h 260"/>
                <a:gd name="T30" fmla="*/ 210 w 137"/>
                <a:gd name="T31" fmla="*/ 1146 h 260"/>
                <a:gd name="T32" fmla="*/ 4 w 137"/>
                <a:gd name="T33" fmla="*/ 2992 h 260"/>
                <a:gd name="T34" fmla="*/ 92 w 137"/>
                <a:gd name="T35" fmla="*/ 4595 h 260"/>
                <a:gd name="T36" fmla="*/ 260 w 137"/>
                <a:gd name="T37" fmla="*/ 6444 h 260"/>
                <a:gd name="T38" fmla="*/ 210 w 137"/>
                <a:gd name="T39" fmla="*/ 7981 h 260"/>
                <a:gd name="T40" fmla="*/ 288 w 137"/>
                <a:gd name="T41" fmla="*/ 10194 h 260"/>
                <a:gd name="T42" fmla="*/ 394 w 137"/>
                <a:gd name="T43" fmla="*/ 12442 h 260"/>
                <a:gd name="T44" fmla="*/ 394 w 137"/>
                <a:gd name="T45" fmla="*/ 15014 h 260"/>
                <a:gd name="T46" fmla="*/ 320 w 137"/>
                <a:gd name="T47" fmla="*/ 16268 h 260"/>
                <a:gd name="T48" fmla="*/ 288 w 137"/>
                <a:gd name="T49" fmla="*/ 19429 h 260"/>
                <a:gd name="T50" fmla="*/ 394 w 137"/>
                <a:gd name="T51" fmla="*/ 20147 h 260"/>
                <a:gd name="T52" fmla="*/ 495 w 137"/>
                <a:gd name="T53" fmla="*/ 21349 h 260"/>
                <a:gd name="T54" fmla="*/ 584 w 137"/>
                <a:gd name="T55" fmla="*/ 22102 h 260"/>
                <a:gd name="T56" fmla="*/ 703 w 137"/>
                <a:gd name="T57" fmla="*/ 23214 h 260"/>
                <a:gd name="T58" fmla="*/ 832 w 137"/>
                <a:gd name="T59" fmla="*/ 22602 h 260"/>
                <a:gd name="T60" fmla="*/ 662 w 137"/>
                <a:gd name="T61" fmla="*/ 21461 h 260"/>
                <a:gd name="T62" fmla="*/ 572 w 137"/>
                <a:gd name="T63" fmla="*/ 19429 h 260"/>
                <a:gd name="T64" fmla="*/ 435 w 137"/>
                <a:gd name="T65" fmla="*/ 17913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73" name="Freeform 79" descr="Large checker board"/>
            <p:cNvSpPr>
              <a:spLocks/>
            </p:cNvSpPr>
            <p:nvPr/>
          </p:nvSpPr>
          <p:spPr bwMode="auto">
            <a:xfrm>
              <a:off x="4275" y="2133"/>
              <a:ext cx="154" cy="322"/>
            </a:xfrm>
            <a:custGeom>
              <a:avLst/>
              <a:gdLst>
                <a:gd name="T0" fmla="*/ 489 w 137"/>
                <a:gd name="T1" fmla="*/ 4460 h 260"/>
                <a:gd name="T2" fmla="*/ 306 w 137"/>
                <a:gd name="T3" fmla="*/ 3974 h 260"/>
                <a:gd name="T4" fmla="*/ 125 w 137"/>
                <a:gd name="T5" fmla="*/ 2517 h 260"/>
                <a:gd name="T6" fmla="*/ 4 w 137"/>
                <a:gd name="T7" fmla="*/ 1146 h 260"/>
                <a:gd name="T8" fmla="*/ 180 w 137"/>
                <a:gd name="T9" fmla="*/ 1146 h 260"/>
                <a:gd name="T10" fmla="*/ 306 w 137"/>
                <a:gd name="T11" fmla="*/ 1146 h 260"/>
                <a:gd name="T12" fmla="*/ 387 w 137"/>
                <a:gd name="T13" fmla="*/ 1146 h 260"/>
                <a:gd name="T14" fmla="*/ 580 w 137"/>
                <a:gd name="T15" fmla="*/ 2 h 260"/>
                <a:gd name="T16" fmla="*/ 824 w 137"/>
                <a:gd name="T17" fmla="*/ 1896 h 260"/>
                <a:gd name="T18" fmla="*/ 1068 w 137"/>
                <a:gd name="T19" fmla="*/ 2992 h 260"/>
                <a:gd name="T20" fmla="*/ 878 w 137"/>
                <a:gd name="T21" fmla="*/ 3860 h 260"/>
                <a:gd name="T22" fmla="*/ 824 w 137"/>
                <a:gd name="T23" fmla="*/ 5203 h 260"/>
                <a:gd name="T24" fmla="*/ 878 w 137"/>
                <a:gd name="T25" fmla="*/ 8231 h 260"/>
                <a:gd name="T26" fmla="*/ 1041 w 137"/>
                <a:gd name="T27" fmla="*/ 9726 h 260"/>
                <a:gd name="T28" fmla="*/ 1301 w 137"/>
                <a:gd name="T29" fmla="*/ 11580 h 260"/>
                <a:gd name="T30" fmla="*/ 1518 w 137"/>
                <a:gd name="T31" fmla="*/ 14808 h 260"/>
                <a:gd name="T32" fmla="*/ 1587 w 137"/>
                <a:gd name="T33" fmla="*/ 17508 h 260"/>
                <a:gd name="T34" fmla="*/ 1576 w 137"/>
                <a:gd name="T35" fmla="*/ 18744 h 260"/>
                <a:gd name="T36" fmla="*/ 1301 w 137"/>
                <a:gd name="T37" fmla="*/ 20504 h 260"/>
                <a:gd name="T38" fmla="*/ 1187 w 137"/>
                <a:gd name="T39" fmla="*/ 20674 h 260"/>
                <a:gd name="T40" fmla="*/ 1157 w 137"/>
                <a:gd name="T41" fmla="*/ 21349 h 260"/>
                <a:gd name="T42" fmla="*/ 1068 w 137"/>
                <a:gd name="T43" fmla="*/ 21996 h 260"/>
                <a:gd name="T44" fmla="*/ 845 w 137"/>
                <a:gd name="T45" fmla="*/ 23214 h 260"/>
                <a:gd name="T46" fmla="*/ 743 w 137"/>
                <a:gd name="T47" fmla="*/ 20504 h 260"/>
                <a:gd name="T48" fmla="*/ 915 w 137"/>
                <a:gd name="T49" fmla="*/ 19857 h 260"/>
                <a:gd name="T50" fmla="*/ 989 w 137"/>
                <a:gd name="T51" fmla="*/ 18744 h 260"/>
                <a:gd name="T52" fmla="*/ 1247 w 137"/>
                <a:gd name="T53" fmla="*/ 17761 h 260"/>
                <a:gd name="T54" fmla="*/ 1247 w 137"/>
                <a:gd name="T55" fmla="*/ 15160 h 260"/>
                <a:gd name="T56" fmla="*/ 1187 w 137"/>
                <a:gd name="T57" fmla="*/ 12421 h 260"/>
                <a:gd name="T58" fmla="*/ 1157 w 137"/>
                <a:gd name="T59" fmla="*/ 11580 h 260"/>
                <a:gd name="T60" fmla="*/ 915 w 137"/>
                <a:gd name="T61" fmla="*/ 9430 h 260"/>
                <a:gd name="T62" fmla="*/ 694 w 137"/>
                <a:gd name="T63" fmla="*/ 7465 h 260"/>
                <a:gd name="T64" fmla="*/ 468 w 137"/>
                <a:gd name="T65" fmla="*/ 5691 h 260"/>
                <a:gd name="T66" fmla="*/ 550 w 137"/>
                <a:gd name="T67" fmla="*/ 5120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3874" name="Freeform 80"/>
            <p:cNvSpPr>
              <a:spLocks/>
            </p:cNvSpPr>
            <p:nvPr/>
          </p:nvSpPr>
          <p:spPr bwMode="auto">
            <a:xfrm>
              <a:off x="3388" y="2071"/>
              <a:ext cx="10" cy="31"/>
            </a:xfrm>
            <a:custGeom>
              <a:avLst/>
              <a:gdLst>
                <a:gd name="T0" fmla="*/ 63 w 9"/>
                <a:gd name="T1" fmla="*/ 1034 h 26"/>
                <a:gd name="T2" fmla="*/ 4 w 9"/>
                <a:gd name="T3" fmla="*/ 1034 h 26"/>
                <a:gd name="T4" fmla="*/ 0 w 9"/>
                <a:gd name="T5" fmla="*/ 1017 h 26"/>
                <a:gd name="T6" fmla="*/ 0 w 9"/>
                <a:gd name="T7" fmla="*/ 297 h 26"/>
                <a:gd name="T8" fmla="*/ 4 w 9"/>
                <a:gd name="T9" fmla="*/ 0 h 26"/>
                <a:gd name="T10" fmla="*/ 78 w 9"/>
                <a:gd name="T11" fmla="*/ 601 h 26"/>
                <a:gd name="T12" fmla="*/ 63 w 9"/>
                <a:gd name="T13" fmla="*/ 1034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GB"/>
            </a:p>
          </p:txBody>
        </p:sp>
        <p:sp>
          <p:nvSpPr>
            <p:cNvPr id="33875" name="Freeform 81"/>
            <p:cNvSpPr>
              <a:spLocks/>
            </p:cNvSpPr>
            <p:nvPr/>
          </p:nvSpPr>
          <p:spPr bwMode="auto">
            <a:xfrm>
              <a:off x="3237" y="1772"/>
              <a:ext cx="356" cy="320"/>
            </a:xfrm>
            <a:custGeom>
              <a:avLst/>
              <a:gdLst>
                <a:gd name="T0" fmla="*/ 353 w 319"/>
                <a:gd name="T1" fmla="*/ 9573 h 258"/>
                <a:gd name="T2" fmla="*/ 373 w 319"/>
                <a:gd name="T3" fmla="*/ 7178 h 258"/>
                <a:gd name="T4" fmla="*/ 283 w 319"/>
                <a:gd name="T5" fmla="*/ 5868 h 258"/>
                <a:gd name="T6" fmla="*/ 56 w 319"/>
                <a:gd name="T7" fmla="*/ 2773 h 258"/>
                <a:gd name="T8" fmla="*/ 0 w 319"/>
                <a:gd name="T9" fmla="*/ 435 h 258"/>
                <a:gd name="T10" fmla="*/ 69 w 319"/>
                <a:gd name="T11" fmla="*/ 0 h 258"/>
                <a:gd name="T12" fmla="*/ 256 w 319"/>
                <a:gd name="T13" fmla="*/ 1279 h 258"/>
                <a:gd name="T14" fmla="*/ 547 w 319"/>
                <a:gd name="T15" fmla="*/ 0 h 258"/>
                <a:gd name="T16" fmla="*/ 570 w 319"/>
                <a:gd name="T17" fmla="*/ 1161 h 258"/>
                <a:gd name="T18" fmla="*/ 786 w 319"/>
                <a:gd name="T19" fmla="*/ 3439 h 258"/>
                <a:gd name="T20" fmla="*/ 1101 w 319"/>
                <a:gd name="T21" fmla="*/ 4655 h 258"/>
                <a:gd name="T22" fmla="*/ 1377 w 319"/>
                <a:gd name="T23" fmla="*/ 4731 h 258"/>
                <a:gd name="T24" fmla="*/ 1482 w 319"/>
                <a:gd name="T25" fmla="*/ 4422 h 258"/>
                <a:gd name="T26" fmla="*/ 1549 w 319"/>
                <a:gd name="T27" fmla="*/ 3753 h 258"/>
                <a:gd name="T28" fmla="*/ 1801 w 319"/>
                <a:gd name="T29" fmla="*/ 2721 h 258"/>
                <a:gd name="T30" fmla="*/ 2162 w 319"/>
                <a:gd name="T31" fmla="*/ 3375 h 258"/>
                <a:gd name="T32" fmla="*/ 2447 w 319"/>
                <a:gd name="T33" fmla="*/ 4731 h 258"/>
                <a:gd name="T34" fmla="*/ 2631 w 319"/>
                <a:gd name="T35" fmla="*/ 6502 h 258"/>
                <a:gd name="T36" fmla="*/ 2609 w 319"/>
                <a:gd name="T37" fmla="*/ 8724 h 258"/>
                <a:gd name="T38" fmla="*/ 2653 w 319"/>
                <a:gd name="T39" fmla="*/ 10002 h 258"/>
                <a:gd name="T40" fmla="*/ 2683 w 319"/>
                <a:gd name="T41" fmla="*/ 11511 h 258"/>
                <a:gd name="T42" fmla="*/ 2847 w 319"/>
                <a:gd name="T43" fmla="*/ 13473 h 258"/>
                <a:gd name="T44" fmla="*/ 2777 w 319"/>
                <a:gd name="T45" fmla="*/ 16010 h 258"/>
                <a:gd name="T46" fmla="*/ 2994 w 319"/>
                <a:gd name="T47" fmla="*/ 18319 h 258"/>
                <a:gd name="T48" fmla="*/ 3143 w 319"/>
                <a:gd name="T49" fmla="*/ 20254 h 258"/>
                <a:gd name="T50" fmla="*/ 3195 w 319"/>
                <a:gd name="T51" fmla="*/ 21363 h 258"/>
                <a:gd name="T52" fmla="*/ 3004 w 319"/>
                <a:gd name="T53" fmla="*/ 22493 h 258"/>
                <a:gd name="T54" fmla="*/ 2847 w 319"/>
                <a:gd name="T55" fmla="*/ 23607 h 258"/>
                <a:gd name="T56" fmla="*/ 2488 w 319"/>
                <a:gd name="T57" fmla="*/ 22845 h 258"/>
                <a:gd name="T58" fmla="*/ 2277 w 319"/>
                <a:gd name="T59" fmla="*/ 21557 h 258"/>
                <a:gd name="T60" fmla="*/ 2086 w 319"/>
                <a:gd name="T61" fmla="*/ 21121 h 258"/>
                <a:gd name="T62" fmla="*/ 1709 w 319"/>
                <a:gd name="T63" fmla="*/ 20933 h 258"/>
                <a:gd name="T64" fmla="*/ 1446 w 319"/>
                <a:gd name="T65" fmla="*/ 19443 h 258"/>
                <a:gd name="T66" fmla="*/ 1234 w 319"/>
                <a:gd name="T67" fmla="*/ 17224 h 258"/>
                <a:gd name="T68" fmla="*/ 1040 w 319"/>
                <a:gd name="T69" fmla="*/ 15676 h 258"/>
                <a:gd name="T70" fmla="*/ 979 w 319"/>
                <a:gd name="T71" fmla="*/ 15031 h 258"/>
                <a:gd name="T72" fmla="*/ 897 w 319"/>
                <a:gd name="T73" fmla="*/ 16010 h 258"/>
                <a:gd name="T74" fmla="*/ 786 w 319"/>
                <a:gd name="T75" fmla="*/ 14220 h 258"/>
                <a:gd name="T76" fmla="*/ 720 w 319"/>
                <a:gd name="T77" fmla="*/ 12920 h 258"/>
                <a:gd name="T78" fmla="*/ 570 w 319"/>
                <a:gd name="T79" fmla="*/ 11369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GB"/>
            </a:p>
          </p:txBody>
        </p:sp>
        <p:sp>
          <p:nvSpPr>
            <p:cNvPr id="33876" name="Freeform 82"/>
            <p:cNvSpPr>
              <a:spLocks/>
            </p:cNvSpPr>
            <p:nvPr/>
          </p:nvSpPr>
          <p:spPr bwMode="auto">
            <a:xfrm>
              <a:off x="3165" y="1825"/>
              <a:ext cx="173" cy="181"/>
            </a:xfrm>
            <a:custGeom>
              <a:avLst/>
              <a:gdLst>
                <a:gd name="T0" fmla="*/ 1135 w 154"/>
                <a:gd name="T1" fmla="*/ 5590 h 146"/>
                <a:gd name="T2" fmla="*/ 1135 w 154"/>
                <a:gd name="T3" fmla="*/ 4679 h 146"/>
                <a:gd name="T4" fmla="*/ 1174 w 154"/>
                <a:gd name="T5" fmla="*/ 3149 h 146"/>
                <a:gd name="T6" fmla="*/ 1174 w 154"/>
                <a:gd name="T7" fmla="*/ 2540 h 146"/>
                <a:gd name="T8" fmla="*/ 1057 w 154"/>
                <a:gd name="T9" fmla="*/ 1929 h 146"/>
                <a:gd name="T10" fmla="*/ 899 w 154"/>
                <a:gd name="T11" fmla="*/ 0 h 146"/>
                <a:gd name="T12" fmla="*/ 800 w 154"/>
                <a:gd name="T13" fmla="*/ 2 h 146"/>
                <a:gd name="T14" fmla="*/ 748 w 154"/>
                <a:gd name="T15" fmla="*/ 0 h 146"/>
                <a:gd name="T16" fmla="*/ 548 w 154"/>
                <a:gd name="T17" fmla="*/ 0 h 146"/>
                <a:gd name="T18" fmla="*/ 502 w 154"/>
                <a:gd name="T19" fmla="*/ 2 h 146"/>
                <a:gd name="T20" fmla="*/ 321 w 154"/>
                <a:gd name="T21" fmla="*/ 1449 h 146"/>
                <a:gd name="T22" fmla="*/ 321 w 154"/>
                <a:gd name="T23" fmla="*/ 3019 h 146"/>
                <a:gd name="T24" fmla="*/ 321 w 154"/>
                <a:gd name="T25" fmla="*/ 4509 h 146"/>
                <a:gd name="T26" fmla="*/ 160 w 154"/>
                <a:gd name="T27" fmla="*/ 5426 h 146"/>
                <a:gd name="T28" fmla="*/ 0 w 154"/>
                <a:gd name="T29" fmla="*/ 6153 h 146"/>
                <a:gd name="T30" fmla="*/ 78 w 154"/>
                <a:gd name="T31" fmla="*/ 8196 h 146"/>
                <a:gd name="T32" fmla="*/ 280 w 154"/>
                <a:gd name="T33" fmla="*/ 8591 h 146"/>
                <a:gd name="T34" fmla="*/ 447 w 154"/>
                <a:gd name="T35" fmla="*/ 9457 h 146"/>
                <a:gd name="T36" fmla="*/ 591 w 154"/>
                <a:gd name="T37" fmla="*/ 9933 h 146"/>
                <a:gd name="T38" fmla="*/ 748 w 154"/>
                <a:gd name="T39" fmla="*/ 10618 h 146"/>
                <a:gd name="T40" fmla="*/ 923 w 154"/>
                <a:gd name="T41" fmla="*/ 11848 h 146"/>
                <a:gd name="T42" fmla="*/ 1112 w 154"/>
                <a:gd name="T43" fmla="*/ 12901 h 146"/>
                <a:gd name="T44" fmla="*/ 1432 w 154"/>
                <a:gd name="T45" fmla="*/ 13342 h 146"/>
                <a:gd name="T46" fmla="*/ 1515 w 154"/>
                <a:gd name="T47" fmla="*/ 11848 h 146"/>
                <a:gd name="T48" fmla="*/ 1659 w 154"/>
                <a:gd name="T49" fmla="*/ 11589 h 146"/>
                <a:gd name="T50" fmla="*/ 1770 w 154"/>
                <a:gd name="T51" fmla="*/ 11848 h 146"/>
                <a:gd name="T52" fmla="*/ 1712 w 154"/>
                <a:gd name="T53" fmla="*/ 11134 h 146"/>
                <a:gd name="T54" fmla="*/ 1640 w 154"/>
                <a:gd name="T55" fmla="*/ 10156 h 146"/>
                <a:gd name="T56" fmla="*/ 1576 w 154"/>
                <a:gd name="T57" fmla="*/ 10156 h 146"/>
                <a:gd name="T58" fmla="*/ 1576 w 154"/>
                <a:gd name="T59" fmla="*/ 8840 h 146"/>
                <a:gd name="T60" fmla="*/ 1515 w 154"/>
                <a:gd name="T61" fmla="*/ 8196 h 146"/>
                <a:gd name="T62" fmla="*/ 1399 w 154"/>
                <a:gd name="T63" fmla="*/ 7244 h 146"/>
                <a:gd name="T64" fmla="*/ 1238 w 154"/>
                <a:gd name="T65" fmla="*/ 6727 h 146"/>
                <a:gd name="T66" fmla="*/ 1135 w 154"/>
                <a:gd name="T67" fmla="*/ 559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GB"/>
            </a:p>
          </p:txBody>
        </p:sp>
        <p:sp>
          <p:nvSpPr>
            <p:cNvPr id="33877" name="Freeform 83"/>
            <p:cNvSpPr>
              <a:spLocks/>
            </p:cNvSpPr>
            <p:nvPr/>
          </p:nvSpPr>
          <p:spPr bwMode="auto">
            <a:xfrm>
              <a:off x="3306" y="1983"/>
              <a:ext cx="32" cy="32"/>
            </a:xfrm>
            <a:custGeom>
              <a:avLst/>
              <a:gdLst>
                <a:gd name="T0" fmla="*/ 188 w 29"/>
                <a:gd name="T1" fmla="*/ 754 h 26"/>
                <a:gd name="T2" fmla="*/ 152 w 29"/>
                <a:gd name="T3" fmla="*/ 754 h 26"/>
                <a:gd name="T4" fmla="*/ 152 w 29"/>
                <a:gd name="T5" fmla="*/ 1142 h 26"/>
                <a:gd name="T6" fmla="*/ 228 w 29"/>
                <a:gd name="T7" fmla="*/ 2046 h 26"/>
                <a:gd name="T8" fmla="*/ 138 w 29"/>
                <a:gd name="T9" fmla="*/ 1931 h 26"/>
                <a:gd name="T10" fmla="*/ 125 w 29"/>
                <a:gd name="T11" fmla="*/ 1440 h 26"/>
                <a:gd name="T12" fmla="*/ 0 w 29"/>
                <a:gd name="T13" fmla="*/ 1440 h 26"/>
                <a:gd name="T14" fmla="*/ 56 w 29"/>
                <a:gd name="T15" fmla="*/ 256 h 26"/>
                <a:gd name="T16" fmla="*/ 152 w 29"/>
                <a:gd name="T17" fmla="*/ 0 h 26"/>
                <a:gd name="T18" fmla="*/ 188 w 29"/>
                <a:gd name="T19" fmla="*/ 754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GB"/>
            </a:p>
          </p:txBody>
        </p:sp>
        <p:sp>
          <p:nvSpPr>
            <p:cNvPr id="33878" name="Freeform 84"/>
            <p:cNvSpPr>
              <a:spLocks/>
            </p:cNvSpPr>
            <p:nvPr/>
          </p:nvSpPr>
          <p:spPr bwMode="auto">
            <a:xfrm>
              <a:off x="3876" y="1974"/>
              <a:ext cx="144" cy="88"/>
            </a:xfrm>
            <a:custGeom>
              <a:avLst/>
              <a:gdLst>
                <a:gd name="T0" fmla="*/ 880 w 128"/>
                <a:gd name="T1" fmla="*/ 5192 h 71"/>
                <a:gd name="T2" fmla="*/ 654 w 128"/>
                <a:gd name="T3" fmla="*/ 4955 h 71"/>
                <a:gd name="T4" fmla="*/ 458 w 128"/>
                <a:gd name="T5" fmla="*/ 4535 h 71"/>
                <a:gd name="T6" fmla="*/ 226 w 128"/>
                <a:gd name="T7" fmla="*/ 3723 h 71"/>
                <a:gd name="T8" fmla="*/ 0 w 128"/>
                <a:gd name="T9" fmla="*/ 2744 h 71"/>
                <a:gd name="T10" fmla="*/ 0 w 128"/>
                <a:gd name="T11" fmla="*/ 1775 h 71"/>
                <a:gd name="T12" fmla="*/ 78 w 128"/>
                <a:gd name="T13" fmla="*/ 428 h 71"/>
                <a:gd name="T14" fmla="*/ 111 w 128"/>
                <a:gd name="T15" fmla="*/ 657 h 71"/>
                <a:gd name="T16" fmla="*/ 201 w 128"/>
                <a:gd name="T17" fmla="*/ 0 h 71"/>
                <a:gd name="T18" fmla="*/ 344 w 128"/>
                <a:gd name="T19" fmla="*/ 657 h 71"/>
                <a:gd name="T20" fmla="*/ 594 w 128"/>
                <a:gd name="T21" fmla="*/ 2200 h 71"/>
                <a:gd name="T22" fmla="*/ 654 w 128"/>
                <a:gd name="T23" fmla="*/ 1956 h 71"/>
                <a:gd name="T24" fmla="*/ 695 w 128"/>
                <a:gd name="T25" fmla="*/ 2382 h 71"/>
                <a:gd name="T26" fmla="*/ 880 w 128"/>
                <a:gd name="T27" fmla="*/ 3004 h 71"/>
                <a:gd name="T28" fmla="*/ 891 w 128"/>
                <a:gd name="T29" fmla="*/ 3401 h 71"/>
                <a:gd name="T30" fmla="*/ 1114 w 128"/>
                <a:gd name="T31" fmla="*/ 3889 h 71"/>
                <a:gd name="T32" fmla="*/ 1226 w 128"/>
                <a:gd name="T33" fmla="*/ 4132 h 71"/>
                <a:gd name="T34" fmla="*/ 1494 w 128"/>
                <a:gd name="T35" fmla="*/ 4132 h 71"/>
                <a:gd name="T36" fmla="*/ 1517 w 128"/>
                <a:gd name="T37" fmla="*/ 6435 h 71"/>
                <a:gd name="T38" fmla="*/ 1348 w 128"/>
                <a:gd name="T39" fmla="*/ 6435 h 71"/>
                <a:gd name="T40" fmla="*/ 1114 w 128"/>
                <a:gd name="T41" fmla="*/ 6347 h 71"/>
                <a:gd name="T42" fmla="*/ 955 w 128"/>
                <a:gd name="T43" fmla="*/ 6101 h 71"/>
                <a:gd name="T44" fmla="*/ 880 w 128"/>
                <a:gd name="T45" fmla="*/ 519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GB"/>
            </a:p>
          </p:txBody>
        </p:sp>
        <p:sp>
          <p:nvSpPr>
            <p:cNvPr id="33879" name="Freeform 85"/>
            <p:cNvSpPr>
              <a:spLocks/>
            </p:cNvSpPr>
            <p:nvPr/>
          </p:nvSpPr>
          <p:spPr bwMode="auto">
            <a:xfrm>
              <a:off x="3546" y="1831"/>
              <a:ext cx="259" cy="293"/>
            </a:xfrm>
            <a:custGeom>
              <a:avLst/>
              <a:gdLst>
                <a:gd name="T0" fmla="*/ 1109 w 231"/>
                <a:gd name="T1" fmla="*/ 20175 h 236"/>
                <a:gd name="T2" fmla="*/ 1279 w 231"/>
                <a:gd name="T3" fmla="*/ 21742 h 236"/>
                <a:gd name="T4" fmla="*/ 1476 w 231"/>
                <a:gd name="T5" fmla="*/ 21742 h 236"/>
                <a:gd name="T6" fmla="*/ 1639 w 231"/>
                <a:gd name="T7" fmla="*/ 21288 h 236"/>
                <a:gd name="T8" fmla="*/ 1856 w 231"/>
                <a:gd name="T9" fmla="*/ 21004 h 236"/>
                <a:gd name="T10" fmla="*/ 1690 w 231"/>
                <a:gd name="T11" fmla="*/ 18737 h 236"/>
                <a:gd name="T12" fmla="*/ 1544 w 231"/>
                <a:gd name="T13" fmla="*/ 17147 h 236"/>
                <a:gd name="T14" fmla="*/ 1690 w 231"/>
                <a:gd name="T15" fmla="*/ 15068 h 236"/>
                <a:gd name="T16" fmla="*/ 1972 w 231"/>
                <a:gd name="T17" fmla="*/ 13701 h 236"/>
                <a:gd name="T18" fmla="*/ 2176 w 231"/>
                <a:gd name="T19" fmla="*/ 11158 h 236"/>
                <a:gd name="T20" fmla="*/ 2196 w 231"/>
                <a:gd name="T21" fmla="*/ 8826 h 236"/>
                <a:gd name="T22" fmla="*/ 2255 w 231"/>
                <a:gd name="T23" fmla="*/ 7519 h 236"/>
                <a:gd name="T24" fmla="*/ 2094 w 231"/>
                <a:gd name="T25" fmla="*/ 6568 h 236"/>
                <a:gd name="T26" fmla="*/ 2061 w 231"/>
                <a:gd name="T27" fmla="*/ 5048 h 236"/>
                <a:gd name="T28" fmla="*/ 1972 w 231"/>
                <a:gd name="T29" fmla="*/ 3789 h 236"/>
                <a:gd name="T30" fmla="*/ 2384 w 231"/>
                <a:gd name="T31" fmla="*/ 3789 h 236"/>
                <a:gd name="T32" fmla="*/ 2311 w 231"/>
                <a:gd name="T33" fmla="*/ 1664 h 236"/>
                <a:gd name="T34" fmla="*/ 2148 w 231"/>
                <a:gd name="T35" fmla="*/ 351 h 236"/>
                <a:gd name="T36" fmla="*/ 1747 w 231"/>
                <a:gd name="T37" fmla="*/ 351 h 236"/>
                <a:gd name="T38" fmla="*/ 1459 w 231"/>
                <a:gd name="T39" fmla="*/ 1664 h 236"/>
                <a:gd name="T40" fmla="*/ 1524 w 231"/>
                <a:gd name="T41" fmla="*/ 4350 h 236"/>
                <a:gd name="T42" fmla="*/ 1325 w 231"/>
                <a:gd name="T43" fmla="*/ 5048 h 236"/>
                <a:gd name="T44" fmla="*/ 1301 w 231"/>
                <a:gd name="T45" fmla="*/ 7026 h 236"/>
                <a:gd name="T46" fmla="*/ 1109 w 231"/>
                <a:gd name="T47" fmla="*/ 8826 h 236"/>
                <a:gd name="T48" fmla="*/ 905 w 231"/>
                <a:gd name="T49" fmla="*/ 10007 h 236"/>
                <a:gd name="T50" fmla="*/ 882 w 231"/>
                <a:gd name="T51" fmla="*/ 11664 h 236"/>
                <a:gd name="T52" fmla="*/ 547 w 231"/>
                <a:gd name="T53" fmla="*/ 12568 h 236"/>
                <a:gd name="T54" fmla="*/ 120 w 231"/>
                <a:gd name="T55" fmla="*/ 12156 h 236"/>
                <a:gd name="T56" fmla="*/ 95 w 231"/>
                <a:gd name="T57" fmla="*/ 12830 h 236"/>
                <a:gd name="T58" fmla="*/ 363 w 231"/>
                <a:gd name="T59" fmla="*/ 14671 h 236"/>
                <a:gd name="T60" fmla="*/ 461 w 231"/>
                <a:gd name="T61" fmla="*/ 16674 h 236"/>
                <a:gd name="T62" fmla="*/ 335 w 231"/>
                <a:gd name="T63" fmla="*/ 17837 h 236"/>
                <a:gd name="T64" fmla="*/ 238 w 231"/>
                <a:gd name="T65" fmla="*/ 19770 h 236"/>
                <a:gd name="T66" fmla="*/ 573 w 231"/>
                <a:gd name="T67" fmla="*/ 19508 h 236"/>
                <a:gd name="T68" fmla="*/ 882 w 231"/>
                <a:gd name="T69" fmla="*/ 19508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GB"/>
            </a:p>
          </p:txBody>
        </p:sp>
        <p:sp>
          <p:nvSpPr>
            <p:cNvPr id="33880" name="Freeform 86"/>
            <p:cNvSpPr>
              <a:spLocks/>
            </p:cNvSpPr>
            <p:nvPr/>
          </p:nvSpPr>
          <p:spPr bwMode="auto">
            <a:xfrm>
              <a:off x="2935" y="1948"/>
              <a:ext cx="196" cy="219"/>
            </a:xfrm>
            <a:custGeom>
              <a:avLst/>
              <a:gdLst>
                <a:gd name="T0" fmla="*/ 1523 w 175"/>
                <a:gd name="T1" fmla="*/ 5788 h 177"/>
                <a:gd name="T2" fmla="*/ 1369 w 175"/>
                <a:gd name="T3" fmla="*/ 4092 h 177"/>
                <a:gd name="T4" fmla="*/ 1273 w 175"/>
                <a:gd name="T5" fmla="*/ 2673 h 177"/>
                <a:gd name="T6" fmla="*/ 1267 w 175"/>
                <a:gd name="T7" fmla="*/ 2914 h 177"/>
                <a:gd name="T8" fmla="*/ 1337 w 175"/>
                <a:gd name="T9" fmla="*/ 4092 h 177"/>
                <a:gd name="T10" fmla="*/ 1369 w 175"/>
                <a:gd name="T11" fmla="*/ 5463 h 177"/>
                <a:gd name="T12" fmla="*/ 1453 w 175"/>
                <a:gd name="T13" fmla="*/ 6340 h 177"/>
                <a:gd name="T14" fmla="*/ 1532 w 175"/>
                <a:gd name="T15" fmla="*/ 7724 h 177"/>
                <a:gd name="T16" fmla="*/ 1600 w 175"/>
                <a:gd name="T17" fmla="*/ 8639 h 177"/>
                <a:gd name="T18" fmla="*/ 1691 w 175"/>
                <a:gd name="T19" fmla="*/ 9705 h 177"/>
                <a:gd name="T20" fmla="*/ 1789 w 175"/>
                <a:gd name="T21" fmla="*/ 10962 h 177"/>
                <a:gd name="T22" fmla="*/ 1894 w 175"/>
                <a:gd name="T23" fmla="*/ 12008 h 177"/>
                <a:gd name="T24" fmla="*/ 1874 w 175"/>
                <a:gd name="T25" fmla="*/ 12008 h 177"/>
                <a:gd name="T26" fmla="*/ 1874 w 175"/>
                <a:gd name="T27" fmla="*/ 13469 h 177"/>
                <a:gd name="T28" fmla="*/ 1789 w 175"/>
                <a:gd name="T29" fmla="*/ 13775 h 177"/>
                <a:gd name="T30" fmla="*/ 1776 w 175"/>
                <a:gd name="T31" fmla="*/ 13775 h 177"/>
                <a:gd name="T32" fmla="*/ 1716 w 175"/>
                <a:gd name="T33" fmla="*/ 14679 h 177"/>
                <a:gd name="T34" fmla="*/ 1642 w 175"/>
                <a:gd name="T35" fmla="*/ 14857 h 177"/>
                <a:gd name="T36" fmla="*/ 1596 w 175"/>
                <a:gd name="T37" fmla="*/ 15438 h 177"/>
                <a:gd name="T38" fmla="*/ 1369 w 175"/>
                <a:gd name="T39" fmla="*/ 15350 h 177"/>
                <a:gd name="T40" fmla="*/ 1178 w 175"/>
                <a:gd name="T41" fmla="*/ 15121 h 177"/>
                <a:gd name="T42" fmla="*/ 1178 w 175"/>
                <a:gd name="T43" fmla="*/ 14857 h 177"/>
                <a:gd name="T44" fmla="*/ 1157 w 175"/>
                <a:gd name="T45" fmla="*/ 15121 h 177"/>
                <a:gd name="T46" fmla="*/ 1017 w 175"/>
                <a:gd name="T47" fmla="*/ 15121 h 177"/>
                <a:gd name="T48" fmla="*/ 902 w 175"/>
                <a:gd name="T49" fmla="*/ 15121 h 177"/>
                <a:gd name="T50" fmla="*/ 776 w 175"/>
                <a:gd name="T51" fmla="*/ 15121 h 177"/>
                <a:gd name="T52" fmla="*/ 642 w 175"/>
                <a:gd name="T53" fmla="*/ 15121 h 177"/>
                <a:gd name="T54" fmla="*/ 514 w 175"/>
                <a:gd name="T55" fmla="*/ 15121 h 177"/>
                <a:gd name="T56" fmla="*/ 355 w 175"/>
                <a:gd name="T57" fmla="*/ 15121 h 177"/>
                <a:gd name="T58" fmla="*/ 233 w 175"/>
                <a:gd name="T59" fmla="*/ 15121 h 177"/>
                <a:gd name="T60" fmla="*/ 105 w 175"/>
                <a:gd name="T61" fmla="*/ 15121 h 177"/>
                <a:gd name="T62" fmla="*/ 105 w 175"/>
                <a:gd name="T63" fmla="*/ 13640 h 177"/>
                <a:gd name="T64" fmla="*/ 105 w 175"/>
                <a:gd name="T65" fmla="*/ 12221 h 177"/>
                <a:gd name="T66" fmla="*/ 75 w 175"/>
                <a:gd name="T67" fmla="*/ 10735 h 177"/>
                <a:gd name="T68" fmla="*/ 60 w 175"/>
                <a:gd name="T69" fmla="*/ 9243 h 177"/>
                <a:gd name="T70" fmla="*/ 60 w 175"/>
                <a:gd name="T71" fmla="*/ 7844 h 177"/>
                <a:gd name="T72" fmla="*/ 60 w 175"/>
                <a:gd name="T73" fmla="*/ 6243 h 177"/>
                <a:gd name="T74" fmla="*/ 3 w 175"/>
                <a:gd name="T75" fmla="*/ 4720 h 177"/>
                <a:gd name="T76" fmla="*/ 0 w 175"/>
                <a:gd name="T77" fmla="*/ 3473 h 177"/>
                <a:gd name="T78" fmla="*/ 0 w 175"/>
                <a:gd name="T79" fmla="*/ 2269 h 177"/>
                <a:gd name="T80" fmla="*/ 0 w 175"/>
                <a:gd name="T81" fmla="*/ 1136 h 177"/>
                <a:gd name="T82" fmla="*/ 3 w 175"/>
                <a:gd name="T83" fmla="*/ 0 h 177"/>
                <a:gd name="T84" fmla="*/ 132 w 175"/>
                <a:gd name="T85" fmla="*/ 0 h 177"/>
                <a:gd name="T86" fmla="*/ 394 w 175"/>
                <a:gd name="T87" fmla="*/ 632 h 177"/>
                <a:gd name="T88" fmla="*/ 642 w 175"/>
                <a:gd name="T89" fmla="*/ 1198 h 177"/>
                <a:gd name="T90" fmla="*/ 870 w 175"/>
                <a:gd name="T91" fmla="*/ 632 h 177"/>
                <a:gd name="T92" fmla="*/ 973 w 175"/>
                <a:gd name="T93" fmla="*/ 2 h 177"/>
                <a:gd name="T94" fmla="*/ 908 w 175"/>
                <a:gd name="T95" fmla="*/ 413 h 177"/>
                <a:gd name="T96" fmla="*/ 986 w 175"/>
                <a:gd name="T97" fmla="*/ 2 h 177"/>
                <a:gd name="T98" fmla="*/ 1157 w 175"/>
                <a:gd name="T99" fmla="*/ 632 h 177"/>
                <a:gd name="T100" fmla="*/ 1204 w 175"/>
                <a:gd name="T101" fmla="*/ 918 h 177"/>
                <a:gd name="T102" fmla="*/ 1273 w 175"/>
                <a:gd name="T103" fmla="*/ 1136 h 177"/>
                <a:gd name="T104" fmla="*/ 1523 w 175"/>
                <a:gd name="T105" fmla="*/ 632 h 177"/>
                <a:gd name="T106" fmla="*/ 1596 w 175"/>
                <a:gd name="T107" fmla="*/ 2153 h 177"/>
                <a:gd name="T108" fmla="*/ 1662 w 175"/>
                <a:gd name="T109" fmla="*/ 3473 h 177"/>
                <a:gd name="T110" fmla="*/ 1642 w 175"/>
                <a:gd name="T111" fmla="*/ 4720 h 177"/>
                <a:gd name="T112" fmla="*/ 1596 w 175"/>
                <a:gd name="T113" fmla="*/ 5985 h 177"/>
                <a:gd name="T114" fmla="*/ 1523 w 175"/>
                <a:gd name="T115" fmla="*/ 5788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GB"/>
            </a:p>
          </p:txBody>
        </p:sp>
        <p:sp>
          <p:nvSpPr>
            <p:cNvPr id="33881" name="Freeform 87"/>
            <p:cNvSpPr>
              <a:spLocks/>
            </p:cNvSpPr>
            <p:nvPr/>
          </p:nvSpPr>
          <p:spPr bwMode="auto">
            <a:xfrm>
              <a:off x="3689" y="1864"/>
              <a:ext cx="481" cy="606"/>
            </a:xfrm>
            <a:custGeom>
              <a:avLst/>
              <a:gdLst>
                <a:gd name="T0" fmla="*/ 748 w 431"/>
                <a:gd name="T1" fmla="*/ 1440 h 489"/>
                <a:gd name="T2" fmla="*/ 610 w 431"/>
                <a:gd name="T3" fmla="*/ 2531 h 489"/>
                <a:gd name="T4" fmla="*/ 686 w 431"/>
                <a:gd name="T5" fmla="*/ 4463 h 489"/>
                <a:gd name="T6" fmla="*/ 710 w 431"/>
                <a:gd name="T7" fmla="*/ 6134 h 489"/>
                <a:gd name="T8" fmla="*/ 610 w 431"/>
                <a:gd name="T9" fmla="*/ 9584 h 489"/>
                <a:gd name="T10" fmla="*/ 256 w 431"/>
                <a:gd name="T11" fmla="*/ 12127 h 489"/>
                <a:gd name="T12" fmla="*/ 237 w 431"/>
                <a:gd name="T13" fmla="*/ 14745 h 489"/>
                <a:gd name="T14" fmla="*/ 410 w 431"/>
                <a:gd name="T15" fmla="*/ 17930 h 489"/>
                <a:gd name="T16" fmla="*/ 69 w 431"/>
                <a:gd name="T17" fmla="*/ 17930 h 489"/>
                <a:gd name="T18" fmla="*/ 0 w 431"/>
                <a:gd name="T19" fmla="*/ 18927 h 489"/>
                <a:gd name="T20" fmla="*/ 165 w 431"/>
                <a:gd name="T21" fmla="*/ 20454 h 489"/>
                <a:gd name="T22" fmla="*/ 228 w 431"/>
                <a:gd name="T23" fmla="*/ 21113 h 489"/>
                <a:gd name="T24" fmla="*/ 439 w 431"/>
                <a:gd name="T25" fmla="*/ 23690 h 489"/>
                <a:gd name="T26" fmla="*/ 681 w 431"/>
                <a:gd name="T27" fmla="*/ 21325 h 489"/>
                <a:gd name="T28" fmla="*/ 710 w 431"/>
                <a:gd name="T29" fmla="*/ 22220 h 489"/>
                <a:gd name="T30" fmla="*/ 762 w 431"/>
                <a:gd name="T31" fmla="*/ 23187 h 489"/>
                <a:gd name="T32" fmla="*/ 811 w 431"/>
                <a:gd name="T33" fmla="*/ 26535 h 489"/>
                <a:gd name="T34" fmla="*/ 949 w 431"/>
                <a:gd name="T35" fmla="*/ 30568 h 489"/>
                <a:gd name="T36" fmla="*/ 1127 w 431"/>
                <a:gd name="T37" fmla="*/ 34429 h 489"/>
                <a:gd name="T38" fmla="*/ 1362 w 431"/>
                <a:gd name="T39" fmla="*/ 38929 h 489"/>
                <a:gd name="T40" fmla="*/ 1549 w 431"/>
                <a:gd name="T41" fmla="*/ 42498 h 489"/>
                <a:gd name="T42" fmla="*/ 1789 w 431"/>
                <a:gd name="T43" fmla="*/ 43315 h 489"/>
                <a:gd name="T44" fmla="*/ 1908 w 431"/>
                <a:gd name="T45" fmla="*/ 41857 h 489"/>
                <a:gd name="T46" fmla="*/ 2010 w 431"/>
                <a:gd name="T47" fmla="*/ 39335 h 489"/>
                <a:gd name="T48" fmla="*/ 2069 w 431"/>
                <a:gd name="T49" fmla="*/ 35610 h 489"/>
                <a:gd name="T50" fmla="*/ 2113 w 431"/>
                <a:gd name="T51" fmla="*/ 31809 h 489"/>
                <a:gd name="T52" fmla="*/ 2219 w 431"/>
                <a:gd name="T53" fmla="*/ 30925 h 489"/>
                <a:gd name="T54" fmla="*/ 2491 w 431"/>
                <a:gd name="T55" fmla="*/ 28014 h 489"/>
                <a:gd name="T56" fmla="*/ 2876 w 431"/>
                <a:gd name="T57" fmla="*/ 24954 h 489"/>
                <a:gd name="T58" fmla="*/ 3103 w 431"/>
                <a:gd name="T59" fmla="*/ 21832 h 489"/>
                <a:gd name="T60" fmla="*/ 3233 w 431"/>
                <a:gd name="T61" fmla="*/ 22220 h 489"/>
                <a:gd name="T62" fmla="*/ 3210 w 431"/>
                <a:gd name="T63" fmla="*/ 20712 h 489"/>
                <a:gd name="T64" fmla="*/ 3047 w 431"/>
                <a:gd name="T65" fmla="*/ 17454 h 489"/>
                <a:gd name="T66" fmla="*/ 3028 w 431"/>
                <a:gd name="T67" fmla="*/ 15528 h 489"/>
                <a:gd name="T68" fmla="*/ 3178 w 431"/>
                <a:gd name="T69" fmla="*/ 15352 h 489"/>
                <a:gd name="T70" fmla="*/ 3442 w 431"/>
                <a:gd name="T71" fmla="*/ 16505 h 489"/>
                <a:gd name="T72" fmla="*/ 3686 w 431"/>
                <a:gd name="T73" fmla="*/ 17930 h 489"/>
                <a:gd name="T74" fmla="*/ 3610 w 431"/>
                <a:gd name="T75" fmla="*/ 20060 h 489"/>
                <a:gd name="T76" fmla="*/ 3799 w 431"/>
                <a:gd name="T77" fmla="*/ 21832 h 489"/>
                <a:gd name="T78" fmla="*/ 3893 w 431"/>
                <a:gd name="T79" fmla="*/ 18533 h 489"/>
                <a:gd name="T80" fmla="*/ 4043 w 431"/>
                <a:gd name="T81" fmla="*/ 15958 h 489"/>
                <a:gd name="T82" fmla="*/ 4313 w 431"/>
                <a:gd name="T83" fmla="*/ 13325 h 489"/>
                <a:gd name="T84" fmla="*/ 4313 w 431"/>
                <a:gd name="T85" fmla="*/ 11779 h 489"/>
                <a:gd name="T86" fmla="*/ 4114 w 431"/>
                <a:gd name="T87" fmla="*/ 10391 h 489"/>
                <a:gd name="T88" fmla="*/ 3958 w 431"/>
                <a:gd name="T89" fmla="*/ 10391 h 489"/>
                <a:gd name="T90" fmla="*/ 3610 w 431"/>
                <a:gd name="T91" fmla="*/ 11975 h 489"/>
                <a:gd name="T92" fmla="*/ 3549 w 431"/>
                <a:gd name="T93" fmla="*/ 13840 h 489"/>
                <a:gd name="T94" fmla="*/ 3092 w 431"/>
                <a:gd name="T95" fmla="*/ 13840 h 489"/>
                <a:gd name="T96" fmla="*/ 2941 w 431"/>
                <a:gd name="T97" fmla="*/ 12127 h 489"/>
                <a:gd name="T98" fmla="*/ 2613 w 431"/>
                <a:gd name="T99" fmla="*/ 14316 h 489"/>
                <a:gd name="T100" fmla="*/ 2232 w 431"/>
                <a:gd name="T101" fmla="*/ 13044 h 489"/>
                <a:gd name="T102" fmla="*/ 1682 w 431"/>
                <a:gd name="T103" fmla="*/ 10882 h 489"/>
                <a:gd name="T104" fmla="*/ 1614 w 431"/>
                <a:gd name="T105" fmla="*/ 7670 h 489"/>
                <a:gd name="T106" fmla="*/ 1289 w 431"/>
                <a:gd name="T107" fmla="*/ 4646 h 489"/>
                <a:gd name="T108" fmla="*/ 1298 w 431"/>
                <a:gd name="T109" fmla="*/ 3004 h 489"/>
                <a:gd name="T110" fmla="*/ 1298 w 431"/>
                <a:gd name="T111" fmla="*/ 1920 h 489"/>
                <a:gd name="T112" fmla="*/ 1234 w 431"/>
                <a:gd name="T113" fmla="*/ 1009 h 489"/>
                <a:gd name="T114" fmla="*/ 1102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GB"/>
            </a:p>
          </p:txBody>
        </p:sp>
        <p:sp>
          <p:nvSpPr>
            <p:cNvPr id="33882" name="Freeform 88"/>
            <p:cNvSpPr>
              <a:spLocks/>
            </p:cNvSpPr>
            <p:nvPr/>
          </p:nvSpPr>
          <p:spPr bwMode="auto">
            <a:xfrm>
              <a:off x="3092" y="1914"/>
              <a:ext cx="21" cy="83"/>
            </a:xfrm>
            <a:custGeom>
              <a:avLst/>
              <a:gdLst>
                <a:gd name="T0" fmla="*/ 114 w 19"/>
                <a:gd name="T1" fmla="*/ 4425 h 68"/>
                <a:gd name="T2" fmla="*/ 56 w 19"/>
                <a:gd name="T3" fmla="*/ 3403 h 68"/>
                <a:gd name="T4" fmla="*/ 0 w 19"/>
                <a:gd name="T5" fmla="*/ 2284 h 68"/>
                <a:gd name="T6" fmla="*/ 4 w 19"/>
                <a:gd name="T7" fmla="*/ 1250 h 68"/>
                <a:gd name="T8" fmla="*/ 93 w 19"/>
                <a:gd name="T9" fmla="*/ 2 h 68"/>
                <a:gd name="T10" fmla="*/ 154 w 19"/>
                <a:gd name="T11" fmla="*/ 0 h 68"/>
                <a:gd name="T12" fmla="*/ 154 w 19"/>
                <a:gd name="T13" fmla="*/ 566 h 68"/>
                <a:gd name="T14" fmla="*/ 154 w 19"/>
                <a:gd name="T15" fmla="*/ 1520 h 68"/>
                <a:gd name="T16" fmla="*/ 133 w 19"/>
                <a:gd name="T17" fmla="*/ 2433 h 68"/>
                <a:gd name="T18" fmla="*/ 114 w 19"/>
                <a:gd name="T19" fmla="*/ 3403 h 68"/>
                <a:gd name="T20" fmla="*/ 114 w 19"/>
                <a:gd name="T21" fmla="*/ 4412 h 68"/>
                <a:gd name="T22" fmla="*/ 114 w 19"/>
                <a:gd name="T23" fmla="*/ 4425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GB"/>
            </a:p>
          </p:txBody>
        </p:sp>
        <p:sp>
          <p:nvSpPr>
            <p:cNvPr id="33883" name="Freeform 89"/>
            <p:cNvSpPr>
              <a:spLocks/>
            </p:cNvSpPr>
            <p:nvPr/>
          </p:nvSpPr>
          <p:spPr bwMode="auto">
            <a:xfrm>
              <a:off x="3108" y="1910"/>
              <a:ext cx="66" cy="94"/>
            </a:xfrm>
            <a:custGeom>
              <a:avLst/>
              <a:gdLst>
                <a:gd name="T0" fmla="*/ 256 w 59"/>
                <a:gd name="T1" fmla="*/ 1719 h 76"/>
                <a:gd name="T2" fmla="*/ 56 w 59"/>
                <a:gd name="T3" fmla="*/ 1124 h 76"/>
                <a:gd name="T4" fmla="*/ 56 w 59"/>
                <a:gd name="T5" fmla="*/ 2262 h 76"/>
                <a:gd name="T6" fmla="*/ 2 w 59"/>
                <a:gd name="T7" fmla="*/ 3566 h 76"/>
                <a:gd name="T8" fmla="*/ 0 w 59"/>
                <a:gd name="T9" fmla="*/ 4806 h 76"/>
                <a:gd name="T10" fmla="*/ 0 w 59"/>
                <a:gd name="T11" fmla="*/ 5950 h 76"/>
                <a:gd name="T12" fmla="*/ 0 w 59"/>
                <a:gd name="T13" fmla="*/ 6218 h 76"/>
                <a:gd name="T14" fmla="*/ 170 w 59"/>
                <a:gd name="T15" fmla="*/ 6560 h 76"/>
                <a:gd name="T16" fmla="*/ 294 w 59"/>
                <a:gd name="T17" fmla="*/ 5349 h 76"/>
                <a:gd name="T18" fmla="*/ 400 w 59"/>
                <a:gd name="T19" fmla="*/ 5349 h 76"/>
                <a:gd name="T20" fmla="*/ 466 w 59"/>
                <a:gd name="T21" fmla="*/ 4495 h 76"/>
                <a:gd name="T22" fmla="*/ 294 w 59"/>
                <a:gd name="T23" fmla="*/ 3145 h 76"/>
                <a:gd name="T24" fmla="*/ 466 w 59"/>
                <a:gd name="T25" fmla="*/ 2262 h 76"/>
                <a:gd name="T26" fmla="*/ 622 w 59"/>
                <a:gd name="T27" fmla="*/ 1885 h 76"/>
                <a:gd name="T28" fmla="*/ 551 w 59"/>
                <a:gd name="T29" fmla="*/ 0 h 76"/>
                <a:gd name="T30" fmla="*/ 368 w 59"/>
                <a:gd name="T31" fmla="*/ 909 h 76"/>
                <a:gd name="T32" fmla="*/ 256 w 59"/>
                <a:gd name="T33" fmla="*/ 17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GB"/>
            </a:p>
          </p:txBody>
        </p:sp>
        <p:sp>
          <p:nvSpPr>
            <p:cNvPr id="33884" name="Freeform 90"/>
            <p:cNvSpPr>
              <a:spLocks/>
            </p:cNvSpPr>
            <p:nvPr/>
          </p:nvSpPr>
          <p:spPr bwMode="auto">
            <a:xfrm>
              <a:off x="3416" y="2094"/>
              <a:ext cx="130" cy="185"/>
            </a:xfrm>
            <a:custGeom>
              <a:avLst/>
              <a:gdLst>
                <a:gd name="T0" fmla="*/ 1275 w 116"/>
                <a:gd name="T1" fmla="*/ 4534 h 149"/>
                <a:gd name="T2" fmla="*/ 1139 w 116"/>
                <a:gd name="T3" fmla="*/ 3432 h 149"/>
                <a:gd name="T4" fmla="*/ 1012 w 116"/>
                <a:gd name="T5" fmla="*/ 2462 h 149"/>
                <a:gd name="T6" fmla="*/ 875 w 116"/>
                <a:gd name="T7" fmla="*/ 1820 h 149"/>
                <a:gd name="T8" fmla="*/ 722 w 116"/>
                <a:gd name="T9" fmla="*/ 1286 h 149"/>
                <a:gd name="T10" fmla="*/ 644 w 116"/>
                <a:gd name="T11" fmla="*/ 0 h 149"/>
                <a:gd name="T12" fmla="*/ 585 w 116"/>
                <a:gd name="T13" fmla="*/ 436 h 149"/>
                <a:gd name="T14" fmla="*/ 573 w 116"/>
                <a:gd name="T15" fmla="*/ 0 h 149"/>
                <a:gd name="T16" fmla="*/ 585 w 116"/>
                <a:gd name="T17" fmla="*/ 1597 h 149"/>
                <a:gd name="T18" fmla="*/ 513 w 116"/>
                <a:gd name="T19" fmla="*/ 1820 h 149"/>
                <a:gd name="T20" fmla="*/ 495 w 116"/>
                <a:gd name="T21" fmla="*/ 4064 h 149"/>
                <a:gd name="T22" fmla="*/ 573 w 116"/>
                <a:gd name="T23" fmla="*/ 5115 h 149"/>
                <a:gd name="T24" fmla="*/ 532 w 116"/>
                <a:gd name="T25" fmla="*/ 6669 h 149"/>
                <a:gd name="T26" fmla="*/ 495 w 116"/>
                <a:gd name="T27" fmla="*/ 8539 h 149"/>
                <a:gd name="T28" fmla="*/ 378 w 116"/>
                <a:gd name="T29" fmla="*/ 8998 h 149"/>
                <a:gd name="T30" fmla="*/ 258 w 116"/>
                <a:gd name="T31" fmla="*/ 9372 h 149"/>
                <a:gd name="T32" fmla="*/ 133 w 116"/>
                <a:gd name="T33" fmla="*/ 9790 h 149"/>
                <a:gd name="T34" fmla="*/ 0 w 116"/>
                <a:gd name="T35" fmla="*/ 10281 h 149"/>
                <a:gd name="T36" fmla="*/ 0 w 116"/>
                <a:gd name="T37" fmla="*/ 10950 h 149"/>
                <a:gd name="T38" fmla="*/ 95 w 116"/>
                <a:gd name="T39" fmla="*/ 12570 h 149"/>
                <a:gd name="T40" fmla="*/ 210 w 116"/>
                <a:gd name="T41" fmla="*/ 14056 h 149"/>
                <a:gd name="T42" fmla="*/ 363 w 116"/>
                <a:gd name="T43" fmla="*/ 13871 h 149"/>
                <a:gd name="T44" fmla="*/ 495 w 116"/>
                <a:gd name="T45" fmla="*/ 13596 h 149"/>
                <a:gd name="T46" fmla="*/ 585 w 116"/>
                <a:gd name="T47" fmla="*/ 12895 h 149"/>
                <a:gd name="T48" fmla="*/ 644 w 116"/>
                <a:gd name="T49" fmla="*/ 12009 h 149"/>
                <a:gd name="T50" fmla="*/ 806 w 116"/>
                <a:gd name="T51" fmla="*/ 11613 h 149"/>
                <a:gd name="T52" fmla="*/ 861 w 116"/>
                <a:gd name="T53" fmla="*/ 10427 h 149"/>
                <a:gd name="T54" fmla="*/ 981 w 116"/>
                <a:gd name="T55" fmla="*/ 10124 h 149"/>
                <a:gd name="T56" fmla="*/ 981 w 116"/>
                <a:gd name="T57" fmla="*/ 8064 h 149"/>
                <a:gd name="T58" fmla="*/ 1028 w 116"/>
                <a:gd name="T59" fmla="*/ 7790 h 149"/>
                <a:gd name="T60" fmla="*/ 1085 w 116"/>
                <a:gd name="T61" fmla="*/ 7606 h 149"/>
                <a:gd name="T62" fmla="*/ 1198 w 116"/>
                <a:gd name="T63" fmla="*/ 5955 h 149"/>
                <a:gd name="T64" fmla="*/ 1275 w 116"/>
                <a:gd name="T65" fmla="*/ 4534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GB"/>
            </a:p>
          </p:txBody>
        </p:sp>
        <p:sp>
          <p:nvSpPr>
            <p:cNvPr id="33885" name="Freeform 91"/>
            <p:cNvSpPr>
              <a:spLocks/>
            </p:cNvSpPr>
            <p:nvPr/>
          </p:nvSpPr>
          <p:spPr bwMode="auto">
            <a:xfrm>
              <a:off x="3474" y="2068"/>
              <a:ext cx="6" cy="11"/>
            </a:xfrm>
            <a:custGeom>
              <a:avLst/>
              <a:gdLst>
                <a:gd name="T0" fmla="*/ 18243 w 4"/>
                <a:gd name="T1" fmla="*/ 0 h 9"/>
                <a:gd name="T2" fmla="*/ 0 w 4"/>
                <a:gd name="T3" fmla="*/ 323 h 9"/>
                <a:gd name="T4" fmla="*/ 8159 w 4"/>
                <a:gd name="T5" fmla="*/ 590 h 9"/>
                <a:gd name="T6" fmla="*/ 18243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GB"/>
            </a:p>
          </p:txBody>
        </p:sp>
        <p:sp>
          <p:nvSpPr>
            <p:cNvPr id="33886" name="Freeform 92"/>
            <p:cNvSpPr>
              <a:spLocks/>
            </p:cNvSpPr>
            <p:nvPr/>
          </p:nvSpPr>
          <p:spPr bwMode="auto">
            <a:xfrm>
              <a:off x="3105" y="1936"/>
              <a:ext cx="369" cy="366"/>
            </a:xfrm>
            <a:custGeom>
              <a:avLst/>
              <a:gdLst>
                <a:gd name="T0" fmla="*/ 708 w 331"/>
                <a:gd name="T1" fmla="*/ 16528 h 295"/>
                <a:gd name="T2" fmla="*/ 611 w 331"/>
                <a:gd name="T3" fmla="*/ 13973 h 295"/>
                <a:gd name="T4" fmla="*/ 408 w 331"/>
                <a:gd name="T5" fmla="*/ 12217 h 295"/>
                <a:gd name="T6" fmla="*/ 184 w 331"/>
                <a:gd name="T7" fmla="*/ 8744 h 295"/>
                <a:gd name="T8" fmla="*/ 0 w 331"/>
                <a:gd name="T9" fmla="*/ 6806 h 295"/>
                <a:gd name="T10" fmla="*/ 184 w 331"/>
                <a:gd name="T11" fmla="*/ 4997 h 295"/>
                <a:gd name="T12" fmla="*/ 394 w 331"/>
                <a:gd name="T13" fmla="*/ 3760 h 295"/>
                <a:gd name="T14" fmla="*/ 291 w 331"/>
                <a:gd name="T15" fmla="*/ 1279 h 295"/>
                <a:gd name="T16" fmla="*/ 603 w 331"/>
                <a:gd name="T17" fmla="*/ 0 h 295"/>
                <a:gd name="T18" fmla="*/ 901 w 331"/>
                <a:gd name="T19" fmla="*/ 1279 h 295"/>
                <a:gd name="T20" fmla="*/ 1172 w 331"/>
                <a:gd name="T21" fmla="*/ 2443 h 295"/>
                <a:gd name="T22" fmla="*/ 1474 w 331"/>
                <a:gd name="T23" fmla="*/ 4854 h 295"/>
                <a:gd name="T24" fmla="*/ 1902 w 331"/>
                <a:gd name="T25" fmla="*/ 5205 h 295"/>
                <a:gd name="T26" fmla="*/ 2042 w 331"/>
                <a:gd name="T27" fmla="*/ 5847 h 295"/>
                <a:gd name="T28" fmla="*/ 2195 w 331"/>
                <a:gd name="T29" fmla="*/ 7834 h 295"/>
                <a:gd name="T30" fmla="*/ 2341 w 331"/>
                <a:gd name="T31" fmla="*/ 10021 h 295"/>
                <a:gd name="T32" fmla="*/ 2476 w 331"/>
                <a:gd name="T33" fmla="*/ 12217 h 295"/>
                <a:gd name="T34" fmla="*/ 2540 w 331"/>
                <a:gd name="T35" fmla="*/ 12433 h 295"/>
                <a:gd name="T36" fmla="*/ 2569 w 331"/>
                <a:gd name="T37" fmla="*/ 12825 h 295"/>
                <a:gd name="T38" fmla="*/ 2569 w 331"/>
                <a:gd name="T39" fmla="*/ 13322 h 295"/>
                <a:gd name="T40" fmla="*/ 2682 w 331"/>
                <a:gd name="T41" fmla="*/ 15083 h 295"/>
                <a:gd name="T42" fmla="*/ 3147 w 331"/>
                <a:gd name="T43" fmla="*/ 15912 h 295"/>
                <a:gd name="T44" fmla="*/ 3244 w 331"/>
                <a:gd name="T45" fmla="*/ 16867 h 295"/>
                <a:gd name="T46" fmla="*/ 3163 w 331"/>
                <a:gd name="T47" fmla="*/ 20139 h 295"/>
                <a:gd name="T48" fmla="*/ 2965 w 331"/>
                <a:gd name="T49" fmla="*/ 21036 h 295"/>
                <a:gd name="T50" fmla="*/ 2728 w 331"/>
                <a:gd name="T51" fmla="*/ 21945 h 295"/>
                <a:gd name="T52" fmla="*/ 2499 w 331"/>
                <a:gd name="T53" fmla="*/ 22288 h 295"/>
                <a:gd name="T54" fmla="*/ 2271 w 331"/>
                <a:gd name="T55" fmla="*/ 23028 h 295"/>
                <a:gd name="T56" fmla="*/ 2076 w 331"/>
                <a:gd name="T57" fmla="*/ 25032 h 295"/>
                <a:gd name="T58" fmla="*/ 1924 w 331"/>
                <a:gd name="T59" fmla="*/ 27342 h 295"/>
                <a:gd name="T60" fmla="*/ 1765 w 331"/>
                <a:gd name="T61" fmla="*/ 24986 h 295"/>
                <a:gd name="T62" fmla="*/ 1437 w 331"/>
                <a:gd name="T63" fmla="*/ 24247 h 295"/>
                <a:gd name="T64" fmla="*/ 1368 w 331"/>
                <a:gd name="T65" fmla="*/ 26044 h 295"/>
                <a:gd name="T66" fmla="*/ 1210 w 331"/>
                <a:gd name="T67" fmla="*/ 23837 h 295"/>
                <a:gd name="T68" fmla="*/ 943 w 331"/>
                <a:gd name="T69" fmla="*/ 20139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GB"/>
            </a:p>
          </p:txBody>
        </p:sp>
        <p:sp>
          <p:nvSpPr>
            <p:cNvPr id="33887" name="Freeform 93"/>
            <p:cNvSpPr>
              <a:spLocks/>
            </p:cNvSpPr>
            <p:nvPr/>
          </p:nvSpPr>
          <p:spPr bwMode="auto">
            <a:xfrm>
              <a:off x="3398" y="2074"/>
              <a:ext cx="85" cy="75"/>
            </a:xfrm>
            <a:custGeom>
              <a:avLst/>
              <a:gdLst>
                <a:gd name="T0" fmla="*/ 0 w 76"/>
                <a:gd name="T1" fmla="*/ 2502 h 61"/>
                <a:gd name="T2" fmla="*/ 56 w 76"/>
                <a:gd name="T3" fmla="*/ 2918 h 61"/>
                <a:gd name="T4" fmla="*/ 121 w 76"/>
                <a:gd name="T5" fmla="*/ 3991 h 61"/>
                <a:gd name="T6" fmla="*/ 369 w 76"/>
                <a:gd name="T7" fmla="*/ 4332 h 61"/>
                <a:gd name="T8" fmla="*/ 622 w 76"/>
                <a:gd name="T9" fmla="*/ 4650 h 61"/>
                <a:gd name="T10" fmla="*/ 645 w 76"/>
                <a:gd name="T11" fmla="*/ 4533 h 61"/>
                <a:gd name="T12" fmla="*/ 682 w 76"/>
                <a:gd name="T13" fmla="*/ 2667 h 61"/>
                <a:gd name="T14" fmla="*/ 737 w 76"/>
                <a:gd name="T15" fmla="*/ 2502 h 61"/>
                <a:gd name="T16" fmla="*/ 721 w 76"/>
                <a:gd name="T17" fmla="*/ 1277 h 61"/>
                <a:gd name="T18" fmla="*/ 737 w 76"/>
                <a:gd name="T19" fmla="*/ 1614 h 61"/>
                <a:gd name="T20" fmla="*/ 803 w 76"/>
                <a:gd name="T21" fmla="*/ 1277 h 61"/>
                <a:gd name="T22" fmla="*/ 737 w 76"/>
                <a:gd name="T23" fmla="*/ 310 h 61"/>
                <a:gd name="T24" fmla="*/ 721 w 76"/>
                <a:gd name="T25" fmla="*/ 0 h 61"/>
                <a:gd name="T26" fmla="*/ 577 w 76"/>
                <a:gd name="T27" fmla="*/ 1277 h 61"/>
                <a:gd name="T28" fmla="*/ 413 w 76"/>
                <a:gd name="T29" fmla="*/ 2502 h 61"/>
                <a:gd name="T30" fmla="*/ 169 w 76"/>
                <a:gd name="T31" fmla="*/ 2667 h 61"/>
                <a:gd name="T32" fmla="*/ 56 w 76"/>
                <a:gd name="T33" fmla="*/ 2502 h 61"/>
                <a:gd name="T34" fmla="*/ 0 w 76"/>
                <a:gd name="T35" fmla="*/ 2292 h 61"/>
                <a:gd name="T36" fmla="*/ 0 w 76"/>
                <a:gd name="T37" fmla="*/ 2502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GB"/>
            </a:p>
          </p:txBody>
        </p:sp>
        <p:sp>
          <p:nvSpPr>
            <p:cNvPr id="33888" name="Freeform 94"/>
            <p:cNvSpPr>
              <a:spLocks/>
            </p:cNvSpPr>
            <p:nvPr/>
          </p:nvSpPr>
          <p:spPr bwMode="auto">
            <a:xfrm>
              <a:off x="3260" y="2229"/>
              <a:ext cx="179" cy="137"/>
            </a:xfrm>
            <a:custGeom>
              <a:avLst/>
              <a:gdLst>
                <a:gd name="T0" fmla="*/ 68 w 159"/>
                <a:gd name="T1" fmla="*/ 3241 h 111"/>
                <a:gd name="T2" fmla="*/ 0 w 159"/>
                <a:gd name="T3" fmla="*/ 3746 h 111"/>
                <a:gd name="T4" fmla="*/ 0 w 159"/>
                <a:gd name="T5" fmla="*/ 5450 h 111"/>
                <a:gd name="T6" fmla="*/ 87 w 159"/>
                <a:gd name="T7" fmla="*/ 7467 h 111"/>
                <a:gd name="T8" fmla="*/ 178 w 159"/>
                <a:gd name="T9" fmla="*/ 9216 h 111"/>
                <a:gd name="T10" fmla="*/ 406 w 159"/>
                <a:gd name="T11" fmla="*/ 9216 h 111"/>
                <a:gd name="T12" fmla="*/ 621 w 159"/>
                <a:gd name="T13" fmla="*/ 8229 h 111"/>
                <a:gd name="T14" fmla="*/ 838 w 159"/>
                <a:gd name="T15" fmla="*/ 7695 h 111"/>
                <a:gd name="T16" fmla="*/ 1023 w 159"/>
                <a:gd name="T17" fmla="*/ 7334 h 111"/>
                <a:gd name="T18" fmla="*/ 1163 w 159"/>
                <a:gd name="T19" fmla="*/ 6913 h 111"/>
                <a:gd name="T20" fmla="*/ 1346 w 159"/>
                <a:gd name="T21" fmla="*/ 6303 h 111"/>
                <a:gd name="T22" fmla="*/ 1474 w 159"/>
                <a:gd name="T23" fmla="*/ 6050 h 111"/>
                <a:gd name="T24" fmla="*/ 1630 w 159"/>
                <a:gd name="T25" fmla="*/ 5450 h 111"/>
                <a:gd name="T26" fmla="*/ 1757 w 159"/>
                <a:gd name="T27" fmla="*/ 5084 h 111"/>
                <a:gd name="T28" fmla="*/ 1757 w 159"/>
                <a:gd name="T29" fmla="*/ 4319 h 111"/>
                <a:gd name="T30" fmla="*/ 1921 w 159"/>
                <a:gd name="T31" fmla="*/ 3241 h 111"/>
                <a:gd name="T32" fmla="*/ 1792 w 159"/>
                <a:gd name="T33" fmla="*/ 2024 h 111"/>
                <a:gd name="T34" fmla="*/ 1682 w 159"/>
                <a:gd name="T35" fmla="*/ 597 h 111"/>
                <a:gd name="T36" fmla="*/ 1682 w 159"/>
                <a:gd name="T37" fmla="*/ 0 h 111"/>
                <a:gd name="T38" fmla="*/ 1542 w 159"/>
                <a:gd name="T39" fmla="*/ 2 h 111"/>
                <a:gd name="T40" fmla="*/ 1387 w 159"/>
                <a:gd name="T41" fmla="*/ 392 h 111"/>
                <a:gd name="T42" fmla="*/ 1256 w 159"/>
                <a:gd name="T43" fmla="*/ 737 h 111"/>
                <a:gd name="T44" fmla="*/ 1116 w 159"/>
                <a:gd name="T45" fmla="*/ 1003 h 111"/>
                <a:gd name="T46" fmla="*/ 997 w 159"/>
                <a:gd name="T47" fmla="*/ 2024 h 111"/>
                <a:gd name="T48" fmla="*/ 880 w 159"/>
                <a:gd name="T49" fmla="*/ 2873 h 111"/>
                <a:gd name="T50" fmla="*/ 762 w 159"/>
                <a:gd name="T51" fmla="*/ 3935 h 111"/>
                <a:gd name="T52" fmla="*/ 677 w 159"/>
                <a:gd name="T53" fmla="*/ 4902 h 111"/>
                <a:gd name="T54" fmla="*/ 669 w 159"/>
                <a:gd name="T55" fmla="*/ 3241 h 111"/>
                <a:gd name="T56" fmla="*/ 474 w 159"/>
                <a:gd name="T57" fmla="*/ 2776 h 111"/>
                <a:gd name="T58" fmla="*/ 321 w 159"/>
                <a:gd name="T59" fmla="*/ 2328 h 111"/>
                <a:gd name="T60" fmla="*/ 87 w 159"/>
                <a:gd name="T61" fmla="*/ 2112 h 111"/>
                <a:gd name="T62" fmla="*/ 68 w 159"/>
                <a:gd name="T63" fmla="*/ 3241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GB"/>
            </a:p>
          </p:txBody>
        </p:sp>
        <p:sp>
          <p:nvSpPr>
            <p:cNvPr id="33889" name="Freeform 95"/>
            <p:cNvSpPr>
              <a:spLocks/>
            </p:cNvSpPr>
            <p:nvPr/>
          </p:nvSpPr>
          <p:spPr bwMode="auto">
            <a:xfrm>
              <a:off x="3916" y="2431"/>
              <a:ext cx="37" cy="86"/>
            </a:xfrm>
            <a:custGeom>
              <a:avLst/>
              <a:gdLst>
                <a:gd name="T0" fmla="*/ 76 w 33"/>
                <a:gd name="T1" fmla="*/ 290 h 69"/>
                <a:gd name="T2" fmla="*/ 155 w 33"/>
                <a:gd name="T3" fmla="*/ 1235 h 69"/>
                <a:gd name="T4" fmla="*/ 238 w 33"/>
                <a:gd name="T5" fmla="*/ 2391 h 69"/>
                <a:gd name="T6" fmla="*/ 309 w 33"/>
                <a:gd name="T7" fmla="*/ 3659 h 69"/>
                <a:gd name="T8" fmla="*/ 363 w 33"/>
                <a:gd name="T9" fmla="*/ 5076 h 69"/>
                <a:gd name="T10" fmla="*/ 289 w 33"/>
                <a:gd name="T11" fmla="*/ 6601 h 69"/>
                <a:gd name="T12" fmla="*/ 95 w 33"/>
                <a:gd name="T13" fmla="*/ 7017 h 69"/>
                <a:gd name="T14" fmla="*/ 2 w 33"/>
                <a:gd name="T15" fmla="*/ 4560 h 69"/>
                <a:gd name="T16" fmla="*/ 0 w 33"/>
                <a:gd name="T17" fmla="*/ 2936 h 69"/>
                <a:gd name="T18" fmla="*/ 2 w 33"/>
                <a:gd name="T19" fmla="*/ 3207 h 69"/>
                <a:gd name="T20" fmla="*/ 2 w 33"/>
                <a:gd name="T21" fmla="*/ 1688 h 69"/>
                <a:gd name="T22" fmla="*/ 76 w 33"/>
                <a:gd name="T23" fmla="*/ 450 h 69"/>
                <a:gd name="T24" fmla="*/ 76 w 33"/>
                <a:gd name="T25" fmla="*/ 450 h 69"/>
                <a:gd name="T26" fmla="*/ 2 w 33"/>
                <a:gd name="T27" fmla="*/ 0 h 69"/>
                <a:gd name="T28" fmla="*/ 76 w 33"/>
                <a:gd name="T29" fmla="*/ 29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GB"/>
            </a:p>
          </p:txBody>
        </p:sp>
        <p:sp>
          <p:nvSpPr>
            <p:cNvPr id="33890" name="Freeform 96"/>
            <p:cNvSpPr>
              <a:spLocks/>
            </p:cNvSpPr>
            <p:nvPr/>
          </p:nvSpPr>
          <p:spPr bwMode="auto">
            <a:xfrm>
              <a:off x="3026" y="2671"/>
              <a:ext cx="33" cy="38"/>
            </a:xfrm>
            <a:custGeom>
              <a:avLst/>
              <a:gdLst>
                <a:gd name="T0" fmla="*/ 81 w 30"/>
                <a:gd name="T1" fmla="*/ 544 h 31"/>
                <a:gd name="T2" fmla="*/ 2 w 30"/>
                <a:gd name="T3" fmla="*/ 1326 h 31"/>
                <a:gd name="T4" fmla="*/ 0 w 30"/>
                <a:gd name="T5" fmla="*/ 1992 h 31"/>
                <a:gd name="T6" fmla="*/ 0 w 30"/>
                <a:gd name="T7" fmla="*/ 2264 h 31"/>
                <a:gd name="T8" fmla="*/ 2 w 30"/>
                <a:gd name="T9" fmla="*/ 2264 h 31"/>
                <a:gd name="T10" fmla="*/ 108 w 30"/>
                <a:gd name="T11" fmla="*/ 1992 h 31"/>
                <a:gd name="T12" fmla="*/ 122 w 30"/>
                <a:gd name="T13" fmla="*/ 1697 h 31"/>
                <a:gd name="T14" fmla="*/ 196 w 30"/>
                <a:gd name="T15" fmla="*/ 1697 h 31"/>
                <a:gd name="T16" fmla="*/ 220 w 30"/>
                <a:gd name="T17" fmla="*/ 1697 h 31"/>
                <a:gd name="T18" fmla="*/ 174 w 30"/>
                <a:gd name="T19" fmla="*/ 0 h 31"/>
                <a:gd name="T20" fmla="*/ 108 w 30"/>
                <a:gd name="T21" fmla="*/ 544 h 31"/>
                <a:gd name="T22" fmla="*/ 81 w 30"/>
                <a:gd name="T23" fmla="*/ 544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GB"/>
            </a:p>
          </p:txBody>
        </p:sp>
        <p:sp>
          <p:nvSpPr>
            <p:cNvPr id="33891" name="Rectangle 97"/>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3892" name="Freeform 98"/>
            <p:cNvSpPr>
              <a:spLocks/>
            </p:cNvSpPr>
            <p:nvPr/>
          </p:nvSpPr>
          <p:spPr bwMode="auto">
            <a:xfrm>
              <a:off x="3815" y="2656"/>
              <a:ext cx="3" cy="1"/>
            </a:xfrm>
            <a:custGeom>
              <a:avLst/>
              <a:gdLst>
                <a:gd name="T0" fmla="*/ 0 w 2"/>
                <a:gd name="T1" fmla="*/ 0 h 1"/>
                <a:gd name="T2" fmla="*/ 8159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GB"/>
            </a:p>
          </p:txBody>
        </p:sp>
        <p:sp>
          <p:nvSpPr>
            <p:cNvPr id="33893" name="Freeform 99"/>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GB"/>
            </a:p>
          </p:txBody>
        </p:sp>
        <p:sp>
          <p:nvSpPr>
            <p:cNvPr id="33894" name="Freeform 100"/>
            <p:cNvSpPr>
              <a:spLocks/>
            </p:cNvSpPr>
            <p:nvPr/>
          </p:nvSpPr>
          <p:spPr bwMode="auto">
            <a:xfrm>
              <a:off x="3805" y="2662"/>
              <a:ext cx="3" cy="3"/>
            </a:xfrm>
            <a:custGeom>
              <a:avLst/>
              <a:gdLst>
                <a:gd name="T0" fmla="*/ 3 w 3"/>
                <a:gd name="T1" fmla="*/ 0 h 2"/>
                <a:gd name="T2" fmla="*/ 0 w 3"/>
                <a:gd name="T3" fmla="*/ 8159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GB"/>
            </a:p>
          </p:txBody>
        </p:sp>
        <p:sp>
          <p:nvSpPr>
            <p:cNvPr id="33895" name="Freeform 101"/>
            <p:cNvSpPr>
              <a:spLocks/>
            </p:cNvSpPr>
            <p:nvPr/>
          </p:nvSpPr>
          <p:spPr bwMode="auto">
            <a:xfrm>
              <a:off x="3808" y="2665"/>
              <a:ext cx="1" cy="4"/>
            </a:xfrm>
            <a:custGeom>
              <a:avLst/>
              <a:gdLst>
                <a:gd name="T0" fmla="*/ 0 w 1"/>
                <a:gd name="T1" fmla="*/ 1164 h 3"/>
                <a:gd name="T2" fmla="*/ 0 w 1"/>
                <a:gd name="T3" fmla="*/ 0 h 3"/>
                <a:gd name="T4" fmla="*/ 0 w 1"/>
                <a:gd name="T5" fmla="*/ 1164 h 3"/>
                <a:gd name="T6" fmla="*/ 0 w 1"/>
                <a:gd name="T7" fmla="*/ 1164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GB"/>
            </a:p>
          </p:txBody>
        </p:sp>
        <p:sp>
          <p:nvSpPr>
            <p:cNvPr id="33896" name="Freeform 102"/>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GB"/>
            </a:p>
          </p:txBody>
        </p:sp>
        <p:sp>
          <p:nvSpPr>
            <p:cNvPr id="33897" name="Freeform 103"/>
            <p:cNvSpPr>
              <a:spLocks/>
            </p:cNvSpPr>
            <p:nvPr/>
          </p:nvSpPr>
          <p:spPr bwMode="auto">
            <a:xfrm>
              <a:off x="3810" y="2662"/>
              <a:ext cx="3" cy="3"/>
            </a:xfrm>
            <a:custGeom>
              <a:avLst/>
              <a:gdLst>
                <a:gd name="T0" fmla="*/ 0 w 3"/>
                <a:gd name="T1" fmla="*/ 8159 h 2"/>
                <a:gd name="T2" fmla="*/ 3 w 3"/>
                <a:gd name="T3" fmla="*/ 0 h 2"/>
                <a:gd name="T4" fmla="*/ 0 w 3"/>
                <a:gd name="T5" fmla="*/ 0 h 2"/>
                <a:gd name="T6" fmla="*/ 0 w 3"/>
                <a:gd name="T7" fmla="*/ 8159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GB"/>
            </a:p>
          </p:txBody>
        </p:sp>
        <p:sp>
          <p:nvSpPr>
            <p:cNvPr id="33898" name="Freeform 104"/>
            <p:cNvSpPr>
              <a:spLocks/>
            </p:cNvSpPr>
            <p:nvPr/>
          </p:nvSpPr>
          <p:spPr bwMode="auto">
            <a:xfrm>
              <a:off x="3815" y="2600"/>
              <a:ext cx="3" cy="2"/>
            </a:xfrm>
            <a:custGeom>
              <a:avLst/>
              <a:gdLst>
                <a:gd name="T0" fmla="*/ 8159 w 2"/>
                <a:gd name="T1" fmla="*/ 0 h 2"/>
                <a:gd name="T2" fmla="*/ 8159 w 2"/>
                <a:gd name="T3" fmla="*/ 0 h 2"/>
                <a:gd name="T4" fmla="*/ 0 w 2"/>
                <a:gd name="T5" fmla="*/ 0 h 2"/>
                <a:gd name="T6" fmla="*/ 8159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GB"/>
            </a:p>
          </p:txBody>
        </p:sp>
        <p:sp>
          <p:nvSpPr>
            <p:cNvPr id="33899" name="Freeform 105"/>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GB"/>
            </a:p>
          </p:txBody>
        </p:sp>
        <p:sp>
          <p:nvSpPr>
            <p:cNvPr id="33900" name="Freeform 106"/>
            <p:cNvSpPr>
              <a:spLocks/>
            </p:cNvSpPr>
            <p:nvPr/>
          </p:nvSpPr>
          <p:spPr bwMode="auto">
            <a:xfrm>
              <a:off x="3808" y="2607"/>
              <a:ext cx="2" cy="6"/>
            </a:xfrm>
            <a:custGeom>
              <a:avLst/>
              <a:gdLst>
                <a:gd name="T0" fmla="*/ 2 w 2"/>
                <a:gd name="T1" fmla="*/ 2 h 5"/>
                <a:gd name="T2" fmla="*/ 2 w 2"/>
                <a:gd name="T3" fmla="*/ 0 h 5"/>
                <a:gd name="T4" fmla="*/ 0 w 2"/>
                <a:gd name="T5" fmla="*/ 215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GB"/>
            </a:p>
          </p:txBody>
        </p:sp>
        <p:sp>
          <p:nvSpPr>
            <p:cNvPr id="33901" name="Freeform 107"/>
            <p:cNvSpPr>
              <a:spLocks/>
            </p:cNvSpPr>
            <p:nvPr/>
          </p:nvSpPr>
          <p:spPr bwMode="auto">
            <a:xfrm>
              <a:off x="3813" y="2595"/>
              <a:ext cx="1" cy="3"/>
            </a:xfrm>
            <a:custGeom>
              <a:avLst/>
              <a:gdLst>
                <a:gd name="T0" fmla="*/ 0 w 1"/>
                <a:gd name="T1" fmla="*/ 8159 h 2"/>
                <a:gd name="T2" fmla="*/ 0 w 1"/>
                <a:gd name="T3" fmla="*/ 0 h 2"/>
                <a:gd name="T4" fmla="*/ 0 w 1"/>
                <a:gd name="T5" fmla="*/ 815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GB"/>
            </a:p>
          </p:txBody>
        </p:sp>
        <p:sp>
          <p:nvSpPr>
            <p:cNvPr id="33902" name="Freeform 108"/>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GB"/>
            </a:p>
          </p:txBody>
        </p:sp>
        <p:sp>
          <p:nvSpPr>
            <p:cNvPr id="33903" name="Freeform 109"/>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GB"/>
            </a:p>
          </p:txBody>
        </p:sp>
        <p:sp>
          <p:nvSpPr>
            <p:cNvPr id="33904" name="Freeform 110"/>
            <p:cNvSpPr>
              <a:spLocks/>
            </p:cNvSpPr>
            <p:nvPr/>
          </p:nvSpPr>
          <p:spPr bwMode="auto">
            <a:xfrm>
              <a:off x="3796" y="2585"/>
              <a:ext cx="4" cy="2"/>
            </a:xfrm>
            <a:custGeom>
              <a:avLst/>
              <a:gdLst>
                <a:gd name="T0" fmla="*/ 1164 w 3"/>
                <a:gd name="T1" fmla="*/ 0 h 2"/>
                <a:gd name="T2" fmla="*/ 0 w 3"/>
                <a:gd name="T3" fmla="*/ 0 h 2"/>
                <a:gd name="T4" fmla="*/ 116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GB"/>
            </a:p>
          </p:txBody>
        </p:sp>
        <p:sp>
          <p:nvSpPr>
            <p:cNvPr id="33905" name="Freeform 111"/>
            <p:cNvSpPr>
              <a:spLocks/>
            </p:cNvSpPr>
            <p:nvPr/>
          </p:nvSpPr>
          <p:spPr bwMode="auto">
            <a:xfrm>
              <a:off x="3800" y="2489"/>
              <a:ext cx="3" cy="4"/>
            </a:xfrm>
            <a:custGeom>
              <a:avLst/>
              <a:gdLst>
                <a:gd name="T0" fmla="*/ 8159 w 2"/>
                <a:gd name="T1" fmla="*/ 1164 h 3"/>
                <a:gd name="T2" fmla="*/ 8159 w 2"/>
                <a:gd name="T3" fmla="*/ 0 h 3"/>
                <a:gd name="T4" fmla="*/ 0 w 2"/>
                <a:gd name="T5" fmla="*/ 1164 h 3"/>
                <a:gd name="T6" fmla="*/ 8159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GB"/>
            </a:p>
          </p:txBody>
        </p:sp>
        <p:sp>
          <p:nvSpPr>
            <p:cNvPr id="33906" name="Freeform 112"/>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GB"/>
            </a:p>
          </p:txBody>
        </p:sp>
        <p:sp>
          <p:nvSpPr>
            <p:cNvPr id="33907" name="Rectangle 113"/>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3908" name="Freeform 114"/>
            <p:cNvSpPr>
              <a:spLocks/>
            </p:cNvSpPr>
            <p:nvPr/>
          </p:nvSpPr>
          <p:spPr bwMode="auto">
            <a:xfrm>
              <a:off x="3800" y="2495"/>
              <a:ext cx="3" cy="1"/>
            </a:xfrm>
            <a:custGeom>
              <a:avLst/>
              <a:gdLst>
                <a:gd name="T0" fmla="*/ 0 w 2"/>
                <a:gd name="T1" fmla="*/ 0 h 1"/>
                <a:gd name="T2" fmla="*/ 8159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GB"/>
            </a:p>
          </p:txBody>
        </p:sp>
        <p:sp>
          <p:nvSpPr>
            <p:cNvPr id="33909" name="Freeform 115"/>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GB"/>
            </a:p>
          </p:txBody>
        </p:sp>
        <p:sp>
          <p:nvSpPr>
            <p:cNvPr id="33910" name="Freeform 116"/>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GB"/>
            </a:p>
          </p:txBody>
        </p:sp>
        <p:sp>
          <p:nvSpPr>
            <p:cNvPr id="33911" name="Freeform 117"/>
            <p:cNvSpPr>
              <a:spLocks/>
            </p:cNvSpPr>
            <p:nvPr/>
          </p:nvSpPr>
          <p:spPr bwMode="auto">
            <a:xfrm>
              <a:off x="3491" y="2746"/>
              <a:ext cx="3" cy="6"/>
            </a:xfrm>
            <a:custGeom>
              <a:avLst/>
              <a:gdLst>
                <a:gd name="T0" fmla="*/ 8159 w 2"/>
                <a:gd name="T1" fmla="*/ 215 h 5"/>
                <a:gd name="T2" fmla="*/ 0 w 2"/>
                <a:gd name="T3" fmla="*/ 0 h 5"/>
                <a:gd name="T4" fmla="*/ 0 w 2"/>
                <a:gd name="T5" fmla="*/ 149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GB"/>
            </a:p>
          </p:txBody>
        </p:sp>
        <p:sp>
          <p:nvSpPr>
            <p:cNvPr id="33912" name="Freeform 118"/>
            <p:cNvSpPr>
              <a:spLocks/>
            </p:cNvSpPr>
            <p:nvPr/>
          </p:nvSpPr>
          <p:spPr bwMode="auto">
            <a:xfrm>
              <a:off x="3326" y="2855"/>
              <a:ext cx="6" cy="1"/>
            </a:xfrm>
            <a:custGeom>
              <a:avLst/>
              <a:gdLst>
                <a:gd name="T0" fmla="*/ 215 w 5"/>
                <a:gd name="T1" fmla="*/ 0 h 1"/>
                <a:gd name="T2" fmla="*/ 0 w 5"/>
                <a:gd name="T3" fmla="*/ 0 h 1"/>
                <a:gd name="T4" fmla="*/ 215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GB"/>
            </a:p>
          </p:txBody>
        </p:sp>
        <p:sp>
          <p:nvSpPr>
            <p:cNvPr id="33913" name="Freeform 119"/>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GB"/>
            </a:p>
          </p:txBody>
        </p:sp>
        <p:sp>
          <p:nvSpPr>
            <p:cNvPr id="33914" name="Freeform 120"/>
            <p:cNvSpPr>
              <a:spLocks/>
            </p:cNvSpPr>
            <p:nvPr/>
          </p:nvSpPr>
          <p:spPr bwMode="auto">
            <a:xfrm>
              <a:off x="2753" y="2130"/>
              <a:ext cx="180" cy="350"/>
            </a:xfrm>
            <a:custGeom>
              <a:avLst/>
              <a:gdLst>
                <a:gd name="T0" fmla="*/ 1678 w 161"/>
                <a:gd name="T1" fmla="*/ 6211 h 283"/>
                <a:gd name="T2" fmla="*/ 1501 w 161"/>
                <a:gd name="T3" fmla="*/ 5292 h 283"/>
                <a:gd name="T4" fmla="*/ 1336 w 161"/>
                <a:gd name="T5" fmla="*/ 4489 h 283"/>
                <a:gd name="T6" fmla="*/ 1184 w 161"/>
                <a:gd name="T7" fmla="*/ 3630 h 283"/>
                <a:gd name="T8" fmla="*/ 1008 w 161"/>
                <a:gd name="T9" fmla="*/ 3033 h 283"/>
                <a:gd name="T10" fmla="*/ 837 w 161"/>
                <a:gd name="T11" fmla="*/ 2262 h 283"/>
                <a:gd name="T12" fmla="*/ 690 w 161"/>
                <a:gd name="T13" fmla="*/ 1406 h 283"/>
                <a:gd name="T14" fmla="*/ 517 w 161"/>
                <a:gd name="T15" fmla="*/ 632 h 283"/>
                <a:gd name="T16" fmla="*/ 343 w 161"/>
                <a:gd name="T17" fmla="*/ 0 h 283"/>
                <a:gd name="T18" fmla="*/ 189 w 161"/>
                <a:gd name="T19" fmla="*/ 632 h 283"/>
                <a:gd name="T20" fmla="*/ 211 w 161"/>
                <a:gd name="T21" fmla="*/ 1829 h 283"/>
                <a:gd name="T22" fmla="*/ 211 w 161"/>
                <a:gd name="T23" fmla="*/ 3033 h 283"/>
                <a:gd name="T24" fmla="*/ 367 w 161"/>
                <a:gd name="T25" fmla="*/ 4696 h 283"/>
                <a:gd name="T26" fmla="*/ 328 w 161"/>
                <a:gd name="T27" fmla="*/ 5292 h 283"/>
                <a:gd name="T28" fmla="*/ 328 w 161"/>
                <a:gd name="T29" fmla="*/ 6545 h 283"/>
                <a:gd name="T30" fmla="*/ 328 w 161"/>
                <a:gd name="T31" fmla="*/ 7696 h 283"/>
                <a:gd name="T32" fmla="*/ 328 w 161"/>
                <a:gd name="T33" fmla="*/ 9090 h 283"/>
                <a:gd name="T34" fmla="*/ 293 w 161"/>
                <a:gd name="T35" fmla="*/ 10265 h 283"/>
                <a:gd name="T36" fmla="*/ 211 w 161"/>
                <a:gd name="T37" fmla="*/ 10987 h 283"/>
                <a:gd name="T38" fmla="*/ 149 w 161"/>
                <a:gd name="T39" fmla="*/ 11847 h 283"/>
                <a:gd name="T40" fmla="*/ 70 w 161"/>
                <a:gd name="T41" fmla="*/ 12919 h 283"/>
                <a:gd name="T42" fmla="*/ 0 w 161"/>
                <a:gd name="T43" fmla="*/ 13904 h 283"/>
                <a:gd name="T44" fmla="*/ 0 w 161"/>
                <a:gd name="T45" fmla="*/ 14915 h 283"/>
                <a:gd name="T46" fmla="*/ 70 w 161"/>
                <a:gd name="T47" fmla="*/ 15978 h 283"/>
                <a:gd name="T48" fmla="*/ 149 w 161"/>
                <a:gd name="T49" fmla="*/ 15978 h 283"/>
                <a:gd name="T50" fmla="*/ 211 w 161"/>
                <a:gd name="T51" fmla="*/ 17573 h 283"/>
                <a:gd name="T52" fmla="*/ 253 w 161"/>
                <a:gd name="T53" fmla="*/ 19212 h 283"/>
                <a:gd name="T54" fmla="*/ 343 w 161"/>
                <a:gd name="T55" fmla="*/ 20652 h 283"/>
                <a:gd name="T56" fmla="*/ 149 w 161"/>
                <a:gd name="T57" fmla="*/ 20652 h 283"/>
                <a:gd name="T58" fmla="*/ 70 w 161"/>
                <a:gd name="T59" fmla="*/ 21085 h 283"/>
                <a:gd name="T60" fmla="*/ 211 w 161"/>
                <a:gd name="T61" fmla="*/ 22698 h 283"/>
                <a:gd name="T62" fmla="*/ 328 w 161"/>
                <a:gd name="T63" fmla="*/ 24564 h 283"/>
                <a:gd name="T64" fmla="*/ 462 w 161"/>
                <a:gd name="T65" fmla="*/ 24223 h 283"/>
                <a:gd name="T66" fmla="*/ 517 w 161"/>
                <a:gd name="T67" fmla="*/ 24395 h 283"/>
                <a:gd name="T68" fmla="*/ 599 w 161"/>
                <a:gd name="T69" fmla="*/ 24223 h 283"/>
                <a:gd name="T70" fmla="*/ 837 w 161"/>
                <a:gd name="T71" fmla="*/ 23755 h 283"/>
                <a:gd name="T72" fmla="*/ 913 w 161"/>
                <a:gd name="T73" fmla="*/ 23149 h 283"/>
                <a:gd name="T74" fmla="*/ 894 w 161"/>
                <a:gd name="T75" fmla="*/ 22522 h 283"/>
                <a:gd name="T76" fmla="*/ 1118 w 161"/>
                <a:gd name="T77" fmla="*/ 22076 h 283"/>
                <a:gd name="T78" fmla="*/ 1222 w 161"/>
                <a:gd name="T79" fmla="*/ 20907 h 283"/>
                <a:gd name="T80" fmla="*/ 1347 w 161"/>
                <a:gd name="T81" fmla="*/ 19725 h 283"/>
                <a:gd name="T82" fmla="*/ 1525 w 161"/>
                <a:gd name="T83" fmla="*/ 19418 h 283"/>
                <a:gd name="T84" fmla="*/ 1501 w 161"/>
                <a:gd name="T85" fmla="*/ 18618 h 283"/>
                <a:gd name="T86" fmla="*/ 1480 w 161"/>
                <a:gd name="T87" fmla="*/ 17573 h 283"/>
                <a:gd name="T88" fmla="*/ 1409 w 161"/>
                <a:gd name="T89" fmla="*/ 16548 h 283"/>
                <a:gd name="T90" fmla="*/ 1336 w 161"/>
                <a:gd name="T91" fmla="*/ 16393 h 283"/>
                <a:gd name="T92" fmla="*/ 1409 w 161"/>
                <a:gd name="T93" fmla="*/ 15325 h 283"/>
                <a:gd name="T94" fmla="*/ 1421 w 161"/>
                <a:gd name="T95" fmla="*/ 14558 h 283"/>
                <a:gd name="T96" fmla="*/ 1421 w 161"/>
                <a:gd name="T97" fmla="*/ 14131 h 283"/>
                <a:gd name="T98" fmla="*/ 1421 w 161"/>
                <a:gd name="T99" fmla="*/ 13575 h 283"/>
                <a:gd name="T100" fmla="*/ 1525 w 161"/>
                <a:gd name="T101" fmla="*/ 12455 h 283"/>
                <a:gd name="T102" fmla="*/ 1575 w 161"/>
                <a:gd name="T103" fmla="*/ 12060 h 283"/>
                <a:gd name="T104" fmla="*/ 1678 w 161"/>
                <a:gd name="T105" fmla="*/ 11847 h 283"/>
                <a:gd name="T106" fmla="*/ 1678 w 161"/>
                <a:gd name="T107" fmla="*/ 10358 h 283"/>
                <a:gd name="T108" fmla="*/ 1678 w 161"/>
                <a:gd name="T109" fmla="*/ 9090 h 283"/>
                <a:gd name="T110" fmla="*/ 1678 w 161"/>
                <a:gd name="T111" fmla="*/ 7606 h 283"/>
                <a:gd name="T112" fmla="*/ 1678 w 161"/>
                <a:gd name="T113" fmla="*/ 6211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GB"/>
            </a:p>
          </p:txBody>
        </p:sp>
        <p:sp>
          <p:nvSpPr>
            <p:cNvPr id="33915" name="Freeform 121"/>
            <p:cNvSpPr>
              <a:spLocks/>
            </p:cNvSpPr>
            <p:nvPr/>
          </p:nvSpPr>
          <p:spPr bwMode="auto">
            <a:xfrm>
              <a:off x="3247" y="2370"/>
              <a:ext cx="27" cy="35"/>
            </a:xfrm>
            <a:custGeom>
              <a:avLst/>
              <a:gdLst>
                <a:gd name="T0" fmla="*/ 0 w 24"/>
                <a:gd name="T1" fmla="*/ 3076 h 28"/>
                <a:gd name="T2" fmla="*/ 226 w 24"/>
                <a:gd name="T3" fmla="*/ 3076 h 28"/>
                <a:gd name="T4" fmla="*/ 286 w 24"/>
                <a:gd name="T5" fmla="*/ 2018 h 28"/>
                <a:gd name="T6" fmla="*/ 201 w 24"/>
                <a:gd name="T7" fmla="*/ 0 h 28"/>
                <a:gd name="T8" fmla="*/ 158 w 24"/>
                <a:gd name="T9" fmla="*/ 291 h 28"/>
                <a:gd name="T10" fmla="*/ 0 w 24"/>
                <a:gd name="T11" fmla="*/ 3076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GB"/>
            </a:p>
          </p:txBody>
        </p:sp>
        <p:sp>
          <p:nvSpPr>
            <p:cNvPr id="33916" name="Freeform 122"/>
            <p:cNvSpPr>
              <a:spLocks/>
            </p:cNvSpPr>
            <p:nvPr/>
          </p:nvSpPr>
          <p:spPr bwMode="auto">
            <a:xfrm>
              <a:off x="3150" y="2251"/>
              <a:ext cx="117" cy="128"/>
            </a:xfrm>
            <a:custGeom>
              <a:avLst/>
              <a:gdLst>
                <a:gd name="T0" fmla="*/ 0 w 104"/>
                <a:gd name="T1" fmla="*/ 6245 h 104"/>
                <a:gd name="T2" fmla="*/ 2 w 104"/>
                <a:gd name="T3" fmla="*/ 4935 h 104"/>
                <a:gd name="T4" fmla="*/ 68 w 104"/>
                <a:gd name="T5" fmla="*/ 3105 h 104"/>
                <a:gd name="T6" fmla="*/ 110 w 104"/>
                <a:gd name="T7" fmla="*/ 1294 h 104"/>
                <a:gd name="T8" fmla="*/ 254 w 104"/>
                <a:gd name="T9" fmla="*/ 724 h 104"/>
                <a:gd name="T10" fmla="*/ 371 w 104"/>
                <a:gd name="T11" fmla="*/ 2 h 104"/>
                <a:gd name="T12" fmla="*/ 388 w 104"/>
                <a:gd name="T13" fmla="*/ 0 h 104"/>
                <a:gd name="T14" fmla="*/ 458 w 104"/>
                <a:gd name="T15" fmla="*/ 891 h 104"/>
                <a:gd name="T16" fmla="*/ 492 w 104"/>
                <a:gd name="T17" fmla="*/ 2046 h 104"/>
                <a:gd name="T18" fmla="*/ 554 w 104"/>
                <a:gd name="T19" fmla="*/ 3105 h 104"/>
                <a:gd name="T20" fmla="*/ 617 w 104"/>
                <a:gd name="T21" fmla="*/ 4065 h 104"/>
                <a:gd name="T22" fmla="*/ 651 w 104"/>
                <a:gd name="T23" fmla="*/ 3657 h 104"/>
                <a:gd name="T24" fmla="*/ 671 w 104"/>
                <a:gd name="T25" fmla="*/ 3822 h 104"/>
                <a:gd name="T26" fmla="*/ 817 w 104"/>
                <a:gd name="T27" fmla="*/ 4694 h 104"/>
                <a:gd name="T28" fmla="*/ 1034 w 104"/>
                <a:gd name="T29" fmla="*/ 5815 h 104"/>
                <a:gd name="T30" fmla="*/ 1252 w 104"/>
                <a:gd name="T31" fmla="*/ 7157 h 104"/>
                <a:gd name="T32" fmla="*/ 1252 w 104"/>
                <a:gd name="T33" fmla="*/ 7399 h 104"/>
                <a:gd name="T34" fmla="*/ 1252 w 104"/>
                <a:gd name="T35" fmla="*/ 7579 h 104"/>
                <a:gd name="T36" fmla="*/ 1173 w 104"/>
                <a:gd name="T37" fmla="*/ 7786 h 104"/>
                <a:gd name="T38" fmla="*/ 1071 w 104"/>
                <a:gd name="T39" fmla="*/ 8166 h 104"/>
                <a:gd name="T40" fmla="*/ 1071 w 104"/>
                <a:gd name="T41" fmla="*/ 7786 h 104"/>
                <a:gd name="T42" fmla="*/ 909 w 104"/>
                <a:gd name="T43" fmla="*/ 7399 h 104"/>
                <a:gd name="T44" fmla="*/ 782 w 104"/>
                <a:gd name="T45" fmla="*/ 6398 h 104"/>
                <a:gd name="T46" fmla="*/ 732 w 104"/>
                <a:gd name="T47" fmla="*/ 5815 h 104"/>
                <a:gd name="T48" fmla="*/ 617 w 104"/>
                <a:gd name="T49" fmla="*/ 5540 h 104"/>
                <a:gd name="T50" fmla="*/ 492 w 104"/>
                <a:gd name="T51" fmla="*/ 5540 h 104"/>
                <a:gd name="T52" fmla="*/ 388 w 104"/>
                <a:gd name="T53" fmla="*/ 5540 h 104"/>
                <a:gd name="T54" fmla="*/ 307 w 104"/>
                <a:gd name="T55" fmla="*/ 4935 h 104"/>
                <a:gd name="T56" fmla="*/ 254 w 104"/>
                <a:gd name="T57" fmla="*/ 6074 h 104"/>
                <a:gd name="T58" fmla="*/ 178 w 104"/>
                <a:gd name="T59" fmla="*/ 5540 h 104"/>
                <a:gd name="T60" fmla="*/ 110 w 104"/>
                <a:gd name="T61" fmla="*/ 6245 h 104"/>
                <a:gd name="T62" fmla="*/ 0 w 104"/>
                <a:gd name="T63" fmla="*/ 6245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GB"/>
            </a:p>
          </p:txBody>
        </p:sp>
        <p:sp>
          <p:nvSpPr>
            <p:cNvPr id="33917" name="Freeform 123"/>
            <p:cNvSpPr>
              <a:spLocks/>
            </p:cNvSpPr>
            <p:nvPr/>
          </p:nvSpPr>
          <p:spPr bwMode="auto">
            <a:xfrm>
              <a:off x="3093" y="2328"/>
              <a:ext cx="266" cy="244"/>
            </a:xfrm>
            <a:custGeom>
              <a:avLst/>
              <a:gdLst>
                <a:gd name="T0" fmla="*/ 914 w 237"/>
                <a:gd name="T1" fmla="*/ 17201 h 197"/>
                <a:gd name="T2" fmla="*/ 708 w 237"/>
                <a:gd name="T3" fmla="*/ 15824 h 197"/>
                <a:gd name="T4" fmla="*/ 523 w 237"/>
                <a:gd name="T5" fmla="*/ 15664 h 197"/>
                <a:gd name="T6" fmla="*/ 513 w 237"/>
                <a:gd name="T7" fmla="*/ 14351 h 197"/>
                <a:gd name="T8" fmla="*/ 407 w 237"/>
                <a:gd name="T9" fmla="*/ 14205 h 197"/>
                <a:gd name="T10" fmla="*/ 330 w 237"/>
                <a:gd name="T11" fmla="*/ 13148 h 197"/>
                <a:gd name="T12" fmla="*/ 270 w 237"/>
                <a:gd name="T13" fmla="*/ 12056 h 197"/>
                <a:gd name="T14" fmla="*/ 76 w 237"/>
                <a:gd name="T15" fmla="*/ 10817 h 197"/>
                <a:gd name="T16" fmla="*/ 0 w 237"/>
                <a:gd name="T17" fmla="*/ 10211 h 197"/>
                <a:gd name="T18" fmla="*/ 76 w 237"/>
                <a:gd name="T19" fmla="*/ 9614 h 197"/>
                <a:gd name="T20" fmla="*/ 215 w 237"/>
                <a:gd name="T21" fmla="*/ 9281 h 197"/>
                <a:gd name="T22" fmla="*/ 241 w 237"/>
                <a:gd name="T23" fmla="*/ 7762 h 197"/>
                <a:gd name="T24" fmla="*/ 241 w 237"/>
                <a:gd name="T25" fmla="*/ 6036 h 197"/>
                <a:gd name="T26" fmla="*/ 354 w 237"/>
                <a:gd name="T27" fmla="*/ 5693 h 197"/>
                <a:gd name="T28" fmla="*/ 407 w 237"/>
                <a:gd name="T29" fmla="*/ 3873 h 197"/>
                <a:gd name="T30" fmla="*/ 570 w 237"/>
                <a:gd name="T31" fmla="*/ 1531 h 197"/>
                <a:gd name="T32" fmla="*/ 659 w 237"/>
                <a:gd name="T33" fmla="*/ 1531 h 197"/>
                <a:gd name="T34" fmla="*/ 725 w 237"/>
                <a:gd name="T35" fmla="*/ 747 h 197"/>
                <a:gd name="T36" fmla="*/ 806 w 237"/>
                <a:gd name="T37" fmla="*/ 1419 h 197"/>
                <a:gd name="T38" fmla="*/ 856 w 237"/>
                <a:gd name="T39" fmla="*/ 0 h 197"/>
                <a:gd name="T40" fmla="*/ 933 w 237"/>
                <a:gd name="T41" fmla="*/ 747 h 197"/>
                <a:gd name="T42" fmla="*/ 1042 w 237"/>
                <a:gd name="T43" fmla="*/ 747 h 197"/>
                <a:gd name="T44" fmla="*/ 1152 w 237"/>
                <a:gd name="T45" fmla="*/ 747 h 197"/>
                <a:gd name="T46" fmla="*/ 1248 w 237"/>
                <a:gd name="T47" fmla="*/ 1146 h 197"/>
                <a:gd name="T48" fmla="*/ 1313 w 237"/>
                <a:gd name="T49" fmla="*/ 1758 h 197"/>
                <a:gd name="T50" fmla="*/ 1414 w 237"/>
                <a:gd name="T51" fmla="*/ 2714 h 197"/>
                <a:gd name="T52" fmla="*/ 1572 w 237"/>
                <a:gd name="T53" fmla="*/ 3209 h 197"/>
                <a:gd name="T54" fmla="*/ 1572 w 237"/>
                <a:gd name="T55" fmla="*/ 3706 h 197"/>
                <a:gd name="T56" fmla="*/ 1682 w 237"/>
                <a:gd name="T57" fmla="*/ 3209 h 197"/>
                <a:gd name="T58" fmla="*/ 1553 w 237"/>
                <a:gd name="T59" fmla="*/ 5525 h 197"/>
                <a:gd name="T60" fmla="*/ 1759 w 237"/>
                <a:gd name="T61" fmla="*/ 5525 h 197"/>
                <a:gd name="T62" fmla="*/ 1743 w 237"/>
                <a:gd name="T63" fmla="*/ 6345 h 197"/>
                <a:gd name="T64" fmla="*/ 1836 w 237"/>
                <a:gd name="T65" fmla="*/ 7762 h 197"/>
                <a:gd name="T66" fmla="*/ 1974 w 237"/>
                <a:gd name="T67" fmla="*/ 8721 h 197"/>
                <a:gd name="T68" fmla="*/ 2119 w 237"/>
                <a:gd name="T69" fmla="*/ 9113 h 197"/>
                <a:gd name="T70" fmla="*/ 2244 w 237"/>
                <a:gd name="T71" fmla="*/ 9614 h 197"/>
                <a:gd name="T72" fmla="*/ 2387 w 237"/>
                <a:gd name="T73" fmla="*/ 10044 h 197"/>
                <a:gd name="T74" fmla="*/ 2494 w 237"/>
                <a:gd name="T75" fmla="*/ 10211 h 197"/>
                <a:gd name="T76" fmla="*/ 2679 w 237"/>
                <a:gd name="T77" fmla="*/ 10211 h 197"/>
                <a:gd name="T78" fmla="*/ 2550 w 237"/>
                <a:gd name="T79" fmla="*/ 11587 h 197"/>
                <a:gd name="T80" fmla="*/ 2396 w 237"/>
                <a:gd name="T81" fmla="*/ 12693 h 197"/>
                <a:gd name="T82" fmla="*/ 2275 w 237"/>
                <a:gd name="T83" fmla="*/ 13980 h 197"/>
                <a:gd name="T84" fmla="*/ 2129 w 237"/>
                <a:gd name="T85" fmla="*/ 15347 h 197"/>
                <a:gd name="T86" fmla="*/ 2014 w 237"/>
                <a:gd name="T87" fmla="*/ 15430 h 197"/>
                <a:gd name="T88" fmla="*/ 1881 w 237"/>
                <a:gd name="T89" fmla="*/ 15430 h 197"/>
                <a:gd name="T90" fmla="*/ 1712 w 237"/>
                <a:gd name="T91" fmla="*/ 16285 h 197"/>
                <a:gd name="T92" fmla="*/ 1598 w 237"/>
                <a:gd name="T93" fmla="*/ 16711 h 197"/>
                <a:gd name="T94" fmla="*/ 1451 w 237"/>
                <a:gd name="T95" fmla="*/ 16571 h 197"/>
                <a:gd name="T96" fmla="*/ 1248 w 237"/>
                <a:gd name="T97" fmla="*/ 16930 h 197"/>
                <a:gd name="T98" fmla="*/ 1175 w 237"/>
                <a:gd name="T99" fmla="*/ 17594 h 197"/>
                <a:gd name="T100" fmla="*/ 914 w 237"/>
                <a:gd name="T101" fmla="*/ 17201 h 1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7"/>
                <a:gd name="T154" fmla="*/ 0 h 197"/>
                <a:gd name="T155" fmla="*/ 237 w 237"/>
                <a:gd name="T156" fmla="*/ 197 h 1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7" h="197">
                  <a:moveTo>
                    <a:pt x="81" y="192"/>
                  </a:moveTo>
                  <a:lnTo>
                    <a:pt x="62" y="178"/>
                  </a:lnTo>
                  <a:lnTo>
                    <a:pt x="47" y="175"/>
                  </a:lnTo>
                  <a:lnTo>
                    <a:pt x="45" y="161"/>
                  </a:lnTo>
                  <a:lnTo>
                    <a:pt x="36" y="159"/>
                  </a:lnTo>
                  <a:lnTo>
                    <a:pt x="29" y="147"/>
                  </a:lnTo>
                  <a:lnTo>
                    <a:pt x="24" y="135"/>
                  </a:lnTo>
                  <a:lnTo>
                    <a:pt x="7" y="121"/>
                  </a:lnTo>
                  <a:lnTo>
                    <a:pt x="0" y="114"/>
                  </a:lnTo>
                  <a:lnTo>
                    <a:pt x="7" y="107"/>
                  </a:lnTo>
                  <a:lnTo>
                    <a:pt x="19" y="104"/>
                  </a:lnTo>
                  <a:lnTo>
                    <a:pt x="21" y="86"/>
                  </a:lnTo>
                  <a:lnTo>
                    <a:pt x="21" y="67"/>
                  </a:lnTo>
                  <a:lnTo>
                    <a:pt x="31" y="64"/>
                  </a:lnTo>
                  <a:lnTo>
                    <a:pt x="36" y="43"/>
                  </a:lnTo>
                  <a:lnTo>
                    <a:pt x="50" y="17"/>
                  </a:lnTo>
                  <a:lnTo>
                    <a:pt x="59" y="17"/>
                  </a:lnTo>
                  <a:lnTo>
                    <a:pt x="64" y="8"/>
                  </a:lnTo>
                  <a:lnTo>
                    <a:pt x="71" y="15"/>
                  </a:lnTo>
                  <a:lnTo>
                    <a:pt x="76" y="0"/>
                  </a:lnTo>
                  <a:lnTo>
                    <a:pt x="83" y="8"/>
                  </a:lnTo>
                  <a:lnTo>
                    <a:pt x="92" y="8"/>
                  </a:lnTo>
                  <a:lnTo>
                    <a:pt x="102" y="8"/>
                  </a:lnTo>
                  <a:lnTo>
                    <a:pt x="111" y="12"/>
                  </a:lnTo>
                  <a:lnTo>
                    <a:pt x="116" y="19"/>
                  </a:lnTo>
                  <a:lnTo>
                    <a:pt x="126" y="31"/>
                  </a:lnTo>
                  <a:lnTo>
                    <a:pt x="140" y="36"/>
                  </a:lnTo>
                  <a:lnTo>
                    <a:pt x="140" y="41"/>
                  </a:lnTo>
                  <a:lnTo>
                    <a:pt x="149" y="36"/>
                  </a:lnTo>
                  <a:lnTo>
                    <a:pt x="137" y="62"/>
                  </a:lnTo>
                  <a:lnTo>
                    <a:pt x="156" y="62"/>
                  </a:lnTo>
                  <a:lnTo>
                    <a:pt x="154" y="71"/>
                  </a:lnTo>
                  <a:lnTo>
                    <a:pt x="163" y="86"/>
                  </a:lnTo>
                  <a:lnTo>
                    <a:pt x="175" y="97"/>
                  </a:lnTo>
                  <a:lnTo>
                    <a:pt x="187" y="102"/>
                  </a:lnTo>
                  <a:lnTo>
                    <a:pt x="199" y="107"/>
                  </a:lnTo>
                  <a:lnTo>
                    <a:pt x="211" y="112"/>
                  </a:lnTo>
                  <a:lnTo>
                    <a:pt x="222" y="114"/>
                  </a:lnTo>
                  <a:lnTo>
                    <a:pt x="237" y="114"/>
                  </a:lnTo>
                  <a:lnTo>
                    <a:pt x="225" y="130"/>
                  </a:lnTo>
                  <a:lnTo>
                    <a:pt x="213" y="142"/>
                  </a:lnTo>
                  <a:lnTo>
                    <a:pt x="201" y="156"/>
                  </a:lnTo>
                  <a:lnTo>
                    <a:pt x="189" y="171"/>
                  </a:lnTo>
                  <a:lnTo>
                    <a:pt x="178" y="173"/>
                  </a:lnTo>
                  <a:lnTo>
                    <a:pt x="166" y="173"/>
                  </a:lnTo>
                  <a:lnTo>
                    <a:pt x="152" y="182"/>
                  </a:lnTo>
                  <a:lnTo>
                    <a:pt x="142" y="187"/>
                  </a:lnTo>
                  <a:lnTo>
                    <a:pt x="128" y="185"/>
                  </a:lnTo>
                  <a:lnTo>
                    <a:pt x="111" y="190"/>
                  </a:lnTo>
                  <a:lnTo>
                    <a:pt x="104" y="197"/>
                  </a:lnTo>
                  <a:lnTo>
                    <a:pt x="81" y="192"/>
                  </a:lnTo>
                  <a:close/>
                </a:path>
              </a:pathLst>
            </a:custGeom>
            <a:solidFill>
              <a:srgbClr val="E1E1E1"/>
            </a:solidFill>
            <a:ln w="3175">
              <a:solidFill>
                <a:srgbClr val="000000"/>
              </a:solidFill>
              <a:round/>
              <a:headEnd/>
              <a:tailEnd/>
            </a:ln>
          </p:spPr>
          <p:txBody>
            <a:bodyPr/>
            <a:lstStyle/>
            <a:p>
              <a:endParaRPr lang="en-GB"/>
            </a:p>
          </p:txBody>
        </p:sp>
        <p:sp>
          <p:nvSpPr>
            <p:cNvPr id="33918" name="Freeform 124"/>
            <p:cNvSpPr>
              <a:spLocks/>
            </p:cNvSpPr>
            <p:nvPr/>
          </p:nvSpPr>
          <p:spPr bwMode="auto">
            <a:xfrm>
              <a:off x="3237" y="2384"/>
              <a:ext cx="177" cy="302"/>
            </a:xfrm>
            <a:custGeom>
              <a:avLst/>
              <a:gdLst>
                <a:gd name="T0" fmla="*/ 1677 w 158"/>
                <a:gd name="T1" fmla="*/ 2945 h 244"/>
                <a:gd name="T2" fmla="*/ 1614 w 158"/>
                <a:gd name="T3" fmla="*/ 4841 h 244"/>
                <a:gd name="T4" fmla="*/ 1481 w 158"/>
                <a:gd name="T5" fmla="*/ 6594 h 244"/>
                <a:gd name="T6" fmla="*/ 1385 w 158"/>
                <a:gd name="T7" fmla="*/ 8421 h 244"/>
                <a:gd name="T8" fmla="*/ 1275 w 158"/>
                <a:gd name="T9" fmla="*/ 10226 h 244"/>
                <a:gd name="T10" fmla="*/ 1148 w 158"/>
                <a:gd name="T11" fmla="*/ 12095 h 244"/>
                <a:gd name="T12" fmla="*/ 1053 w 158"/>
                <a:gd name="T13" fmla="*/ 13102 h 244"/>
                <a:gd name="T14" fmla="*/ 940 w 158"/>
                <a:gd name="T15" fmla="*/ 14048 h 244"/>
                <a:gd name="T16" fmla="*/ 839 w 158"/>
                <a:gd name="T17" fmla="*/ 14805 h 244"/>
                <a:gd name="T18" fmla="*/ 729 w 158"/>
                <a:gd name="T19" fmla="*/ 15666 h 244"/>
                <a:gd name="T20" fmla="*/ 626 w 158"/>
                <a:gd name="T21" fmla="*/ 16470 h 244"/>
                <a:gd name="T22" fmla="*/ 513 w 158"/>
                <a:gd name="T23" fmla="*/ 17469 h 244"/>
                <a:gd name="T24" fmla="*/ 376 w 158"/>
                <a:gd name="T25" fmla="*/ 18587 h 244"/>
                <a:gd name="T26" fmla="*/ 261 w 158"/>
                <a:gd name="T27" fmla="*/ 19390 h 244"/>
                <a:gd name="T28" fmla="*/ 170 w 158"/>
                <a:gd name="T29" fmla="*/ 20390 h 244"/>
                <a:gd name="T30" fmla="*/ 94 w 158"/>
                <a:gd name="T31" fmla="*/ 21520 h 244"/>
                <a:gd name="T32" fmla="*/ 0 w 158"/>
                <a:gd name="T33" fmla="*/ 20011 h 244"/>
                <a:gd name="T34" fmla="*/ 0 w 158"/>
                <a:gd name="T35" fmla="*/ 18587 h 244"/>
                <a:gd name="T36" fmla="*/ 0 w 158"/>
                <a:gd name="T37" fmla="*/ 17387 h 244"/>
                <a:gd name="T38" fmla="*/ 0 w 158"/>
                <a:gd name="T39" fmla="*/ 15895 h 244"/>
                <a:gd name="T40" fmla="*/ 0 w 158"/>
                <a:gd name="T41" fmla="*/ 14335 h 244"/>
                <a:gd name="T42" fmla="*/ 75 w 158"/>
                <a:gd name="T43" fmla="*/ 13387 h 244"/>
                <a:gd name="T44" fmla="*/ 152 w 158"/>
                <a:gd name="T45" fmla="*/ 12509 h 244"/>
                <a:gd name="T46" fmla="*/ 261 w 158"/>
                <a:gd name="T47" fmla="*/ 12095 h 244"/>
                <a:gd name="T48" fmla="*/ 410 w 158"/>
                <a:gd name="T49" fmla="*/ 11325 h 244"/>
                <a:gd name="T50" fmla="*/ 553 w 158"/>
                <a:gd name="T51" fmla="*/ 11325 h 244"/>
                <a:gd name="T52" fmla="*/ 651 w 158"/>
                <a:gd name="T53" fmla="*/ 11103 h 244"/>
                <a:gd name="T54" fmla="*/ 791 w 158"/>
                <a:gd name="T55" fmla="*/ 9772 h 244"/>
                <a:gd name="T56" fmla="*/ 915 w 158"/>
                <a:gd name="T57" fmla="*/ 8553 h 244"/>
                <a:gd name="T58" fmla="*/ 1053 w 158"/>
                <a:gd name="T59" fmla="*/ 7444 h 244"/>
                <a:gd name="T60" fmla="*/ 1180 w 158"/>
                <a:gd name="T61" fmla="*/ 6014 h 244"/>
                <a:gd name="T62" fmla="*/ 1016 w 158"/>
                <a:gd name="T63" fmla="*/ 6014 h 244"/>
                <a:gd name="T64" fmla="*/ 905 w 158"/>
                <a:gd name="T65" fmla="*/ 5882 h 244"/>
                <a:gd name="T66" fmla="*/ 779 w 158"/>
                <a:gd name="T67" fmla="*/ 5497 h 244"/>
                <a:gd name="T68" fmla="*/ 644 w 158"/>
                <a:gd name="T69" fmla="*/ 5067 h 244"/>
                <a:gd name="T70" fmla="*/ 513 w 158"/>
                <a:gd name="T71" fmla="*/ 4568 h 244"/>
                <a:gd name="T72" fmla="*/ 376 w 158"/>
                <a:gd name="T73" fmla="*/ 3645 h 244"/>
                <a:gd name="T74" fmla="*/ 280 w 158"/>
                <a:gd name="T75" fmla="*/ 2342 h 244"/>
                <a:gd name="T76" fmla="*/ 300 w 158"/>
                <a:gd name="T77" fmla="*/ 1529 h 244"/>
                <a:gd name="T78" fmla="*/ 357 w 158"/>
                <a:gd name="T79" fmla="*/ 651 h 244"/>
                <a:gd name="T80" fmla="*/ 458 w 158"/>
                <a:gd name="T81" fmla="*/ 1745 h 244"/>
                <a:gd name="T82" fmla="*/ 562 w 158"/>
                <a:gd name="T83" fmla="*/ 2342 h 244"/>
                <a:gd name="T84" fmla="*/ 779 w 158"/>
                <a:gd name="T85" fmla="*/ 1745 h 244"/>
                <a:gd name="T86" fmla="*/ 915 w 158"/>
                <a:gd name="T87" fmla="*/ 1922 h 244"/>
                <a:gd name="T88" fmla="*/ 1103 w 158"/>
                <a:gd name="T89" fmla="*/ 1410 h 244"/>
                <a:gd name="T90" fmla="*/ 1340 w 158"/>
                <a:gd name="T91" fmla="*/ 920 h 244"/>
                <a:gd name="T92" fmla="*/ 1555 w 158"/>
                <a:gd name="T93" fmla="*/ 425 h 244"/>
                <a:gd name="T94" fmla="*/ 1677 w 158"/>
                <a:gd name="T95" fmla="*/ 0 h 244"/>
                <a:gd name="T96" fmla="*/ 1699 w 158"/>
                <a:gd name="T97" fmla="*/ 425 h 244"/>
                <a:gd name="T98" fmla="*/ 1699 w 158"/>
                <a:gd name="T99" fmla="*/ 2342 h 244"/>
                <a:gd name="T100" fmla="*/ 1715 w 158"/>
                <a:gd name="T101" fmla="*/ 2342 h 244"/>
                <a:gd name="T102" fmla="*/ 1677 w 158"/>
                <a:gd name="T103" fmla="*/ 2945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GB"/>
            </a:p>
          </p:txBody>
        </p:sp>
        <p:sp>
          <p:nvSpPr>
            <p:cNvPr id="33919" name="Freeform 125"/>
            <p:cNvSpPr>
              <a:spLocks/>
            </p:cNvSpPr>
            <p:nvPr/>
          </p:nvSpPr>
          <p:spPr bwMode="auto">
            <a:xfrm>
              <a:off x="2896" y="2139"/>
              <a:ext cx="289" cy="433"/>
            </a:xfrm>
            <a:custGeom>
              <a:avLst/>
              <a:gdLst>
                <a:gd name="T0" fmla="*/ 357 w 258"/>
                <a:gd name="T1" fmla="*/ 4718 h 350"/>
                <a:gd name="T2" fmla="*/ 512 w 258"/>
                <a:gd name="T3" fmla="*/ 3055 h 350"/>
                <a:gd name="T4" fmla="*/ 619 w 258"/>
                <a:gd name="T5" fmla="*/ 1738 h 350"/>
                <a:gd name="T6" fmla="*/ 904 w 258"/>
                <a:gd name="T7" fmla="*/ 1738 h 350"/>
                <a:gd name="T8" fmla="*/ 1139 w 258"/>
                <a:gd name="T9" fmla="*/ 1738 h 350"/>
                <a:gd name="T10" fmla="*/ 1424 w 258"/>
                <a:gd name="T11" fmla="*/ 1738 h 350"/>
                <a:gd name="T12" fmla="*/ 1553 w 258"/>
                <a:gd name="T13" fmla="*/ 1408 h 350"/>
                <a:gd name="T14" fmla="*/ 1779 w 258"/>
                <a:gd name="T15" fmla="*/ 1831 h 350"/>
                <a:gd name="T16" fmla="*/ 2008 w 258"/>
                <a:gd name="T17" fmla="*/ 1408 h 350"/>
                <a:gd name="T18" fmla="*/ 2152 w 258"/>
                <a:gd name="T19" fmla="*/ 334 h 350"/>
                <a:gd name="T20" fmla="*/ 2246 w 258"/>
                <a:gd name="T21" fmla="*/ 0 h 350"/>
                <a:gd name="T22" fmla="*/ 2492 w 258"/>
                <a:gd name="T23" fmla="*/ 1831 h 350"/>
                <a:gd name="T24" fmla="*/ 2560 w 258"/>
                <a:gd name="T25" fmla="*/ 4718 h 350"/>
                <a:gd name="T26" fmla="*/ 2800 w 258"/>
                <a:gd name="T27" fmla="*/ 8017 h 350"/>
                <a:gd name="T28" fmla="*/ 2560 w 258"/>
                <a:gd name="T29" fmla="*/ 9237 h 350"/>
                <a:gd name="T30" fmla="*/ 2492 w 258"/>
                <a:gd name="T31" fmla="*/ 13335 h 350"/>
                <a:gd name="T32" fmla="*/ 2315 w 258"/>
                <a:gd name="T33" fmla="*/ 17058 h 350"/>
                <a:gd name="T34" fmla="*/ 2152 w 258"/>
                <a:gd name="T35" fmla="*/ 19187 h 350"/>
                <a:gd name="T36" fmla="*/ 2132 w 258"/>
                <a:gd name="T37" fmla="*/ 22390 h 350"/>
                <a:gd name="T38" fmla="*/ 1921 w 258"/>
                <a:gd name="T39" fmla="*/ 23271 h 350"/>
                <a:gd name="T40" fmla="*/ 2174 w 258"/>
                <a:gd name="T41" fmla="*/ 25079 h 350"/>
                <a:gd name="T42" fmla="*/ 2315 w 258"/>
                <a:gd name="T43" fmla="*/ 27211 h 350"/>
                <a:gd name="T44" fmla="*/ 2428 w 258"/>
                <a:gd name="T45" fmla="*/ 28618 h 350"/>
                <a:gd name="T46" fmla="*/ 2174 w 258"/>
                <a:gd name="T47" fmla="*/ 28618 h 350"/>
                <a:gd name="T48" fmla="*/ 2008 w 258"/>
                <a:gd name="T49" fmla="*/ 30100 h 350"/>
                <a:gd name="T50" fmla="*/ 1779 w 258"/>
                <a:gd name="T51" fmla="*/ 30308 h 350"/>
                <a:gd name="T52" fmla="*/ 1595 w 258"/>
                <a:gd name="T53" fmla="*/ 30308 h 350"/>
                <a:gd name="T54" fmla="*/ 1455 w 258"/>
                <a:gd name="T55" fmla="*/ 29489 h 350"/>
                <a:gd name="T56" fmla="*/ 1275 w 258"/>
                <a:gd name="T57" fmla="*/ 28835 h 350"/>
                <a:gd name="T58" fmla="*/ 1016 w 258"/>
                <a:gd name="T59" fmla="*/ 28436 h 350"/>
                <a:gd name="T60" fmla="*/ 973 w 258"/>
                <a:gd name="T61" fmla="*/ 27632 h 350"/>
                <a:gd name="T62" fmla="*/ 810 w 258"/>
                <a:gd name="T63" fmla="*/ 25772 h 350"/>
                <a:gd name="T64" fmla="*/ 619 w 258"/>
                <a:gd name="T65" fmla="*/ 23882 h 350"/>
                <a:gd name="T66" fmla="*/ 441 w 258"/>
                <a:gd name="T67" fmla="*/ 22668 h 350"/>
                <a:gd name="T68" fmla="*/ 357 w 258"/>
                <a:gd name="T69" fmla="*/ 20853 h 350"/>
                <a:gd name="T70" fmla="*/ 208 w 258"/>
                <a:gd name="T71" fmla="*/ 18915 h 350"/>
                <a:gd name="T72" fmla="*/ 152 w 258"/>
                <a:gd name="T73" fmla="*/ 17058 h 350"/>
                <a:gd name="T74" fmla="*/ 0 w 258"/>
                <a:gd name="T75" fmla="*/ 15871 h 350"/>
                <a:gd name="T76" fmla="*/ 94 w 258"/>
                <a:gd name="T77" fmla="*/ 13995 h 350"/>
                <a:gd name="T78" fmla="*/ 94 w 258"/>
                <a:gd name="T79" fmla="*/ 13002 h 350"/>
                <a:gd name="T80" fmla="*/ 250 w 258"/>
                <a:gd name="T81" fmla="*/ 11515 h 350"/>
                <a:gd name="T82" fmla="*/ 357 w 258"/>
                <a:gd name="T83" fmla="*/ 9875 h 350"/>
                <a:gd name="T84" fmla="*/ 357 w 258"/>
                <a:gd name="T85" fmla="*/ 6973 h 3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8"/>
                <a:gd name="T130" fmla="*/ 0 h 350"/>
                <a:gd name="T131" fmla="*/ 258 w 258"/>
                <a:gd name="T132" fmla="*/ 350 h 3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8" h="350">
                  <a:moveTo>
                    <a:pt x="33" y="64"/>
                  </a:moveTo>
                  <a:lnTo>
                    <a:pt x="33" y="54"/>
                  </a:lnTo>
                  <a:lnTo>
                    <a:pt x="47" y="54"/>
                  </a:lnTo>
                  <a:lnTo>
                    <a:pt x="47" y="35"/>
                  </a:lnTo>
                  <a:lnTo>
                    <a:pt x="45" y="19"/>
                  </a:lnTo>
                  <a:lnTo>
                    <a:pt x="56" y="19"/>
                  </a:lnTo>
                  <a:lnTo>
                    <a:pt x="68" y="19"/>
                  </a:lnTo>
                  <a:lnTo>
                    <a:pt x="83" y="19"/>
                  </a:lnTo>
                  <a:lnTo>
                    <a:pt x="94" y="19"/>
                  </a:lnTo>
                  <a:lnTo>
                    <a:pt x="106" y="19"/>
                  </a:lnTo>
                  <a:lnTo>
                    <a:pt x="118" y="19"/>
                  </a:lnTo>
                  <a:lnTo>
                    <a:pt x="130" y="19"/>
                  </a:lnTo>
                  <a:lnTo>
                    <a:pt x="142" y="19"/>
                  </a:lnTo>
                  <a:lnTo>
                    <a:pt x="144" y="16"/>
                  </a:lnTo>
                  <a:lnTo>
                    <a:pt x="144" y="19"/>
                  </a:lnTo>
                  <a:lnTo>
                    <a:pt x="163" y="21"/>
                  </a:lnTo>
                  <a:lnTo>
                    <a:pt x="182" y="23"/>
                  </a:lnTo>
                  <a:lnTo>
                    <a:pt x="187" y="16"/>
                  </a:lnTo>
                  <a:lnTo>
                    <a:pt x="194" y="14"/>
                  </a:lnTo>
                  <a:lnTo>
                    <a:pt x="198" y="4"/>
                  </a:lnTo>
                  <a:lnTo>
                    <a:pt x="201" y="4"/>
                  </a:lnTo>
                  <a:lnTo>
                    <a:pt x="208" y="0"/>
                  </a:lnTo>
                  <a:lnTo>
                    <a:pt x="217" y="9"/>
                  </a:lnTo>
                  <a:lnTo>
                    <a:pt x="229" y="21"/>
                  </a:lnTo>
                  <a:lnTo>
                    <a:pt x="234" y="35"/>
                  </a:lnTo>
                  <a:lnTo>
                    <a:pt x="236" y="54"/>
                  </a:lnTo>
                  <a:lnTo>
                    <a:pt x="243" y="78"/>
                  </a:lnTo>
                  <a:lnTo>
                    <a:pt x="258" y="92"/>
                  </a:lnTo>
                  <a:lnTo>
                    <a:pt x="248" y="99"/>
                  </a:lnTo>
                  <a:lnTo>
                    <a:pt x="236" y="106"/>
                  </a:lnTo>
                  <a:lnTo>
                    <a:pt x="232" y="130"/>
                  </a:lnTo>
                  <a:lnTo>
                    <a:pt x="229" y="153"/>
                  </a:lnTo>
                  <a:lnTo>
                    <a:pt x="227" y="170"/>
                  </a:lnTo>
                  <a:lnTo>
                    <a:pt x="213" y="196"/>
                  </a:lnTo>
                  <a:lnTo>
                    <a:pt x="208" y="217"/>
                  </a:lnTo>
                  <a:lnTo>
                    <a:pt x="198" y="220"/>
                  </a:lnTo>
                  <a:lnTo>
                    <a:pt x="198" y="239"/>
                  </a:lnTo>
                  <a:lnTo>
                    <a:pt x="196" y="257"/>
                  </a:lnTo>
                  <a:lnTo>
                    <a:pt x="184" y="260"/>
                  </a:lnTo>
                  <a:lnTo>
                    <a:pt x="177" y="267"/>
                  </a:lnTo>
                  <a:lnTo>
                    <a:pt x="184" y="274"/>
                  </a:lnTo>
                  <a:lnTo>
                    <a:pt x="201" y="288"/>
                  </a:lnTo>
                  <a:lnTo>
                    <a:pt x="206" y="300"/>
                  </a:lnTo>
                  <a:lnTo>
                    <a:pt x="213" y="312"/>
                  </a:lnTo>
                  <a:lnTo>
                    <a:pt x="222" y="314"/>
                  </a:lnTo>
                  <a:lnTo>
                    <a:pt x="224" y="328"/>
                  </a:lnTo>
                  <a:lnTo>
                    <a:pt x="213" y="328"/>
                  </a:lnTo>
                  <a:lnTo>
                    <a:pt x="201" y="328"/>
                  </a:lnTo>
                  <a:lnTo>
                    <a:pt x="194" y="335"/>
                  </a:lnTo>
                  <a:lnTo>
                    <a:pt x="187" y="345"/>
                  </a:lnTo>
                  <a:lnTo>
                    <a:pt x="170" y="345"/>
                  </a:lnTo>
                  <a:lnTo>
                    <a:pt x="163" y="347"/>
                  </a:lnTo>
                  <a:lnTo>
                    <a:pt x="158" y="345"/>
                  </a:lnTo>
                  <a:lnTo>
                    <a:pt x="146" y="347"/>
                  </a:lnTo>
                  <a:lnTo>
                    <a:pt x="146" y="350"/>
                  </a:lnTo>
                  <a:lnTo>
                    <a:pt x="135" y="338"/>
                  </a:lnTo>
                  <a:lnTo>
                    <a:pt x="123" y="328"/>
                  </a:lnTo>
                  <a:lnTo>
                    <a:pt x="118" y="331"/>
                  </a:lnTo>
                  <a:lnTo>
                    <a:pt x="109" y="333"/>
                  </a:lnTo>
                  <a:lnTo>
                    <a:pt x="94" y="326"/>
                  </a:lnTo>
                  <a:lnTo>
                    <a:pt x="92" y="321"/>
                  </a:lnTo>
                  <a:lnTo>
                    <a:pt x="90" y="317"/>
                  </a:lnTo>
                  <a:lnTo>
                    <a:pt x="80" y="305"/>
                  </a:lnTo>
                  <a:lnTo>
                    <a:pt x="75" y="295"/>
                  </a:lnTo>
                  <a:lnTo>
                    <a:pt x="59" y="281"/>
                  </a:lnTo>
                  <a:lnTo>
                    <a:pt x="56" y="274"/>
                  </a:lnTo>
                  <a:lnTo>
                    <a:pt x="42" y="265"/>
                  </a:lnTo>
                  <a:lnTo>
                    <a:pt x="40" y="260"/>
                  </a:lnTo>
                  <a:lnTo>
                    <a:pt x="28" y="255"/>
                  </a:lnTo>
                  <a:lnTo>
                    <a:pt x="33" y="239"/>
                  </a:lnTo>
                  <a:lnTo>
                    <a:pt x="23" y="229"/>
                  </a:lnTo>
                  <a:lnTo>
                    <a:pt x="19" y="217"/>
                  </a:lnTo>
                  <a:lnTo>
                    <a:pt x="16" y="208"/>
                  </a:lnTo>
                  <a:lnTo>
                    <a:pt x="14" y="196"/>
                  </a:lnTo>
                  <a:lnTo>
                    <a:pt x="7" y="184"/>
                  </a:lnTo>
                  <a:lnTo>
                    <a:pt x="0" y="182"/>
                  </a:lnTo>
                  <a:lnTo>
                    <a:pt x="7" y="170"/>
                  </a:lnTo>
                  <a:lnTo>
                    <a:pt x="9" y="161"/>
                  </a:lnTo>
                  <a:lnTo>
                    <a:pt x="9" y="156"/>
                  </a:lnTo>
                  <a:lnTo>
                    <a:pt x="9" y="149"/>
                  </a:lnTo>
                  <a:lnTo>
                    <a:pt x="19" y="137"/>
                  </a:lnTo>
                  <a:lnTo>
                    <a:pt x="23" y="132"/>
                  </a:lnTo>
                  <a:lnTo>
                    <a:pt x="33" y="130"/>
                  </a:lnTo>
                  <a:lnTo>
                    <a:pt x="33" y="113"/>
                  </a:lnTo>
                  <a:lnTo>
                    <a:pt x="33" y="97"/>
                  </a:lnTo>
                  <a:lnTo>
                    <a:pt x="33" y="80"/>
                  </a:lnTo>
                  <a:lnTo>
                    <a:pt x="33" y="64"/>
                  </a:lnTo>
                  <a:close/>
                </a:path>
              </a:pathLst>
            </a:custGeom>
            <a:solidFill>
              <a:srgbClr val="E1E1E1"/>
            </a:solidFill>
            <a:ln w="3175">
              <a:solidFill>
                <a:srgbClr val="000000"/>
              </a:solidFill>
              <a:round/>
              <a:headEnd/>
              <a:tailEnd/>
            </a:ln>
          </p:spPr>
          <p:txBody>
            <a:bodyPr/>
            <a:lstStyle/>
            <a:p>
              <a:endParaRPr lang="en-GB"/>
            </a:p>
          </p:txBody>
        </p:sp>
        <p:sp>
          <p:nvSpPr>
            <p:cNvPr id="33920" name="Freeform 126"/>
            <p:cNvSpPr>
              <a:spLocks/>
            </p:cNvSpPr>
            <p:nvPr/>
          </p:nvSpPr>
          <p:spPr bwMode="auto">
            <a:xfrm>
              <a:off x="3026" y="2701"/>
              <a:ext cx="33" cy="45"/>
            </a:xfrm>
            <a:custGeom>
              <a:avLst/>
              <a:gdLst>
                <a:gd name="T0" fmla="*/ 196 w 30"/>
                <a:gd name="T1" fmla="*/ 525 h 37"/>
                <a:gd name="T2" fmla="*/ 196 w 30"/>
                <a:gd name="T3" fmla="*/ 0 h 37"/>
                <a:gd name="T4" fmla="*/ 122 w 30"/>
                <a:gd name="T5" fmla="*/ 0 h 37"/>
                <a:gd name="T6" fmla="*/ 108 w 30"/>
                <a:gd name="T7" fmla="*/ 240 h 37"/>
                <a:gd name="T8" fmla="*/ 2 w 30"/>
                <a:gd name="T9" fmla="*/ 432 h 37"/>
                <a:gd name="T10" fmla="*/ 0 w 30"/>
                <a:gd name="T11" fmla="*/ 432 h 37"/>
                <a:gd name="T12" fmla="*/ 2 w 30"/>
                <a:gd name="T13" fmla="*/ 432 h 37"/>
                <a:gd name="T14" fmla="*/ 4 w 30"/>
                <a:gd name="T15" fmla="*/ 1397 h 37"/>
                <a:gd name="T16" fmla="*/ 55 w 30"/>
                <a:gd name="T17" fmla="*/ 2263 h 37"/>
                <a:gd name="T18" fmla="*/ 81 w 30"/>
                <a:gd name="T19" fmla="*/ 2263 h 37"/>
                <a:gd name="T20" fmla="*/ 144 w 30"/>
                <a:gd name="T21" fmla="*/ 1587 h 37"/>
                <a:gd name="T22" fmla="*/ 220 w 30"/>
                <a:gd name="T23" fmla="*/ 882 h 37"/>
                <a:gd name="T24" fmla="*/ 196 w 30"/>
                <a:gd name="T25" fmla="*/ 525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GB"/>
            </a:p>
          </p:txBody>
        </p:sp>
        <p:sp>
          <p:nvSpPr>
            <p:cNvPr id="33921" name="Freeform 127"/>
            <p:cNvSpPr>
              <a:spLocks/>
            </p:cNvSpPr>
            <p:nvPr/>
          </p:nvSpPr>
          <p:spPr bwMode="auto">
            <a:xfrm>
              <a:off x="2711" y="2569"/>
              <a:ext cx="132" cy="190"/>
            </a:xfrm>
            <a:custGeom>
              <a:avLst/>
              <a:gdLst>
                <a:gd name="T0" fmla="*/ 213 w 118"/>
                <a:gd name="T1" fmla="*/ 8821 h 154"/>
                <a:gd name="T2" fmla="*/ 97 w 118"/>
                <a:gd name="T3" fmla="*/ 8979 h 154"/>
                <a:gd name="T4" fmla="*/ 97 w 118"/>
                <a:gd name="T5" fmla="*/ 9405 h 154"/>
                <a:gd name="T6" fmla="*/ 97 w 118"/>
                <a:gd name="T7" fmla="*/ 9731 h 154"/>
                <a:gd name="T8" fmla="*/ 122 w 118"/>
                <a:gd name="T9" fmla="*/ 10361 h 154"/>
                <a:gd name="T10" fmla="*/ 97 w 118"/>
                <a:gd name="T11" fmla="*/ 10654 h 154"/>
                <a:gd name="T12" fmla="*/ 56 w 118"/>
                <a:gd name="T13" fmla="*/ 10361 h 154"/>
                <a:gd name="T14" fmla="*/ 0 w 118"/>
                <a:gd name="T15" fmla="*/ 11114 h 154"/>
                <a:gd name="T16" fmla="*/ 150 w 118"/>
                <a:gd name="T17" fmla="*/ 12684 h 154"/>
                <a:gd name="T18" fmla="*/ 256 w 118"/>
                <a:gd name="T19" fmla="*/ 11875 h 154"/>
                <a:gd name="T20" fmla="*/ 329 w 118"/>
                <a:gd name="T21" fmla="*/ 12070 h 154"/>
                <a:gd name="T22" fmla="*/ 417 w 118"/>
                <a:gd name="T23" fmla="*/ 12292 h 154"/>
                <a:gd name="T24" fmla="*/ 466 w 118"/>
                <a:gd name="T25" fmla="*/ 11875 h 154"/>
                <a:gd name="T26" fmla="*/ 551 w 118"/>
                <a:gd name="T27" fmla="*/ 11875 h 154"/>
                <a:gd name="T28" fmla="*/ 577 w 118"/>
                <a:gd name="T29" fmla="*/ 12559 h 154"/>
                <a:gd name="T30" fmla="*/ 722 w 118"/>
                <a:gd name="T31" fmla="*/ 11530 h 154"/>
                <a:gd name="T32" fmla="*/ 861 w 118"/>
                <a:gd name="T33" fmla="*/ 10562 h 154"/>
                <a:gd name="T34" fmla="*/ 861 w 118"/>
                <a:gd name="T35" fmla="*/ 9405 h 154"/>
                <a:gd name="T36" fmla="*/ 871 w 118"/>
                <a:gd name="T37" fmla="*/ 8250 h 154"/>
                <a:gd name="T38" fmla="*/ 1008 w 118"/>
                <a:gd name="T39" fmla="*/ 6999 h 154"/>
                <a:gd name="T40" fmla="*/ 1090 w 118"/>
                <a:gd name="T41" fmla="*/ 5899 h 154"/>
                <a:gd name="T42" fmla="*/ 1131 w 118"/>
                <a:gd name="T43" fmla="*/ 4877 h 154"/>
                <a:gd name="T44" fmla="*/ 1163 w 118"/>
                <a:gd name="T45" fmla="*/ 3727 h 154"/>
                <a:gd name="T46" fmla="*/ 1163 w 118"/>
                <a:gd name="T47" fmla="*/ 2577 h 154"/>
                <a:gd name="T48" fmla="*/ 1219 w 118"/>
                <a:gd name="T49" fmla="*/ 1383 h 154"/>
                <a:gd name="T50" fmla="*/ 1255 w 118"/>
                <a:gd name="T51" fmla="*/ 258 h 154"/>
                <a:gd name="T52" fmla="*/ 1131 w 118"/>
                <a:gd name="T53" fmla="*/ 0 h 154"/>
                <a:gd name="T54" fmla="*/ 1008 w 118"/>
                <a:gd name="T55" fmla="*/ 0 h 154"/>
                <a:gd name="T56" fmla="*/ 901 w 118"/>
                <a:gd name="T57" fmla="*/ 392 h 154"/>
                <a:gd name="T58" fmla="*/ 861 w 118"/>
                <a:gd name="T59" fmla="*/ 2018 h 154"/>
                <a:gd name="T60" fmla="*/ 815 w 118"/>
                <a:gd name="T61" fmla="*/ 2759 h 154"/>
                <a:gd name="T62" fmla="*/ 688 w 118"/>
                <a:gd name="T63" fmla="*/ 2381 h 154"/>
                <a:gd name="T64" fmla="*/ 521 w 118"/>
                <a:gd name="T65" fmla="*/ 2105 h 154"/>
                <a:gd name="T66" fmla="*/ 373 w 118"/>
                <a:gd name="T67" fmla="*/ 2105 h 154"/>
                <a:gd name="T68" fmla="*/ 351 w 118"/>
                <a:gd name="T69" fmla="*/ 3519 h 154"/>
                <a:gd name="T70" fmla="*/ 551 w 118"/>
                <a:gd name="T71" fmla="*/ 3224 h 154"/>
                <a:gd name="T72" fmla="*/ 551 w 118"/>
                <a:gd name="T73" fmla="*/ 4273 h 154"/>
                <a:gd name="T74" fmla="*/ 466 w 118"/>
                <a:gd name="T75" fmla="*/ 5074 h 154"/>
                <a:gd name="T76" fmla="*/ 577 w 118"/>
                <a:gd name="T77" fmla="*/ 6393 h 154"/>
                <a:gd name="T78" fmla="*/ 521 w 118"/>
                <a:gd name="T79" fmla="*/ 8561 h 154"/>
                <a:gd name="T80" fmla="*/ 466 w 118"/>
                <a:gd name="T81" fmla="*/ 8979 h 154"/>
                <a:gd name="T82" fmla="*/ 417 w 118"/>
                <a:gd name="T83" fmla="*/ 8398 h 154"/>
                <a:gd name="T84" fmla="*/ 351 w 118"/>
                <a:gd name="T85" fmla="*/ 8821 h 154"/>
                <a:gd name="T86" fmla="*/ 256 w 118"/>
                <a:gd name="T87" fmla="*/ 8024 h 154"/>
                <a:gd name="T88" fmla="*/ 213 w 118"/>
                <a:gd name="T89" fmla="*/ 8821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GB"/>
            </a:p>
          </p:txBody>
        </p:sp>
        <p:sp>
          <p:nvSpPr>
            <p:cNvPr id="33922" name="Freeform 128"/>
            <p:cNvSpPr>
              <a:spLocks/>
            </p:cNvSpPr>
            <p:nvPr/>
          </p:nvSpPr>
          <p:spPr bwMode="auto">
            <a:xfrm>
              <a:off x="3113" y="2545"/>
              <a:ext cx="140" cy="205"/>
            </a:xfrm>
            <a:custGeom>
              <a:avLst/>
              <a:gdLst>
                <a:gd name="T0" fmla="*/ 642 w 125"/>
                <a:gd name="T1" fmla="*/ 11521 h 166"/>
                <a:gd name="T2" fmla="*/ 457 w 125"/>
                <a:gd name="T3" fmla="*/ 10774 h 166"/>
                <a:gd name="T4" fmla="*/ 300 w 125"/>
                <a:gd name="T5" fmla="*/ 10057 h 166"/>
                <a:gd name="T6" fmla="*/ 170 w 125"/>
                <a:gd name="T7" fmla="*/ 9205 h 166"/>
                <a:gd name="T8" fmla="*/ 0 w 125"/>
                <a:gd name="T9" fmla="*/ 8593 h 166"/>
                <a:gd name="T10" fmla="*/ 0 w 125"/>
                <a:gd name="T11" fmla="*/ 6798 h 166"/>
                <a:gd name="T12" fmla="*/ 132 w 125"/>
                <a:gd name="T13" fmla="*/ 5370 h 166"/>
                <a:gd name="T14" fmla="*/ 170 w 125"/>
                <a:gd name="T15" fmla="*/ 4217 h 166"/>
                <a:gd name="T16" fmla="*/ 132 w 125"/>
                <a:gd name="T17" fmla="*/ 3019 h 166"/>
                <a:gd name="T18" fmla="*/ 75 w 125"/>
                <a:gd name="T19" fmla="*/ 1859 h 166"/>
                <a:gd name="T20" fmla="*/ 0 w 125"/>
                <a:gd name="T21" fmla="*/ 622 h 166"/>
                <a:gd name="T22" fmla="*/ 75 w 125"/>
                <a:gd name="T23" fmla="*/ 0 h 166"/>
                <a:gd name="T24" fmla="*/ 208 w 125"/>
                <a:gd name="T25" fmla="*/ 0 h 166"/>
                <a:gd name="T26" fmla="*/ 327 w 125"/>
                <a:gd name="T27" fmla="*/ 0 h 166"/>
                <a:gd name="T28" fmla="*/ 494 w 125"/>
                <a:gd name="T29" fmla="*/ 267 h 166"/>
                <a:gd name="T30" fmla="*/ 694 w 125"/>
                <a:gd name="T31" fmla="*/ 1446 h 166"/>
                <a:gd name="T32" fmla="*/ 939 w 125"/>
                <a:gd name="T33" fmla="*/ 1859 h 166"/>
                <a:gd name="T34" fmla="*/ 1015 w 125"/>
                <a:gd name="T35" fmla="*/ 1245 h 166"/>
                <a:gd name="T36" fmla="*/ 1204 w 125"/>
                <a:gd name="T37" fmla="*/ 816 h 166"/>
                <a:gd name="T38" fmla="*/ 1360 w 125"/>
                <a:gd name="T39" fmla="*/ 1008 h 166"/>
                <a:gd name="T40" fmla="*/ 1273 w 125"/>
                <a:gd name="T41" fmla="*/ 1859 h 166"/>
                <a:gd name="T42" fmla="*/ 1204 w 125"/>
                <a:gd name="T43" fmla="*/ 2835 h 166"/>
                <a:gd name="T44" fmla="*/ 1204 w 125"/>
                <a:gd name="T45" fmla="*/ 4217 h 166"/>
                <a:gd name="T46" fmla="*/ 1204 w 125"/>
                <a:gd name="T47" fmla="*/ 5686 h 166"/>
                <a:gd name="T48" fmla="*/ 1204 w 125"/>
                <a:gd name="T49" fmla="*/ 6798 h 166"/>
                <a:gd name="T50" fmla="*/ 1204 w 125"/>
                <a:gd name="T51" fmla="*/ 8184 h 166"/>
                <a:gd name="T52" fmla="*/ 1296 w 125"/>
                <a:gd name="T53" fmla="*/ 9586 h 166"/>
                <a:gd name="T54" fmla="*/ 1204 w 125"/>
                <a:gd name="T55" fmla="*/ 9742 h 166"/>
                <a:gd name="T56" fmla="*/ 1139 w 125"/>
                <a:gd name="T57" fmla="*/ 10774 h 166"/>
                <a:gd name="T58" fmla="*/ 1075 w 125"/>
                <a:gd name="T59" fmla="*/ 11368 h 166"/>
                <a:gd name="T60" fmla="*/ 973 w 125"/>
                <a:gd name="T61" fmla="*/ 12490 h 166"/>
                <a:gd name="T62" fmla="*/ 908 w 125"/>
                <a:gd name="T63" fmla="*/ 13909 h 166"/>
                <a:gd name="T64" fmla="*/ 880 w 125"/>
                <a:gd name="T65" fmla="*/ 13909 h 166"/>
                <a:gd name="T66" fmla="*/ 776 w 125"/>
                <a:gd name="T67" fmla="*/ 12920 h 166"/>
                <a:gd name="T68" fmla="*/ 642 w 125"/>
                <a:gd name="T69" fmla="*/ 11931 h 166"/>
                <a:gd name="T70" fmla="*/ 642 w 125"/>
                <a:gd name="T71" fmla="*/ 1152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GB"/>
            </a:p>
          </p:txBody>
        </p:sp>
        <p:sp>
          <p:nvSpPr>
            <p:cNvPr id="33923" name="Freeform 129"/>
            <p:cNvSpPr>
              <a:spLocks/>
            </p:cNvSpPr>
            <p:nvPr/>
          </p:nvSpPr>
          <p:spPr bwMode="auto">
            <a:xfrm>
              <a:off x="5557" y="2580"/>
              <a:ext cx="3" cy="3"/>
            </a:xfrm>
            <a:custGeom>
              <a:avLst/>
              <a:gdLst>
                <a:gd name="T0" fmla="*/ 8159 w 2"/>
                <a:gd name="T1" fmla="*/ 0 h 2"/>
                <a:gd name="T2" fmla="*/ 0 w 2"/>
                <a:gd name="T3" fmla="*/ 8159 h 2"/>
                <a:gd name="T4" fmla="*/ 0 w 2"/>
                <a:gd name="T5" fmla="*/ 0 h 2"/>
                <a:gd name="T6" fmla="*/ 8159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GB"/>
            </a:p>
          </p:txBody>
        </p:sp>
        <p:sp>
          <p:nvSpPr>
            <p:cNvPr id="33924" name="Freeform 130"/>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GB"/>
            </a:p>
          </p:txBody>
        </p:sp>
        <p:sp>
          <p:nvSpPr>
            <p:cNvPr id="33925" name="Rectangle 131"/>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3926" name="Freeform 132"/>
            <p:cNvSpPr>
              <a:spLocks/>
            </p:cNvSpPr>
            <p:nvPr/>
          </p:nvSpPr>
          <p:spPr bwMode="auto">
            <a:xfrm>
              <a:off x="5567" y="2604"/>
              <a:ext cx="5" cy="3"/>
            </a:xfrm>
            <a:custGeom>
              <a:avLst/>
              <a:gdLst>
                <a:gd name="T0" fmla="*/ 0 w 3"/>
                <a:gd name="T1" fmla="*/ 8159 h 2"/>
                <a:gd name="T2" fmla="*/ 131750 w 3"/>
                <a:gd name="T3" fmla="*/ 0 h 2"/>
                <a:gd name="T4" fmla="*/ 0 w 3"/>
                <a:gd name="T5" fmla="*/ 0 h 2"/>
                <a:gd name="T6" fmla="*/ 0 w 3"/>
                <a:gd name="T7" fmla="*/ 8159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GB"/>
            </a:p>
          </p:txBody>
        </p:sp>
        <p:sp>
          <p:nvSpPr>
            <p:cNvPr id="33927" name="Freeform 133"/>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GB"/>
            </a:p>
          </p:txBody>
        </p:sp>
        <p:sp>
          <p:nvSpPr>
            <p:cNvPr id="33928" name="Freeform 134"/>
            <p:cNvSpPr>
              <a:spLocks/>
            </p:cNvSpPr>
            <p:nvPr/>
          </p:nvSpPr>
          <p:spPr bwMode="auto">
            <a:xfrm>
              <a:off x="2564" y="2343"/>
              <a:ext cx="207" cy="208"/>
            </a:xfrm>
            <a:custGeom>
              <a:avLst/>
              <a:gdLst>
                <a:gd name="T0" fmla="*/ 1042 w 187"/>
                <a:gd name="T1" fmla="*/ 10775 h 168"/>
                <a:gd name="T2" fmla="*/ 941 w 187"/>
                <a:gd name="T3" fmla="*/ 11163 h 168"/>
                <a:gd name="T4" fmla="*/ 896 w 187"/>
                <a:gd name="T5" fmla="*/ 11938 h 168"/>
                <a:gd name="T6" fmla="*/ 820 w 187"/>
                <a:gd name="T7" fmla="*/ 13025 h 168"/>
                <a:gd name="T8" fmla="*/ 798 w 187"/>
                <a:gd name="T9" fmla="*/ 14260 h 168"/>
                <a:gd name="T10" fmla="*/ 731 w 187"/>
                <a:gd name="T11" fmla="*/ 14101 h 168"/>
                <a:gd name="T12" fmla="*/ 731 w 187"/>
                <a:gd name="T13" fmla="*/ 14756 h 168"/>
                <a:gd name="T14" fmla="*/ 627 w 187"/>
                <a:gd name="T15" fmla="*/ 14756 h 168"/>
                <a:gd name="T16" fmla="*/ 596 w 187"/>
                <a:gd name="T17" fmla="*/ 14477 h 168"/>
                <a:gd name="T18" fmla="*/ 571 w 187"/>
                <a:gd name="T19" fmla="*/ 14756 h 168"/>
                <a:gd name="T20" fmla="*/ 566 w 187"/>
                <a:gd name="T21" fmla="*/ 14756 h 168"/>
                <a:gd name="T22" fmla="*/ 538 w 187"/>
                <a:gd name="T23" fmla="*/ 14260 h 168"/>
                <a:gd name="T24" fmla="*/ 538 w 187"/>
                <a:gd name="T25" fmla="*/ 14891 h 168"/>
                <a:gd name="T26" fmla="*/ 516 w 187"/>
                <a:gd name="T27" fmla="*/ 14756 h 168"/>
                <a:gd name="T28" fmla="*/ 516 w 187"/>
                <a:gd name="T29" fmla="*/ 14756 h 168"/>
                <a:gd name="T30" fmla="*/ 468 w 187"/>
                <a:gd name="T31" fmla="*/ 14756 h 168"/>
                <a:gd name="T32" fmla="*/ 417 w 187"/>
                <a:gd name="T33" fmla="*/ 14891 h 168"/>
                <a:gd name="T34" fmla="*/ 345 w 187"/>
                <a:gd name="T35" fmla="*/ 13167 h 168"/>
                <a:gd name="T36" fmla="*/ 380 w 187"/>
                <a:gd name="T37" fmla="*/ 13167 h 168"/>
                <a:gd name="T38" fmla="*/ 341 w 187"/>
                <a:gd name="T39" fmla="*/ 13025 h 168"/>
                <a:gd name="T40" fmla="*/ 345 w 187"/>
                <a:gd name="T41" fmla="*/ 13025 h 168"/>
                <a:gd name="T42" fmla="*/ 312 w 187"/>
                <a:gd name="T43" fmla="*/ 12631 h 168"/>
                <a:gd name="T44" fmla="*/ 170 w 187"/>
                <a:gd name="T45" fmla="*/ 11803 h 168"/>
                <a:gd name="T46" fmla="*/ 114 w 187"/>
                <a:gd name="T47" fmla="*/ 11518 h 168"/>
                <a:gd name="T48" fmla="*/ 138 w 187"/>
                <a:gd name="T49" fmla="*/ 11381 h 168"/>
                <a:gd name="T50" fmla="*/ 0 w 187"/>
                <a:gd name="T51" fmla="*/ 11803 h 168"/>
                <a:gd name="T52" fmla="*/ 2 w 187"/>
                <a:gd name="T53" fmla="*/ 9642 h 168"/>
                <a:gd name="T54" fmla="*/ 2 w 187"/>
                <a:gd name="T55" fmla="*/ 7424 h 168"/>
                <a:gd name="T56" fmla="*/ 114 w 187"/>
                <a:gd name="T57" fmla="*/ 5677 h 168"/>
                <a:gd name="T58" fmla="*/ 138 w 187"/>
                <a:gd name="T59" fmla="*/ 4182 h 168"/>
                <a:gd name="T60" fmla="*/ 114 w 187"/>
                <a:gd name="T61" fmla="*/ 3339 h 168"/>
                <a:gd name="T62" fmla="*/ 114 w 187"/>
                <a:gd name="T63" fmla="*/ 2697 h 168"/>
                <a:gd name="T64" fmla="*/ 154 w 187"/>
                <a:gd name="T65" fmla="*/ 1746 h 168"/>
                <a:gd name="T66" fmla="*/ 188 w 187"/>
                <a:gd name="T67" fmla="*/ 425 h 168"/>
                <a:gd name="T68" fmla="*/ 312 w 187"/>
                <a:gd name="T69" fmla="*/ 0 h 168"/>
                <a:gd name="T70" fmla="*/ 462 w 187"/>
                <a:gd name="T71" fmla="*/ 277 h 168"/>
                <a:gd name="T72" fmla="*/ 538 w 187"/>
                <a:gd name="T73" fmla="*/ 1139 h 168"/>
                <a:gd name="T74" fmla="*/ 689 w 187"/>
                <a:gd name="T75" fmla="*/ 651 h 168"/>
                <a:gd name="T76" fmla="*/ 775 w 187"/>
                <a:gd name="T77" fmla="*/ 1139 h 168"/>
                <a:gd name="T78" fmla="*/ 883 w 187"/>
                <a:gd name="T79" fmla="*/ 1530 h 168"/>
                <a:gd name="T80" fmla="*/ 1011 w 187"/>
                <a:gd name="T81" fmla="*/ 651 h 168"/>
                <a:gd name="T82" fmla="*/ 1161 w 187"/>
                <a:gd name="T83" fmla="*/ 920 h 168"/>
                <a:gd name="T84" fmla="*/ 1290 w 187"/>
                <a:gd name="T85" fmla="*/ 1139 h 168"/>
                <a:gd name="T86" fmla="*/ 1430 w 187"/>
                <a:gd name="T87" fmla="*/ 0 h 168"/>
                <a:gd name="T88" fmla="*/ 1497 w 187"/>
                <a:gd name="T89" fmla="*/ 1139 h 168"/>
                <a:gd name="T90" fmla="*/ 1512 w 187"/>
                <a:gd name="T91" fmla="*/ 2345 h 168"/>
                <a:gd name="T92" fmla="*/ 1581 w 187"/>
                <a:gd name="T93" fmla="*/ 2697 h 168"/>
                <a:gd name="T94" fmla="*/ 1556 w 187"/>
                <a:gd name="T95" fmla="*/ 3837 h 168"/>
                <a:gd name="T96" fmla="*/ 1443 w 187"/>
                <a:gd name="T97" fmla="*/ 4585 h 168"/>
                <a:gd name="T98" fmla="*/ 1422 w 187"/>
                <a:gd name="T99" fmla="*/ 5882 h 168"/>
                <a:gd name="T100" fmla="*/ 1363 w 187"/>
                <a:gd name="T101" fmla="*/ 6938 h 168"/>
                <a:gd name="T102" fmla="*/ 1325 w 187"/>
                <a:gd name="T103" fmla="*/ 8184 h 168"/>
                <a:gd name="T104" fmla="*/ 1269 w 187"/>
                <a:gd name="T105" fmla="*/ 9016 h 168"/>
                <a:gd name="T106" fmla="*/ 1215 w 187"/>
                <a:gd name="T107" fmla="*/ 10457 h 168"/>
                <a:gd name="T108" fmla="*/ 1115 w 187"/>
                <a:gd name="T109" fmla="*/ 11518 h 168"/>
                <a:gd name="T110" fmla="*/ 1042 w 187"/>
                <a:gd name="T111" fmla="*/ 10775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GB"/>
            </a:p>
          </p:txBody>
        </p:sp>
        <p:sp>
          <p:nvSpPr>
            <p:cNvPr id="33929" name="Freeform 135"/>
            <p:cNvSpPr>
              <a:spLocks/>
            </p:cNvSpPr>
            <p:nvPr/>
          </p:nvSpPr>
          <p:spPr bwMode="auto">
            <a:xfrm>
              <a:off x="2529" y="2375"/>
              <a:ext cx="52" cy="135"/>
            </a:xfrm>
            <a:custGeom>
              <a:avLst/>
              <a:gdLst>
                <a:gd name="T0" fmla="*/ 2 w 47"/>
                <a:gd name="T1" fmla="*/ 2176 h 109"/>
                <a:gd name="T2" fmla="*/ 0 w 47"/>
                <a:gd name="T3" fmla="*/ 2714 h 109"/>
                <a:gd name="T4" fmla="*/ 69 w 47"/>
                <a:gd name="T5" fmla="*/ 3602 h 109"/>
                <a:gd name="T6" fmla="*/ 93 w 47"/>
                <a:gd name="T7" fmla="*/ 5120 h 109"/>
                <a:gd name="T8" fmla="*/ 93 w 47"/>
                <a:gd name="T9" fmla="*/ 6096 h 109"/>
                <a:gd name="T10" fmla="*/ 114 w 47"/>
                <a:gd name="T11" fmla="*/ 7473 h 109"/>
                <a:gd name="T12" fmla="*/ 114 w 47"/>
                <a:gd name="T13" fmla="*/ 8721 h 109"/>
                <a:gd name="T14" fmla="*/ 114 w 47"/>
                <a:gd name="T15" fmla="*/ 9727 h 109"/>
                <a:gd name="T16" fmla="*/ 254 w 47"/>
                <a:gd name="T17" fmla="*/ 9612 h 109"/>
                <a:gd name="T18" fmla="*/ 279 w 47"/>
                <a:gd name="T19" fmla="*/ 7473 h 109"/>
                <a:gd name="T20" fmla="*/ 279 w 47"/>
                <a:gd name="T21" fmla="*/ 5120 h 109"/>
                <a:gd name="T22" fmla="*/ 378 w 47"/>
                <a:gd name="T23" fmla="*/ 3361 h 109"/>
                <a:gd name="T24" fmla="*/ 394 w 47"/>
                <a:gd name="T25" fmla="*/ 1951 h 109"/>
                <a:gd name="T26" fmla="*/ 378 w 47"/>
                <a:gd name="T27" fmla="*/ 1146 h 109"/>
                <a:gd name="T28" fmla="*/ 254 w 47"/>
                <a:gd name="T29" fmla="*/ 0 h 109"/>
                <a:gd name="T30" fmla="*/ 219 w 47"/>
                <a:gd name="T31" fmla="*/ 425 h 109"/>
                <a:gd name="T32" fmla="*/ 219 w 47"/>
                <a:gd name="T33" fmla="*/ 651 h 109"/>
                <a:gd name="T34" fmla="*/ 219 w 47"/>
                <a:gd name="T35" fmla="*/ 925 h 109"/>
                <a:gd name="T36" fmla="*/ 219 w 47"/>
                <a:gd name="T37" fmla="*/ 925 h 109"/>
                <a:gd name="T38" fmla="*/ 114 w 47"/>
                <a:gd name="T39" fmla="*/ 1531 h 109"/>
                <a:gd name="T40" fmla="*/ 2 w 47"/>
                <a:gd name="T41" fmla="*/ 217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GB"/>
            </a:p>
          </p:txBody>
        </p:sp>
        <p:sp>
          <p:nvSpPr>
            <p:cNvPr id="33930" name="Freeform 136"/>
            <p:cNvSpPr>
              <a:spLocks/>
            </p:cNvSpPr>
            <p:nvPr/>
          </p:nvSpPr>
          <p:spPr bwMode="auto">
            <a:xfrm>
              <a:off x="2419" y="2314"/>
              <a:ext cx="138" cy="123"/>
            </a:xfrm>
            <a:custGeom>
              <a:avLst/>
              <a:gdLst>
                <a:gd name="T0" fmla="*/ 809 w 125"/>
                <a:gd name="T1" fmla="*/ 6953 h 99"/>
                <a:gd name="T2" fmla="*/ 775 w 125"/>
                <a:gd name="T3" fmla="*/ 6953 h 99"/>
                <a:gd name="T4" fmla="*/ 684 w 125"/>
                <a:gd name="T5" fmla="*/ 6741 h 99"/>
                <a:gd name="T6" fmla="*/ 636 w 125"/>
                <a:gd name="T7" fmla="*/ 6741 h 99"/>
                <a:gd name="T8" fmla="*/ 486 w 125"/>
                <a:gd name="T9" fmla="*/ 6953 h 99"/>
                <a:gd name="T10" fmla="*/ 333 w 125"/>
                <a:gd name="T11" fmla="*/ 6953 h 99"/>
                <a:gd name="T12" fmla="*/ 361 w 125"/>
                <a:gd name="T13" fmla="*/ 8253 h 99"/>
                <a:gd name="T14" fmla="*/ 361 w 125"/>
                <a:gd name="T15" fmla="*/ 9437 h 99"/>
                <a:gd name="T16" fmla="*/ 237 w 125"/>
                <a:gd name="T17" fmla="*/ 8780 h 99"/>
                <a:gd name="T18" fmla="*/ 127 w 125"/>
                <a:gd name="T19" fmla="*/ 9280 h 99"/>
                <a:gd name="T20" fmla="*/ 56 w 125"/>
                <a:gd name="T21" fmla="*/ 8253 h 99"/>
                <a:gd name="T22" fmla="*/ 0 w 125"/>
                <a:gd name="T23" fmla="*/ 7850 h 99"/>
                <a:gd name="T24" fmla="*/ 4 w 125"/>
                <a:gd name="T25" fmla="*/ 5596 h 99"/>
                <a:gd name="T26" fmla="*/ 68 w 125"/>
                <a:gd name="T27" fmla="*/ 5130 h 99"/>
                <a:gd name="T28" fmla="*/ 140 w 125"/>
                <a:gd name="T29" fmla="*/ 4417 h 99"/>
                <a:gd name="T30" fmla="*/ 168 w 125"/>
                <a:gd name="T31" fmla="*/ 3863 h 99"/>
                <a:gd name="T32" fmla="*/ 185 w 125"/>
                <a:gd name="T33" fmla="*/ 2829 h 99"/>
                <a:gd name="T34" fmla="*/ 282 w 125"/>
                <a:gd name="T35" fmla="*/ 3294 h 99"/>
                <a:gd name="T36" fmla="*/ 282 w 125"/>
                <a:gd name="T37" fmla="*/ 2651 h 99"/>
                <a:gd name="T38" fmla="*/ 319 w 125"/>
                <a:gd name="T39" fmla="*/ 2502 h 99"/>
                <a:gd name="T40" fmla="*/ 379 w 125"/>
                <a:gd name="T41" fmla="*/ 1565 h 99"/>
                <a:gd name="T42" fmla="*/ 429 w 125"/>
                <a:gd name="T43" fmla="*/ 1565 h 99"/>
                <a:gd name="T44" fmla="*/ 448 w 125"/>
                <a:gd name="T45" fmla="*/ 845 h 99"/>
                <a:gd name="T46" fmla="*/ 603 w 125"/>
                <a:gd name="T47" fmla="*/ 0 h 99"/>
                <a:gd name="T48" fmla="*/ 703 w 125"/>
                <a:gd name="T49" fmla="*/ 2 h 99"/>
                <a:gd name="T50" fmla="*/ 755 w 125"/>
                <a:gd name="T51" fmla="*/ 1565 h 99"/>
                <a:gd name="T52" fmla="*/ 846 w 125"/>
                <a:gd name="T53" fmla="*/ 2829 h 99"/>
                <a:gd name="T54" fmla="*/ 834 w 125"/>
                <a:gd name="T55" fmla="*/ 2829 h 99"/>
                <a:gd name="T56" fmla="*/ 809 w 125"/>
                <a:gd name="T57" fmla="*/ 3294 h 99"/>
                <a:gd name="T58" fmla="*/ 895 w 125"/>
                <a:gd name="T59" fmla="*/ 4033 h 99"/>
                <a:gd name="T60" fmla="*/ 945 w 125"/>
                <a:gd name="T61" fmla="*/ 4033 h 99"/>
                <a:gd name="T62" fmla="*/ 959 w 125"/>
                <a:gd name="T63" fmla="*/ 4417 h 99"/>
                <a:gd name="T64" fmla="*/ 988 w 125"/>
                <a:gd name="T65" fmla="*/ 5347 h 99"/>
                <a:gd name="T66" fmla="*/ 988 w 125"/>
                <a:gd name="T67" fmla="*/ 5596 h 99"/>
                <a:gd name="T68" fmla="*/ 988 w 125"/>
                <a:gd name="T69" fmla="*/ 5596 h 99"/>
                <a:gd name="T70" fmla="*/ 895 w 125"/>
                <a:gd name="T71" fmla="*/ 6318 h 99"/>
                <a:gd name="T72" fmla="*/ 809 w 125"/>
                <a:gd name="T73" fmla="*/ 695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GB"/>
            </a:p>
          </p:txBody>
        </p:sp>
        <p:sp>
          <p:nvSpPr>
            <p:cNvPr id="33931" name="Freeform 137"/>
            <p:cNvSpPr>
              <a:spLocks/>
            </p:cNvSpPr>
            <p:nvPr/>
          </p:nvSpPr>
          <p:spPr bwMode="auto">
            <a:xfrm>
              <a:off x="2666" y="2358"/>
              <a:ext cx="135" cy="251"/>
            </a:xfrm>
            <a:custGeom>
              <a:avLst/>
              <a:gdLst>
                <a:gd name="T0" fmla="*/ 1105 w 121"/>
                <a:gd name="T1" fmla="*/ 4687 h 203"/>
                <a:gd name="T2" fmla="*/ 927 w 121"/>
                <a:gd name="T3" fmla="*/ 4687 h 203"/>
                <a:gd name="T4" fmla="*/ 849 w 121"/>
                <a:gd name="T5" fmla="*/ 5029 h 203"/>
                <a:gd name="T6" fmla="*/ 989 w 121"/>
                <a:gd name="T7" fmla="*/ 6705 h 203"/>
                <a:gd name="T8" fmla="*/ 1096 w 121"/>
                <a:gd name="T9" fmla="*/ 8553 h 203"/>
                <a:gd name="T10" fmla="*/ 1012 w 121"/>
                <a:gd name="T11" fmla="*/ 9824 h 203"/>
                <a:gd name="T12" fmla="*/ 927 w 121"/>
                <a:gd name="T13" fmla="*/ 11229 h 203"/>
                <a:gd name="T14" fmla="*/ 989 w 121"/>
                <a:gd name="T15" fmla="*/ 13284 h 203"/>
                <a:gd name="T16" fmla="*/ 1096 w 121"/>
                <a:gd name="T17" fmla="*/ 14293 h 203"/>
                <a:gd name="T18" fmla="*/ 1155 w 121"/>
                <a:gd name="T19" fmla="*/ 15289 h 203"/>
                <a:gd name="T20" fmla="*/ 1205 w 121"/>
                <a:gd name="T21" fmla="*/ 16747 h 203"/>
                <a:gd name="T22" fmla="*/ 1179 w 121"/>
                <a:gd name="T23" fmla="*/ 17490 h 203"/>
                <a:gd name="T24" fmla="*/ 1035 w 121"/>
                <a:gd name="T25" fmla="*/ 17167 h 203"/>
                <a:gd name="T26" fmla="*/ 896 w 121"/>
                <a:gd name="T27" fmla="*/ 16860 h 203"/>
                <a:gd name="T28" fmla="*/ 761 w 121"/>
                <a:gd name="T29" fmla="*/ 16860 h 203"/>
                <a:gd name="T30" fmla="*/ 600 w 121"/>
                <a:gd name="T31" fmla="*/ 16860 h 203"/>
                <a:gd name="T32" fmla="*/ 442 w 121"/>
                <a:gd name="T33" fmla="*/ 16860 h 203"/>
                <a:gd name="T34" fmla="*/ 329 w 121"/>
                <a:gd name="T35" fmla="*/ 16747 h 203"/>
                <a:gd name="T36" fmla="*/ 205 w 121"/>
                <a:gd name="T37" fmla="*/ 16747 h 203"/>
                <a:gd name="T38" fmla="*/ 205 w 121"/>
                <a:gd name="T39" fmla="*/ 15007 h 203"/>
                <a:gd name="T40" fmla="*/ 164 w 121"/>
                <a:gd name="T41" fmla="*/ 14293 h 203"/>
                <a:gd name="T42" fmla="*/ 164 w 121"/>
                <a:gd name="T43" fmla="*/ 13884 h 203"/>
                <a:gd name="T44" fmla="*/ 69 w 121"/>
                <a:gd name="T45" fmla="*/ 13884 h 203"/>
                <a:gd name="T46" fmla="*/ 2 w 121"/>
                <a:gd name="T47" fmla="*/ 13075 h 203"/>
                <a:gd name="T48" fmla="*/ 0 w 121"/>
                <a:gd name="T49" fmla="*/ 13075 h 203"/>
                <a:gd name="T50" fmla="*/ 2 w 121"/>
                <a:gd name="T51" fmla="*/ 12890 h 203"/>
                <a:gd name="T52" fmla="*/ 56 w 121"/>
                <a:gd name="T53" fmla="*/ 11623 h 203"/>
                <a:gd name="T54" fmla="*/ 147 w 121"/>
                <a:gd name="T55" fmla="*/ 10598 h 203"/>
                <a:gd name="T56" fmla="*/ 184 w 121"/>
                <a:gd name="T57" fmla="*/ 9824 h 203"/>
                <a:gd name="T58" fmla="*/ 316 w 121"/>
                <a:gd name="T59" fmla="*/ 9400 h 203"/>
                <a:gd name="T60" fmla="*/ 396 w 121"/>
                <a:gd name="T61" fmla="*/ 10217 h 203"/>
                <a:gd name="T62" fmla="*/ 518 w 121"/>
                <a:gd name="T63" fmla="*/ 9083 h 203"/>
                <a:gd name="T64" fmla="*/ 568 w 121"/>
                <a:gd name="T65" fmla="*/ 7688 h 203"/>
                <a:gd name="T66" fmla="*/ 634 w 121"/>
                <a:gd name="T67" fmla="*/ 6917 h 203"/>
                <a:gd name="T68" fmla="*/ 685 w 121"/>
                <a:gd name="T69" fmla="*/ 5722 h 203"/>
                <a:gd name="T70" fmla="*/ 761 w 121"/>
                <a:gd name="T71" fmla="*/ 4687 h 203"/>
                <a:gd name="T72" fmla="*/ 794 w 121"/>
                <a:gd name="T73" fmla="*/ 3451 h 203"/>
                <a:gd name="T74" fmla="*/ 927 w 121"/>
                <a:gd name="T75" fmla="*/ 2656 h 203"/>
                <a:gd name="T76" fmla="*/ 947 w 121"/>
                <a:gd name="T77" fmla="*/ 1601 h 203"/>
                <a:gd name="T78" fmla="*/ 862 w 121"/>
                <a:gd name="T79" fmla="*/ 1194 h 203"/>
                <a:gd name="T80" fmla="*/ 849 w 121"/>
                <a:gd name="T81" fmla="*/ 0 h 203"/>
                <a:gd name="T82" fmla="*/ 927 w 121"/>
                <a:gd name="T83" fmla="*/ 0 h 203"/>
                <a:gd name="T84" fmla="*/ 989 w 121"/>
                <a:gd name="T85" fmla="*/ 1601 h 203"/>
                <a:gd name="T86" fmla="*/ 1012 w 121"/>
                <a:gd name="T87" fmla="*/ 3284 h 203"/>
                <a:gd name="T88" fmla="*/ 1105 w 121"/>
                <a:gd name="T89" fmla="*/ 468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GB"/>
            </a:p>
          </p:txBody>
        </p:sp>
        <p:sp>
          <p:nvSpPr>
            <p:cNvPr id="33932" name="Freeform 138"/>
            <p:cNvSpPr>
              <a:spLocks/>
            </p:cNvSpPr>
            <p:nvPr/>
          </p:nvSpPr>
          <p:spPr bwMode="auto">
            <a:xfrm>
              <a:off x="2769" y="2408"/>
              <a:ext cx="230" cy="190"/>
            </a:xfrm>
            <a:custGeom>
              <a:avLst/>
              <a:gdLst>
                <a:gd name="T0" fmla="*/ 760 w 206"/>
                <a:gd name="T1" fmla="*/ 3519 h 154"/>
                <a:gd name="T2" fmla="*/ 713 w 206"/>
                <a:gd name="T3" fmla="*/ 2938 h 154"/>
                <a:gd name="T4" fmla="*/ 932 w 206"/>
                <a:gd name="T5" fmla="*/ 2577 h 154"/>
                <a:gd name="T6" fmla="*/ 1058 w 206"/>
                <a:gd name="T7" fmla="*/ 1383 h 154"/>
                <a:gd name="T8" fmla="*/ 1181 w 206"/>
                <a:gd name="T9" fmla="*/ 258 h 154"/>
                <a:gd name="T10" fmla="*/ 1335 w 206"/>
                <a:gd name="T11" fmla="*/ 0 h 154"/>
                <a:gd name="T12" fmla="*/ 1390 w 206"/>
                <a:gd name="T13" fmla="*/ 998 h 154"/>
                <a:gd name="T14" fmla="*/ 1484 w 206"/>
                <a:gd name="T15" fmla="*/ 1812 h 154"/>
                <a:gd name="T16" fmla="*/ 1445 w 206"/>
                <a:gd name="T17" fmla="*/ 3179 h 154"/>
                <a:gd name="T18" fmla="*/ 1558 w 206"/>
                <a:gd name="T19" fmla="*/ 3519 h 154"/>
                <a:gd name="T20" fmla="*/ 1575 w 206"/>
                <a:gd name="T21" fmla="*/ 3953 h 154"/>
                <a:gd name="T22" fmla="*/ 1723 w 206"/>
                <a:gd name="T23" fmla="*/ 4676 h 154"/>
                <a:gd name="T24" fmla="*/ 1741 w 206"/>
                <a:gd name="T25" fmla="*/ 5272 h 154"/>
                <a:gd name="T26" fmla="*/ 1911 w 206"/>
                <a:gd name="T27" fmla="*/ 6393 h 154"/>
                <a:gd name="T28" fmla="*/ 1963 w 206"/>
                <a:gd name="T29" fmla="*/ 7278 h 154"/>
                <a:gd name="T30" fmla="*/ 2066 w 206"/>
                <a:gd name="T31" fmla="*/ 8250 h 154"/>
                <a:gd name="T32" fmla="*/ 2083 w 206"/>
                <a:gd name="T33" fmla="*/ 8561 h 154"/>
                <a:gd name="T34" fmla="*/ 1999 w 206"/>
                <a:gd name="T35" fmla="*/ 8398 h 154"/>
                <a:gd name="T36" fmla="*/ 1879 w 206"/>
                <a:gd name="T37" fmla="*/ 8398 h 154"/>
                <a:gd name="T38" fmla="*/ 1741 w 206"/>
                <a:gd name="T39" fmla="*/ 8250 h 154"/>
                <a:gd name="T40" fmla="*/ 1683 w 206"/>
                <a:gd name="T41" fmla="*/ 8821 h 154"/>
                <a:gd name="T42" fmla="*/ 1575 w 206"/>
                <a:gd name="T43" fmla="*/ 8821 h 154"/>
                <a:gd name="T44" fmla="*/ 1411 w 206"/>
                <a:gd name="T45" fmla="*/ 9159 h 154"/>
                <a:gd name="T46" fmla="*/ 1335 w 206"/>
                <a:gd name="T47" fmla="*/ 8979 h 154"/>
                <a:gd name="T48" fmla="*/ 1266 w 206"/>
                <a:gd name="T49" fmla="*/ 9963 h 154"/>
                <a:gd name="T50" fmla="*/ 1119 w 206"/>
                <a:gd name="T51" fmla="*/ 9528 h 154"/>
                <a:gd name="T52" fmla="*/ 955 w 206"/>
                <a:gd name="T53" fmla="*/ 9159 h 154"/>
                <a:gd name="T54" fmla="*/ 792 w 206"/>
                <a:gd name="T55" fmla="*/ 8398 h 154"/>
                <a:gd name="T56" fmla="*/ 681 w 206"/>
                <a:gd name="T57" fmla="*/ 9731 h 154"/>
                <a:gd name="T58" fmla="*/ 681 w 206"/>
                <a:gd name="T59" fmla="*/ 10911 h 154"/>
                <a:gd name="T60" fmla="*/ 550 w 206"/>
                <a:gd name="T61" fmla="*/ 10654 h 154"/>
                <a:gd name="T62" fmla="*/ 439 w 206"/>
                <a:gd name="T63" fmla="*/ 10654 h 154"/>
                <a:gd name="T64" fmla="*/ 330 w 206"/>
                <a:gd name="T65" fmla="*/ 11114 h 154"/>
                <a:gd name="T66" fmla="*/ 294 w 206"/>
                <a:gd name="T67" fmla="*/ 12684 h 154"/>
                <a:gd name="T68" fmla="*/ 237 w 206"/>
                <a:gd name="T69" fmla="*/ 11300 h 154"/>
                <a:gd name="T70" fmla="*/ 169 w 206"/>
                <a:gd name="T71" fmla="*/ 10361 h 154"/>
                <a:gd name="T72" fmla="*/ 70 w 206"/>
                <a:gd name="T73" fmla="*/ 9405 h 154"/>
                <a:gd name="T74" fmla="*/ 0 w 206"/>
                <a:gd name="T75" fmla="*/ 7424 h 154"/>
                <a:gd name="T76" fmla="*/ 97 w 206"/>
                <a:gd name="T77" fmla="*/ 6055 h 154"/>
                <a:gd name="T78" fmla="*/ 169 w 206"/>
                <a:gd name="T79" fmla="*/ 4877 h 154"/>
                <a:gd name="T80" fmla="*/ 318 w 206"/>
                <a:gd name="T81" fmla="*/ 4558 h 154"/>
                <a:gd name="T82" fmla="*/ 366 w 206"/>
                <a:gd name="T83" fmla="*/ 4676 h 154"/>
                <a:gd name="T84" fmla="*/ 439 w 206"/>
                <a:gd name="T85" fmla="*/ 4558 h 154"/>
                <a:gd name="T86" fmla="*/ 681 w 206"/>
                <a:gd name="T87" fmla="*/ 4113 h 154"/>
                <a:gd name="T88" fmla="*/ 760 w 206"/>
                <a:gd name="T89" fmla="*/ 3519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GB"/>
            </a:p>
          </p:txBody>
        </p:sp>
        <p:sp>
          <p:nvSpPr>
            <p:cNvPr id="33933" name="Freeform 139"/>
            <p:cNvSpPr>
              <a:spLocks/>
            </p:cNvSpPr>
            <p:nvPr/>
          </p:nvSpPr>
          <p:spPr bwMode="auto">
            <a:xfrm>
              <a:off x="2223" y="2343"/>
              <a:ext cx="48" cy="15"/>
            </a:xfrm>
            <a:custGeom>
              <a:avLst/>
              <a:gdLst>
                <a:gd name="T0" fmla="*/ 2 w 44"/>
                <a:gd name="T1" fmla="*/ 569 h 12"/>
                <a:gd name="T2" fmla="*/ 0 w 44"/>
                <a:gd name="T3" fmla="*/ 1314 h 12"/>
                <a:gd name="T4" fmla="*/ 63 w 44"/>
                <a:gd name="T5" fmla="*/ 719 h 12"/>
                <a:gd name="T6" fmla="*/ 139 w 44"/>
                <a:gd name="T7" fmla="*/ 569 h 12"/>
                <a:gd name="T8" fmla="*/ 272 w 44"/>
                <a:gd name="T9" fmla="*/ 719 h 12"/>
                <a:gd name="T10" fmla="*/ 261 w 44"/>
                <a:gd name="T11" fmla="*/ 569 h 12"/>
                <a:gd name="T12" fmla="*/ 127 w 44"/>
                <a:gd name="T13" fmla="*/ 0 h 12"/>
                <a:gd name="T14" fmla="*/ 127 w 44"/>
                <a:gd name="T15" fmla="*/ 569 h 12"/>
                <a:gd name="T16" fmla="*/ 4 w 44"/>
                <a:gd name="T17" fmla="*/ 569 h 12"/>
                <a:gd name="T18" fmla="*/ 4 w 44"/>
                <a:gd name="T19" fmla="*/ 569 h 12"/>
                <a:gd name="T20" fmla="*/ 115 w 44"/>
                <a:gd name="T21" fmla="*/ 569 h 12"/>
                <a:gd name="T22" fmla="*/ 53 w 44"/>
                <a:gd name="T23" fmla="*/ 1111 h 12"/>
                <a:gd name="T24" fmla="*/ 2 w 44"/>
                <a:gd name="T25" fmla="*/ 56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GB"/>
            </a:p>
          </p:txBody>
        </p:sp>
        <p:sp>
          <p:nvSpPr>
            <p:cNvPr id="33934" name="Freeform 140"/>
            <p:cNvSpPr>
              <a:spLocks/>
            </p:cNvSpPr>
            <p:nvPr/>
          </p:nvSpPr>
          <p:spPr bwMode="auto">
            <a:xfrm>
              <a:off x="2459" y="2403"/>
              <a:ext cx="77" cy="139"/>
            </a:xfrm>
            <a:custGeom>
              <a:avLst/>
              <a:gdLst>
                <a:gd name="T0" fmla="*/ 610 w 69"/>
                <a:gd name="T1" fmla="*/ 7392 h 113"/>
                <a:gd name="T2" fmla="*/ 494 w 69"/>
                <a:gd name="T3" fmla="*/ 7679 h 113"/>
                <a:gd name="T4" fmla="*/ 373 w 69"/>
                <a:gd name="T5" fmla="*/ 8024 h 113"/>
                <a:gd name="T6" fmla="*/ 256 w 69"/>
                <a:gd name="T7" fmla="*/ 8358 h 113"/>
                <a:gd name="T8" fmla="*/ 165 w 69"/>
                <a:gd name="T9" fmla="*/ 8707 h 113"/>
                <a:gd name="T10" fmla="*/ 0 w 69"/>
                <a:gd name="T11" fmla="*/ 8358 h 113"/>
                <a:gd name="T12" fmla="*/ 56 w 69"/>
                <a:gd name="T13" fmla="*/ 8024 h 113"/>
                <a:gd name="T14" fmla="*/ 3 w 69"/>
                <a:gd name="T15" fmla="*/ 6870 h 113"/>
                <a:gd name="T16" fmla="*/ 0 w 69"/>
                <a:gd name="T17" fmla="*/ 6009 h 113"/>
                <a:gd name="T18" fmla="*/ 56 w 69"/>
                <a:gd name="T19" fmla="*/ 4872 h 113"/>
                <a:gd name="T20" fmla="*/ 119 w 69"/>
                <a:gd name="T21" fmla="*/ 4024 h 113"/>
                <a:gd name="T22" fmla="*/ 77 w 69"/>
                <a:gd name="T23" fmla="*/ 2162 h 113"/>
                <a:gd name="T24" fmla="*/ 77 w 69"/>
                <a:gd name="T25" fmla="*/ 1283 h 113"/>
                <a:gd name="T26" fmla="*/ 56 w 69"/>
                <a:gd name="T27" fmla="*/ 2 h 113"/>
                <a:gd name="T28" fmla="*/ 237 w 69"/>
                <a:gd name="T29" fmla="*/ 2 h 113"/>
                <a:gd name="T30" fmla="*/ 439 w 69"/>
                <a:gd name="T31" fmla="*/ 0 h 113"/>
                <a:gd name="T32" fmla="*/ 490 w 69"/>
                <a:gd name="T33" fmla="*/ 0 h 113"/>
                <a:gd name="T34" fmla="*/ 494 w 69"/>
                <a:gd name="T35" fmla="*/ 315 h 113"/>
                <a:gd name="T36" fmla="*/ 570 w 69"/>
                <a:gd name="T37" fmla="*/ 1651 h 113"/>
                <a:gd name="T38" fmla="*/ 570 w 69"/>
                <a:gd name="T39" fmla="*/ 2162 h 113"/>
                <a:gd name="T40" fmla="*/ 570 w 69"/>
                <a:gd name="T41" fmla="*/ 3271 h 113"/>
                <a:gd name="T42" fmla="*/ 610 w 69"/>
                <a:gd name="T43" fmla="*/ 4169 h 113"/>
                <a:gd name="T44" fmla="*/ 610 w 69"/>
                <a:gd name="T45" fmla="*/ 5128 h 113"/>
                <a:gd name="T46" fmla="*/ 610 w 69"/>
                <a:gd name="T47" fmla="*/ 6173 h 113"/>
                <a:gd name="T48" fmla="*/ 686 w 69"/>
                <a:gd name="T49" fmla="*/ 6870 h 113"/>
                <a:gd name="T50" fmla="*/ 610 w 69"/>
                <a:gd name="T51" fmla="*/ 7296 h 113"/>
                <a:gd name="T52" fmla="*/ 548 w 69"/>
                <a:gd name="T53" fmla="*/ 6870 h 113"/>
                <a:gd name="T54" fmla="*/ 610 w 69"/>
                <a:gd name="T55" fmla="*/ 7392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GB"/>
            </a:p>
          </p:txBody>
        </p:sp>
        <p:sp>
          <p:nvSpPr>
            <p:cNvPr id="33935" name="Freeform 141"/>
            <p:cNvSpPr>
              <a:spLocks/>
            </p:cNvSpPr>
            <p:nvPr/>
          </p:nvSpPr>
          <p:spPr bwMode="auto">
            <a:xfrm>
              <a:off x="2252" y="2366"/>
              <a:ext cx="128" cy="120"/>
            </a:xfrm>
            <a:custGeom>
              <a:avLst/>
              <a:gdLst>
                <a:gd name="T0" fmla="*/ 987 w 115"/>
                <a:gd name="T1" fmla="*/ 2150 h 97"/>
                <a:gd name="T2" fmla="*/ 958 w 115"/>
                <a:gd name="T3" fmla="*/ 2550 h 97"/>
                <a:gd name="T4" fmla="*/ 987 w 115"/>
                <a:gd name="T5" fmla="*/ 2550 h 97"/>
                <a:gd name="T6" fmla="*/ 1060 w 115"/>
                <a:gd name="T7" fmla="*/ 3903 h 97"/>
                <a:gd name="T8" fmla="*/ 1027 w 115"/>
                <a:gd name="T9" fmla="*/ 5092 h 97"/>
                <a:gd name="T10" fmla="*/ 1074 w 115"/>
                <a:gd name="T11" fmla="*/ 5446 h 97"/>
                <a:gd name="T12" fmla="*/ 1074 w 115"/>
                <a:gd name="T13" fmla="*/ 5781 h 97"/>
                <a:gd name="T14" fmla="*/ 1087 w 115"/>
                <a:gd name="T15" fmla="*/ 6230 h 97"/>
                <a:gd name="T16" fmla="*/ 1074 w 115"/>
                <a:gd name="T17" fmla="*/ 6620 h 97"/>
                <a:gd name="T18" fmla="*/ 1027 w 115"/>
                <a:gd name="T19" fmla="*/ 6773 h 97"/>
                <a:gd name="T20" fmla="*/ 1027 w 115"/>
                <a:gd name="T21" fmla="*/ 7389 h 97"/>
                <a:gd name="T22" fmla="*/ 987 w 115"/>
                <a:gd name="T23" fmla="*/ 8012 h 97"/>
                <a:gd name="T24" fmla="*/ 987 w 115"/>
                <a:gd name="T25" fmla="*/ 8012 h 97"/>
                <a:gd name="T26" fmla="*/ 932 w 115"/>
                <a:gd name="T27" fmla="*/ 8012 h 97"/>
                <a:gd name="T28" fmla="*/ 875 w 115"/>
                <a:gd name="T29" fmla="*/ 8405 h 97"/>
                <a:gd name="T30" fmla="*/ 837 w 115"/>
                <a:gd name="T31" fmla="*/ 8334 h 97"/>
                <a:gd name="T32" fmla="*/ 807 w 115"/>
                <a:gd name="T33" fmla="*/ 6620 h 97"/>
                <a:gd name="T34" fmla="*/ 706 w 115"/>
                <a:gd name="T35" fmla="*/ 6620 h 97"/>
                <a:gd name="T36" fmla="*/ 651 w 115"/>
                <a:gd name="T37" fmla="*/ 6773 h 97"/>
                <a:gd name="T38" fmla="*/ 670 w 115"/>
                <a:gd name="T39" fmla="*/ 5620 h 97"/>
                <a:gd name="T40" fmla="*/ 585 w 115"/>
                <a:gd name="T41" fmla="*/ 4080 h 97"/>
                <a:gd name="T42" fmla="*/ 388 w 115"/>
                <a:gd name="T43" fmla="*/ 4817 h 97"/>
                <a:gd name="T44" fmla="*/ 262 w 115"/>
                <a:gd name="T45" fmla="*/ 5781 h 97"/>
                <a:gd name="T46" fmla="*/ 253 w 115"/>
                <a:gd name="T47" fmla="*/ 5092 h 97"/>
                <a:gd name="T48" fmla="*/ 204 w 115"/>
                <a:gd name="T49" fmla="*/ 5036 h 97"/>
                <a:gd name="T50" fmla="*/ 204 w 115"/>
                <a:gd name="T51" fmla="*/ 4543 h 97"/>
                <a:gd name="T52" fmla="*/ 134 w 115"/>
                <a:gd name="T53" fmla="*/ 4080 h 97"/>
                <a:gd name="T54" fmla="*/ 63 w 115"/>
                <a:gd name="T55" fmla="*/ 3298 h 97"/>
                <a:gd name="T56" fmla="*/ 63 w 115"/>
                <a:gd name="T57" fmla="*/ 3155 h 97"/>
                <a:gd name="T58" fmla="*/ 63 w 115"/>
                <a:gd name="T59" fmla="*/ 3155 h 97"/>
                <a:gd name="T60" fmla="*/ 4 w 115"/>
                <a:gd name="T61" fmla="*/ 2666 h 97"/>
                <a:gd name="T62" fmla="*/ 0 w 115"/>
                <a:gd name="T63" fmla="*/ 2892 h 97"/>
                <a:gd name="T64" fmla="*/ 2 w 115"/>
                <a:gd name="T65" fmla="*/ 2892 h 97"/>
                <a:gd name="T66" fmla="*/ 4 w 115"/>
                <a:gd name="T67" fmla="*/ 2150 h 97"/>
                <a:gd name="T68" fmla="*/ 166 w 115"/>
                <a:gd name="T69" fmla="*/ 1738 h 97"/>
                <a:gd name="T70" fmla="*/ 166 w 115"/>
                <a:gd name="T71" fmla="*/ 918 h 97"/>
                <a:gd name="T72" fmla="*/ 204 w 115"/>
                <a:gd name="T73" fmla="*/ 0 h 97"/>
                <a:gd name="T74" fmla="*/ 325 w 115"/>
                <a:gd name="T75" fmla="*/ 413 h 97"/>
                <a:gd name="T76" fmla="*/ 535 w 115"/>
                <a:gd name="T77" fmla="*/ 413 h 97"/>
                <a:gd name="T78" fmla="*/ 535 w 115"/>
                <a:gd name="T79" fmla="*/ 918 h 97"/>
                <a:gd name="T80" fmla="*/ 620 w 115"/>
                <a:gd name="T81" fmla="*/ 918 h 97"/>
                <a:gd name="T82" fmla="*/ 670 w 115"/>
                <a:gd name="T83" fmla="*/ 1136 h 97"/>
                <a:gd name="T84" fmla="*/ 752 w 115"/>
                <a:gd name="T85" fmla="*/ 1136 h 97"/>
                <a:gd name="T86" fmla="*/ 837 w 115"/>
                <a:gd name="T87" fmla="*/ 632 h 97"/>
                <a:gd name="T88" fmla="*/ 875 w 115"/>
                <a:gd name="T89" fmla="*/ 413 h 97"/>
                <a:gd name="T90" fmla="*/ 923 w 115"/>
                <a:gd name="T91" fmla="*/ 1738 h 97"/>
                <a:gd name="T92" fmla="*/ 987 w 115"/>
                <a:gd name="T93" fmla="*/ 2150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GB"/>
            </a:p>
          </p:txBody>
        </p:sp>
        <p:sp>
          <p:nvSpPr>
            <p:cNvPr id="33936" name="Freeform 142"/>
            <p:cNvSpPr>
              <a:spLocks/>
            </p:cNvSpPr>
            <p:nvPr/>
          </p:nvSpPr>
          <p:spPr bwMode="auto">
            <a:xfrm>
              <a:off x="2223" y="2366"/>
              <a:ext cx="51" cy="42"/>
            </a:xfrm>
            <a:custGeom>
              <a:avLst/>
              <a:gdLst>
                <a:gd name="T0" fmla="*/ 126 w 47"/>
                <a:gd name="T1" fmla="*/ 3023 h 33"/>
                <a:gd name="T2" fmla="*/ 116 w 47"/>
                <a:gd name="T3" fmla="*/ 3847 h 33"/>
                <a:gd name="T4" fmla="*/ 143 w 47"/>
                <a:gd name="T5" fmla="*/ 4619 h 33"/>
                <a:gd name="T6" fmla="*/ 155 w 47"/>
                <a:gd name="T7" fmla="*/ 5079 h 33"/>
                <a:gd name="T8" fmla="*/ 168 w 47"/>
                <a:gd name="T9" fmla="*/ 3847 h 33"/>
                <a:gd name="T10" fmla="*/ 246 w 47"/>
                <a:gd name="T11" fmla="*/ 3023 h 33"/>
                <a:gd name="T12" fmla="*/ 246 w 47"/>
                <a:gd name="T13" fmla="*/ 1714 h 33"/>
                <a:gd name="T14" fmla="*/ 265 w 47"/>
                <a:gd name="T15" fmla="*/ 0 h 33"/>
                <a:gd name="T16" fmla="*/ 193 w 47"/>
                <a:gd name="T17" fmla="*/ 513 h 33"/>
                <a:gd name="T18" fmla="*/ 116 w 47"/>
                <a:gd name="T19" fmla="*/ 513 h 33"/>
                <a:gd name="T20" fmla="*/ 0 w 47"/>
                <a:gd name="T21" fmla="*/ 1087 h 33"/>
                <a:gd name="T22" fmla="*/ 50 w 47"/>
                <a:gd name="T23" fmla="*/ 1714 h 33"/>
                <a:gd name="T24" fmla="*/ 42 w 47"/>
                <a:gd name="T25" fmla="*/ 1866 h 33"/>
                <a:gd name="T26" fmla="*/ 75 w 47"/>
                <a:gd name="T27" fmla="*/ 1866 h 33"/>
                <a:gd name="T28" fmla="*/ 59 w 47"/>
                <a:gd name="T29" fmla="*/ 2240 h 33"/>
                <a:gd name="T30" fmla="*/ 126 w 47"/>
                <a:gd name="T31" fmla="*/ 2240 h 33"/>
                <a:gd name="T32" fmla="*/ 155 w 47"/>
                <a:gd name="T33" fmla="*/ 2776 h 33"/>
                <a:gd name="T34" fmla="*/ 103 w 47"/>
                <a:gd name="T35" fmla="*/ 2776 h 33"/>
                <a:gd name="T36" fmla="*/ 126 w 47"/>
                <a:gd name="T37" fmla="*/ 302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GB"/>
            </a:p>
          </p:txBody>
        </p:sp>
        <p:sp>
          <p:nvSpPr>
            <p:cNvPr id="33937" name="Freeform 143"/>
            <p:cNvSpPr>
              <a:spLocks/>
            </p:cNvSpPr>
            <p:nvPr/>
          </p:nvSpPr>
          <p:spPr bwMode="auto">
            <a:xfrm>
              <a:off x="2367" y="2411"/>
              <a:ext cx="106" cy="140"/>
            </a:xfrm>
            <a:custGeom>
              <a:avLst/>
              <a:gdLst>
                <a:gd name="T0" fmla="*/ 668 w 94"/>
                <a:gd name="T1" fmla="*/ 810 h 113"/>
                <a:gd name="T2" fmla="*/ 558 w 94"/>
                <a:gd name="T3" fmla="*/ 344 h 113"/>
                <a:gd name="T4" fmla="*/ 430 w 94"/>
                <a:gd name="T5" fmla="*/ 654 h 113"/>
                <a:gd name="T6" fmla="*/ 416 w 94"/>
                <a:gd name="T7" fmla="*/ 0 h 113"/>
                <a:gd name="T8" fmla="*/ 366 w 94"/>
                <a:gd name="T9" fmla="*/ 344 h 113"/>
                <a:gd name="T10" fmla="*/ 258 w 94"/>
                <a:gd name="T11" fmla="*/ 810 h 113"/>
                <a:gd name="T12" fmla="*/ 141 w 94"/>
                <a:gd name="T13" fmla="*/ 654 h 113"/>
                <a:gd name="T14" fmla="*/ 87 w 94"/>
                <a:gd name="T15" fmla="*/ 810 h 113"/>
                <a:gd name="T16" fmla="*/ 60 w 94"/>
                <a:gd name="T17" fmla="*/ 2041 h 113"/>
                <a:gd name="T18" fmla="*/ 111 w 94"/>
                <a:gd name="T19" fmla="*/ 2365 h 113"/>
                <a:gd name="T20" fmla="*/ 111 w 94"/>
                <a:gd name="T21" fmla="*/ 2700 h 113"/>
                <a:gd name="T22" fmla="*/ 141 w 94"/>
                <a:gd name="T23" fmla="*/ 3133 h 113"/>
                <a:gd name="T24" fmla="*/ 111 w 94"/>
                <a:gd name="T25" fmla="*/ 3630 h 113"/>
                <a:gd name="T26" fmla="*/ 60 w 94"/>
                <a:gd name="T27" fmla="*/ 3718 h 113"/>
                <a:gd name="T28" fmla="*/ 60 w 94"/>
                <a:gd name="T29" fmla="*/ 4432 h 113"/>
                <a:gd name="T30" fmla="*/ 0 w 94"/>
                <a:gd name="T31" fmla="*/ 4952 h 113"/>
                <a:gd name="T32" fmla="*/ 0 w 94"/>
                <a:gd name="T33" fmla="*/ 4952 h 113"/>
                <a:gd name="T34" fmla="*/ 0 w 94"/>
                <a:gd name="T35" fmla="*/ 6568 h 113"/>
                <a:gd name="T36" fmla="*/ 0 w 94"/>
                <a:gd name="T37" fmla="*/ 6732 h 113"/>
                <a:gd name="T38" fmla="*/ 111 w 94"/>
                <a:gd name="T39" fmla="*/ 7601 h 113"/>
                <a:gd name="T40" fmla="*/ 202 w 94"/>
                <a:gd name="T41" fmla="*/ 8292 h 113"/>
                <a:gd name="T42" fmla="*/ 179 w 94"/>
                <a:gd name="T43" fmla="*/ 10091 h 113"/>
                <a:gd name="T44" fmla="*/ 416 w 94"/>
                <a:gd name="T45" fmla="*/ 9494 h 113"/>
                <a:gd name="T46" fmla="*/ 674 w 94"/>
                <a:gd name="T47" fmla="*/ 8915 h 113"/>
                <a:gd name="T48" fmla="*/ 600 w 94"/>
                <a:gd name="T49" fmla="*/ 8915 h 113"/>
                <a:gd name="T50" fmla="*/ 856 w 94"/>
                <a:gd name="T51" fmla="*/ 8915 h 113"/>
                <a:gd name="T52" fmla="*/ 753 w 94"/>
                <a:gd name="T53" fmla="*/ 8915 h 113"/>
                <a:gd name="T54" fmla="*/ 885 w 94"/>
                <a:gd name="T55" fmla="*/ 8749 h 113"/>
                <a:gd name="T56" fmla="*/ 998 w 94"/>
                <a:gd name="T57" fmla="*/ 8915 h 113"/>
                <a:gd name="T58" fmla="*/ 1017 w 94"/>
                <a:gd name="T59" fmla="*/ 9069 h 113"/>
                <a:gd name="T60" fmla="*/ 1088 w 94"/>
                <a:gd name="T61" fmla="*/ 8749 h 113"/>
                <a:gd name="T62" fmla="*/ 1060 w 94"/>
                <a:gd name="T63" fmla="*/ 7383 h 113"/>
                <a:gd name="T64" fmla="*/ 1017 w 94"/>
                <a:gd name="T65" fmla="*/ 6361 h 113"/>
                <a:gd name="T66" fmla="*/ 1088 w 94"/>
                <a:gd name="T67" fmla="*/ 4952 h 113"/>
                <a:gd name="T68" fmla="*/ 1169 w 94"/>
                <a:gd name="T69" fmla="*/ 3997 h 113"/>
                <a:gd name="T70" fmla="*/ 1125 w 94"/>
                <a:gd name="T71" fmla="*/ 1909 h 113"/>
                <a:gd name="T72" fmla="*/ 940 w 94"/>
                <a:gd name="T73" fmla="*/ 1244 h 113"/>
                <a:gd name="T74" fmla="*/ 760 w 94"/>
                <a:gd name="T75" fmla="*/ 1759 h 113"/>
                <a:gd name="T76" fmla="*/ 668 w 94"/>
                <a:gd name="T77" fmla="*/ 81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GB"/>
            </a:p>
          </p:txBody>
        </p:sp>
        <p:sp>
          <p:nvSpPr>
            <p:cNvPr id="33938" name="Freeform 144"/>
            <p:cNvSpPr>
              <a:spLocks/>
            </p:cNvSpPr>
            <p:nvPr/>
          </p:nvSpPr>
          <p:spPr bwMode="auto">
            <a:xfrm>
              <a:off x="2283" y="2424"/>
              <a:ext cx="53" cy="71"/>
            </a:xfrm>
            <a:custGeom>
              <a:avLst/>
              <a:gdLst>
                <a:gd name="T0" fmla="*/ 597 w 47"/>
                <a:gd name="T1" fmla="*/ 2918 h 57"/>
                <a:gd name="T2" fmla="*/ 495 w 47"/>
                <a:gd name="T3" fmla="*/ 4201 h 57"/>
                <a:gd name="T4" fmla="*/ 416 w 47"/>
                <a:gd name="T5" fmla="*/ 5020 h 57"/>
                <a:gd name="T6" fmla="*/ 366 w 47"/>
                <a:gd name="T7" fmla="*/ 5736 h 57"/>
                <a:gd name="T8" fmla="*/ 159 w 47"/>
                <a:gd name="T9" fmla="*/ 4832 h 57"/>
                <a:gd name="T10" fmla="*/ 179 w 47"/>
                <a:gd name="T11" fmla="*/ 4528 h 57"/>
                <a:gd name="T12" fmla="*/ 159 w 47"/>
                <a:gd name="T13" fmla="*/ 4295 h 57"/>
                <a:gd name="T14" fmla="*/ 0 w 47"/>
                <a:gd name="T15" fmla="*/ 3184 h 57"/>
                <a:gd name="T16" fmla="*/ 68 w 47"/>
                <a:gd name="T17" fmla="*/ 2918 h 57"/>
                <a:gd name="T18" fmla="*/ 0 w 47"/>
                <a:gd name="T19" fmla="*/ 2383 h 57"/>
                <a:gd name="T20" fmla="*/ 68 w 47"/>
                <a:gd name="T21" fmla="*/ 2196 h 57"/>
                <a:gd name="T22" fmla="*/ 0 w 47"/>
                <a:gd name="T23" fmla="*/ 1913 h 57"/>
                <a:gd name="T24" fmla="*/ 159 w 47"/>
                <a:gd name="T25" fmla="*/ 795 h 57"/>
                <a:gd name="T26" fmla="*/ 416 w 47"/>
                <a:gd name="T27" fmla="*/ 0 h 57"/>
                <a:gd name="T28" fmla="*/ 530 w 47"/>
                <a:gd name="T29" fmla="*/ 1674 h 57"/>
                <a:gd name="T30" fmla="*/ 495 w 47"/>
                <a:gd name="T31" fmla="*/ 3184 h 57"/>
                <a:gd name="T32" fmla="*/ 597 w 47"/>
                <a:gd name="T33" fmla="*/ 2918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GB"/>
            </a:p>
          </p:txBody>
        </p:sp>
        <p:sp>
          <p:nvSpPr>
            <p:cNvPr id="33939" name="Freeform 145"/>
            <p:cNvSpPr>
              <a:spLocks/>
            </p:cNvSpPr>
            <p:nvPr/>
          </p:nvSpPr>
          <p:spPr bwMode="auto">
            <a:xfrm>
              <a:off x="2513" y="2403"/>
              <a:ext cx="31" cy="110"/>
            </a:xfrm>
            <a:custGeom>
              <a:avLst/>
              <a:gdLst>
                <a:gd name="T0" fmla="*/ 102 w 28"/>
                <a:gd name="T1" fmla="*/ 2 h 89"/>
                <a:gd name="T2" fmla="*/ 0 w 28"/>
                <a:gd name="T3" fmla="*/ 0 h 89"/>
                <a:gd name="T4" fmla="*/ 2 w 28"/>
                <a:gd name="T5" fmla="*/ 332 h 89"/>
                <a:gd name="T6" fmla="*/ 75 w 28"/>
                <a:gd name="T7" fmla="*/ 1808 h 89"/>
                <a:gd name="T8" fmla="*/ 75 w 28"/>
                <a:gd name="T9" fmla="*/ 2406 h 89"/>
                <a:gd name="T10" fmla="*/ 75 w 28"/>
                <a:gd name="T11" fmla="*/ 3599 h 89"/>
                <a:gd name="T12" fmla="*/ 102 w 28"/>
                <a:gd name="T13" fmla="*/ 4667 h 89"/>
                <a:gd name="T14" fmla="*/ 102 w 28"/>
                <a:gd name="T15" fmla="*/ 5615 h 89"/>
                <a:gd name="T16" fmla="*/ 102 w 28"/>
                <a:gd name="T17" fmla="*/ 6847 h 89"/>
                <a:gd name="T18" fmla="*/ 176 w 28"/>
                <a:gd name="T19" fmla="*/ 7641 h 89"/>
                <a:gd name="T20" fmla="*/ 239 w 28"/>
                <a:gd name="T21" fmla="*/ 7434 h 89"/>
                <a:gd name="T22" fmla="*/ 239 w 28"/>
                <a:gd name="T23" fmla="*/ 6447 h 89"/>
                <a:gd name="T24" fmla="*/ 239 w 28"/>
                <a:gd name="T25" fmla="*/ 5216 h 89"/>
                <a:gd name="T26" fmla="*/ 225 w 28"/>
                <a:gd name="T27" fmla="*/ 4047 h 89"/>
                <a:gd name="T28" fmla="*/ 225 w 28"/>
                <a:gd name="T29" fmla="*/ 2974 h 89"/>
                <a:gd name="T30" fmla="*/ 195 w 28"/>
                <a:gd name="T31" fmla="*/ 1514 h 89"/>
                <a:gd name="T32" fmla="*/ 125 w 28"/>
                <a:gd name="T33" fmla="*/ 775 h 89"/>
                <a:gd name="T34" fmla="*/ 138 w 28"/>
                <a:gd name="T35" fmla="*/ 2 h 89"/>
                <a:gd name="T36" fmla="*/ 102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GB"/>
            </a:p>
          </p:txBody>
        </p:sp>
        <p:sp>
          <p:nvSpPr>
            <p:cNvPr id="33940" name="Freeform 146"/>
            <p:cNvSpPr>
              <a:spLocks/>
            </p:cNvSpPr>
            <p:nvPr/>
          </p:nvSpPr>
          <p:spPr bwMode="auto">
            <a:xfrm>
              <a:off x="2367" y="1831"/>
              <a:ext cx="355" cy="396"/>
            </a:xfrm>
            <a:custGeom>
              <a:avLst/>
              <a:gdLst>
                <a:gd name="T0" fmla="*/ 0 w 317"/>
                <a:gd name="T1" fmla="*/ 15417 h 319"/>
                <a:gd name="T2" fmla="*/ 152 w 317"/>
                <a:gd name="T3" fmla="*/ 17102 h 319"/>
                <a:gd name="T4" fmla="*/ 494 w 317"/>
                <a:gd name="T5" fmla="*/ 19085 h 319"/>
                <a:gd name="T6" fmla="*/ 776 w 317"/>
                <a:gd name="T7" fmla="*/ 20914 h 319"/>
                <a:gd name="T8" fmla="*/ 984 w 317"/>
                <a:gd name="T9" fmla="*/ 22571 h 319"/>
                <a:gd name="T10" fmla="*/ 1265 w 317"/>
                <a:gd name="T11" fmla="*/ 23969 h 319"/>
                <a:gd name="T12" fmla="*/ 1498 w 317"/>
                <a:gd name="T13" fmla="*/ 25670 h 319"/>
                <a:gd name="T14" fmla="*/ 1626 w 317"/>
                <a:gd name="T15" fmla="*/ 27004 h 319"/>
                <a:gd name="T16" fmla="*/ 1922 w 317"/>
                <a:gd name="T17" fmla="*/ 28460 h 319"/>
                <a:gd name="T18" fmla="*/ 2142 w 317"/>
                <a:gd name="T19" fmla="*/ 29910 h 319"/>
                <a:gd name="T20" fmla="*/ 2399 w 317"/>
                <a:gd name="T21" fmla="*/ 29228 h 319"/>
                <a:gd name="T22" fmla="*/ 2675 w 317"/>
                <a:gd name="T23" fmla="*/ 27004 h 319"/>
                <a:gd name="T24" fmla="*/ 3023 w 317"/>
                <a:gd name="T25" fmla="*/ 24733 h 319"/>
                <a:gd name="T26" fmla="*/ 3421 w 317"/>
                <a:gd name="T27" fmla="*/ 22571 h 319"/>
                <a:gd name="T28" fmla="*/ 3152 w 317"/>
                <a:gd name="T29" fmla="*/ 20914 h 319"/>
                <a:gd name="T30" fmla="*/ 2967 w 317"/>
                <a:gd name="T31" fmla="*/ 18135 h 319"/>
                <a:gd name="T32" fmla="*/ 3055 w 317"/>
                <a:gd name="T33" fmla="*/ 15417 h 319"/>
                <a:gd name="T34" fmla="*/ 2967 w 317"/>
                <a:gd name="T35" fmla="*/ 11632 h 319"/>
                <a:gd name="T36" fmla="*/ 2937 w 317"/>
                <a:gd name="T37" fmla="*/ 9757 h 319"/>
                <a:gd name="T38" fmla="*/ 2772 w 317"/>
                <a:gd name="T39" fmla="*/ 6874 h 319"/>
                <a:gd name="T40" fmla="*/ 2698 w 317"/>
                <a:gd name="T41" fmla="*/ 3946 h 319"/>
                <a:gd name="T42" fmla="*/ 2772 w 317"/>
                <a:gd name="T43" fmla="*/ 672 h 319"/>
                <a:gd name="T44" fmla="*/ 2541 w 317"/>
                <a:gd name="T45" fmla="*/ 0 h 319"/>
                <a:gd name="T46" fmla="*/ 2242 w 317"/>
                <a:gd name="T47" fmla="*/ 351 h 319"/>
                <a:gd name="T48" fmla="*/ 1879 w 317"/>
                <a:gd name="T49" fmla="*/ 351 h 319"/>
                <a:gd name="T50" fmla="*/ 1442 w 317"/>
                <a:gd name="T51" fmla="*/ 1475 h 319"/>
                <a:gd name="T52" fmla="*/ 1221 w 317"/>
                <a:gd name="T53" fmla="*/ 2626 h 319"/>
                <a:gd name="T54" fmla="*/ 1130 w 317"/>
                <a:gd name="T55" fmla="*/ 3481 h 319"/>
                <a:gd name="T56" fmla="*/ 1138 w 317"/>
                <a:gd name="T57" fmla="*/ 5897 h 319"/>
                <a:gd name="T58" fmla="*/ 1221 w 317"/>
                <a:gd name="T59" fmla="*/ 8053 h 319"/>
                <a:gd name="T60" fmla="*/ 834 w 317"/>
                <a:gd name="T61" fmla="*/ 8811 h 319"/>
                <a:gd name="T62" fmla="*/ 719 w 317"/>
                <a:gd name="T63" fmla="*/ 10373 h 319"/>
                <a:gd name="T64" fmla="*/ 457 w 317"/>
                <a:gd name="T65" fmla="*/ 11632 h 319"/>
                <a:gd name="T66" fmla="*/ 170 w 317"/>
                <a:gd name="T67" fmla="*/ 1282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GB"/>
            </a:p>
          </p:txBody>
        </p:sp>
        <p:sp>
          <p:nvSpPr>
            <p:cNvPr id="33941" name="Freeform 147"/>
            <p:cNvSpPr>
              <a:spLocks/>
            </p:cNvSpPr>
            <p:nvPr/>
          </p:nvSpPr>
          <p:spPr bwMode="auto">
            <a:xfrm>
              <a:off x="2271" y="2010"/>
              <a:ext cx="12" cy="11"/>
            </a:xfrm>
            <a:custGeom>
              <a:avLst/>
              <a:gdLst>
                <a:gd name="T0" fmla="*/ 446 w 10"/>
                <a:gd name="T1" fmla="*/ 0 h 9"/>
                <a:gd name="T2" fmla="*/ 446 w 10"/>
                <a:gd name="T3" fmla="*/ 483 h 9"/>
                <a:gd name="T4" fmla="*/ 0 w 10"/>
                <a:gd name="T5" fmla="*/ 590 h 9"/>
                <a:gd name="T6" fmla="*/ 446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GB"/>
            </a:p>
          </p:txBody>
        </p:sp>
        <p:sp>
          <p:nvSpPr>
            <p:cNvPr id="33942" name="Freeform 148"/>
            <p:cNvSpPr>
              <a:spLocks/>
            </p:cNvSpPr>
            <p:nvPr/>
          </p:nvSpPr>
          <p:spPr bwMode="auto">
            <a:xfrm>
              <a:off x="2232" y="2019"/>
              <a:ext cx="9" cy="9"/>
            </a:xfrm>
            <a:custGeom>
              <a:avLst/>
              <a:gdLst>
                <a:gd name="T0" fmla="*/ 1341 w 7"/>
                <a:gd name="T1" fmla="*/ 0 h 7"/>
                <a:gd name="T2" fmla="*/ 0 w 7"/>
                <a:gd name="T3" fmla="*/ 1341 h 7"/>
                <a:gd name="T4" fmla="*/ 0 w 7"/>
                <a:gd name="T5" fmla="*/ 441 h 7"/>
                <a:gd name="T6" fmla="*/ 1341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GB"/>
            </a:p>
          </p:txBody>
        </p:sp>
        <p:sp>
          <p:nvSpPr>
            <p:cNvPr id="33943" name="Freeform 149"/>
            <p:cNvSpPr>
              <a:spLocks/>
            </p:cNvSpPr>
            <p:nvPr/>
          </p:nvSpPr>
          <p:spPr bwMode="auto">
            <a:xfrm>
              <a:off x="2245" y="2030"/>
              <a:ext cx="9" cy="4"/>
            </a:xfrm>
            <a:custGeom>
              <a:avLst/>
              <a:gdLst>
                <a:gd name="T0" fmla="*/ 1341 w 7"/>
                <a:gd name="T1" fmla="*/ 0 h 3"/>
                <a:gd name="T2" fmla="*/ 1341 w 7"/>
                <a:gd name="T3" fmla="*/ 1164 h 3"/>
                <a:gd name="T4" fmla="*/ 0 w 7"/>
                <a:gd name="T5" fmla="*/ 0 h 3"/>
                <a:gd name="T6" fmla="*/ 1341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GB"/>
            </a:p>
          </p:txBody>
        </p:sp>
        <p:sp>
          <p:nvSpPr>
            <p:cNvPr id="33944" name="Freeform 150"/>
            <p:cNvSpPr>
              <a:spLocks/>
            </p:cNvSpPr>
            <p:nvPr/>
          </p:nvSpPr>
          <p:spPr bwMode="auto">
            <a:xfrm>
              <a:off x="2283" y="2001"/>
              <a:ext cx="5" cy="3"/>
            </a:xfrm>
            <a:custGeom>
              <a:avLst/>
              <a:gdLst>
                <a:gd name="T0" fmla="*/ 5 w 5"/>
                <a:gd name="T1" fmla="*/ 8159 h 2"/>
                <a:gd name="T2" fmla="*/ 5 w 5"/>
                <a:gd name="T3" fmla="*/ 0 h 2"/>
                <a:gd name="T4" fmla="*/ 0 w 5"/>
                <a:gd name="T5" fmla="*/ 8159 h 2"/>
                <a:gd name="T6" fmla="*/ 5 w 5"/>
                <a:gd name="T7" fmla="*/ 8159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GB"/>
            </a:p>
          </p:txBody>
        </p:sp>
        <p:sp>
          <p:nvSpPr>
            <p:cNvPr id="33945" name="Freeform 151"/>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GB"/>
            </a:p>
          </p:txBody>
        </p:sp>
        <p:sp>
          <p:nvSpPr>
            <p:cNvPr id="33946" name="Freeform 152"/>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GB"/>
            </a:p>
          </p:txBody>
        </p:sp>
        <p:sp>
          <p:nvSpPr>
            <p:cNvPr id="33947" name="Freeform 153"/>
            <p:cNvSpPr>
              <a:spLocks/>
            </p:cNvSpPr>
            <p:nvPr/>
          </p:nvSpPr>
          <p:spPr bwMode="auto">
            <a:xfrm>
              <a:off x="2676" y="1914"/>
              <a:ext cx="272" cy="304"/>
            </a:xfrm>
            <a:custGeom>
              <a:avLst/>
              <a:gdLst>
                <a:gd name="T0" fmla="*/ 2244 w 244"/>
                <a:gd name="T1" fmla="*/ 21033 h 246"/>
                <a:gd name="T2" fmla="*/ 2244 w 244"/>
                <a:gd name="T3" fmla="*/ 20157 h 246"/>
                <a:gd name="T4" fmla="*/ 2387 w 244"/>
                <a:gd name="T5" fmla="*/ 20157 h 246"/>
                <a:gd name="T6" fmla="*/ 2387 w 244"/>
                <a:gd name="T7" fmla="*/ 18460 h 246"/>
                <a:gd name="T8" fmla="*/ 2374 w 244"/>
                <a:gd name="T9" fmla="*/ 17073 h 246"/>
                <a:gd name="T10" fmla="*/ 2374 w 244"/>
                <a:gd name="T11" fmla="*/ 15675 h 246"/>
                <a:gd name="T12" fmla="*/ 2374 w 244"/>
                <a:gd name="T13" fmla="*/ 14375 h 246"/>
                <a:gd name="T14" fmla="*/ 2341 w 244"/>
                <a:gd name="T15" fmla="*/ 12892 h 246"/>
                <a:gd name="T16" fmla="*/ 2322 w 244"/>
                <a:gd name="T17" fmla="*/ 11446 h 246"/>
                <a:gd name="T18" fmla="*/ 2322 w 244"/>
                <a:gd name="T19" fmla="*/ 10028 h 246"/>
                <a:gd name="T20" fmla="*/ 2322 w 244"/>
                <a:gd name="T21" fmla="*/ 8442 h 246"/>
                <a:gd name="T22" fmla="*/ 2302 w 244"/>
                <a:gd name="T23" fmla="*/ 6929 h 246"/>
                <a:gd name="T24" fmla="*/ 2274 w 244"/>
                <a:gd name="T25" fmla="*/ 5786 h 246"/>
                <a:gd name="T26" fmla="*/ 2274 w 244"/>
                <a:gd name="T27" fmla="*/ 4656 h 246"/>
                <a:gd name="T28" fmla="*/ 2274 w 244"/>
                <a:gd name="T29" fmla="*/ 3388 h 246"/>
                <a:gd name="T30" fmla="*/ 2302 w 244"/>
                <a:gd name="T31" fmla="*/ 2370 h 246"/>
                <a:gd name="T32" fmla="*/ 2209 w 244"/>
                <a:gd name="T33" fmla="*/ 1918 h 246"/>
                <a:gd name="T34" fmla="*/ 1969 w 244"/>
                <a:gd name="T35" fmla="*/ 1401 h 246"/>
                <a:gd name="T36" fmla="*/ 1946 w 244"/>
                <a:gd name="T37" fmla="*/ 770 h 246"/>
                <a:gd name="T38" fmla="*/ 1766 w 244"/>
                <a:gd name="T39" fmla="*/ 330 h 246"/>
                <a:gd name="T40" fmla="*/ 1677 w 244"/>
                <a:gd name="T41" fmla="*/ 1016 h 246"/>
                <a:gd name="T42" fmla="*/ 1550 w 244"/>
                <a:gd name="T43" fmla="*/ 1796 h 246"/>
                <a:gd name="T44" fmla="*/ 1550 w 244"/>
                <a:gd name="T45" fmla="*/ 3867 h 246"/>
                <a:gd name="T46" fmla="*/ 1386 w 244"/>
                <a:gd name="T47" fmla="*/ 4444 h 246"/>
                <a:gd name="T48" fmla="*/ 1231 w 244"/>
                <a:gd name="T49" fmla="*/ 3867 h 246"/>
                <a:gd name="T50" fmla="*/ 1066 w 244"/>
                <a:gd name="T51" fmla="*/ 2929 h 246"/>
                <a:gd name="T52" fmla="*/ 880 w 244"/>
                <a:gd name="T53" fmla="*/ 2857 h 246"/>
                <a:gd name="T54" fmla="*/ 824 w 244"/>
                <a:gd name="T55" fmla="*/ 1401 h 246"/>
                <a:gd name="T56" fmla="*/ 669 w 244"/>
                <a:gd name="T57" fmla="*/ 1016 h 246"/>
                <a:gd name="T58" fmla="*/ 507 w 244"/>
                <a:gd name="T59" fmla="*/ 623 h 246"/>
                <a:gd name="T60" fmla="*/ 284 w 244"/>
                <a:gd name="T61" fmla="*/ 0 h 246"/>
                <a:gd name="T62" fmla="*/ 284 w 244"/>
                <a:gd name="T63" fmla="*/ 1401 h 246"/>
                <a:gd name="T64" fmla="*/ 184 w 244"/>
                <a:gd name="T65" fmla="*/ 1918 h 246"/>
                <a:gd name="T66" fmla="*/ 67 w 244"/>
                <a:gd name="T67" fmla="*/ 2857 h 246"/>
                <a:gd name="T68" fmla="*/ 67 w 244"/>
                <a:gd name="T69" fmla="*/ 4036 h 246"/>
                <a:gd name="T70" fmla="*/ 0 w 244"/>
                <a:gd name="T71" fmla="*/ 4656 h 246"/>
                <a:gd name="T72" fmla="*/ 0 w 244"/>
                <a:gd name="T73" fmla="*/ 5000 h 246"/>
                <a:gd name="T74" fmla="*/ 54 w 244"/>
                <a:gd name="T75" fmla="*/ 6831 h 246"/>
                <a:gd name="T76" fmla="*/ 67 w 244"/>
                <a:gd name="T77" fmla="*/ 8442 h 246"/>
                <a:gd name="T78" fmla="*/ 67 w 244"/>
                <a:gd name="T79" fmla="*/ 10180 h 246"/>
                <a:gd name="T80" fmla="*/ 0 w 244"/>
                <a:gd name="T81" fmla="*/ 10860 h 246"/>
                <a:gd name="T82" fmla="*/ 94 w 244"/>
                <a:gd name="T83" fmla="*/ 12067 h 246"/>
                <a:gd name="T84" fmla="*/ 165 w 244"/>
                <a:gd name="T85" fmla="*/ 13318 h 246"/>
                <a:gd name="T86" fmla="*/ 324 w 244"/>
                <a:gd name="T87" fmla="*/ 13678 h 246"/>
                <a:gd name="T88" fmla="*/ 402 w 244"/>
                <a:gd name="T89" fmla="*/ 14912 h 246"/>
                <a:gd name="T90" fmla="*/ 620 w 244"/>
                <a:gd name="T91" fmla="*/ 15210 h 246"/>
                <a:gd name="T92" fmla="*/ 749 w 244"/>
                <a:gd name="T93" fmla="*/ 16103 h 246"/>
                <a:gd name="T94" fmla="*/ 858 w 244"/>
                <a:gd name="T95" fmla="*/ 15544 h 246"/>
                <a:gd name="T96" fmla="*/ 1000 w 244"/>
                <a:gd name="T97" fmla="*/ 14912 h 246"/>
                <a:gd name="T98" fmla="*/ 1168 w 244"/>
                <a:gd name="T99" fmla="*/ 15544 h 246"/>
                <a:gd name="T100" fmla="*/ 1319 w 244"/>
                <a:gd name="T101" fmla="*/ 16311 h 246"/>
                <a:gd name="T102" fmla="*/ 1453 w 244"/>
                <a:gd name="T103" fmla="*/ 17073 h 246"/>
                <a:gd name="T104" fmla="*/ 1620 w 244"/>
                <a:gd name="T105" fmla="*/ 17963 h 246"/>
                <a:gd name="T106" fmla="*/ 1787 w 244"/>
                <a:gd name="T107" fmla="*/ 18460 h 246"/>
                <a:gd name="T108" fmla="*/ 1926 w 244"/>
                <a:gd name="T109" fmla="*/ 19371 h 246"/>
                <a:gd name="T110" fmla="*/ 2083 w 244"/>
                <a:gd name="T111" fmla="*/ 20157 h 246"/>
                <a:gd name="T112" fmla="*/ 2244 w 244"/>
                <a:gd name="T113" fmla="*/ 21033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GB"/>
            </a:p>
          </p:txBody>
        </p:sp>
        <p:sp>
          <p:nvSpPr>
            <p:cNvPr id="33948" name="Freeform 154"/>
            <p:cNvSpPr>
              <a:spLocks/>
            </p:cNvSpPr>
            <p:nvPr/>
          </p:nvSpPr>
          <p:spPr bwMode="auto">
            <a:xfrm>
              <a:off x="2301" y="2094"/>
              <a:ext cx="287" cy="328"/>
            </a:xfrm>
            <a:custGeom>
              <a:avLst/>
              <a:gdLst>
                <a:gd name="T0" fmla="*/ 536 w 258"/>
                <a:gd name="T1" fmla="*/ 21935 h 265"/>
                <a:gd name="T2" fmla="*/ 625 w 258"/>
                <a:gd name="T3" fmla="*/ 23399 h 265"/>
                <a:gd name="T4" fmla="*/ 748 w 258"/>
                <a:gd name="T5" fmla="*/ 23399 h 265"/>
                <a:gd name="T6" fmla="*/ 873 w 258"/>
                <a:gd name="T7" fmla="*/ 22569 h 265"/>
                <a:gd name="T8" fmla="*/ 981 w 258"/>
                <a:gd name="T9" fmla="*/ 22962 h 265"/>
                <a:gd name="T10" fmla="*/ 1066 w 258"/>
                <a:gd name="T11" fmla="*/ 20397 h 265"/>
                <a:gd name="T12" fmla="*/ 1185 w 258"/>
                <a:gd name="T13" fmla="*/ 19175 h 265"/>
                <a:gd name="T14" fmla="*/ 1318 w 258"/>
                <a:gd name="T15" fmla="*/ 18809 h 265"/>
                <a:gd name="T16" fmla="*/ 1350 w 258"/>
                <a:gd name="T17" fmla="*/ 17964 h 265"/>
                <a:gd name="T18" fmla="*/ 1488 w 258"/>
                <a:gd name="T19" fmla="*/ 17086 h 265"/>
                <a:gd name="T20" fmla="*/ 1673 w 258"/>
                <a:gd name="T21" fmla="*/ 15666 h 265"/>
                <a:gd name="T22" fmla="*/ 1859 w 258"/>
                <a:gd name="T23" fmla="*/ 15896 h 265"/>
                <a:gd name="T24" fmla="*/ 2163 w 258"/>
                <a:gd name="T25" fmla="*/ 15274 h 265"/>
                <a:gd name="T26" fmla="*/ 2406 w 258"/>
                <a:gd name="T27" fmla="*/ 14052 h 265"/>
                <a:gd name="T28" fmla="*/ 2414 w 258"/>
                <a:gd name="T29" fmla="*/ 11421 h 265"/>
                <a:gd name="T30" fmla="*/ 2414 w 258"/>
                <a:gd name="T31" fmla="*/ 9359 h 265"/>
                <a:gd name="T32" fmla="*/ 2239 w 258"/>
                <a:gd name="T33" fmla="*/ 8163 h 265"/>
                <a:gd name="T34" fmla="*/ 1975 w 258"/>
                <a:gd name="T35" fmla="*/ 6675 h 265"/>
                <a:gd name="T36" fmla="*/ 1859 w 258"/>
                <a:gd name="T37" fmla="*/ 5497 h 265"/>
                <a:gd name="T38" fmla="*/ 1653 w 258"/>
                <a:gd name="T39" fmla="*/ 3813 h 265"/>
                <a:gd name="T40" fmla="*/ 1418 w 258"/>
                <a:gd name="T41" fmla="*/ 2566 h 265"/>
                <a:gd name="T42" fmla="*/ 1215 w 258"/>
                <a:gd name="T43" fmla="*/ 920 h 265"/>
                <a:gd name="T44" fmla="*/ 981 w 258"/>
                <a:gd name="T45" fmla="*/ 0 h 265"/>
                <a:gd name="T46" fmla="*/ 873 w 258"/>
                <a:gd name="T47" fmla="*/ 1745 h 265"/>
                <a:gd name="T48" fmla="*/ 883 w 258"/>
                <a:gd name="T49" fmla="*/ 5160 h 265"/>
                <a:gd name="T50" fmla="*/ 926 w 258"/>
                <a:gd name="T51" fmla="*/ 8422 h 265"/>
                <a:gd name="T52" fmla="*/ 981 w 258"/>
                <a:gd name="T53" fmla="*/ 11902 h 265"/>
                <a:gd name="T54" fmla="*/ 1026 w 258"/>
                <a:gd name="T55" fmla="*/ 13744 h 265"/>
                <a:gd name="T56" fmla="*/ 873 w 258"/>
                <a:gd name="T57" fmla="*/ 14989 h 265"/>
                <a:gd name="T58" fmla="*/ 586 w 258"/>
                <a:gd name="T59" fmla="*/ 14989 h 265"/>
                <a:gd name="T60" fmla="*/ 426 w 258"/>
                <a:gd name="T61" fmla="*/ 14989 h 265"/>
                <a:gd name="T62" fmla="*/ 205 w 258"/>
                <a:gd name="T63" fmla="*/ 15479 h 265"/>
                <a:gd name="T64" fmla="*/ 51 w 258"/>
                <a:gd name="T65" fmla="*/ 16263 h 265"/>
                <a:gd name="T66" fmla="*/ 51 w 258"/>
                <a:gd name="T67" fmla="*/ 17722 h 265"/>
                <a:gd name="T68" fmla="*/ 108 w 258"/>
                <a:gd name="T69" fmla="*/ 19783 h 265"/>
                <a:gd name="T70" fmla="*/ 205 w 258"/>
                <a:gd name="T71" fmla="*/ 20330 h 265"/>
                <a:gd name="T72" fmla="*/ 340 w 258"/>
                <a:gd name="T73" fmla="*/ 20397 h 265"/>
                <a:gd name="T74" fmla="*/ 439 w 258"/>
                <a:gd name="T75" fmla="*/ 19783 h 265"/>
                <a:gd name="T76" fmla="*/ 562 w 258"/>
                <a:gd name="T77" fmla="*/ 21528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GB"/>
            </a:p>
          </p:txBody>
        </p:sp>
        <p:sp>
          <p:nvSpPr>
            <p:cNvPr id="33949" name="Freeform 155"/>
            <p:cNvSpPr>
              <a:spLocks/>
            </p:cNvSpPr>
            <p:nvPr/>
          </p:nvSpPr>
          <p:spPr bwMode="auto">
            <a:xfrm>
              <a:off x="2753" y="1854"/>
              <a:ext cx="3" cy="1"/>
            </a:xfrm>
            <a:custGeom>
              <a:avLst/>
              <a:gdLst>
                <a:gd name="T0" fmla="*/ 8159 w 2"/>
                <a:gd name="T1" fmla="*/ 0 h 1"/>
                <a:gd name="T2" fmla="*/ 8159 w 2"/>
                <a:gd name="T3" fmla="*/ 0 h 1"/>
                <a:gd name="T4" fmla="*/ 0 w 2"/>
                <a:gd name="T5" fmla="*/ 0 h 1"/>
                <a:gd name="T6" fmla="*/ 8159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GB"/>
            </a:p>
          </p:txBody>
        </p:sp>
        <p:sp>
          <p:nvSpPr>
            <p:cNvPr id="33950" name="Freeform 156"/>
            <p:cNvSpPr>
              <a:spLocks/>
            </p:cNvSpPr>
            <p:nvPr/>
          </p:nvSpPr>
          <p:spPr bwMode="auto">
            <a:xfrm>
              <a:off x="2223" y="2044"/>
              <a:ext cx="209" cy="279"/>
            </a:xfrm>
            <a:custGeom>
              <a:avLst/>
              <a:gdLst>
                <a:gd name="T0" fmla="*/ 69 w 189"/>
                <a:gd name="T1" fmla="*/ 17819 h 225"/>
                <a:gd name="T2" fmla="*/ 4 w 189"/>
                <a:gd name="T3" fmla="*/ 18374 h 225"/>
                <a:gd name="T4" fmla="*/ 69 w 189"/>
                <a:gd name="T5" fmla="*/ 16461 h 225"/>
                <a:gd name="T6" fmla="*/ 84 w 189"/>
                <a:gd name="T7" fmla="*/ 14467 h 225"/>
                <a:gd name="T8" fmla="*/ 69 w 189"/>
                <a:gd name="T9" fmla="*/ 12974 h 225"/>
                <a:gd name="T10" fmla="*/ 69 w 189"/>
                <a:gd name="T11" fmla="*/ 11345 h 225"/>
                <a:gd name="T12" fmla="*/ 0 w 189"/>
                <a:gd name="T13" fmla="*/ 10175 h 225"/>
                <a:gd name="T14" fmla="*/ 0 w 189"/>
                <a:gd name="T15" fmla="*/ 10666 h 225"/>
                <a:gd name="T16" fmla="*/ 0 w 189"/>
                <a:gd name="T17" fmla="*/ 9637 h 225"/>
                <a:gd name="T18" fmla="*/ 136 w 189"/>
                <a:gd name="T19" fmla="*/ 9637 h 225"/>
                <a:gd name="T20" fmla="*/ 248 w 189"/>
                <a:gd name="T21" fmla="*/ 9637 h 225"/>
                <a:gd name="T22" fmla="*/ 394 w 189"/>
                <a:gd name="T23" fmla="*/ 9637 h 225"/>
                <a:gd name="T24" fmla="*/ 508 w 189"/>
                <a:gd name="T25" fmla="*/ 9637 h 225"/>
                <a:gd name="T26" fmla="*/ 508 w 189"/>
                <a:gd name="T27" fmla="*/ 8406 h 225"/>
                <a:gd name="T28" fmla="*/ 516 w 189"/>
                <a:gd name="T29" fmla="*/ 6963 h 225"/>
                <a:gd name="T30" fmla="*/ 638 w 189"/>
                <a:gd name="T31" fmla="*/ 6405 h 225"/>
                <a:gd name="T32" fmla="*/ 638 w 189"/>
                <a:gd name="T33" fmla="*/ 4165 h 225"/>
                <a:gd name="T34" fmla="*/ 654 w 189"/>
                <a:gd name="T35" fmla="*/ 2215 h 225"/>
                <a:gd name="T36" fmla="*/ 765 w 189"/>
                <a:gd name="T37" fmla="*/ 2215 h 225"/>
                <a:gd name="T38" fmla="*/ 854 w 189"/>
                <a:gd name="T39" fmla="*/ 2215 h 225"/>
                <a:gd name="T40" fmla="*/ 979 w 189"/>
                <a:gd name="T41" fmla="*/ 2215 h 225"/>
                <a:gd name="T42" fmla="*/ 1083 w 189"/>
                <a:gd name="T43" fmla="*/ 2215 h 225"/>
                <a:gd name="T44" fmla="*/ 1083 w 189"/>
                <a:gd name="T45" fmla="*/ 0 h 225"/>
                <a:gd name="T46" fmla="*/ 1198 w 189"/>
                <a:gd name="T47" fmla="*/ 936 h 225"/>
                <a:gd name="T48" fmla="*/ 1316 w 189"/>
                <a:gd name="T49" fmla="*/ 1929 h 225"/>
                <a:gd name="T50" fmla="*/ 1455 w 189"/>
                <a:gd name="T51" fmla="*/ 2768 h 225"/>
                <a:gd name="T52" fmla="*/ 1560 w 189"/>
                <a:gd name="T53" fmla="*/ 3678 h 225"/>
                <a:gd name="T54" fmla="*/ 1455 w 189"/>
                <a:gd name="T55" fmla="*/ 3678 h 225"/>
                <a:gd name="T56" fmla="*/ 1339 w 189"/>
                <a:gd name="T57" fmla="*/ 3678 h 225"/>
                <a:gd name="T58" fmla="*/ 1339 w 189"/>
                <a:gd name="T59" fmla="*/ 5450 h 225"/>
                <a:gd name="T60" fmla="*/ 1359 w 189"/>
                <a:gd name="T61" fmla="*/ 7378 h 225"/>
                <a:gd name="T62" fmla="*/ 1359 w 189"/>
                <a:gd name="T63" fmla="*/ 9149 h 225"/>
                <a:gd name="T64" fmla="*/ 1389 w 189"/>
                <a:gd name="T65" fmla="*/ 10666 h 225"/>
                <a:gd name="T66" fmla="*/ 1401 w 189"/>
                <a:gd name="T67" fmla="*/ 12383 h 225"/>
                <a:gd name="T68" fmla="*/ 1421 w 189"/>
                <a:gd name="T69" fmla="*/ 14157 h 225"/>
                <a:gd name="T70" fmla="*/ 1455 w 189"/>
                <a:gd name="T71" fmla="*/ 16027 h 225"/>
                <a:gd name="T72" fmla="*/ 1455 w 189"/>
                <a:gd name="T73" fmla="*/ 17819 h 225"/>
                <a:gd name="T74" fmla="*/ 1480 w 189"/>
                <a:gd name="T75" fmla="*/ 17939 h 225"/>
                <a:gd name="T76" fmla="*/ 1466 w 189"/>
                <a:gd name="T77" fmla="*/ 19180 h 225"/>
                <a:gd name="T78" fmla="*/ 1339 w 189"/>
                <a:gd name="T79" fmla="*/ 19180 h 225"/>
                <a:gd name="T80" fmla="*/ 1204 w 189"/>
                <a:gd name="T81" fmla="*/ 19180 h 225"/>
                <a:gd name="T82" fmla="*/ 1089 w 189"/>
                <a:gd name="T83" fmla="*/ 19180 h 225"/>
                <a:gd name="T84" fmla="*/ 944 w 189"/>
                <a:gd name="T85" fmla="*/ 19180 h 225"/>
                <a:gd name="T86" fmla="*/ 944 w 189"/>
                <a:gd name="T87" fmla="*/ 19180 h 225"/>
                <a:gd name="T88" fmla="*/ 772 w 189"/>
                <a:gd name="T89" fmla="*/ 19417 h 225"/>
                <a:gd name="T90" fmla="*/ 765 w 189"/>
                <a:gd name="T91" fmla="*/ 19663 h 225"/>
                <a:gd name="T92" fmla="*/ 687 w 189"/>
                <a:gd name="T93" fmla="*/ 19180 h 225"/>
                <a:gd name="T94" fmla="*/ 626 w 189"/>
                <a:gd name="T95" fmla="*/ 20598 h 225"/>
                <a:gd name="T96" fmla="*/ 571 w 189"/>
                <a:gd name="T97" fmla="*/ 20598 h 225"/>
                <a:gd name="T98" fmla="*/ 483 w 189"/>
                <a:gd name="T99" fmla="*/ 19180 h 225"/>
                <a:gd name="T100" fmla="*/ 394 w 189"/>
                <a:gd name="T101" fmla="*/ 18222 h 225"/>
                <a:gd name="T102" fmla="*/ 274 w 189"/>
                <a:gd name="T103" fmla="*/ 17286 h 225"/>
                <a:gd name="T104" fmla="*/ 170 w 189"/>
                <a:gd name="T105" fmla="*/ 17604 h 225"/>
                <a:gd name="T106" fmla="*/ 69 w 189"/>
                <a:gd name="T107" fmla="*/ 17819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GB"/>
            </a:p>
          </p:txBody>
        </p:sp>
        <p:sp>
          <p:nvSpPr>
            <p:cNvPr id="33951" name="Freeform 157"/>
            <p:cNvSpPr>
              <a:spLocks/>
            </p:cNvSpPr>
            <p:nvPr/>
          </p:nvSpPr>
          <p:spPr bwMode="auto">
            <a:xfrm>
              <a:off x="2291" y="1854"/>
              <a:ext cx="209" cy="182"/>
            </a:xfrm>
            <a:custGeom>
              <a:avLst/>
              <a:gdLst>
                <a:gd name="T0" fmla="*/ 1001 w 187"/>
                <a:gd name="T1" fmla="*/ 3198 h 147"/>
                <a:gd name="T2" fmla="*/ 818 w 187"/>
                <a:gd name="T3" fmla="*/ 3959 h 147"/>
                <a:gd name="T4" fmla="*/ 715 w 187"/>
                <a:gd name="T5" fmla="*/ 4862 h 147"/>
                <a:gd name="T6" fmla="*/ 640 w 187"/>
                <a:gd name="T7" fmla="*/ 6069 h 147"/>
                <a:gd name="T8" fmla="*/ 553 w 187"/>
                <a:gd name="T9" fmla="*/ 7424 h 147"/>
                <a:gd name="T10" fmla="*/ 553 w 187"/>
                <a:gd name="T11" fmla="*/ 8590 h 147"/>
                <a:gd name="T12" fmla="*/ 493 w 187"/>
                <a:gd name="T13" fmla="*/ 9964 h 147"/>
                <a:gd name="T14" fmla="*/ 412 w 187"/>
                <a:gd name="T15" fmla="*/ 10878 h 147"/>
                <a:gd name="T16" fmla="*/ 321 w 187"/>
                <a:gd name="T17" fmla="*/ 11518 h 147"/>
                <a:gd name="T18" fmla="*/ 189 w 187"/>
                <a:gd name="T19" fmla="*/ 12378 h 147"/>
                <a:gd name="T20" fmla="*/ 0 w 187"/>
                <a:gd name="T21" fmla="*/ 13025 h 147"/>
                <a:gd name="T22" fmla="*/ 189 w 187"/>
                <a:gd name="T23" fmla="*/ 13025 h 147"/>
                <a:gd name="T24" fmla="*/ 336 w 187"/>
                <a:gd name="T25" fmla="*/ 13025 h 147"/>
                <a:gd name="T26" fmla="*/ 548 w 187"/>
                <a:gd name="T27" fmla="*/ 13025 h 147"/>
                <a:gd name="T28" fmla="*/ 715 w 187"/>
                <a:gd name="T29" fmla="*/ 13025 h 147"/>
                <a:gd name="T30" fmla="*/ 764 w 187"/>
                <a:gd name="T31" fmla="*/ 11381 h 147"/>
                <a:gd name="T32" fmla="*/ 874 w 187"/>
                <a:gd name="T33" fmla="*/ 10520 h 147"/>
                <a:gd name="T34" fmla="*/ 1001 w 187"/>
                <a:gd name="T35" fmla="*/ 9964 h 147"/>
                <a:gd name="T36" fmla="*/ 1142 w 187"/>
                <a:gd name="T37" fmla="*/ 9444 h 147"/>
                <a:gd name="T38" fmla="*/ 1292 w 187"/>
                <a:gd name="T39" fmla="*/ 9016 h 147"/>
                <a:gd name="T40" fmla="*/ 1398 w 187"/>
                <a:gd name="T41" fmla="*/ 8240 h 147"/>
                <a:gd name="T42" fmla="*/ 1522 w 187"/>
                <a:gd name="T43" fmla="*/ 7578 h 147"/>
                <a:gd name="T44" fmla="*/ 1522 w 187"/>
                <a:gd name="T45" fmla="*/ 6693 h 147"/>
                <a:gd name="T46" fmla="*/ 1709 w 187"/>
                <a:gd name="T47" fmla="*/ 6069 h 147"/>
                <a:gd name="T48" fmla="*/ 1882 w 187"/>
                <a:gd name="T49" fmla="*/ 5996 h 147"/>
                <a:gd name="T50" fmla="*/ 1939 w 187"/>
                <a:gd name="T51" fmla="*/ 5339 h 147"/>
                <a:gd name="T52" fmla="*/ 1813 w 187"/>
                <a:gd name="T53" fmla="*/ 3959 h 147"/>
                <a:gd name="T54" fmla="*/ 1813 w 187"/>
                <a:gd name="T55" fmla="*/ 2991 h 147"/>
                <a:gd name="T56" fmla="*/ 1782 w 187"/>
                <a:gd name="T57" fmla="*/ 1746 h 147"/>
                <a:gd name="T58" fmla="*/ 1740 w 187"/>
                <a:gd name="T59" fmla="*/ 1410 h 147"/>
                <a:gd name="T60" fmla="*/ 1646 w 187"/>
                <a:gd name="T61" fmla="*/ 1139 h 147"/>
                <a:gd name="T62" fmla="*/ 1589 w 187"/>
                <a:gd name="T63" fmla="*/ 1139 h 147"/>
                <a:gd name="T64" fmla="*/ 1326 w 187"/>
                <a:gd name="T65" fmla="*/ 920 h 147"/>
                <a:gd name="T66" fmla="*/ 1251 w 187"/>
                <a:gd name="T67" fmla="*/ 0 h 147"/>
                <a:gd name="T68" fmla="*/ 1142 w 187"/>
                <a:gd name="T69" fmla="*/ 743 h 147"/>
                <a:gd name="T70" fmla="*/ 1073 w 187"/>
                <a:gd name="T71" fmla="*/ 1926 h 147"/>
                <a:gd name="T72" fmla="*/ 1001 w 187"/>
                <a:gd name="T73" fmla="*/ 3198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GB"/>
            </a:p>
          </p:txBody>
        </p:sp>
        <p:sp>
          <p:nvSpPr>
            <p:cNvPr id="33952" name="Freeform 158"/>
            <p:cNvSpPr>
              <a:spLocks/>
            </p:cNvSpPr>
            <p:nvPr/>
          </p:nvSpPr>
          <p:spPr bwMode="auto">
            <a:xfrm>
              <a:off x="2518" y="2130"/>
              <a:ext cx="275" cy="260"/>
            </a:xfrm>
            <a:custGeom>
              <a:avLst/>
              <a:gdLst>
                <a:gd name="T0" fmla="*/ 295 w 246"/>
                <a:gd name="T1" fmla="*/ 16932 h 210"/>
                <a:gd name="T2" fmla="*/ 253 w 246"/>
                <a:gd name="T3" fmla="*/ 16932 h 210"/>
                <a:gd name="T4" fmla="*/ 121 w 246"/>
                <a:gd name="T5" fmla="*/ 16302 h 210"/>
                <a:gd name="T6" fmla="*/ 151 w 246"/>
                <a:gd name="T7" fmla="*/ 15881 h 210"/>
                <a:gd name="T8" fmla="*/ 169 w 246"/>
                <a:gd name="T9" fmla="*/ 15881 h 210"/>
                <a:gd name="T10" fmla="*/ 56 w 246"/>
                <a:gd name="T11" fmla="*/ 14613 h 210"/>
                <a:gd name="T12" fmla="*/ 0 w 246"/>
                <a:gd name="T13" fmla="*/ 13430 h 210"/>
                <a:gd name="T14" fmla="*/ 56 w 246"/>
                <a:gd name="T15" fmla="*/ 13430 h 210"/>
                <a:gd name="T16" fmla="*/ 189 w 246"/>
                <a:gd name="T17" fmla="*/ 12703 h 210"/>
                <a:gd name="T18" fmla="*/ 369 w 246"/>
                <a:gd name="T19" fmla="*/ 12703 h 210"/>
                <a:gd name="T20" fmla="*/ 549 w 246"/>
                <a:gd name="T21" fmla="*/ 12703 h 210"/>
                <a:gd name="T22" fmla="*/ 641 w 246"/>
                <a:gd name="T23" fmla="*/ 11518 h 210"/>
                <a:gd name="T24" fmla="*/ 641 w 246"/>
                <a:gd name="T25" fmla="*/ 10202 h 210"/>
                <a:gd name="T26" fmla="*/ 656 w 246"/>
                <a:gd name="T27" fmla="*/ 8990 h 210"/>
                <a:gd name="T28" fmla="*/ 656 w 246"/>
                <a:gd name="T29" fmla="*/ 7846 h 210"/>
                <a:gd name="T30" fmla="*/ 656 w 246"/>
                <a:gd name="T31" fmla="*/ 6938 h 210"/>
                <a:gd name="T32" fmla="*/ 783 w 246"/>
                <a:gd name="T33" fmla="*/ 6411 h 210"/>
                <a:gd name="T34" fmla="*/ 912 w 246"/>
                <a:gd name="T35" fmla="*/ 6290 h 210"/>
                <a:gd name="T36" fmla="*/ 1058 w 246"/>
                <a:gd name="T37" fmla="*/ 5178 h 210"/>
                <a:gd name="T38" fmla="*/ 1183 w 246"/>
                <a:gd name="T39" fmla="*/ 4134 h 210"/>
                <a:gd name="T40" fmla="*/ 1348 w 246"/>
                <a:gd name="T41" fmla="*/ 3099 h 210"/>
                <a:gd name="T42" fmla="*/ 1525 w 246"/>
                <a:gd name="T43" fmla="*/ 2022 h 210"/>
                <a:gd name="T44" fmla="*/ 1734 w 246"/>
                <a:gd name="T45" fmla="*/ 998 h 210"/>
                <a:gd name="T46" fmla="*/ 1906 w 246"/>
                <a:gd name="T47" fmla="*/ 0 h 210"/>
                <a:gd name="T48" fmla="*/ 2133 w 246"/>
                <a:gd name="T49" fmla="*/ 343 h 210"/>
                <a:gd name="T50" fmla="*/ 2266 w 246"/>
                <a:gd name="T51" fmla="*/ 1236 h 210"/>
                <a:gd name="T52" fmla="*/ 2384 w 246"/>
                <a:gd name="T53" fmla="*/ 651 h 210"/>
                <a:gd name="T54" fmla="*/ 2408 w 246"/>
                <a:gd name="T55" fmla="*/ 1894 h 210"/>
                <a:gd name="T56" fmla="*/ 2408 w 246"/>
                <a:gd name="T57" fmla="*/ 3099 h 210"/>
                <a:gd name="T58" fmla="*/ 2541 w 246"/>
                <a:gd name="T59" fmla="*/ 4843 h 210"/>
                <a:gd name="T60" fmla="*/ 2520 w 246"/>
                <a:gd name="T61" fmla="*/ 5406 h 210"/>
                <a:gd name="T62" fmla="*/ 2520 w 246"/>
                <a:gd name="T63" fmla="*/ 6655 h 210"/>
                <a:gd name="T64" fmla="*/ 2520 w 246"/>
                <a:gd name="T65" fmla="*/ 7846 h 210"/>
                <a:gd name="T66" fmla="*/ 2520 w 246"/>
                <a:gd name="T67" fmla="*/ 9228 h 210"/>
                <a:gd name="T68" fmla="*/ 2477 w 246"/>
                <a:gd name="T69" fmla="*/ 10457 h 210"/>
                <a:gd name="T70" fmla="*/ 2408 w 246"/>
                <a:gd name="T71" fmla="*/ 11239 h 210"/>
                <a:gd name="T72" fmla="*/ 2335 w 246"/>
                <a:gd name="T73" fmla="*/ 12167 h 210"/>
                <a:gd name="T74" fmla="*/ 2266 w 246"/>
                <a:gd name="T75" fmla="*/ 13167 h 210"/>
                <a:gd name="T76" fmla="*/ 2197 w 246"/>
                <a:gd name="T77" fmla="*/ 14145 h 210"/>
                <a:gd name="T78" fmla="*/ 2197 w 246"/>
                <a:gd name="T79" fmla="*/ 15273 h 210"/>
                <a:gd name="T80" fmla="*/ 2023 w 246"/>
                <a:gd name="T81" fmla="*/ 16302 h 210"/>
                <a:gd name="T82" fmla="*/ 1847 w 246"/>
                <a:gd name="T83" fmla="*/ 16126 h 210"/>
                <a:gd name="T84" fmla="*/ 1672 w 246"/>
                <a:gd name="T85" fmla="*/ 15881 h 210"/>
                <a:gd name="T86" fmla="*/ 1506 w 246"/>
                <a:gd name="T87" fmla="*/ 16772 h 210"/>
                <a:gd name="T88" fmla="*/ 1393 w 246"/>
                <a:gd name="T89" fmla="*/ 16302 h 210"/>
                <a:gd name="T90" fmla="*/ 1259 w 246"/>
                <a:gd name="T91" fmla="*/ 15881 h 210"/>
                <a:gd name="T92" fmla="*/ 1079 w 246"/>
                <a:gd name="T93" fmla="*/ 16302 h 210"/>
                <a:gd name="T94" fmla="*/ 978 w 246"/>
                <a:gd name="T95" fmla="*/ 15533 h 210"/>
                <a:gd name="T96" fmla="*/ 816 w 246"/>
                <a:gd name="T97" fmla="*/ 15273 h 210"/>
                <a:gd name="T98" fmla="*/ 656 w 246"/>
                <a:gd name="T99" fmla="*/ 15704 h 210"/>
                <a:gd name="T100" fmla="*/ 618 w 246"/>
                <a:gd name="T101" fmla="*/ 16932 h 210"/>
                <a:gd name="T102" fmla="*/ 560 w 246"/>
                <a:gd name="T103" fmla="*/ 18022 h 210"/>
                <a:gd name="T104" fmla="*/ 560 w 246"/>
                <a:gd name="T105" fmla="*/ 18651 h 210"/>
                <a:gd name="T106" fmla="*/ 420 w 246"/>
                <a:gd name="T107" fmla="*/ 17513 h 210"/>
                <a:gd name="T108" fmla="*/ 369 w 246"/>
                <a:gd name="T109" fmla="*/ 18022 h 210"/>
                <a:gd name="T110" fmla="*/ 369 w 246"/>
                <a:gd name="T111" fmla="*/ 18205 h 210"/>
                <a:gd name="T112" fmla="*/ 321 w 246"/>
                <a:gd name="T113" fmla="*/ 17446 h 210"/>
                <a:gd name="T114" fmla="*/ 295 w 246"/>
                <a:gd name="T115" fmla="*/ 16932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GB"/>
            </a:p>
          </p:txBody>
        </p:sp>
        <p:sp>
          <p:nvSpPr>
            <p:cNvPr id="33953" name="Freeform 159"/>
            <p:cNvSpPr>
              <a:spLocks/>
            </p:cNvSpPr>
            <p:nvPr/>
          </p:nvSpPr>
          <p:spPr bwMode="auto">
            <a:xfrm>
              <a:off x="2212" y="2279"/>
              <a:ext cx="102" cy="96"/>
            </a:xfrm>
            <a:custGeom>
              <a:avLst/>
              <a:gdLst>
                <a:gd name="T0" fmla="*/ 166 w 92"/>
                <a:gd name="T1" fmla="*/ 388 h 78"/>
                <a:gd name="T2" fmla="*/ 125 w 92"/>
                <a:gd name="T3" fmla="*/ 928 h 78"/>
                <a:gd name="T4" fmla="*/ 61 w 92"/>
                <a:gd name="T5" fmla="*/ 1931 h 78"/>
                <a:gd name="T6" fmla="*/ 0 w 92"/>
                <a:gd name="T7" fmla="*/ 2766 h 78"/>
                <a:gd name="T8" fmla="*/ 83 w 92"/>
                <a:gd name="T9" fmla="*/ 3969 h 78"/>
                <a:gd name="T10" fmla="*/ 125 w 92"/>
                <a:gd name="T11" fmla="*/ 3499 h 78"/>
                <a:gd name="T12" fmla="*/ 83 w 92"/>
                <a:gd name="T13" fmla="*/ 3814 h 78"/>
                <a:gd name="T14" fmla="*/ 125 w 92"/>
                <a:gd name="T15" fmla="*/ 4065 h 78"/>
                <a:gd name="T16" fmla="*/ 125 w 92"/>
                <a:gd name="T17" fmla="*/ 4432 h 78"/>
                <a:gd name="T18" fmla="*/ 276 w 92"/>
                <a:gd name="T19" fmla="*/ 4432 h 78"/>
                <a:gd name="T20" fmla="*/ 276 w 92"/>
                <a:gd name="T21" fmla="*/ 4065 h 78"/>
                <a:gd name="T22" fmla="*/ 462 w 92"/>
                <a:gd name="T23" fmla="*/ 4432 h 78"/>
                <a:gd name="T24" fmla="*/ 475 w 92"/>
                <a:gd name="T25" fmla="*/ 4694 h 78"/>
                <a:gd name="T26" fmla="*/ 287 w 92"/>
                <a:gd name="T27" fmla="*/ 4432 h 78"/>
                <a:gd name="T28" fmla="*/ 184 w 92"/>
                <a:gd name="T29" fmla="*/ 4694 h 78"/>
                <a:gd name="T30" fmla="*/ 83 w 92"/>
                <a:gd name="T31" fmla="*/ 5003 h 78"/>
                <a:gd name="T32" fmla="*/ 102 w 92"/>
                <a:gd name="T33" fmla="*/ 5540 h 78"/>
                <a:gd name="T34" fmla="*/ 184 w 92"/>
                <a:gd name="T35" fmla="*/ 5540 h 78"/>
                <a:gd name="T36" fmla="*/ 276 w 92"/>
                <a:gd name="T37" fmla="*/ 5436 h 78"/>
                <a:gd name="T38" fmla="*/ 276 w 92"/>
                <a:gd name="T39" fmla="*/ 5540 h 78"/>
                <a:gd name="T40" fmla="*/ 125 w 92"/>
                <a:gd name="T41" fmla="*/ 5790 h 78"/>
                <a:gd name="T42" fmla="*/ 83 w 92"/>
                <a:gd name="T43" fmla="*/ 6074 h 78"/>
                <a:gd name="T44" fmla="*/ 276 w 92"/>
                <a:gd name="T45" fmla="*/ 5790 h 78"/>
                <a:gd name="T46" fmla="*/ 391 w 92"/>
                <a:gd name="T47" fmla="*/ 5790 h 78"/>
                <a:gd name="T48" fmla="*/ 491 w 92"/>
                <a:gd name="T49" fmla="*/ 5540 h 78"/>
                <a:gd name="T50" fmla="*/ 630 w 92"/>
                <a:gd name="T51" fmla="*/ 6012 h 78"/>
                <a:gd name="T52" fmla="*/ 805 w 92"/>
                <a:gd name="T53" fmla="*/ 6012 h 78"/>
                <a:gd name="T54" fmla="*/ 782 w 92"/>
                <a:gd name="T55" fmla="*/ 4694 h 78"/>
                <a:gd name="T56" fmla="*/ 736 w 92"/>
                <a:gd name="T57" fmla="*/ 4065 h 78"/>
                <a:gd name="T58" fmla="*/ 703 w 92"/>
                <a:gd name="T59" fmla="*/ 2766 h 78"/>
                <a:gd name="T60" fmla="*/ 599 w 92"/>
                <a:gd name="T61" fmla="*/ 1662 h 78"/>
                <a:gd name="T62" fmla="*/ 491 w 92"/>
                <a:gd name="T63" fmla="*/ 754 h 78"/>
                <a:gd name="T64" fmla="*/ 378 w 92"/>
                <a:gd name="T65" fmla="*/ 0 h 78"/>
                <a:gd name="T66" fmla="*/ 276 w 92"/>
                <a:gd name="T67" fmla="*/ 256 h 78"/>
                <a:gd name="T68" fmla="*/ 166 w 92"/>
                <a:gd name="T69" fmla="*/ 388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GB"/>
            </a:p>
          </p:txBody>
        </p:sp>
        <p:sp>
          <p:nvSpPr>
            <p:cNvPr id="33954" name="Freeform 160"/>
            <p:cNvSpPr>
              <a:spLocks/>
            </p:cNvSpPr>
            <p:nvPr/>
          </p:nvSpPr>
          <p:spPr bwMode="auto">
            <a:xfrm>
              <a:off x="2643" y="1825"/>
              <a:ext cx="65" cy="156"/>
            </a:xfrm>
            <a:custGeom>
              <a:avLst/>
              <a:gdLst>
                <a:gd name="T0" fmla="*/ 286 w 59"/>
                <a:gd name="T1" fmla="*/ 12314 h 125"/>
                <a:gd name="T2" fmla="*/ 228 w 59"/>
                <a:gd name="T3" fmla="*/ 13088 h 125"/>
                <a:gd name="T4" fmla="*/ 201 w 59"/>
                <a:gd name="T5" fmla="*/ 11453 h 125"/>
                <a:gd name="T6" fmla="*/ 176 w 59"/>
                <a:gd name="T7" fmla="*/ 9749 h 125"/>
                <a:gd name="T8" fmla="*/ 82 w 59"/>
                <a:gd name="T9" fmla="*/ 8134 h 125"/>
                <a:gd name="T10" fmla="*/ 0 w 59"/>
                <a:gd name="T11" fmla="*/ 6457 h 125"/>
                <a:gd name="T12" fmla="*/ 4 w 59"/>
                <a:gd name="T13" fmla="*/ 5016 h 125"/>
                <a:gd name="T14" fmla="*/ 82 w 59"/>
                <a:gd name="T15" fmla="*/ 3700 h 125"/>
                <a:gd name="T16" fmla="*/ 82 w 59"/>
                <a:gd name="T17" fmla="*/ 1273 h 125"/>
                <a:gd name="T18" fmla="*/ 109 w 59"/>
                <a:gd name="T19" fmla="*/ 453 h 125"/>
                <a:gd name="T20" fmla="*/ 228 w 59"/>
                <a:gd name="T21" fmla="*/ 0 h 125"/>
                <a:gd name="T22" fmla="*/ 268 w 59"/>
                <a:gd name="T23" fmla="*/ 453 h 125"/>
                <a:gd name="T24" fmla="*/ 305 w 59"/>
                <a:gd name="T25" fmla="*/ 880 h 125"/>
                <a:gd name="T26" fmla="*/ 371 w 59"/>
                <a:gd name="T27" fmla="*/ 453 h 125"/>
                <a:gd name="T28" fmla="*/ 318 w 59"/>
                <a:gd name="T29" fmla="*/ 2429 h 125"/>
                <a:gd name="T30" fmla="*/ 394 w 59"/>
                <a:gd name="T31" fmla="*/ 3700 h 125"/>
                <a:gd name="T32" fmla="*/ 347 w 59"/>
                <a:gd name="T33" fmla="*/ 5016 h 125"/>
                <a:gd name="T34" fmla="*/ 268 w 59"/>
                <a:gd name="T35" fmla="*/ 6004 h 125"/>
                <a:gd name="T36" fmla="*/ 371 w 59"/>
                <a:gd name="T37" fmla="*/ 6828 h 125"/>
                <a:gd name="T38" fmla="*/ 451 w 59"/>
                <a:gd name="T39" fmla="*/ 7493 h 125"/>
                <a:gd name="T40" fmla="*/ 451 w 59"/>
                <a:gd name="T41" fmla="*/ 9177 h 125"/>
                <a:gd name="T42" fmla="*/ 371 w 59"/>
                <a:gd name="T43" fmla="*/ 9792 h 125"/>
                <a:gd name="T44" fmla="*/ 286 w 59"/>
                <a:gd name="T45" fmla="*/ 10869 h 125"/>
                <a:gd name="T46" fmla="*/ 286 w 59"/>
                <a:gd name="T47" fmla="*/ 1231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chemeClr val="accent2"/>
            </a:solidFill>
            <a:ln w="3175">
              <a:solidFill>
                <a:schemeClr val="accent2"/>
              </a:solidFill>
              <a:round/>
              <a:headEnd/>
              <a:tailEnd/>
            </a:ln>
          </p:spPr>
          <p:txBody>
            <a:bodyPr/>
            <a:lstStyle/>
            <a:p>
              <a:endParaRPr lang="en-GB"/>
            </a:p>
          </p:txBody>
        </p:sp>
        <p:sp>
          <p:nvSpPr>
            <p:cNvPr id="33955" name="Freeform 161"/>
            <p:cNvSpPr>
              <a:spLocks/>
            </p:cNvSpPr>
            <p:nvPr/>
          </p:nvSpPr>
          <p:spPr bwMode="auto">
            <a:xfrm>
              <a:off x="2314" y="2461"/>
              <a:ext cx="71" cy="90"/>
            </a:xfrm>
            <a:custGeom>
              <a:avLst/>
              <a:gdLst>
                <a:gd name="T0" fmla="*/ 549 w 64"/>
                <a:gd name="T1" fmla="*/ 5931 h 73"/>
                <a:gd name="T2" fmla="*/ 394 w 64"/>
                <a:gd name="T3" fmla="*/ 5167 h 73"/>
                <a:gd name="T4" fmla="*/ 258 w 64"/>
                <a:gd name="T5" fmla="*/ 4417 h 73"/>
                <a:gd name="T6" fmla="*/ 138 w 64"/>
                <a:gd name="T7" fmla="*/ 3193 h 73"/>
                <a:gd name="T8" fmla="*/ 0 w 64"/>
                <a:gd name="T9" fmla="*/ 2276 h 73"/>
                <a:gd name="T10" fmla="*/ 50 w 64"/>
                <a:gd name="T11" fmla="*/ 1689 h 73"/>
                <a:gd name="T12" fmla="*/ 102 w 64"/>
                <a:gd name="T13" fmla="*/ 954 h 73"/>
                <a:gd name="T14" fmla="*/ 170 w 64"/>
                <a:gd name="T15" fmla="*/ 0 h 73"/>
                <a:gd name="T16" fmla="*/ 258 w 64"/>
                <a:gd name="T17" fmla="*/ 0 h 73"/>
                <a:gd name="T18" fmla="*/ 288 w 64"/>
                <a:gd name="T19" fmla="*/ 1497 h 73"/>
                <a:gd name="T20" fmla="*/ 317 w 64"/>
                <a:gd name="T21" fmla="*/ 1689 h 73"/>
                <a:gd name="T22" fmla="*/ 379 w 64"/>
                <a:gd name="T23" fmla="*/ 1359 h 73"/>
                <a:gd name="T24" fmla="*/ 420 w 64"/>
                <a:gd name="T25" fmla="*/ 1359 h 73"/>
                <a:gd name="T26" fmla="*/ 420 w 64"/>
                <a:gd name="T27" fmla="*/ 2717 h 73"/>
                <a:gd name="T28" fmla="*/ 420 w 64"/>
                <a:gd name="T29" fmla="*/ 2806 h 73"/>
                <a:gd name="T30" fmla="*/ 514 w 64"/>
                <a:gd name="T31" fmla="*/ 3648 h 73"/>
                <a:gd name="T32" fmla="*/ 572 w 64"/>
                <a:gd name="T33" fmla="*/ 4191 h 73"/>
                <a:gd name="T34" fmla="*/ 549 w 64"/>
                <a:gd name="T35" fmla="*/ 593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GB"/>
            </a:p>
          </p:txBody>
        </p:sp>
        <p:sp>
          <p:nvSpPr>
            <p:cNvPr id="33956" name="Freeform 162"/>
            <p:cNvSpPr>
              <a:spLocks/>
            </p:cNvSpPr>
            <p:nvPr/>
          </p:nvSpPr>
          <p:spPr bwMode="auto">
            <a:xfrm>
              <a:off x="1060" y="2437"/>
              <a:ext cx="53" cy="52"/>
            </a:xfrm>
            <a:custGeom>
              <a:avLst/>
              <a:gdLst>
                <a:gd name="T0" fmla="*/ 0 w 49"/>
                <a:gd name="T1" fmla="*/ 2345 h 42"/>
                <a:gd name="T2" fmla="*/ 0 w 49"/>
                <a:gd name="T3" fmla="*/ 1236 h 42"/>
                <a:gd name="T4" fmla="*/ 0 w 49"/>
                <a:gd name="T5" fmla="*/ 2 h 42"/>
                <a:gd name="T6" fmla="*/ 40 w 49"/>
                <a:gd name="T7" fmla="*/ 0 h 42"/>
                <a:gd name="T8" fmla="*/ 59 w 49"/>
                <a:gd name="T9" fmla="*/ 651 h 42"/>
                <a:gd name="T10" fmla="*/ 81 w 49"/>
                <a:gd name="T11" fmla="*/ 806 h 42"/>
                <a:gd name="T12" fmla="*/ 120 w 49"/>
                <a:gd name="T13" fmla="*/ 1236 h 42"/>
                <a:gd name="T14" fmla="*/ 233 w 49"/>
                <a:gd name="T15" fmla="*/ 651 h 42"/>
                <a:gd name="T16" fmla="*/ 244 w 49"/>
                <a:gd name="T17" fmla="*/ 651 h 42"/>
                <a:gd name="T18" fmla="*/ 252 w 49"/>
                <a:gd name="T19" fmla="*/ 1236 h 42"/>
                <a:gd name="T20" fmla="*/ 198 w 49"/>
                <a:gd name="T21" fmla="*/ 2162 h 42"/>
                <a:gd name="T22" fmla="*/ 233 w 49"/>
                <a:gd name="T23" fmla="*/ 3099 h 42"/>
                <a:gd name="T24" fmla="*/ 170 w 49"/>
                <a:gd name="T25" fmla="*/ 3703 h 42"/>
                <a:gd name="T26" fmla="*/ 144 w 49"/>
                <a:gd name="T27" fmla="*/ 2697 h 42"/>
                <a:gd name="T28" fmla="*/ 133 w 49"/>
                <a:gd name="T29" fmla="*/ 3099 h 42"/>
                <a:gd name="T30" fmla="*/ 103 w 49"/>
                <a:gd name="T31" fmla="*/ 2345 h 42"/>
                <a:gd name="T32" fmla="*/ 4 w 49"/>
                <a:gd name="T33" fmla="*/ 2162 h 42"/>
                <a:gd name="T34" fmla="*/ 0 w 49"/>
                <a:gd name="T35" fmla="*/ 2345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GB"/>
            </a:p>
          </p:txBody>
        </p:sp>
        <p:sp>
          <p:nvSpPr>
            <p:cNvPr id="33957" name="Freeform 163"/>
            <p:cNvSpPr>
              <a:spLocks/>
            </p:cNvSpPr>
            <p:nvPr/>
          </p:nvSpPr>
          <p:spPr bwMode="auto">
            <a:xfrm>
              <a:off x="1117" y="2439"/>
              <a:ext cx="39" cy="50"/>
            </a:xfrm>
            <a:custGeom>
              <a:avLst/>
              <a:gdLst>
                <a:gd name="T0" fmla="*/ 184 w 35"/>
                <a:gd name="T1" fmla="*/ 2383 h 40"/>
                <a:gd name="T2" fmla="*/ 254 w 35"/>
                <a:gd name="T3" fmla="*/ 2383 h 40"/>
                <a:gd name="T4" fmla="*/ 228 w 35"/>
                <a:gd name="T5" fmla="*/ 2024 h 40"/>
                <a:gd name="T6" fmla="*/ 184 w 35"/>
                <a:gd name="T7" fmla="*/ 1756 h 40"/>
                <a:gd name="T8" fmla="*/ 156 w 35"/>
                <a:gd name="T9" fmla="*/ 1301 h 40"/>
                <a:gd name="T10" fmla="*/ 4 w 35"/>
                <a:gd name="T11" fmla="*/ 719 h 40"/>
                <a:gd name="T12" fmla="*/ 0 w 35"/>
                <a:gd name="T13" fmla="*/ 475 h 40"/>
                <a:gd name="T14" fmla="*/ 0 w 35"/>
                <a:gd name="T15" fmla="*/ 0 h 40"/>
                <a:gd name="T16" fmla="*/ 140 w 35"/>
                <a:gd name="T17" fmla="*/ 0 h 40"/>
                <a:gd name="T18" fmla="*/ 228 w 35"/>
                <a:gd name="T19" fmla="*/ 719 h 40"/>
                <a:gd name="T20" fmla="*/ 334 w 35"/>
                <a:gd name="T21" fmla="*/ 1301 h 40"/>
                <a:gd name="T22" fmla="*/ 334 w 35"/>
                <a:gd name="T23" fmla="*/ 3124 h 40"/>
                <a:gd name="T24" fmla="*/ 286 w 35"/>
                <a:gd name="T25" fmla="*/ 3551 h 40"/>
                <a:gd name="T26" fmla="*/ 254 w 35"/>
                <a:gd name="T27" fmla="*/ 4288 h 40"/>
                <a:gd name="T28" fmla="*/ 228 w 35"/>
                <a:gd name="T29" fmla="*/ 3551 h 40"/>
                <a:gd name="T30" fmla="*/ 184 w 35"/>
                <a:gd name="T31" fmla="*/ 2383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GB"/>
            </a:p>
          </p:txBody>
        </p:sp>
        <p:sp>
          <p:nvSpPr>
            <p:cNvPr id="33958" name="Freeform 164"/>
            <p:cNvSpPr>
              <a:spLocks/>
            </p:cNvSpPr>
            <p:nvPr/>
          </p:nvSpPr>
          <p:spPr bwMode="auto">
            <a:xfrm>
              <a:off x="1553" y="2522"/>
              <a:ext cx="53" cy="78"/>
            </a:xfrm>
            <a:custGeom>
              <a:avLst/>
              <a:gdLst>
                <a:gd name="T0" fmla="*/ 470 w 47"/>
                <a:gd name="T1" fmla="*/ 1133 h 64"/>
                <a:gd name="T2" fmla="*/ 291 w 47"/>
                <a:gd name="T3" fmla="*/ 208 h 64"/>
                <a:gd name="T4" fmla="*/ 159 w 47"/>
                <a:gd name="T5" fmla="*/ 0 h 64"/>
                <a:gd name="T6" fmla="*/ 87 w 47"/>
                <a:gd name="T7" fmla="*/ 310 h 64"/>
                <a:gd name="T8" fmla="*/ 68 w 47"/>
                <a:gd name="T9" fmla="*/ 1421 h 64"/>
                <a:gd name="T10" fmla="*/ 125 w 47"/>
                <a:gd name="T11" fmla="*/ 2714 h 64"/>
                <a:gd name="T12" fmla="*/ 0 w 47"/>
                <a:gd name="T13" fmla="*/ 3991 h 64"/>
                <a:gd name="T14" fmla="*/ 159 w 47"/>
                <a:gd name="T15" fmla="*/ 3991 h 64"/>
                <a:gd name="T16" fmla="*/ 327 w 47"/>
                <a:gd name="T17" fmla="*/ 4073 h 64"/>
                <a:gd name="T18" fmla="*/ 466 w 47"/>
                <a:gd name="T19" fmla="*/ 3047 h 64"/>
                <a:gd name="T20" fmla="*/ 597 w 47"/>
                <a:gd name="T21" fmla="*/ 1827 h 64"/>
                <a:gd name="T22" fmla="*/ 530 w 47"/>
                <a:gd name="T23" fmla="*/ 1182 h 64"/>
                <a:gd name="T24" fmla="*/ 530 w 47"/>
                <a:gd name="T25" fmla="*/ 1512 h 64"/>
                <a:gd name="T26" fmla="*/ 470 w 47"/>
                <a:gd name="T27" fmla="*/ 1133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GB"/>
            </a:p>
          </p:txBody>
        </p:sp>
        <p:sp>
          <p:nvSpPr>
            <p:cNvPr id="33959" name="Freeform 165"/>
            <p:cNvSpPr>
              <a:spLocks/>
            </p:cNvSpPr>
            <p:nvPr/>
          </p:nvSpPr>
          <p:spPr bwMode="auto">
            <a:xfrm>
              <a:off x="1125" y="2375"/>
              <a:ext cx="212" cy="367"/>
            </a:xfrm>
            <a:custGeom>
              <a:avLst/>
              <a:gdLst>
                <a:gd name="T0" fmla="*/ 847 w 189"/>
                <a:gd name="T1" fmla="*/ 2709 h 296"/>
                <a:gd name="T2" fmla="*/ 755 w 189"/>
                <a:gd name="T3" fmla="*/ 2392 h 296"/>
                <a:gd name="T4" fmla="*/ 600 w 189"/>
                <a:gd name="T5" fmla="*/ 4711 h 296"/>
                <a:gd name="T6" fmla="*/ 395 w 189"/>
                <a:gd name="T7" fmla="*/ 7150 h 296"/>
                <a:gd name="T8" fmla="*/ 314 w 189"/>
                <a:gd name="T9" fmla="*/ 5841 h 296"/>
                <a:gd name="T10" fmla="*/ 261 w 189"/>
                <a:gd name="T11" fmla="*/ 7716 h 296"/>
                <a:gd name="T12" fmla="*/ 261 w 189"/>
                <a:gd name="T13" fmla="*/ 9199 h 296"/>
                <a:gd name="T14" fmla="*/ 261 w 189"/>
                <a:gd name="T15" fmla="*/ 11320 h 296"/>
                <a:gd name="T16" fmla="*/ 293 w 189"/>
                <a:gd name="T17" fmla="*/ 13627 h 296"/>
                <a:gd name="T18" fmla="*/ 177 w 189"/>
                <a:gd name="T19" fmla="*/ 15606 h 296"/>
                <a:gd name="T20" fmla="*/ 61 w 189"/>
                <a:gd name="T21" fmla="*/ 16896 h 296"/>
                <a:gd name="T22" fmla="*/ 0 w 189"/>
                <a:gd name="T23" fmla="*/ 17785 h 296"/>
                <a:gd name="T24" fmla="*/ 261 w 189"/>
                <a:gd name="T25" fmla="*/ 19389 h 296"/>
                <a:gd name="T26" fmla="*/ 642 w 189"/>
                <a:gd name="T27" fmla="*/ 20264 h 296"/>
                <a:gd name="T28" fmla="*/ 734 w 189"/>
                <a:gd name="T29" fmla="*/ 20977 h 296"/>
                <a:gd name="T30" fmla="*/ 976 w 189"/>
                <a:gd name="T31" fmla="*/ 23115 h 296"/>
                <a:gd name="T32" fmla="*/ 1241 w 189"/>
                <a:gd name="T33" fmla="*/ 24020 h 296"/>
                <a:gd name="T34" fmla="*/ 1550 w 189"/>
                <a:gd name="T35" fmla="*/ 24355 h 296"/>
                <a:gd name="T36" fmla="*/ 1574 w 189"/>
                <a:gd name="T37" fmla="*/ 27032 h 296"/>
                <a:gd name="T38" fmla="*/ 1666 w 189"/>
                <a:gd name="T39" fmla="*/ 22455 h 296"/>
                <a:gd name="T40" fmla="*/ 1550 w 189"/>
                <a:gd name="T41" fmla="*/ 19349 h 296"/>
                <a:gd name="T42" fmla="*/ 1718 w 189"/>
                <a:gd name="T43" fmla="*/ 18815 h 296"/>
                <a:gd name="T44" fmla="*/ 1574 w 189"/>
                <a:gd name="T45" fmla="*/ 17260 h 296"/>
                <a:gd name="T46" fmla="*/ 1895 w 189"/>
                <a:gd name="T47" fmla="*/ 17260 h 296"/>
                <a:gd name="T48" fmla="*/ 1927 w 189"/>
                <a:gd name="T49" fmla="*/ 17260 h 296"/>
                <a:gd name="T50" fmla="*/ 2096 w 189"/>
                <a:gd name="T51" fmla="*/ 18164 h 296"/>
                <a:gd name="T52" fmla="*/ 2096 w 189"/>
                <a:gd name="T53" fmla="*/ 16639 h 296"/>
                <a:gd name="T54" fmla="*/ 2026 w 189"/>
                <a:gd name="T55" fmla="*/ 14857 h 296"/>
                <a:gd name="T56" fmla="*/ 1969 w 189"/>
                <a:gd name="T57" fmla="*/ 11320 h 296"/>
                <a:gd name="T58" fmla="*/ 1895 w 189"/>
                <a:gd name="T59" fmla="*/ 10164 h 296"/>
                <a:gd name="T60" fmla="*/ 1574 w 189"/>
                <a:gd name="T61" fmla="*/ 8865 h 296"/>
                <a:gd name="T62" fmla="*/ 1297 w 189"/>
                <a:gd name="T63" fmla="*/ 8690 h 296"/>
                <a:gd name="T64" fmla="*/ 1180 w 189"/>
                <a:gd name="T65" fmla="*/ 6936 h 296"/>
                <a:gd name="T66" fmla="*/ 1031 w 189"/>
                <a:gd name="T67" fmla="*/ 5229 h 296"/>
                <a:gd name="T68" fmla="*/ 1180 w 189"/>
                <a:gd name="T69" fmla="*/ 2392 h 296"/>
                <a:gd name="T70" fmla="*/ 1435 w 189"/>
                <a:gd name="T71" fmla="*/ 936 h 296"/>
                <a:gd name="T72" fmla="*/ 1311 w 189"/>
                <a:gd name="T73" fmla="*/ 278 h 296"/>
                <a:gd name="T74" fmla="*/ 994 w 189"/>
                <a:gd name="T75" fmla="*/ 1784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GB"/>
            </a:p>
          </p:txBody>
        </p:sp>
        <p:sp>
          <p:nvSpPr>
            <p:cNvPr id="33960" name="Freeform 166"/>
            <p:cNvSpPr>
              <a:spLocks/>
            </p:cNvSpPr>
            <p:nvPr/>
          </p:nvSpPr>
          <p:spPr bwMode="auto">
            <a:xfrm>
              <a:off x="1436" y="2461"/>
              <a:ext cx="86" cy="157"/>
            </a:xfrm>
            <a:custGeom>
              <a:avLst/>
              <a:gdLst>
                <a:gd name="T0" fmla="*/ 817 w 76"/>
                <a:gd name="T1" fmla="*/ 7929 h 127"/>
                <a:gd name="T2" fmla="*/ 700 w 76"/>
                <a:gd name="T3" fmla="*/ 7158 h 127"/>
                <a:gd name="T4" fmla="*/ 700 w 76"/>
                <a:gd name="T5" fmla="*/ 5711 h 127"/>
                <a:gd name="T6" fmla="*/ 817 w 76"/>
                <a:gd name="T7" fmla="*/ 5511 h 127"/>
                <a:gd name="T8" fmla="*/ 860 w 76"/>
                <a:gd name="T9" fmla="*/ 4684 h 127"/>
                <a:gd name="T10" fmla="*/ 860 w 76"/>
                <a:gd name="T11" fmla="*/ 3433 h 127"/>
                <a:gd name="T12" fmla="*/ 610 w 76"/>
                <a:gd name="T13" fmla="*/ 2445 h 127"/>
                <a:gd name="T14" fmla="*/ 573 w 76"/>
                <a:gd name="T15" fmla="*/ 3023 h 127"/>
                <a:gd name="T16" fmla="*/ 610 w 76"/>
                <a:gd name="T17" fmla="*/ 1600 h 127"/>
                <a:gd name="T18" fmla="*/ 476 w 76"/>
                <a:gd name="T19" fmla="*/ 778 h 127"/>
                <a:gd name="T20" fmla="*/ 344 w 76"/>
                <a:gd name="T21" fmla="*/ 2 h 127"/>
                <a:gd name="T22" fmla="*/ 377 w 76"/>
                <a:gd name="T23" fmla="*/ 412 h 127"/>
                <a:gd name="T24" fmla="*/ 291 w 76"/>
                <a:gd name="T25" fmla="*/ 0 h 127"/>
                <a:gd name="T26" fmla="*/ 344 w 76"/>
                <a:gd name="T27" fmla="*/ 412 h 127"/>
                <a:gd name="T28" fmla="*/ 113 w 76"/>
                <a:gd name="T29" fmla="*/ 1404 h 127"/>
                <a:gd name="T30" fmla="*/ 230 w 76"/>
                <a:gd name="T31" fmla="*/ 1978 h 127"/>
                <a:gd name="T32" fmla="*/ 69 w 76"/>
                <a:gd name="T33" fmla="*/ 2653 h 127"/>
                <a:gd name="T34" fmla="*/ 0 w 76"/>
                <a:gd name="T35" fmla="*/ 3879 h 127"/>
                <a:gd name="T36" fmla="*/ 113 w 76"/>
                <a:gd name="T37" fmla="*/ 5020 h 127"/>
                <a:gd name="T38" fmla="*/ 230 w 76"/>
                <a:gd name="T39" fmla="*/ 5020 h 127"/>
                <a:gd name="T40" fmla="*/ 260 w 76"/>
                <a:gd name="T41" fmla="*/ 5881 h 127"/>
                <a:gd name="T42" fmla="*/ 344 w 76"/>
                <a:gd name="T43" fmla="*/ 6683 h 127"/>
                <a:gd name="T44" fmla="*/ 291 w 76"/>
                <a:gd name="T45" fmla="*/ 8070 h 127"/>
                <a:gd name="T46" fmla="*/ 329 w 76"/>
                <a:gd name="T47" fmla="*/ 9744 h 127"/>
                <a:gd name="T48" fmla="*/ 440 w 76"/>
                <a:gd name="T49" fmla="*/ 10939 h 127"/>
                <a:gd name="T50" fmla="*/ 573 w 76"/>
                <a:gd name="T51" fmla="*/ 10939 h 127"/>
                <a:gd name="T52" fmla="*/ 792 w 76"/>
                <a:gd name="T53" fmla="*/ 10157 h 127"/>
                <a:gd name="T54" fmla="*/ 1014 w 76"/>
                <a:gd name="T55" fmla="*/ 9976 h 127"/>
                <a:gd name="T56" fmla="*/ 925 w 76"/>
                <a:gd name="T57" fmla="*/ 8987 h 127"/>
                <a:gd name="T58" fmla="*/ 817 w 76"/>
                <a:gd name="T59" fmla="*/ 7929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GB"/>
            </a:p>
          </p:txBody>
        </p:sp>
        <p:sp>
          <p:nvSpPr>
            <p:cNvPr id="33961" name="Freeform 167"/>
            <p:cNvSpPr>
              <a:spLocks/>
            </p:cNvSpPr>
            <p:nvPr/>
          </p:nvSpPr>
          <p:spPr bwMode="auto">
            <a:xfrm>
              <a:off x="1495" y="2519"/>
              <a:ext cx="69" cy="88"/>
            </a:xfrm>
            <a:custGeom>
              <a:avLst/>
              <a:gdLst>
                <a:gd name="T0" fmla="*/ 78 w 62"/>
                <a:gd name="T1" fmla="*/ 4132 h 71"/>
                <a:gd name="T2" fmla="*/ 0 w 62"/>
                <a:gd name="T3" fmla="*/ 3334 h 71"/>
                <a:gd name="T4" fmla="*/ 0 w 62"/>
                <a:gd name="T5" fmla="*/ 1775 h 71"/>
                <a:gd name="T6" fmla="*/ 78 w 62"/>
                <a:gd name="T7" fmla="*/ 1551 h 71"/>
                <a:gd name="T8" fmla="*/ 108 w 62"/>
                <a:gd name="T9" fmla="*/ 657 h 71"/>
                <a:gd name="T10" fmla="*/ 134 w 62"/>
                <a:gd name="T11" fmla="*/ 0 h 71"/>
                <a:gd name="T12" fmla="*/ 316 w 62"/>
                <a:gd name="T13" fmla="*/ 0 h 71"/>
                <a:gd name="T14" fmla="*/ 438 w 62"/>
                <a:gd name="T15" fmla="*/ 0 h 71"/>
                <a:gd name="T16" fmla="*/ 595 w 62"/>
                <a:gd name="T17" fmla="*/ 0 h 71"/>
                <a:gd name="T18" fmla="*/ 555 w 62"/>
                <a:gd name="T19" fmla="*/ 657 h 71"/>
                <a:gd name="T20" fmla="*/ 540 w 62"/>
                <a:gd name="T21" fmla="*/ 2200 h 71"/>
                <a:gd name="T22" fmla="*/ 595 w 62"/>
                <a:gd name="T23" fmla="*/ 4132 h 71"/>
                <a:gd name="T24" fmla="*/ 487 w 62"/>
                <a:gd name="T25" fmla="*/ 5766 h 71"/>
                <a:gd name="T26" fmla="*/ 403 w 62"/>
                <a:gd name="T27" fmla="*/ 5326 h 71"/>
                <a:gd name="T28" fmla="*/ 262 w 62"/>
                <a:gd name="T29" fmla="*/ 5766 h 71"/>
                <a:gd name="T30" fmla="*/ 292 w 62"/>
                <a:gd name="T31" fmla="*/ 6435 h 71"/>
                <a:gd name="T32" fmla="*/ 229 w 62"/>
                <a:gd name="T33" fmla="*/ 6347 h 71"/>
                <a:gd name="T34" fmla="*/ 164 w 62"/>
                <a:gd name="T35" fmla="*/ 5192 h 71"/>
                <a:gd name="T36" fmla="*/ 78 w 62"/>
                <a:gd name="T37" fmla="*/ 413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GB"/>
            </a:p>
          </p:txBody>
        </p:sp>
        <p:sp>
          <p:nvSpPr>
            <p:cNvPr id="33962" name="Freeform 168"/>
            <p:cNvSpPr>
              <a:spLocks/>
            </p:cNvSpPr>
            <p:nvPr/>
          </p:nvSpPr>
          <p:spPr bwMode="auto">
            <a:xfrm>
              <a:off x="1432" y="2411"/>
              <a:ext cx="16" cy="13"/>
            </a:xfrm>
            <a:custGeom>
              <a:avLst/>
              <a:gdLst>
                <a:gd name="T0" fmla="*/ 3 w 14"/>
                <a:gd name="T1" fmla="*/ 0 h 11"/>
                <a:gd name="T2" fmla="*/ 231 w 14"/>
                <a:gd name="T3" fmla="*/ 0 h 11"/>
                <a:gd name="T4" fmla="*/ 163 w 14"/>
                <a:gd name="T5" fmla="*/ 355 h 11"/>
                <a:gd name="T6" fmla="*/ 0 w 14"/>
                <a:gd name="T7" fmla="*/ 355 h 11"/>
                <a:gd name="T8" fmla="*/ 109 w 14"/>
                <a:gd name="T9" fmla="*/ 130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GB"/>
            </a:p>
          </p:txBody>
        </p:sp>
        <p:sp>
          <p:nvSpPr>
            <p:cNvPr id="33963" name="Freeform 169"/>
            <p:cNvSpPr>
              <a:spLocks/>
            </p:cNvSpPr>
            <p:nvPr/>
          </p:nvSpPr>
          <p:spPr bwMode="auto">
            <a:xfrm>
              <a:off x="1228" y="2379"/>
              <a:ext cx="238" cy="252"/>
            </a:xfrm>
            <a:custGeom>
              <a:avLst/>
              <a:gdLst>
                <a:gd name="T0" fmla="*/ 1808 w 213"/>
                <a:gd name="T1" fmla="*/ 3946 h 203"/>
                <a:gd name="T2" fmla="*/ 1703 w 213"/>
                <a:gd name="T3" fmla="*/ 3481 h 203"/>
                <a:gd name="T4" fmla="*/ 1703 w 213"/>
                <a:gd name="T5" fmla="*/ 3082 h 203"/>
                <a:gd name="T6" fmla="*/ 1674 w 213"/>
                <a:gd name="T7" fmla="*/ 2626 h 203"/>
                <a:gd name="T8" fmla="*/ 1556 w 213"/>
                <a:gd name="T9" fmla="*/ 2804 h 203"/>
                <a:gd name="T10" fmla="*/ 1173 w 213"/>
                <a:gd name="T11" fmla="*/ 2804 h 203"/>
                <a:gd name="T12" fmla="*/ 864 w 213"/>
                <a:gd name="T13" fmla="*/ 2804 h 203"/>
                <a:gd name="T14" fmla="*/ 640 w 213"/>
                <a:gd name="T15" fmla="*/ 1035 h 203"/>
                <a:gd name="T16" fmla="*/ 514 w 213"/>
                <a:gd name="T17" fmla="*/ 672 h 203"/>
                <a:gd name="T18" fmla="*/ 552 w 213"/>
                <a:gd name="T19" fmla="*/ 1035 h 203"/>
                <a:gd name="T20" fmla="*/ 318 w 213"/>
                <a:gd name="T21" fmla="*/ 2458 h 203"/>
                <a:gd name="T22" fmla="*/ 285 w 213"/>
                <a:gd name="T23" fmla="*/ 5286 h 203"/>
                <a:gd name="T24" fmla="*/ 285 w 213"/>
                <a:gd name="T25" fmla="*/ 2626 h 203"/>
                <a:gd name="T26" fmla="*/ 369 w 213"/>
                <a:gd name="T27" fmla="*/ 672 h 203"/>
                <a:gd name="T28" fmla="*/ 147 w 213"/>
                <a:gd name="T29" fmla="*/ 2226 h 203"/>
                <a:gd name="T30" fmla="*/ 0 w 213"/>
                <a:gd name="T31" fmla="*/ 5047 h 203"/>
                <a:gd name="T32" fmla="*/ 147 w 213"/>
                <a:gd name="T33" fmla="*/ 6874 h 203"/>
                <a:gd name="T34" fmla="*/ 253 w 213"/>
                <a:gd name="T35" fmla="*/ 8613 h 203"/>
                <a:gd name="T36" fmla="*/ 514 w 213"/>
                <a:gd name="T37" fmla="*/ 8811 h 203"/>
                <a:gd name="T38" fmla="*/ 800 w 213"/>
                <a:gd name="T39" fmla="*/ 10112 h 203"/>
                <a:gd name="T40" fmla="*/ 864 w 213"/>
                <a:gd name="T41" fmla="*/ 11280 h 203"/>
                <a:gd name="T42" fmla="*/ 932 w 213"/>
                <a:gd name="T43" fmla="*/ 15036 h 203"/>
                <a:gd name="T44" fmla="*/ 965 w 213"/>
                <a:gd name="T45" fmla="*/ 16847 h 203"/>
                <a:gd name="T46" fmla="*/ 1117 w 213"/>
                <a:gd name="T47" fmla="*/ 19085 h 203"/>
                <a:gd name="T48" fmla="*/ 1247 w 213"/>
                <a:gd name="T49" fmla="*/ 19085 h 203"/>
                <a:gd name="T50" fmla="*/ 1524 w 213"/>
                <a:gd name="T51" fmla="*/ 16847 h 203"/>
                <a:gd name="T52" fmla="*/ 1478 w 213"/>
                <a:gd name="T53" fmla="*/ 15916 h 203"/>
                <a:gd name="T54" fmla="*/ 1364 w 213"/>
                <a:gd name="T55" fmla="*/ 13181 h 203"/>
                <a:gd name="T56" fmla="*/ 1674 w 213"/>
                <a:gd name="T57" fmla="*/ 14375 h 203"/>
                <a:gd name="T58" fmla="*/ 1845 w 213"/>
                <a:gd name="T59" fmla="*/ 13181 h 203"/>
                <a:gd name="T60" fmla="*/ 2020 w 213"/>
                <a:gd name="T61" fmla="*/ 11632 h 203"/>
                <a:gd name="T62" fmla="*/ 1926 w 213"/>
                <a:gd name="T63" fmla="*/ 10373 h 203"/>
                <a:gd name="T64" fmla="*/ 2098 w 213"/>
                <a:gd name="T65" fmla="*/ 8320 h 203"/>
                <a:gd name="T66" fmla="*/ 2193 w 213"/>
                <a:gd name="T67" fmla="*/ 6659 h 203"/>
                <a:gd name="T68" fmla="*/ 1989 w 213"/>
                <a:gd name="T69" fmla="*/ 6237 h 203"/>
                <a:gd name="T70" fmla="*/ 1926 w 213"/>
                <a:gd name="T71" fmla="*/ 5897 h 203"/>
                <a:gd name="T72" fmla="*/ 2020 w 213"/>
                <a:gd name="T73" fmla="*/ 4898 h 203"/>
                <a:gd name="T74" fmla="*/ 1845 w 213"/>
                <a:gd name="T75" fmla="*/ 3946 h 203"/>
                <a:gd name="T76" fmla="*/ 1815 w 213"/>
                <a:gd name="T77" fmla="*/ 4258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GB"/>
            </a:p>
          </p:txBody>
        </p:sp>
        <p:sp>
          <p:nvSpPr>
            <p:cNvPr id="33964" name="Freeform 170"/>
            <p:cNvSpPr>
              <a:spLocks/>
            </p:cNvSpPr>
            <p:nvPr/>
          </p:nvSpPr>
          <p:spPr bwMode="auto">
            <a:xfrm>
              <a:off x="1388" y="2403"/>
              <a:ext cx="8" cy="2"/>
            </a:xfrm>
            <a:custGeom>
              <a:avLst/>
              <a:gdLst>
                <a:gd name="T0" fmla="*/ 109 w 7"/>
                <a:gd name="T1" fmla="*/ 2 h 2"/>
                <a:gd name="T2" fmla="*/ 0 w 7"/>
                <a:gd name="T3" fmla="*/ 0 h 2"/>
                <a:gd name="T4" fmla="*/ 109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GB"/>
            </a:p>
          </p:txBody>
        </p:sp>
        <p:sp>
          <p:nvSpPr>
            <p:cNvPr id="33965" name="Freeform 171"/>
            <p:cNvSpPr>
              <a:spLocks/>
            </p:cNvSpPr>
            <p:nvPr/>
          </p:nvSpPr>
          <p:spPr bwMode="auto">
            <a:xfrm>
              <a:off x="1052" y="2135"/>
              <a:ext cx="178" cy="70"/>
            </a:xfrm>
            <a:custGeom>
              <a:avLst/>
              <a:gdLst>
                <a:gd name="T0" fmla="*/ 1065 w 160"/>
                <a:gd name="T1" fmla="*/ 1765 h 57"/>
                <a:gd name="T2" fmla="*/ 1065 w 160"/>
                <a:gd name="T3" fmla="*/ 1923 h 57"/>
                <a:gd name="T4" fmla="*/ 923 w 160"/>
                <a:gd name="T5" fmla="*/ 1398 h 57"/>
                <a:gd name="T6" fmla="*/ 767 w 160"/>
                <a:gd name="T7" fmla="*/ 721 h 57"/>
                <a:gd name="T8" fmla="*/ 670 w 160"/>
                <a:gd name="T9" fmla="*/ 371 h 57"/>
                <a:gd name="T10" fmla="*/ 546 w 160"/>
                <a:gd name="T11" fmla="*/ 246 h 57"/>
                <a:gd name="T12" fmla="*/ 505 w 160"/>
                <a:gd name="T13" fmla="*/ 0 h 57"/>
                <a:gd name="T14" fmla="*/ 320 w 160"/>
                <a:gd name="T15" fmla="*/ 371 h 57"/>
                <a:gd name="T16" fmla="*/ 149 w 160"/>
                <a:gd name="T17" fmla="*/ 560 h 57"/>
                <a:gd name="T18" fmla="*/ 78 w 160"/>
                <a:gd name="T19" fmla="*/ 1398 h 57"/>
                <a:gd name="T20" fmla="*/ 0 w 160"/>
                <a:gd name="T21" fmla="*/ 1923 h 57"/>
                <a:gd name="T22" fmla="*/ 63 w 160"/>
                <a:gd name="T23" fmla="*/ 1639 h 57"/>
                <a:gd name="T24" fmla="*/ 182 w 160"/>
                <a:gd name="T25" fmla="*/ 1275 h 57"/>
                <a:gd name="T26" fmla="*/ 284 w 160"/>
                <a:gd name="T27" fmla="*/ 885 h 57"/>
                <a:gd name="T28" fmla="*/ 487 w 160"/>
                <a:gd name="T29" fmla="*/ 721 h 57"/>
                <a:gd name="T30" fmla="*/ 394 w 160"/>
                <a:gd name="T31" fmla="*/ 1087 h 57"/>
                <a:gd name="T32" fmla="*/ 527 w 160"/>
                <a:gd name="T33" fmla="*/ 1398 h 57"/>
                <a:gd name="T34" fmla="*/ 607 w 160"/>
                <a:gd name="T35" fmla="*/ 1639 h 57"/>
                <a:gd name="T36" fmla="*/ 670 w 160"/>
                <a:gd name="T37" fmla="*/ 1765 h 57"/>
                <a:gd name="T38" fmla="*/ 860 w 160"/>
                <a:gd name="T39" fmla="*/ 2168 h 57"/>
                <a:gd name="T40" fmla="*/ 913 w 160"/>
                <a:gd name="T41" fmla="*/ 2852 h 57"/>
                <a:gd name="T42" fmla="*/ 1090 w 160"/>
                <a:gd name="T43" fmla="*/ 3563 h 57"/>
                <a:gd name="T44" fmla="*/ 989 w 160"/>
                <a:gd name="T45" fmla="*/ 4286 h 57"/>
                <a:gd name="T46" fmla="*/ 1150 w 160"/>
                <a:gd name="T47" fmla="*/ 4286 h 57"/>
                <a:gd name="T48" fmla="*/ 1279 w 160"/>
                <a:gd name="T49" fmla="*/ 4286 h 57"/>
                <a:gd name="T50" fmla="*/ 1411 w 160"/>
                <a:gd name="T51" fmla="*/ 4286 h 57"/>
                <a:gd name="T52" fmla="*/ 1501 w 160"/>
                <a:gd name="T53" fmla="*/ 4131 h 57"/>
                <a:gd name="T54" fmla="*/ 1415 w 160"/>
                <a:gd name="T55" fmla="*/ 3563 h 57"/>
                <a:gd name="T56" fmla="*/ 1307 w 160"/>
                <a:gd name="T57" fmla="*/ 3208 h 57"/>
                <a:gd name="T58" fmla="*/ 1279 w 160"/>
                <a:gd name="T59" fmla="*/ 2852 h 57"/>
                <a:gd name="T60" fmla="*/ 1195 w 160"/>
                <a:gd name="T61" fmla="*/ 2472 h 57"/>
                <a:gd name="T62" fmla="*/ 1090 w 160"/>
                <a:gd name="T63" fmla="*/ 2168 h 57"/>
                <a:gd name="T64" fmla="*/ 1065 w 160"/>
                <a:gd name="T65" fmla="*/ 1765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GB"/>
            </a:p>
          </p:txBody>
        </p:sp>
        <p:sp>
          <p:nvSpPr>
            <p:cNvPr id="33966" name="Freeform 172"/>
            <p:cNvSpPr>
              <a:spLocks/>
            </p:cNvSpPr>
            <p:nvPr/>
          </p:nvSpPr>
          <p:spPr bwMode="auto">
            <a:xfrm>
              <a:off x="1083" y="2162"/>
              <a:ext cx="8" cy="11"/>
            </a:xfrm>
            <a:custGeom>
              <a:avLst/>
              <a:gdLst>
                <a:gd name="T0" fmla="*/ 0 w 7"/>
                <a:gd name="T1" fmla="*/ 590 h 9"/>
                <a:gd name="T2" fmla="*/ 109 w 7"/>
                <a:gd name="T3" fmla="*/ 590 h 9"/>
                <a:gd name="T4" fmla="*/ 0 w 7"/>
                <a:gd name="T5" fmla="*/ 0 h 9"/>
                <a:gd name="T6" fmla="*/ 0 w 7"/>
                <a:gd name="T7" fmla="*/ 59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GB"/>
            </a:p>
          </p:txBody>
        </p:sp>
        <p:sp>
          <p:nvSpPr>
            <p:cNvPr id="33967" name="Freeform 173"/>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GB"/>
            </a:p>
          </p:txBody>
        </p:sp>
        <p:sp>
          <p:nvSpPr>
            <p:cNvPr id="33968" name="Freeform 174"/>
            <p:cNvSpPr>
              <a:spLocks/>
            </p:cNvSpPr>
            <p:nvPr/>
          </p:nvSpPr>
          <p:spPr bwMode="auto">
            <a:xfrm>
              <a:off x="1131" y="2211"/>
              <a:ext cx="5" cy="2"/>
            </a:xfrm>
            <a:custGeom>
              <a:avLst/>
              <a:gdLst>
                <a:gd name="T0" fmla="*/ 380 w 4"/>
                <a:gd name="T1" fmla="*/ 0 h 2"/>
                <a:gd name="T2" fmla="*/ 380 w 4"/>
                <a:gd name="T3" fmla="*/ 0 h 2"/>
                <a:gd name="T4" fmla="*/ 244 w 4"/>
                <a:gd name="T5" fmla="*/ 0 h 2"/>
                <a:gd name="T6" fmla="*/ 244 w 4"/>
                <a:gd name="T7" fmla="*/ 0 h 2"/>
                <a:gd name="T8" fmla="*/ 0 w 4"/>
                <a:gd name="T9" fmla="*/ 0 h 2"/>
                <a:gd name="T10" fmla="*/ 244 w 4"/>
                <a:gd name="T11" fmla="*/ 0 h 2"/>
                <a:gd name="T12" fmla="*/ 38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GB"/>
            </a:p>
          </p:txBody>
        </p:sp>
        <p:sp>
          <p:nvSpPr>
            <p:cNvPr id="33969" name="Freeform 175"/>
            <p:cNvSpPr>
              <a:spLocks/>
            </p:cNvSpPr>
            <p:nvPr/>
          </p:nvSpPr>
          <p:spPr bwMode="auto">
            <a:xfrm>
              <a:off x="1127" y="2211"/>
              <a:ext cx="4" cy="3"/>
            </a:xfrm>
            <a:custGeom>
              <a:avLst/>
              <a:gdLst>
                <a:gd name="T0" fmla="*/ 1164 w 3"/>
                <a:gd name="T1" fmla="*/ 0 h 2"/>
                <a:gd name="T2" fmla="*/ 1164 w 3"/>
                <a:gd name="T3" fmla="*/ 0 h 2"/>
                <a:gd name="T4" fmla="*/ 0 w 3"/>
                <a:gd name="T5" fmla="*/ 0 h 2"/>
                <a:gd name="T6" fmla="*/ 0 w 3"/>
                <a:gd name="T7" fmla="*/ 8159 h 2"/>
                <a:gd name="T8" fmla="*/ 0 w 3"/>
                <a:gd name="T9" fmla="*/ 0 h 2"/>
                <a:gd name="T10" fmla="*/ 1164 w 3"/>
                <a:gd name="T11" fmla="*/ 0 h 2"/>
                <a:gd name="T12" fmla="*/ 1164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GB"/>
            </a:p>
          </p:txBody>
        </p:sp>
        <p:sp>
          <p:nvSpPr>
            <p:cNvPr id="33970" name="Freeform 176"/>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GB"/>
            </a:p>
          </p:txBody>
        </p:sp>
        <p:sp>
          <p:nvSpPr>
            <p:cNvPr id="33971" name="Freeform 177"/>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GB"/>
            </a:p>
          </p:txBody>
        </p:sp>
        <p:sp>
          <p:nvSpPr>
            <p:cNvPr id="33972" name="Freeform 178"/>
            <p:cNvSpPr>
              <a:spLocks/>
            </p:cNvSpPr>
            <p:nvPr/>
          </p:nvSpPr>
          <p:spPr bwMode="auto">
            <a:xfrm>
              <a:off x="1396" y="2238"/>
              <a:ext cx="5" cy="2"/>
            </a:xfrm>
            <a:custGeom>
              <a:avLst/>
              <a:gdLst>
                <a:gd name="T0" fmla="*/ 131750 w 3"/>
                <a:gd name="T1" fmla="*/ 0 h 2"/>
                <a:gd name="T2" fmla="*/ 131750 w 3"/>
                <a:gd name="T3" fmla="*/ 2 h 2"/>
                <a:gd name="T4" fmla="*/ 0 w 3"/>
                <a:gd name="T5" fmla="*/ 2 h 2"/>
                <a:gd name="T6" fmla="*/ 0 w 3"/>
                <a:gd name="T7" fmla="*/ 0 h 2"/>
                <a:gd name="T8" fmla="*/ 0 w 3"/>
                <a:gd name="T9" fmla="*/ 2 h 2"/>
                <a:gd name="T10" fmla="*/ 131750 w 3"/>
                <a:gd name="T11" fmla="*/ 2 h 2"/>
                <a:gd name="T12" fmla="*/ 131750 w 3"/>
                <a:gd name="T13" fmla="*/ 0 h 2"/>
                <a:gd name="T14" fmla="*/ 131750 w 3"/>
                <a:gd name="T15" fmla="*/ 2 h 2"/>
                <a:gd name="T16" fmla="*/ 13175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GB"/>
            </a:p>
          </p:txBody>
        </p:sp>
        <p:sp>
          <p:nvSpPr>
            <p:cNvPr id="33973" name="Freeform 179"/>
            <p:cNvSpPr>
              <a:spLocks/>
            </p:cNvSpPr>
            <p:nvPr/>
          </p:nvSpPr>
          <p:spPr bwMode="auto">
            <a:xfrm>
              <a:off x="1388" y="2240"/>
              <a:ext cx="5" cy="2"/>
            </a:xfrm>
            <a:custGeom>
              <a:avLst/>
              <a:gdLst>
                <a:gd name="T0" fmla="*/ 131750 w 3"/>
                <a:gd name="T1" fmla="*/ 0 h 2"/>
                <a:gd name="T2" fmla="*/ 0 w 3"/>
                <a:gd name="T3" fmla="*/ 0 h 2"/>
                <a:gd name="T4" fmla="*/ 13175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GB"/>
            </a:p>
          </p:txBody>
        </p:sp>
        <p:sp>
          <p:nvSpPr>
            <p:cNvPr id="33974" name="Rectangle 180"/>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3975" name="Freeform 181"/>
            <p:cNvSpPr>
              <a:spLocks/>
            </p:cNvSpPr>
            <p:nvPr/>
          </p:nvSpPr>
          <p:spPr bwMode="auto">
            <a:xfrm>
              <a:off x="1268" y="2208"/>
              <a:ext cx="61" cy="50"/>
            </a:xfrm>
            <a:custGeom>
              <a:avLst/>
              <a:gdLst>
                <a:gd name="T0" fmla="*/ 60 w 54"/>
                <a:gd name="T1" fmla="*/ 209 h 41"/>
                <a:gd name="T2" fmla="*/ 2 w 54"/>
                <a:gd name="T3" fmla="*/ 1157 h 41"/>
                <a:gd name="T4" fmla="*/ 0 w 54"/>
                <a:gd name="T5" fmla="*/ 1439 h 41"/>
                <a:gd name="T6" fmla="*/ 0 w 54"/>
                <a:gd name="T7" fmla="*/ 2155 h 41"/>
                <a:gd name="T8" fmla="*/ 87 w 54"/>
                <a:gd name="T9" fmla="*/ 2628 h 41"/>
                <a:gd name="T10" fmla="*/ 141 w 54"/>
                <a:gd name="T11" fmla="*/ 1978 h 41"/>
                <a:gd name="T12" fmla="*/ 268 w 54"/>
                <a:gd name="T13" fmla="*/ 1721 h 41"/>
                <a:gd name="T14" fmla="*/ 368 w 54"/>
                <a:gd name="T15" fmla="*/ 1854 h 41"/>
                <a:gd name="T16" fmla="*/ 609 w 54"/>
                <a:gd name="T17" fmla="*/ 1854 h 41"/>
                <a:gd name="T18" fmla="*/ 700 w 54"/>
                <a:gd name="T19" fmla="*/ 1439 h 41"/>
                <a:gd name="T20" fmla="*/ 477 w 54"/>
                <a:gd name="T21" fmla="*/ 968 h 41"/>
                <a:gd name="T22" fmla="*/ 539 w 54"/>
                <a:gd name="T23" fmla="*/ 651 h 41"/>
                <a:gd name="T24" fmla="*/ 422 w 54"/>
                <a:gd name="T25" fmla="*/ 534 h 41"/>
                <a:gd name="T26" fmla="*/ 141 w 54"/>
                <a:gd name="T27" fmla="*/ 0 h 41"/>
                <a:gd name="T28" fmla="*/ 60 w 54"/>
                <a:gd name="T29" fmla="*/ 209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GB"/>
            </a:p>
          </p:txBody>
        </p:sp>
        <p:sp>
          <p:nvSpPr>
            <p:cNvPr id="33976" name="Freeform 182"/>
            <p:cNvSpPr>
              <a:spLocks/>
            </p:cNvSpPr>
            <p:nvPr/>
          </p:nvSpPr>
          <p:spPr bwMode="auto">
            <a:xfrm>
              <a:off x="1221" y="2208"/>
              <a:ext cx="52" cy="43"/>
            </a:xfrm>
            <a:custGeom>
              <a:avLst/>
              <a:gdLst>
                <a:gd name="T0" fmla="*/ 921 w 45"/>
                <a:gd name="T1" fmla="*/ 427 h 34"/>
                <a:gd name="T2" fmla="*/ 902 w 45"/>
                <a:gd name="T3" fmla="*/ 2407 h 34"/>
                <a:gd name="T4" fmla="*/ 844 w 45"/>
                <a:gd name="T5" fmla="*/ 3044 h 34"/>
                <a:gd name="T6" fmla="*/ 844 w 45"/>
                <a:gd name="T7" fmla="*/ 4669 h 34"/>
                <a:gd name="T8" fmla="*/ 535 w 45"/>
                <a:gd name="T9" fmla="*/ 4243 h 34"/>
                <a:gd name="T10" fmla="*/ 213 w 45"/>
                <a:gd name="T11" fmla="*/ 4243 h 34"/>
                <a:gd name="T12" fmla="*/ 0 w 45"/>
                <a:gd name="T13" fmla="*/ 3607 h 34"/>
                <a:gd name="T14" fmla="*/ 138 w 45"/>
                <a:gd name="T15" fmla="*/ 3044 h 34"/>
                <a:gd name="T16" fmla="*/ 447 w 45"/>
                <a:gd name="T17" fmla="*/ 3288 h 34"/>
                <a:gd name="T18" fmla="*/ 688 w 45"/>
                <a:gd name="T19" fmla="*/ 3288 h 34"/>
                <a:gd name="T20" fmla="*/ 597 w 45"/>
                <a:gd name="T21" fmla="*/ 1349 h 34"/>
                <a:gd name="T22" fmla="*/ 447 w 45"/>
                <a:gd name="T23" fmla="*/ 667 h 34"/>
                <a:gd name="T24" fmla="*/ 387 w 45"/>
                <a:gd name="T25" fmla="*/ 0 h 34"/>
                <a:gd name="T26" fmla="*/ 771 w 45"/>
                <a:gd name="T27" fmla="*/ 427 h 34"/>
                <a:gd name="T28" fmla="*/ 921 w 45"/>
                <a:gd name="T29" fmla="*/ 42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GB"/>
            </a:p>
          </p:txBody>
        </p:sp>
        <p:sp>
          <p:nvSpPr>
            <p:cNvPr id="33977" name="Freeform 183"/>
            <p:cNvSpPr>
              <a:spLocks/>
            </p:cNvSpPr>
            <p:nvPr/>
          </p:nvSpPr>
          <p:spPr bwMode="auto">
            <a:xfrm>
              <a:off x="1268" y="2164"/>
              <a:ext cx="2" cy="3"/>
            </a:xfrm>
            <a:custGeom>
              <a:avLst/>
              <a:gdLst>
                <a:gd name="T0" fmla="*/ 2 w 2"/>
                <a:gd name="T1" fmla="*/ 8159 h 2"/>
                <a:gd name="T2" fmla="*/ 0 w 2"/>
                <a:gd name="T3" fmla="*/ 8159 h 2"/>
                <a:gd name="T4" fmla="*/ 0 w 2"/>
                <a:gd name="T5" fmla="*/ 0 h 2"/>
                <a:gd name="T6" fmla="*/ 2 w 2"/>
                <a:gd name="T7" fmla="*/ 8159 h 2"/>
                <a:gd name="T8" fmla="*/ 2 w 2"/>
                <a:gd name="T9" fmla="*/ 8159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GB"/>
            </a:p>
          </p:txBody>
        </p:sp>
        <p:sp>
          <p:nvSpPr>
            <p:cNvPr id="33978" name="Freeform 184"/>
            <p:cNvSpPr>
              <a:spLocks/>
            </p:cNvSpPr>
            <p:nvPr/>
          </p:nvSpPr>
          <p:spPr bwMode="auto">
            <a:xfrm>
              <a:off x="1276" y="2164"/>
              <a:ext cx="5" cy="3"/>
            </a:xfrm>
            <a:custGeom>
              <a:avLst/>
              <a:gdLst>
                <a:gd name="T0" fmla="*/ 380 w 4"/>
                <a:gd name="T1" fmla="*/ 8159 h 2"/>
                <a:gd name="T2" fmla="*/ 0 w 4"/>
                <a:gd name="T3" fmla="*/ 0 h 2"/>
                <a:gd name="T4" fmla="*/ 244 w 4"/>
                <a:gd name="T5" fmla="*/ 8159 h 2"/>
                <a:gd name="T6" fmla="*/ 380 w 4"/>
                <a:gd name="T7" fmla="*/ 8159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GB"/>
            </a:p>
          </p:txBody>
        </p:sp>
        <p:sp>
          <p:nvSpPr>
            <p:cNvPr id="33979" name="Freeform 185"/>
            <p:cNvSpPr>
              <a:spLocks/>
            </p:cNvSpPr>
            <p:nvPr/>
          </p:nvSpPr>
          <p:spPr bwMode="auto">
            <a:xfrm>
              <a:off x="1448" y="2338"/>
              <a:ext cx="4" cy="5"/>
            </a:xfrm>
            <a:custGeom>
              <a:avLst/>
              <a:gdLst>
                <a:gd name="T0" fmla="*/ 2 w 5"/>
                <a:gd name="T1" fmla="*/ 380 h 4"/>
                <a:gd name="T2" fmla="*/ 0 w 5"/>
                <a:gd name="T3" fmla="*/ 244 h 4"/>
                <a:gd name="T4" fmla="*/ 2 w 5"/>
                <a:gd name="T5" fmla="*/ 0 h 4"/>
                <a:gd name="T6" fmla="*/ 2 w 5"/>
                <a:gd name="T7" fmla="*/ 38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GB"/>
            </a:p>
          </p:txBody>
        </p:sp>
        <p:sp>
          <p:nvSpPr>
            <p:cNvPr id="33980" name="Freeform 186"/>
            <p:cNvSpPr>
              <a:spLocks/>
            </p:cNvSpPr>
            <p:nvPr/>
          </p:nvSpPr>
          <p:spPr bwMode="auto">
            <a:xfrm>
              <a:off x="1009" y="2403"/>
              <a:ext cx="57" cy="67"/>
            </a:xfrm>
            <a:custGeom>
              <a:avLst/>
              <a:gdLst>
                <a:gd name="T0" fmla="*/ 79 w 52"/>
                <a:gd name="T1" fmla="*/ 2597 h 54"/>
                <a:gd name="T2" fmla="*/ 0 w 52"/>
                <a:gd name="T3" fmla="*/ 1283 h 54"/>
                <a:gd name="T4" fmla="*/ 2 w 52"/>
                <a:gd name="T5" fmla="*/ 671 h 54"/>
                <a:gd name="T6" fmla="*/ 2 w 52"/>
                <a:gd name="T7" fmla="*/ 351 h 54"/>
                <a:gd name="T8" fmla="*/ 4 w 52"/>
                <a:gd name="T9" fmla="*/ 0 h 54"/>
                <a:gd name="T10" fmla="*/ 180 w 52"/>
                <a:gd name="T11" fmla="*/ 351 h 54"/>
                <a:gd name="T12" fmla="*/ 237 w 52"/>
                <a:gd name="T13" fmla="*/ 351 h 54"/>
                <a:gd name="T14" fmla="*/ 311 w 52"/>
                <a:gd name="T15" fmla="*/ 1467 h 54"/>
                <a:gd name="T16" fmla="*/ 360 w 52"/>
                <a:gd name="T17" fmla="*/ 2597 h 54"/>
                <a:gd name="T18" fmla="*/ 311 w 52"/>
                <a:gd name="T19" fmla="*/ 2769 h 54"/>
                <a:gd name="T20" fmla="*/ 311 w 52"/>
                <a:gd name="T21" fmla="*/ 3926 h 54"/>
                <a:gd name="T22" fmla="*/ 311 w 52"/>
                <a:gd name="T23" fmla="*/ 5005 h 54"/>
                <a:gd name="T24" fmla="*/ 260 w 52"/>
                <a:gd name="T25" fmla="*/ 3926 h 54"/>
                <a:gd name="T26" fmla="*/ 260 w 52"/>
                <a:gd name="T27" fmla="*/ 4314 h 54"/>
                <a:gd name="T28" fmla="*/ 227 w 52"/>
                <a:gd name="T29" fmla="*/ 3926 h 54"/>
                <a:gd name="T30" fmla="*/ 215 w 52"/>
                <a:gd name="T31" fmla="*/ 3062 h 54"/>
                <a:gd name="T32" fmla="*/ 130 w 52"/>
                <a:gd name="T33" fmla="*/ 2197 h 54"/>
                <a:gd name="T34" fmla="*/ 60 w 52"/>
                <a:gd name="T35" fmla="*/ 1467 h 54"/>
                <a:gd name="T36" fmla="*/ 95 w 52"/>
                <a:gd name="T37" fmla="*/ 2197 h 54"/>
                <a:gd name="T38" fmla="*/ 79 w 52"/>
                <a:gd name="T39" fmla="*/ 259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GB"/>
            </a:p>
          </p:txBody>
        </p:sp>
        <p:sp>
          <p:nvSpPr>
            <p:cNvPr id="33981" name="Freeform 187"/>
            <p:cNvSpPr>
              <a:spLocks/>
            </p:cNvSpPr>
            <p:nvPr/>
          </p:nvSpPr>
          <p:spPr bwMode="auto">
            <a:xfrm>
              <a:off x="1288" y="2370"/>
              <a:ext cx="6" cy="2"/>
            </a:xfrm>
            <a:custGeom>
              <a:avLst/>
              <a:gdLst>
                <a:gd name="T0" fmla="*/ 0 w 5"/>
                <a:gd name="T1" fmla="*/ 0 h 2"/>
                <a:gd name="T2" fmla="*/ 215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GB"/>
            </a:p>
          </p:txBody>
        </p:sp>
        <p:sp>
          <p:nvSpPr>
            <p:cNvPr id="33982" name="Freeform 188"/>
            <p:cNvSpPr>
              <a:spLocks/>
            </p:cNvSpPr>
            <p:nvPr/>
          </p:nvSpPr>
          <p:spPr bwMode="auto">
            <a:xfrm>
              <a:off x="1475" y="2352"/>
              <a:ext cx="1" cy="6"/>
            </a:xfrm>
            <a:custGeom>
              <a:avLst/>
              <a:gdLst>
                <a:gd name="T0" fmla="*/ 1 w 2"/>
                <a:gd name="T1" fmla="*/ 215 h 5"/>
                <a:gd name="T2" fmla="*/ 0 w 2"/>
                <a:gd name="T3" fmla="*/ 215 h 5"/>
                <a:gd name="T4" fmla="*/ 0 w 2"/>
                <a:gd name="T5" fmla="*/ 0 h 5"/>
                <a:gd name="T6" fmla="*/ 1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GB"/>
            </a:p>
          </p:txBody>
        </p:sp>
        <p:sp>
          <p:nvSpPr>
            <p:cNvPr id="33983" name="Freeform 189"/>
            <p:cNvSpPr>
              <a:spLocks/>
            </p:cNvSpPr>
            <p:nvPr/>
          </p:nvSpPr>
          <p:spPr bwMode="auto">
            <a:xfrm>
              <a:off x="1443" y="2305"/>
              <a:ext cx="5" cy="5"/>
            </a:xfrm>
            <a:custGeom>
              <a:avLst/>
              <a:gdLst>
                <a:gd name="T0" fmla="*/ 380 w 4"/>
                <a:gd name="T1" fmla="*/ 3 h 5"/>
                <a:gd name="T2" fmla="*/ 244 w 4"/>
                <a:gd name="T3" fmla="*/ 5 h 5"/>
                <a:gd name="T4" fmla="*/ 0 w 4"/>
                <a:gd name="T5" fmla="*/ 0 h 5"/>
                <a:gd name="T6" fmla="*/ 380 w 4"/>
                <a:gd name="T7" fmla="*/ 0 h 5"/>
                <a:gd name="T8" fmla="*/ 380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GB"/>
            </a:p>
          </p:txBody>
        </p:sp>
        <p:sp>
          <p:nvSpPr>
            <p:cNvPr id="33984" name="Freeform 190"/>
            <p:cNvSpPr>
              <a:spLocks/>
            </p:cNvSpPr>
            <p:nvPr/>
          </p:nvSpPr>
          <p:spPr bwMode="auto">
            <a:xfrm>
              <a:off x="940" y="2328"/>
              <a:ext cx="40" cy="30"/>
            </a:xfrm>
            <a:custGeom>
              <a:avLst/>
              <a:gdLst>
                <a:gd name="T0" fmla="*/ 320 w 36"/>
                <a:gd name="T1" fmla="*/ 2054 h 24"/>
                <a:gd name="T2" fmla="*/ 308 w 36"/>
                <a:gd name="T3" fmla="*/ 2568 h 24"/>
                <a:gd name="T4" fmla="*/ 224 w 36"/>
                <a:gd name="T5" fmla="*/ 2461 h 24"/>
                <a:gd name="T6" fmla="*/ 108 w 36"/>
                <a:gd name="T7" fmla="*/ 1756 h 24"/>
                <a:gd name="T8" fmla="*/ 0 w 36"/>
                <a:gd name="T9" fmla="*/ 1314 h 24"/>
                <a:gd name="T10" fmla="*/ 133 w 36"/>
                <a:gd name="T11" fmla="*/ 0 h 24"/>
                <a:gd name="T12" fmla="*/ 224 w 36"/>
                <a:gd name="T13" fmla="*/ 889 h 24"/>
                <a:gd name="T14" fmla="*/ 320 w 36"/>
                <a:gd name="T15" fmla="*/ 1111 h 24"/>
                <a:gd name="T16" fmla="*/ 320 w 36"/>
                <a:gd name="T17" fmla="*/ 20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GB"/>
            </a:p>
          </p:txBody>
        </p:sp>
        <p:sp>
          <p:nvSpPr>
            <p:cNvPr id="33985" name="Freeform 191"/>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GB"/>
            </a:p>
          </p:txBody>
        </p:sp>
        <p:sp>
          <p:nvSpPr>
            <p:cNvPr id="33986" name="Freeform 192"/>
            <p:cNvSpPr>
              <a:spLocks/>
            </p:cNvSpPr>
            <p:nvPr/>
          </p:nvSpPr>
          <p:spPr bwMode="auto">
            <a:xfrm>
              <a:off x="1436" y="2375"/>
              <a:ext cx="3" cy="4"/>
            </a:xfrm>
            <a:custGeom>
              <a:avLst/>
              <a:gdLst>
                <a:gd name="T0" fmla="*/ 8159 w 2"/>
                <a:gd name="T1" fmla="*/ 0 h 3"/>
                <a:gd name="T2" fmla="*/ 8159 w 2"/>
                <a:gd name="T3" fmla="*/ 1164 h 3"/>
                <a:gd name="T4" fmla="*/ 0 w 2"/>
                <a:gd name="T5" fmla="*/ 0 h 3"/>
                <a:gd name="T6" fmla="*/ 8159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GB"/>
            </a:p>
          </p:txBody>
        </p:sp>
        <p:sp>
          <p:nvSpPr>
            <p:cNvPr id="33987" name="Freeform 193"/>
            <p:cNvSpPr>
              <a:spLocks/>
            </p:cNvSpPr>
            <p:nvPr/>
          </p:nvSpPr>
          <p:spPr bwMode="auto">
            <a:xfrm>
              <a:off x="955" y="2296"/>
              <a:ext cx="109" cy="65"/>
            </a:xfrm>
            <a:custGeom>
              <a:avLst/>
              <a:gdLst>
                <a:gd name="T0" fmla="*/ 592 w 97"/>
                <a:gd name="T1" fmla="*/ 3905 h 52"/>
                <a:gd name="T2" fmla="*/ 524 w 97"/>
                <a:gd name="T3" fmla="*/ 4179 h 52"/>
                <a:gd name="T4" fmla="*/ 447 w 97"/>
                <a:gd name="T5" fmla="*/ 4655 h 52"/>
                <a:gd name="T6" fmla="*/ 398 w 97"/>
                <a:gd name="T7" fmla="*/ 5583 h 52"/>
                <a:gd name="T8" fmla="*/ 363 w 97"/>
                <a:gd name="T9" fmla="*/ 5583 h 52"/>
                <a:gd name="T10" fmla="*/ 344 w 97"/>
                <a:gd name="T11" fmla="*/ 4866 h 52"/>
                <a:gd name="T12" fmla="*/ 255 w 97"/>
                <a:gd name="T13" fmla="*/ 4866 h 52"/>
                <a:gd name="T14" fmla="*/ 255 w 97"/>
                <a:gd name="T15" fmla="*/ 3905 h 52"/>
                <a:gd name="T16" fmla="*/ 111 w 97"/>
                <a:gd name="T17" fmla="*/ 3724 h 52"/>
                <a:gd name="T18" fmla="*/ 0 w 97"/>
                <a:gd name="T19" fmla="*/ 2841 h 52"/>
                <a:gd name="T20" fmla="*/ 111 w 97"/>
                <a:gd name="T21" fmla="*/ 1314 h 52"/>
                <a:gd name="T22" fmla="*/ 222 w 97"/>
                <a:gd name="T23" fmla="*/ 364 h 52"/>
                <a:gd name="T24" fmla="*/ 255 w 97"/>
                <a:gd name="T25" fmla="*/ 364 h 52"/>
                <a:gd name="T26" fmla="*/ 447 w 97"/>
                <a:gd name="T27" fmla="*/ 364 h 52"/>
                <a:gd name="T28" fmla="*/ 592 w 97"/>
                <a:gd name="T29" fmla="*/ 0 h 52"/>
                <a:gd name="T30" fmla="*/ 744 w 97"/>
                <a:gd name="T31" fmla="*/ 0 h 52"/>
                <a:gd name="T32" fmla="*/ 925 w 97"/>
                <a:gd name="T33" fmla="*/ 364 h 52"/>
                <a:gd name="T34" fmla="*/ 1010 w 97"/>
                <a:gd name="T35" fmla="*/ 744 h 52"/>
                <a:gd name="T36" fmla="*/ 990 w 97"/>
                <a:gd name="T37" fmla="*/ 744 h 52"/>
                <a:gd name="T38" fmla="*/ 990 w 97"/>
                <a:gd name="T39" fmla="*/ 1111 h 52"/>
                <a:gd name="T40" fmla="*/ 1042 w 97"/>
                <a:gd name="T41" fmla="*/ 1111 h 52"/>
                <a:gd name="T42" fmla="*/ 1112 w 97"/>
                <a:gd name="T43" fmla="*/ 1818 h 52"/>
                <a:gd name="T44" fmla="*/ 990 w 97"/>
                <a:gd name="T45" fmla="*/ 2054 h 52"/>
                <a:gd name="T46" fmla="*/ 825 w 97"/>
                <a:gd name="T47" fmla="*/ 2461 h 52"/>
                <a:gd name="T48" fmla="*/ 592 w 97"/>
                <a:gd name="T49" fmla="*/ 3905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GB"/>
            </a:p>
          </p:txBody>
        </p:sp>
        <p:sp>
          <p:nvSpPr>
            <p:cNvPr id="33988" name="Freeform 194"/>
            <p:cNvSpPr>
              <a:spLocks/>
            </p:cNvSpPr>
            <p:nvPr/>
          </p:nvSpPr>
          <p:spPr bwMode="auto">
            <a:xfrm>
              <a:off x="1448" y="2319"/>
              <a:ext cx="4" cy="9"/>
            </a:xfrm>
            <a:custGeom>
              <a:avLst/>
              <a:gdLst>
                <a:gd name="T0" fmla="*/ 2 w 5"/>
                <a:gd name="T1" fmla="*/ 1341 h 7"/>
                <a:gd name="T2" fmla="*/ 0 w 5"/>
                <a:gd name="T3" fmla="*/ 0 h 7"/>
                <a:gd name="T4" fmla="*/ 2 w 5"/>
                <a:gd name="T5" fmla="*/ 1341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GB"/>
            </a:p>
          </p:txBody>
        </p:sp>
        <p:sp>
          <p:nvSpPr>
            <p:cNvPr id="33989" name="Freeform 195"/>
            <p:cNvSpPr>
              <a:spLocks/>
            </p:cNvSpPr>
            <p:nvPr/>
          </p:nvSpPr>
          <p:spPr bwMode="auto">
            <a:xfrm>
              <a:off x="982" y="2317"/>
              <a:ext cx="82" cy="91"/>
            </a:xfrm>
            <a:custGeom>
              <a:avLst/>
              <a:gdLst>
                <a:gd name="T0" fmla="*/ 321 w 73"/>
                <a:gd name="T1" fmla="*/ 1940 h 73"/>
                <a:gd name="T2" fmla="*/ 249 w 73"/>
                <a:gd name="T3" fmla="*/ 2112 h 73"/>
                <a:gd name="T4" fmla="*/ 160 w 73"/>
                <a:gd name="T5" fmla="*/ 2633 h 73"/>
                <a:gd name="T6" fmla="*/ 111 w 73"/>
                <a:gd name="T7" fmla="*/ 3636 h 73"/>
                <a:gd name="T8" fmla="*/ 78 w 73"/>
                <a:gd name="T9" fmla="*/ 3636 h 73"/>
                <a:gd name="T10" fmla="*/ 0 w 73"/>
                <a:gd name="T11" fmla="*/ 3896 h 73"/>
                <a:gd name="T12" fmla="*/ 160 w 73"/>
                <a:gd name="T13" fmla="*/ 5327 h 73"/>
                <a:gd name="T14" fmla="*/ 321 w 73"/>
                <a:gd name="T15" fmla="*/ 7044 h 73"/>
                <a:gd name="T16" fmla="*/ 580 w 73"/>
                <a:gd name="T17" fmla="*/ 7432 h 73"/>
                <a:gd name="T18" fmla="*/ 666 w 73"/>
                <a:gd name="T19" fmla="*/ 7432 h 73"/>
                <a:gd name="T20" fmla="*/ 666 w 73"/>
                <a:gd name="T21" fmla="*/ 6219 h 73"/>
                <a:gd name="T22" fmla="*/ 726 w 73"/>
                <a:gd name="T23" fmla="*/ 5327 h 73"/>
                <a:gd name="T24" fmla="*/ 737 w 73"/>
                <a:gd name="T25" fmla="*/ 4091 h 73"/>
                <a:gd name="T26" fmla="*/ 748 w 73"/>
                <a:gd name="T27" fmla="*/ 4580 h 73"/>
                <a:gd name="T28" fmla="*/ 748 w 73"/>
                <a:gd name="T29" fmla="*/ 3210 h 73"/>
                <a:gd name="T30" fmla="*/ 800 w 73"/>
                <a:gd name="T31" fmla="*/ 1694 h 73"/>
                <a:gd name="T32" fmla="*/ 800 w 73"/>
                <a:gd name="T33" fmla="*/ 2 h 73"/>
                <a:gd name="T34" fmla="*/ 838 w 73"/>
                <a:gd name="T35" fmla="*/ 0 h 73"/>
                <a:gd name="T36" fmla="*/ 726 w 73"/>
                <a:gd name="T37" fmla="*/ 2 h 73"/>
                <a:gd name="T38" fmla="*/ 548 w 73"/>
                <a:gd name="T39" fmla="*/ 451 h 73"/>
                <a:gd name="T40" fmla="*/ 321 w 73"/>
                <a:gd name="T41" fmla="*/ 194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GB"/>
            </a:p>
          </p:txBody>
        </p:sp>
        <p:sp>
          <p:nvSpPr>
            <p:cNvPr id="33990" name="Freeform 196"/>
            <p:cNvSpPr>
              <a:spLocks/>
            </p:cNvSpPr>
            <p:nvPr/>
          </p:nvSpPr>
          <p:spPr bwMode="auto">
            <a:xfrm>
              <a:off x="1445" y="2352"/>
              <a:ext cx="3" cy="6"/>
            </a:xfrm>
            <a:custGeom>
              <a:avLst/>
              <a:gdLst>
                <a:gd name="T0" fmla="*/ 8159 w 2"/>
                <a:gd name="T1" fmla="*/ 215 h 5"/>
                <a:gd name="T2" fmla="*/ 8159 w 2"/>
                <a:gd name="T3" fmla="*/ 0 h 5"/>
                <a:gd name="T4" fmla="*/ 0 w 2"/>
                <a:gd name="T5" fmla="*/ 149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GB"/>
            </a:p>
          </p:txBody>
        </p:sp>
        <p:sp>
          <p:nvSpPr>
            <p:cNvPr id="33991" name="Freeform 197"/>
            <p:cNvSpPr>
              <a:spLocks/>
            </p:cNvSpPr>
            <p:nvPr/>
          </p:nvSpPr>
          <p:spPr bwMode="auto">
            <a:xfrm>
              <a:off x="1425" y="2270"/>
              <a:ext cx="4" cy="1"/>
            </a:xfrm>
            <a:custGeom>
              <a:avLst/>
              <a:gdLst>
                <a:gd name="T0" fmla="*/ 0 w 3"/>
                <a:gd name="T1" fmla="*/ 0 h 1"/>
                <a:gd name="T2" fmla="*/ 0 w 3"/>
                <a:gd name="T3" fmla="*/ 0 h 1"/>
                <a:gd name="T4" fmla="*/ 1164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GB"/>
            </a:p>
          </p:txBody>
        </p:sp>
        <p:sp>
          <p:nvSpPr>
            <p:cNvPr id="33992" name="Freeform 198"/>
            <p:cNvSpPr>
              <a:spLocks/>
            </p:cNvSpPr>
            <p:nvPr/>
          </p:nvSpPr>
          <p:spPr bwMode="auto">
            <a:xfrm>
              <a:off x="1423" y="2263"/>
              <a:ext cx="2" cy="4"/>
            </a:xfrm>
            <a:custGeom>
              <a:avLst/>
              <a:gdLst>
                <a:gd name="T0" fmla="*/ 2 w 2"/>
                <a:gd name="T1" fmla="*/ 1164 h 3"/>
                <a:gd name="T2" fmla="*/ 0 w 2"/>
                <a:gd name="T3" fmla="*/ 0 h 3"/>
                <a:gd name="T4" fmla="*/ 2 w 2"/>
                <a:gd name="T5" fmla="*/ 0 h 3"/>
                <a:gd name="T6" fmla="*/ 2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GB"/>
            </a:p>
          </p:txBody>
        </p:sp>
        <p:sp>
          <p:nvSpPr>
            <p:cNvPr id="33993" name="Freeform 199"/>
            <p:cNvSpPr>
              <a:spLocks/>
            </p:cNvSpPr>
            <p:nvPr/>
          </p:nvSpPr>
          <p:spPr bwMode="auto">
            <a:xfrm>
              <a:off x="1439" y="2287"/>
              <a:ext cx="4" cy="7"/>
            </a:xfrm>
            <a:custGeom>
              <a:avLst/>
              <a:gdLst>
                <a:gd name="T0" fmla="*/ 1164 w 3"/>
                <a:gd name="T1" fmla="*/ 0 h 5"/>
                <a:gd name="T2" fmla="*/ 1164 w 3"/>
                <a:gd name="T3" fmla="*/ 3244 h 5"/>
                <a:gd name="T4" fmla="*/ 0 w 3"/>
                <a:gd name="T5" fmla="*/ 6091 h 5"/>
                <a:gd name="T6" fmla="*/ 1164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GB"/>
            </a:p>
          </p:txBody>
        </p:sp>
        <p:sp>
          <p:nvSpPr>
            <p:cNvPr id="33994" name="Freeform 200"/>
            <p:cNvSpPr>
              <a:spLocks/>
            </p:cNvSpPr>
            <p:nvPr/>
          </p:nvSpPr>
          <p:spPr bwMode="auto">
            <a:xfrm>
              <a:off x="1417" y="2244"/>
              <a:ext cx="5" cy="3"/>
            </a:xfrm>
            <a:custGeom>
              <a:avLst/>
              <a:gdLst>
                <a:gd name="T0" fmla="*/ 131750 w 3"/>
                <a:gd name="T1" fmla="*/ 0 h 2"/>
                <a:gd name="T2" fmla="*/ 131750 w 3"/>
                <a:gd name="T3" fmla="*/ 0 h 2"/>
                <a:gd name="T4" fmla="*/ 131750 w 3"/>
                <a:gd name="T5" fmla="*/ 8159 h 2"/>
                <a:gd name="T6" fmla="*/ 0 w 3"/>
                <a:gd name="T7" fmla="*/ 8159 h 2"/>
                <a:gd name="T8" fmla="*/ 0 w 3"/>
                <a:gd name="T9" fmla="*/ 8159 h 2"/>
                <a:gd name="T10" fmla="*/ 0 w 3"/>
                <a:gd name="T11" fmla="*/ 8159 h 2"/>
                <a:gd name="T12" fmla="*/ 131750 w 3"/>
                <a:gd name="T13" fmla="*/ 8159 h 2"/>
                <a:gd name="T14" fmla="*/ 131750 w 3"/>
                <a:gd name="T15" fmla="*/ 8159 h 2"/>
                <a:gd name="T16" fmla="*/ 13175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GB"/>
            </a:p>
          </p:txBody>
        </p:sp>
        <p:sp>
          <p:nvSpPr>
            <p:cNvPr id="33995" name="Freeform 201"/>
            <p:cNvSpPr>
              <a:spLocks/>
            </p:cNvSpPr>
            <p:nvPr/>
          </p:nvSpPr>
          <p:spPr bwMode="auto">
            <a:xfrm>
              <a:off x="1439" y="2270"/>
              <a:ext cx="4" cy="2"/>
            </a:xfrm>
            <a:custGeom>
              <a:avLst/>
              <a:gdLst>
                <a:gd name="T0" fmla="*/ 1164 w 3"/>
                <a:gd name="T1" fmla="*/ 0 h 2"/>
                <a:gd name="T2" fmla="*/ 0 w 3"/>
                <a:gd name="T3" fmla="*/ 0 h 2"/>
                <a:gd name="T4" fmla="*/ 0 w 3"/>
                <a:gd name="T5" fmla="*/ 2 h 2"/>
                <a:gd name="T6" fmla="*/ 1164 w 3"/>
                <a:gd name="T7" fmla="*/ 0 h 2"/>
                <a:gd name="T8" fmla="*/ 1164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GB"/>
            </a:p>
          </p:txBody>
        </p:sp>
        <p:sp>
          <p:nvSpPr>
            <p:cNvPr id="33996" name="Freeform 202"/>
            <p:cNvSpPr>
              <a:spLocks/>
            </p:cNvSpPr>
            <p:nvPr/>
          </p:nvSpPr>
          <p:spPr bwMode="auto">
            <a:xfrm>
              <a:off x="1439" y="2255"/>
              <a:ext cx="4" cy="6"/>
            </a:xfrm>
            <a:custGeom>
              <a:avLst/>
              <a:gdLst>
                <a:gd name="T0" fmla="*/ 1164 w 3"/>
                <a:gd name="T1" fmla="*/ 215 h 5"/>
                <a:gd name="T2" fmla="*/ 1164 w 3"/>
                <a:gd name="T3" fmla="*/ 215 h 5"/>
                <a:gd name="T4" fmla="*/ 0 w 3"/>
                <a:gd name="T5" fmla="*/ 149 h 5"/>
                <a:gd name="T6" fmla="*/ 0 w 3"/>
                <a:gd name="T7" fmla="*/ 0 h 5"/>
                <a:gd name="T8" fmla="*/ 1164 w 3"/>
                <a:gd name="T9" fmla="*/ 149 h 5"/>
                <a:gd name="T10" fmla="*/ 1164 w 3"/>
                <a:gd name="T11" fmla="*/ 21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GB"/>
            </a:p>
          </p:txBody>
        </p:sp>
        <p:sp>
          <p:nvSpPr>
            <p:cNvPr id="33997" name="Freeform 203"/>
            <p:cNvSpPr>
              <a:spLocks/>
            </p:cNvSpPr>
            <p:nvPr/>
          </p:nvSpPr>
          <p:spPr bwMode="auto">
            <a:xfrm>
              <a:off x="961" y="2240"/>
              <a:ext cx="23" cy="56"/>
            </a:xfrm>
            <a:custGeom>
              <a:avLst/>
              <a:gdLst>
                <a:gd name="T0" fmla="*/ 93 w 21"/>
                <a:gd name="T1" fmla="*/ 3573 h 45"/>
                <a:gd name="T2" fmla="*/ 5 w 21"/>
                <a:gd name="T3" fmla="*/ 4446 h 45"/>
                <a:gd name="T4" fmla="*/ 0 w 21"/>
                <a:gd name="T5" fmla="*/ 4446 h 45"/>
                <a:gd name="T6" fmla="*/ 3 w 21"/>
                <a:gd name="T7" fmla="*/ 2871 h 45"/>
                <a:gd name="T8" fmla="*/ 5 w 21"/>
                <a:gd name="T9" fmla="*/ 1221 h 45"/>
                <a:gd name="T10" fmla="*/ 126 w 21"/>
                <a:gd name="T11" fmla="*/ 0 h 45"/>
                <a:gd name="T12" fmla="*/ 138 w 21"/>
                <a:gd name="T13" fmla="*/ 285 h 45"/>
                <a:gd name="T14" fmla="*/ 115 w 21"/>
                <a:gd name="T15" fmla="*/ 1890 h 45"/>
                <a:gd name="T16" fmla="*/ 93 w 21"/>
                <a:gd name="T17" fmla="*/ 3573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GB"/>
            </a:p>
          </p:txBody>
        </p:sp>
        <p:sp>
          <p:nvSpPr>
            <p:cNvPr id="33998" name="Freeform 204"/>
            <p:cNvSpPr>
              <a:spLocks/>
            </p:cNvSpPr>
            <p:nvPr/>
          </p:nvSpPr>
          <p:spPr bwMode="auto">
            <a:xfrm>
              <a:off x="906" y="2255"/>
              <a:ext cx="71" cy="88"/>
            </a:xfrm>
            <a:custGeom>
              <a:avLst/>
              <a:gdLst>
                <a:gd name="T0" fmla="*/ 50 w 64"/>
                <a:gd name="T1" fmla="*/ 5766 h 71"/>
                <a:gd name="T2" fmla="*/ 0 w 64"/>
                <a:gd name="T3" fmla="*/ 5192 h 71"/>
                <a:gd name="T4" fmla="*/ 0 w 64"/>
                <a:gd name="T5" fmla="*/ 4132 h 71"/>
                <a:gd name="T6" fmla="*/ 102 w 64"/>
                <a:gd name="T7" fmla="*/ 2744 h 71"/>
                <a:gd name="T8" fmla="*/ 277 w 64"/>
                <a:gd name="T9" fmla="*/ 2690 h 71"/>
                <a:gd name="T10" fmla="*/ 170 w 64"/>
                <a:gd name="T11" fmla="*/ 932 h 71"/>
                <a:gd name="T12" fmla="*/ 211 w 64"/>
                <a:gd name="T13" fmla="*/ 932 h 71"/>
                <a:gd name="T14" fmla="*/ 234 w 64"/>
                <a:gd name="T15" fmla="*/ 0 h 71"/>
                <a:gd name="T16" fmla="*/ 355 w 64"/>
                <a:gd name="T17" fmla="*/ 0 h 71"/>
                <a:gd name="T18" fmla="*/ 485 w 64"/>
                <a:gd name="T19" fmla="*/ 0 h 71"/>
                <a:gd name="T20" fmla="*/ 466 w 64"/>
                <a:gd name="T21" fmla="*/ 1551 h 71"/>
                <a:gd name="T22" fmla="*/ 437 w 64"/>
                <a:gd name="T23" fmla="*/ 3004 h 71"/>
                <a:gd name="T24" fmla="*/ 485 w 64"/>
                <a:gd name="T25" fmla="*/ 3004 h 71"/>
                <a:gd name="T26" fmla="*/ 534 w 64"/>
                <a:gd name="T27" fmla="*/ 3334 h 71"/>
                <a:gd name="T28" fmla="*/ 572 w 64"/>
                <a:gd name="T29" fmla="*/ 3334 h 71"/>
                <a:gd name="T30" fmla="*/ 485 w 64"/>
                <a:gd name="T31" fmla="*/ 4132 h 71"/>
                <a:gd name="T32" fmla="*/ 394 w 64"/>
                <a:gd name="T33" fmla="*/ 5326 h 71"/>
                <a:gd name="T34" fmla="*/ 277 w 64"/>
                <a:gd name="T35" fmla="*/ 6435 h 71"/>
                <a:gd name="T36" fmla="*/ 170 w 64"/>
                <a:gd name="T37" fmla="*/ 6101 h 71"/>
                <a:gd name="T38" fmla="*/ 50 w 64"/>
                <a:gd name="T39" fmla="*/ 5766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GB"/>
            </a:p>
          </p:txBody>
        </p:sp>
        <p:sp>
          <p:nvSpPr>
            <p:cNvPr id="33999" name="Freeform 205"/>
            <p:cNvSpPr>
              <a:spLocks/>
            </p:cNvSpPr>
            <p:nvPr/>
          </p:nvSpPr>
          <p:spPr bwMode="auto">
            <a:xfrm>
              <a:off x="1154" y="2240"/>
              <a:ext cx="37" cy="15"/>
            </a:xfrm>
            <a:custGeom>
              <a:avLst/>
              <a:gdLst>
                <a:gd name="T0" fmla="*/ 155 w 33"/>
                <a:gd name="T1" fmla="*/ 0 h 12"/>
                <a:gd name="T2" fmla="*/ 0 w 33"/>
                <a:gd name="T3" fmla="*/ 569 h 12"/>
                <a:gd name="T4" fmla="*/ 212 w 33"/>
                <a:gd name="T5" fmla="*/ 1314 h 12"/>
                <a:gd name="T6" fmla="*/ 363 w 33"/>
                <a:gd name="T7" fmla="*/ 1111 h 12"/>
                <a:gd name="T8" fmla="*/ 155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GB"/>
            </a:p>
          </p:txBody>
        </p:sp>
        <p:sp>
          <p:nvSpPr>
            <p:cNvPr id="34000" name="Freeform 206"/>
            <p:cNvSpPr>
              <a:spLocks/>
            </p:cNvSpPr>
            <p:nvPr/>
          </p:nvSpPr>
          <p:spPr bwMode="auto">
            <a:xfrm>
              <a:off x="1350" y="2238"/>
              <a:ext cx="26" cy="13"/>
            </a:xfrm>
            <a:custGeom>
              <a:avLst/>
              <a:gdLst>
                <a:gd name="T0" fmla="*/ 127 w 24"/>
                <a:gd name="T1" fmla="*/ 1802 h 10"/>
                <a:gd name="T2" fmla="*/ 113 w 24"/>
                <a:gd name="T3" fmla="*/ 1802 h 10"/>
                <a:gd name="T4" fmla="*/ 5 w 24"/>
                <a:gd name="T5" fmla="*/ 2512 h 10"/>
                <a:gd name="T6" fmla="*/ 0 w 24"/>
                <a:gd name="T7" fmla="*/ 1802 h 10"/>
                <a:gd name="T8" fmla="*/ 0 w 24"/>
                <a:gd name="T9" fmla="*/ 0 h 10"/>
                <a:gd name="T10" fmla="*/ 127 w 24"/>
                <a:gd name="T11" fmla="*/ 1802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GB"/>
            </a:p>
          </p:txBody>
        </p:sp>
        <p:sp>
          <p:nvSpPr>
            <p:cNvPr id="34001" name="Rectangle 207"/>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4002" name="Freeform 208"/>
            <p:cNvSpPr>
              <a:spLocks/>
            </p:cNvSpPr>
            <p:nvPr/>
          </p:nvSpPr>
          <p:spPr bwMode="auto">
            <a:xfrm>
              <a:off x="553" y="1929"/>
              <a:ext cx="464" cy="396"/>
            </a:xfrm>
            <a:custGeom>
              <a:avLst/>
              <a:gdLst>
                <a:gd name="T0" fmla="*/ 518 w 416"/>
                <a:gd name="T1" fmla="*/ 12578 h 321"/>
                <a:gd name="T2" fmla="*/ 327 w 416"/>
                <a:gd name="T3" fmla="*/ 9113 h 321"/>
                <a:gd name="T4" fmla="*/ 147 w 416"/>
                <a:gd name="T5" fmla="*/ 7486 h 321"/>
                <a:gd name="T6" fmla="*/ 205 w 416"/>
                <a:gd name="T7" fmla="*/ 5617 h 321"/>
                <a:gd name="T8" fmla="*/ 2 w 416"/>
                <a:gd name="T9" fmla="*/ 1874 h 321"/>
                <a:gd name="T10" fmla="*/ 365 w 416"/>
                <a:gd name="T11" fmla="*/ 0 h 321"/>
                <a:gd name="T12" fmla="*/ 719 w 416"/>
                <a:gd name="T13" fmla="*/ 1372 h 321"/>
                <a:gd name="T14" fmla="*/ 1253 w 416"/>
                <a:gd name="T15" fmla="*/ 1874 h 321"/>
                <a:gd name="T16" fmla="*/ 1649 w 416"/>
                <a:gd name="T17" fmla="*/ 2756 h 321"/>
                <a:gd name="T18" fmla="*/ 1891 w 416"/>
                <a:gd name="T19" fmla="*/ 5174 h 321"/>
                <a:gd name="T20" fmla="*/ 2271 w 416"/>
                <a:gd name="T21" fmla="*/ 5617 h 321"/>
                <a:gd name="T22" fmla="*/ 2509 w 416"/>
                <a:gd name="T23" fmla="*/ 9457 h 321"/>
                <a:gd name="T24" fmla="*/ 2509 w 416"/>
                <a:gd name="T25" fmla="*/ 13659 h 321"/>
                <a:gd name="T26" fmla="*/ 2573 w 416"/>
                <a:gd name="T27" fmla="*/ 18238 h 321"/>
                <a:gd name="T28" fmla="*/ 2693 w 416"/>
                <a:gd name="T29" fmla="*/ 20372 h 321"/>
                <a:gd name="T30" fmla="*/ 3161 w 416"/>
                <a:gd name="T31" fmla="*/ 20546 h 321"/>
                <a:gd name="T32" fmla="*/ 3371 w 416"/>
                <a:gd name="T33" fmla="*/ 20372 h 321"/>
                <a:gd name="T34" fmla="*/ 3547 w 416"/>
                <a:gd name="T35" fmla="*/ 17292 h 321"/>
                <a:gd name="T36" fmla="*/ 4012 w 416"/>
                <a:gd name="T37" fmla="*/ 16261 h 321"/>
                <a:gd name="T38" fmla="*/ 4127 w 416"/>
                <a:gd name="T39" fmla="*/ 16853 h 321"/>
                <a:gd name="T40" fmla="*/ 3948 w 416"/>
                <a:gd name="T41" fmla="*/ 19284 h 321"/>
                <a:gd name="T42" fmla="*/ 3838 w 416"/>
                <a:gd name="T43" fmla="*/ 20372 h 321"/>
                <a:gd name="T44" fmla="*/ 3536 w 416"/>
                <a:gd name="T45" fmla="*/ 21717 h 321"/>
                <a:gd name="T46" fmla="*/ 3324 w 416"/>
                <a:gd name="T47" fmla="*/ 22499 h 321"/>
                <a:gd name="T48" fmla="*/ 3124 w 416"/>
                <a:gd name="T49" fmla="*/ 25401 h 321"/>
                <a:gd name="T50" fmla="*/ 2834 w 416"/>
                <a:gd name="T51" fmla="*/ 23872 h 321"/>
                <a:gd name="T52" fmla="*/ 2735 w 416"/>
                <a:gd name="T53" fmla="*/ 24028 h 321"/>
                <a:gd name="T54" fmla="*/ 2465 w 416"/>
                <a:gd name="T55" fmla="*/ 24663 h 321"/>
                <a:gd name="T56" fmla="*/ 1940 w 416"/>
                <a:gd name="T57" fmla="*/ 22647 h 321"/>
                <a:gd name="T58" fmla="*/ 1559 w 416"/>
                <a:gd name="T59" fmla="*/ 21106 h 321"/>
                <a:gd name="T60" fmla="*/ 1241 w 416"/>
                <a:gd name="T61" fmla="*/ 18872 h 321"/>
                <a:gd name="T62" fmla="*/ 1253 w 416"/>
                <a:gd name="T63" fmla="*/ 17292 h 321"/>
                <a:gd name="T64" fmla="*/ 1186 w 416"/>
                <a:gd name="T65" fmla="*/ 14017 h 321"/>
                <a:gd name="T66" fmla="*/ 1048 w 416"/>
                <a:gd name="T67" fmla="*/ 11984 h 321"/>
                <a:gd name="T68" fmla="*/ 983 w 416"/>
                <a:gd name="T69" fmla="*/ 11072 h 321"/>
                <a:gd name="T70" fmla="*/ 810 w 416"/>
                <a:gd name="T71" fmla="*/ 10052 h 321"/>
                <a:gd name="T72" fmla="*/ 719 w 416"/>
                <a:gd name="T73" fmla="*/ 7130 h 321"/>
                <a:gd name="T74" fmla="*/ 549 w 416"/>
                <a:gd name="T75" fmla="*/ 4854 h 321"/>
                <a:gd name="T76" fmla="*/ 395 w 416"/>
                <a:gd name="T77" fmla="*/ 1699 h 321"/>
                <a:gd name="T78" fmla="*/ 255 w 416"/>
                <a:gd name="T79" fmla="*/ 3977 h 321"/>
                <a:gd name="T80" fmla="*/ 438 w 416"/>
                <a:gd name="T81" fmla="*/ 7486 h 321"/>
                <a:gd name="T82" fmla="*/ 518 w 416"/>
                <a:gd name="T83" fmla="*/ 10052 h 321"/>
                <a:gd name="T84" fmla="*/ 678 w 416"/>
                <a:gd name="T85" fmla="*/ 13009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GB"/>
            </a:p>
          </p:txBody>
        </p:sp>
        <p:sp>
          <p:nvSpPr>
            <p:cNvPr id="34003" name="Freeform 209"/>
            <p:cNvSpPr>
              <a:spLocks/>
            </p:cNvSpPr>
            <p:nvPr/>
          </p:nvSpPr>
          <p:spPr bwMode="auto">
            <a:xfrm>
              <a:off x="1173" y="2092"/>
              <a:ext cx="8" cy="17"/>
            </a:xfrm>
            <a:custGeom>
              <a:avLst/>
              <a:gdLst>
                <a:gd name="T0" fmla="*/ 8 w 8"/>
                <a:gd name="T1" fmla="*/ 866 h 14"/>
                <a:gd name="T2" fmla="*/ 5 w 8"/>
                <a:gd name="T3" fmla="*/ 0 h 14"/>
                <a:gd name="T4" fmla="*/ 0 w 8"/>
                <a:gd name="T5" fmla="*/ 515 h 14"/>
                <a:gd name="T6" fmla="*/ 3 w 8"/>
                <a:gd name="T7" fmla="*/ 866 h 14"/>
                <a:gd name="T8" fmla="*/ 8 w 8"/>
                <a:gd name="T9" fmla="*/ 866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GB"/>
            </a:p>
          </p:txBody>
        </p:sp>
        <p:sp>
          <p:nvSpPr>
            <p:cNvPr id="34004" name="Freeform 210"/>
            <p:cNvSpPr>
              <a:spLocks/>
            </p:cNvSpPr>
            <p:nvPr/>
          </p:nvSpPr>
          <p:spPr bwMode="auto">
            <a:xfrm>
              <a:off x="1189" y="2053"/>
              <a:ext cx="10" cy="21"/>
            </a:xfrm>
            <a:custGeom>
              <a:avLst/>
              <a:gdLst>
                <a:gd name="T0" fmla="*/ 4 w 9"/>
                <a:gd name="T1" fmla="*/ 1451 h 17"/>
                <a:gd name="T2" fmla="*/ 63 w 9"/>
                <a:gd name="T3" fmla="*/ 819 h 17"/>
                <a:gd name="T4" fmla="*/ 0 w 9"/>
                <a:gd name="T5" fmla="*/ 0 h 17"/>
                <a:gd name="T6" fmla="*/ 78 w 9"/>
                <a:gd name="T7" fmla="*/ 819 h 17"/>
                <a:gd name="T8" fmla="*/ 4 w 9"/>
                <a:gd name="T9" fmla="*/ 1451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GB"/>
            </a:p>
          </p:txBody>
        </p:sp>
        <p:sp>
          <p:nvSpPr>
            <p:cNvPr id="34005" name="Freeform 211"/>
            <p:cNvSpPr>
              <a:spLocks/>
            </p:cNvSpPr>
            <p:nvPr/>
          </p:nvSpPr>
          <p:spPr bwMode="auto">
            <a:xfrm>
              <a:off x="1201" y="2086"/>
              <a:ext cx="9" cy="14"/>
            </a:xfrm>
            <a:custGeom>
              <a:avLst/>
              <a:gdLst>
                <a:gd name="T0" fmla="*/ 61 w 8"/>
                <a:gd name="T1" fmla="*/ 307 h 12"/>
                <a:gd name="T2" fmla="*/ 88 w 8"/>
                <a:gd name="T3" fmla="*/ 169 h 12"/>
                <a:gd name="T4" fmla="*/ 0 w 8"/>
                <a:gd name="T5" fmla="*/ 0 h 12"/>
                <a:gd name="T6" fmla="*/ 0 w 8"/>
                <a:gd name="T7" fmla="*/ 0 h 12"/>
                <a:gd name="T8" fmla="*/ 61 w 8"/>
                <a:gd name="T9" fmla="*/ 125 h 12"/>
                <a:gd name="T10" fmla="*/ 88 w 8"/>
                <a:gd name="T11" fmla="*/ 169 h 12"/>
                <a:gd name="T12" fmla="*/ 61 w 8"/>
                <a:gd name="T13" fmla="*/ 307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GB"/>
            </a:p>
          </p:txBody>
        </p:sp>
        <p:sp>
          <p:nvSpPr>
            <p:cNvPr id="34006" name="Freeform 212"/>
            <p:cNvSpPr>
              <a:spLocks/>
            </p:cNvSpPr>
            <p:nvPr/>
          </p:nvSpPr>
          <p:spPr bwMode="auto">
            <a:xfrm>
              <a:off x="1244" y="2176"/>
              <a:ext cx="11" cy="10"/>
            </a:xfrm>
            <a:custGeom>
              <a:avLst/>
              <a:gdLst>
                <a:gd name="T0" fmla="*/ 69 w 10"/>
                <a:gd name="T1" fmla="*/ 0 h 8"/>
                <a:gd name="T2" fmla="*/ 69 w 10"/>
                <a:gd name="T3" fmla="*/ 304 h 8"/>
                <a:gd name="T4" fmla="*/ 0 w 10"/>
                <a:gd name="T5" fmla="*/ 833 h 8"/>
                <a:gd name="T6" fmla="*/ 69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GB"/>
            </a:p>
          </p:txBody>
        </p:sp>
        <p:sp>
          <p:nvSpPr>
            <p:cNvPr id="34007" name="Freeform 213"/>
            <p:cNvSpPr>
              <a:spLocks/>
            </p:cNvSpPr>
            <p:nvPr/>
          </p:nvSpPr>
          <p:spPr bwMode="auto">
            <a:xfrm>
              <a:off x="1236" y="2147"/>
              <a:ext cx="8" cy="9"/>
            </a:xfrm>
            <a:custGeom>
              <a:avLst/>
              <a:gdLst>
                <a:gd name="T0" fmla="*/ 109 w 7"/>
                <a:gd name="T1" fmla="*/ 441 h 7"/>
                <a:gd name="T2" fmla="*/ 83 w 7"/>
                <a:gd name="T3" fmla="*/ 0 h 7"/>
                <a:gd name="T4" fmla="*/ 0 w 7"/>
                <a:gd name="T5" fmla="*/ 1341 h 7"/>
                <a:gd name="T6" fmla="*/ 109 w 7"/>
                <a:gd name="T7" fmla="*/ 441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GB"/>
            </a:p>
          </p:txBody>
        </p:sp>
        <p:sp>
          <p:nvSpPr>
            <p:cNvPr id="34008" name="Freeform 214"/>
            <p:cNvSpPr>
              <a:spLocks/>
            </p:cNvSpPr>
            <p:nvPr/>
          </p:nvSpPr>
          <p:spPr bwMode="auto">
            <a:xfrm>
              <a:off x="1167" y="2059"/>
              <a:ext cx="18" cy="2"/>
            </a:xfrm>
            <a:custGeom>
              <a:avLst/>
              <a:gdLst>
                <a:gd name="T0" fmla="*/ 78 w 16"/>
                <a:gd name="T1" fmla="*/ 0 h 2"/>
                <a:gd name="T2" fmla="*/ 181 w 16"/>
                <a:gd name="T3" fmla="*/ 0 h 2"/>
                <a:gd name="T4" fmla="*/ 99 w 16"/>
                <a:gd name="T5" fmla="*/ 0 h 2"/>
                <a:gd name="T6" fmla="*/ 0 w 16"/>
                <a:gd name="T7" fmla="*/ 0 h 2"/>
                <a:gd name="T8" fmla="*/ 78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GB"/>
            </a:p>
          </p:txBody>
        </p:sp>
        <p:sp>
          <p:nvSpPr>
            <p:cNvPr id="34009" name="Freeform 215"/>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215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GB"/>
            </a:p>
          </p:txBody>
        </p:sp>
        <p:sp>
          <p:nvSpPr>
            <p:cNvPr id="34010" name="Freeform 216"/>
            <p:cNvSpPr>
              <a:spLocks/>
            </p:cNvSpPr>
            <p:nvPr/>
          </p:nvSpPr>
          <p:spPr bwMode="auto">
            <a:xfrm>
              <a:off x="3506" y="3092"/>
              <a:ext cx="8" cy="6"/>
            </a:xfrm>
            <a:custGeom>
              <a:avLst/>
              <a:gdLst>
                <a:gd name="T0" fmla="*/ 109 w 7"/>
                <a:gd name="T1" fmla="*/ 0 h 5"/>
                <a:gd name="T2" fmla="*/ 0 w 7"/>
                <a:gd name="T3" fmla="*/ 215 h 5"/>
                <a:gd name="T4" fmla="*/ 109 w 7"/>
                <a:gd name="T5" fmla="*/ 149 h 5"/>
                <a:gd name="T6" fmla="*/ 109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GB"/>
            </a:p>
          </p:txBody>
        </p:sp>
        <p:sp>
          <p:nvSpPr>
            <p:cNvPr id="34011" name="Freeform 217"/>
            <p:cNvSpPr>
              <a:spLocks/>
            </p:cNvSpPr>
            <p:nvPr/>
          </p:nvSpPr>
          <p:spPr bwMode="auto">
            <a:xfrm>
              <a:off x="4433" y="2885"/>
              <a:ext cx="700" cy="623"/>
            </a:xfrm>
            <a:custGeom>
              <a:avLst/>
              <a:gdLst>
                <a:gd name="T0" fmla="*/ 3573 w 627"/>
                <a:gd name="T1" fmla="*/ 998 h 503"/>
                <a:gd name="T2" fmla="*/ 3637 w 627"/>
                <a:gd name="T3" fmla="*/ 2348 h 503"/>
                <a:gd name="T4" fmla="*/ 3355 w 627"/>
                <a:gd name="T5" fmla="*/ 2992 h 503"/>
                <a:gd name="T6" fmla="*/ 3232 w 627"/>
                <a:gd name="T7" fmla="*/ 4163 h 503"/>
                <a:gd name="T8" fmla="*/ 3163 w 627"/>
                <a:gd name="T9" fmla="*/ 6301 h 503"/>
                <a:gd name="T10" fmla="*/ 3048 w 627"/>
                <a:gd name="T11" fmla="*/ 7041 h 503"/>
                <a:gd name="T12" fmla="*/ 2833 w 627"/>
                <a:gd name="T13" fmla="*/ 7552 h 503"/>
                <a:gd name="T14" fmla="*/ 2705 w 627"/>
                <a:gd name="T15" fmla="*/ 4923 h 503"/>
                <a:gd name="T16" fmla="*/ 2566 w 627"/>
                <a:gd name="T17" fmla="*/ 5207 h 503"/>
                <a:gd name="T18" fmla="*/ 2413 w 627"/>
                <a:gd name="T19" fmla="*/ 7041 h 503"/>
                <a:gd name="T20" fmla="*/ 2273 w 627"/>
                <a:gd name="T21" fmla="*/ 7909 h 503"/>
                <a:gd name="T22" fmla="*/ 2250 w 627"/>
                <a:gd name="T23" fmla="*/ 8862 h 503"/>
                <a:gd name="T24" fmla="*/ 2132 w 627"/>
                <a:gd name="T25" fmla="*/ 8862 h 503"/>
                <a:gd name="T26" fmla="*/ 2081 w 627"/>
                <a:gd name="T27" fmla="*/ 11302 h 503"/>
                <a:gd name="T28" fmla="*/ 1844 w 627"/>
                <a:gd name="T29" fmla="*/ 10976 h 503"/>
                <a:gd name="T30" fmla="*/ 1445 w 627"/>
                <a:gd name="T31" fmla="*/ 14601 h 503"/>
                <a:gd name="T32" fmla="*/ 947 w 627"/>
                <a:gd name="T33" fmla="*/ 15664 h 503"/>
                <a:gd name="T34" fmla="*/ 439 w 627"/>
                <a:gd name="T35" fmla="*/ 17528 h 503"/>
                <a:gd name="T36" fmla="*/ 294 w 627"/>
                <a:gd name="T37" fmla="*/ 23470 h 503"/>
                <a:gd name="T38" fmla="*/ 228 w 627"/>
                <a:gd name="T39" fmla="*/ 23637 h 503"/>
                <a:gd name="T40" fmla="*/ 189 w 627"/>
                <a:gd name="T41" fmla="*/ 25926 h 503"/>
                <a:gd name="T42" fmla="*/ 237 w 627"/>
                <a:gd name="T43" fmla="*/ 31484 h 503"/>
                <a:gd name="T44" fmla="*/ 78 w 627"/>
                <a:gd name="T45" fmla="*/ 36608 h 503"/>
                <a:gd name="T46" fmla="*/ 228 w 627"/>
                <a:gd name="T47" fmla="*/ 38903 h 503"/>
                <a:gd name="T48" fmla="*/ 713 w 627"/>
                <a:gd name="T49" fmla="*/ 37146 h 503"/>
                <a:gd name="T50" fmla="*/ 1445 w 627"/>
                <a:gd name="T51" fmla="*/ 35679 h 503"/>
                <a:gd name="T52" fmla="*/ 2196 w 627"/>
                <a:gd name="T53" fmla="*/ 33770 h 503"/>
                <a:gd name="T54" fmla="*/ 2921 w 627"/>
                <a:gd name="T55" fmla="*/ 34188 h 503"/>
                <a:gd name="T56" fmla="*/ 3008 w 627"/>
                <a:gd name="T57" fmla="*/ 36924 h 503"/>
                <a:gd name="T58" fmla="*/ 3123 w 627"/>
                <a:gd name="T59" fmla="*/ 38164 h 503"/>
                <a:gd name="T60" fmla="*/ 3494 w 627"/>
                <a:gd name="T61" fmla="*/ 36117 h 503"/>
                <a:gd name="T62" fmla="*/ 3298 w 627"/>
                <a:gd name="T63" fmla="*/ 39043 h 503"/>
                <a:gd name="T64" fmla="*/ 3443 w 627"/>
                <a:gd name="T65" fmla="*/ 39461 h 503"/>
                <a:gd name="T66" fmla="*/ 3467 w 627"/>
                <a:gd name="T67" fmla="*/ 43217 h 503"/>
                <a:gd name="T68" fmla="*/ 4065 w 627"/>
                <a:gd name="T69" fmla="*/ 43920 h 503"/>
                <a:gd name="T70" fmla="*/ 4111 w 627"/>
                <a:gd name="T71" fmla="*/ 44191 h 503"/>
                <a:gd name="T72" fmla="*/ 4288 w 627"/>
                <a:gd name="T73" fmla="*/ 44518 h 503"/>
                <a:gd name="T74" fmla="*/ 4969 w 627"/>
                <a:gd name="T75" fmla="*/ 41826 h 503"/>
                <a:gd name="T76" fmla="*/ 5531 w 627"/>
                <a:gd name="T77" fmla="*/ 36311 h 503"/>
                <a:gd name="T78" fmla="*/ 6048 w 627"/>
                <a:gd name="T79" fmla="*/ 31541 h 503"/>
                <a:gd name="T80" fmla="*/ 6259 w 627"/>
                <a:gd name="T81" fmla="*/ 26596 h 503"/>
                <a:gd name="T82" fmla="*/ 6259 w 627"/>
                <a:gd name="T83" fmla="*/ 22127 h 503"/>
                <a:gd name="T84" fmla="*/ 6096 w 627"/>
                <a:gd name="T85" fmla="*/ 18778 h 503"/>
                <a:gd name="T86" fmla="*/ 5986 w 627"/>
                <a:gd name="T87" fmla="*/ 17315 h 503"/>
                <a:gd name="T88" fmla="*/ 5792 w 627"/>
                <a:gd name="T89" fmla="*/ 14152 h 503"/>
                <a:gd name="T90" fmla="*/ 5573 w 627"/>
                <a:gd name="T91" fmla="*/ 8721 h 503"/>
                <a:gd name="T92" fmla="*/ 5362 w 627"/>
                <a:gd name="T93" fmla="*/ 5941 h 503"/>
                <a:gd name="T94" fmla="*/ 5290 w 627"/>
                <a:gd name="T95" fmla="*/ 1236 h 503"/>
                <a:gd name="T96" fmla="*/ 5124 w 627"/>
                <a:gd name="T97" fmla="*/ 2039 h 503"/>
                <a:gd name="T98" fmla="*/ 5054 w 627"/>
                <a:gd name="T99" fmla="*/ 3711 h 503"/>
                <a:gd name="T100" fmla="*/ 4969 w 627"/>
                <a:gd name="T101" fmla="*/ 7155 h 503"/>
                <a:gd name="T102" fmla="*/ 4538 w 627"/>
                <a:gd name="T103" fmla="*/ 10058 h 503"/>
                <a:gd name="T104" fmla="*/ 4025 w 627"/>
                <a:gd name="T105" fmla="*/ 6301 h 503"/>
                <a:gd name="T106" fmla="*/ 4257 w 627"/>
                <a:gd name="T107" fmla="*/ 3602 h 503"/>
                <a:gd name="T108" fmla="*/ 4164 w 627"/>
                <a:gd name="T109" fmla="*/ 2348 h 503"/>
                <a:gd name="T110" fmla="*/ 3901 w 627"/>
                <a:gd name="T111" fmla="*/ 2039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GB"/>
            </a:p>
          </p:txBody>
        </p:sp>
        <p:sp>
          <p:nvSpPr>
            <p:cNvPr id="34012" name="Freeform 218"/>
            <p:cNvSpPr>
              <a:spLocks/>
            </p:cNvSpPr>
            <p:nvPr/>
          </p:nvSpPr>
          <p:spPr bwMode="auto">
            <a:xfrm>
              <a:off x="4844" y="3549"/>
              <a:ext cx="68" cy="61"/>
            </a:xfrm>
            <a:custGeom>
              <a:avLst/>
              <a:gdLst>
                <a:gd name="T0" fmla="*/ 165 w 62"/>
                <a:gd name="T1" fmla="*/ 2428 h 50"/>
                <a:gd name="T2" fmla="*/ 50 w 62"/>
                <a:gd name="T3" fmla="*/ 3216 h 50"/>
                <a:gd name="T4" fmla="*/ 0 w 62"/>
                <a:gd name="T5" fmla="*/ 2949 h 50"/>
                <a:gd name="T6" fmla="*/ 0 w 62"/>
                <a:gd name="T7" fmla="*/ 2767 h 50"/>
                <a:gd name="T8" fmla="*/ 0 w 62"/>
                <a:gd name="T9" fmla="*/ 1736 h 50"/>
                <a:gd name="T10" fmla="*/ 2 w 62"/>
                <a:gd name="T11" fmla="*/ 1736 h 50"/>
                <a:gd name="T12" fmla="*/ 5 w 62"/>
                <a:gd name="T13" fmla="*/ 1736 h 50"/>
                <a:gd name="T14" fmla="*/ 50 w 62"/>
                <a:gd name="T15" fmla="*/ 956 h 50"/>
                <a:gd name="T16" fmla="*/ 50 w 62"/>
                <a:gd name="T17" fmla="*/ 209 h 50"/>
                <a:gd name="T18" fmla="*/ 79 w 62"/>
                <a:gd name="T19" fmla="*/ 0 h 50"/>
                <a:gd name="T20" fmla="*/ 181 w 62"/>
                <a:gd name="T21" fmla="*/ 311 h 50"/>
                <a:gd name="T22" fmla="*/ 262 w 62"/>
                <a:gd name="T23" fmla="*/ 654 h 50"/>
                <a:gd name="T24" fmla="*/ 304 w 62"/>
                <a:gd name="T25" fmla="*/ 209 h 50"/>
                <a:gd name="T26" fmla="*/ 437 w 62"/>
                <a:gd name="T27" fmla="*/ 209 h 50"/>
                <a:gd name="T28" fmla="*/ 333 w 62"/>
                <a:gd name="T29" fmla="*/ 1524 h 50"/>
                <a:gd name="T30" fmla="*/ 311 w 62"/>
                <a:gd name="T31" fmla="*/ 1524 h 50"/>
                <a:gd name="T32" fmla="*/ 181 w 62"/>
                <a:gd name="T33" fmla="*/ 2767 h 50"/>
                <a:gd name="T34" fmla="*/ 196 w 62"/>
                <a:gd name="T35" fmla="*/ 2428 h 50"/>
                <a:gd name="T36" fmla="*/ 181 w 62"/>
                <a:gd name="T37" fmla="*/ 2428 h 50"/>
                <a:gd name="T38" fmla="*/ 165 w 62"/>
                <a:gd name="T39" fmla="*/ 2428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GB"/>
            </a:p>
          </p:txBody>
        </p:sp>
        <p:sp>
          <p:nvSpPr>
            <p:cNvPr id="34013" name="Freeform 219"/>
            <p:cNvSpPr>
              <a:spLocks/>
            </p:cNvSpPr>
            <p:nvPr/>
          </p:nvSpPr>
          <p:spPr bwMode="auto">
            <a:xfrm>
              <a:off x="5597" y="3031"/>
              <a:ext cx="21" cy="18"/>
            </a:xfrm>
            <a:custGeom>
              <a:avLst/>
              <a:gdLst>
                <a:gd name="T0" fmla="*/ 154 w 19"/>
                <a:gd name="T1" fmla="*/ 2217 h 14"/>
                <a:gd name="T2" fmla="*/ 0 w 19"/>
                <a:gd name="T3" fmla="*/ 2766 h 14"/>
                <a:gd name="T4" fmla="*/ 0 w 19"/>
                <a:gd name="T5" fmla="*/ 1341 h 14"/>
                <a:gd name="T6" fmla="*/ 114 w 19"/>
                <a:gd name="T7" fmla="*/ 0 h 14"/>
                <a:gd name="T8" fmla="*/ 154 w 19"/>
                <a:gd name="T9" fmla="*/ 2217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GB"/>
            </a:p>
          </p:txBody>
        </p:sp>
        <p:sp>
          <p:nvSpPr>
            <p:cNvPr id="34014" name="Freeform 220"/>
            <p:cNvSpPr>
              <a:spLocks/>
            </p:cNvSpPr>
            <p:nvPr/>
          </p:nvSpPr>
          <p:spPr bwMode="auto">
            <a:xfrm>
              <a:off x="5625" y="3008"/>
              <a:ext cx="22" cy="14"/>
            </a:xfrm>
            <a:custGeom>
              <a:avLst/>
              <a:gdLst>
                <a:gd name="T0" fmla="*/ 42 w 21"/>
                <a:gd name="T1" fmla="*/ 169 h 12"/>
                <a:gd name="T2" fmla="*/ 52 w 21"/>
                <a:gd name="T3" fmla="*/ 0 h 12"/>
                <a:gd name="T4" fmla="*/ 0 w 21"/>
                <a:gd name="T5" fmla="*/ 169 h 12"/>
                <a:gd name="T6" fmla="*/ 0 w 21"/>
                <a:gd name="T7" fmla="*/ 307 h 12"/>
                <a:gd name="T8" fmla="*/ 42 w 21"/>
                <a:gd name="T9" fmla="*/ 169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GB"/>
            </a:p>
          </p:txBody>
        </p:sp>
        <p:sp>
          <p:nvSpPr>
            <p:cNvPr id="34015" name="Freeform 221"/>
            <p:cNvSpPr>
              <a:spLocks/>
            </p:cNvSpPr>
            <p:nvPr/>
          </p:nvSpPr>
          <p:spPr bwMode="auto">
            <a:xfrm>
              <a:off x="5355" y="3096"/>
              <a:ext cx="39" cy="43"/>
            </a:xfrm>
            <a:custGeom>
              <a:avLst/>
              <a:gdLst>
                <a:gd name="T0" fmla="*/ 334 w 35"/>
                <a:gd name="T1" fmla="*/ 2629 h 35"/>
                <a:gd name="T2" fmla="*/ 269 w 35"/>
                <a:gd name="T3" fmla="*/ 2629 h 35"/>
                <a:gd name="T4" fmla="*/ 156 w 35"/>
                <a:gd name="T5" fmla="*/ 1566 h 35"/>
                <a:gd name="T6" fmla="*/ 4 w 35"/>
                <a:gd name="T7" fmla="*/ 688 h 35"/>
                <a:gd name="T8" fmla="*/ 0 w 35"/>
                <a:gd name="T9" fmla="*/ 0 h 35"/>
                <a:gd name="T10" fmla="*/ 82 w 35"/>
                <a:gd name="T11" fmla="*/ 560 h 35"/>
                <a:gd name="T12" fmla="*/ 184 w 35"/>
                <a:gd name="T13" fmla="*/ 1263 h 35"/>
                <a:gd name="T14" fmla="*/ 269 w 35"/>
                <a:gd name="T15" fmla="*/ 1924 h 35"/>
                <a:gd name="T16" fmla="*/ 334 w 35"/>
                <a:gd name="T17" fmla="*/ 2629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GB"/>
            </a:p>
          </p:txBody>
        </p:sp>
        <p:sp>
          <p:nvSpPr>
            <p:cNvPr id="34016" name="Freeform 222"/>
            <p:cNvSpPr>
              <a:spLocks/>
            </p:cNvSpPr>
            <p:nvPr/>
          </p:nvSpPr>
          <p:spPr bwMode="auto">
            <a:xfrm>
              <a:off x="5129" y="3543"/>
              <a:ext cx="198" cy="132"/>
            </a:xfrm>
            <a:custGeom>
              <a:avLst/>
              <a:gdLst>
                <a:gd name="T0" fmla="*/ 1206 w 177"/>
                <a:gd name="T1" fmla="*/ 4674 h 107"/>
                <a:gd name="T2" fmla="*/ 1163 w 177"/>
                <a:gd name="T3" fmla="*/ 3935 h 107"/>
                <a:gd name="T4" fmla="*/ 1133 w 177"/>
                <a:gd name="T5" fmla="*/ 3935 h 107"/>
                <a:gd name="T6" fmla="*/ 1090 w 177"/>
                <a:gd name="T7" fmla="*/ 4108 h 107"/>
                <a:gd name="T8" fmla="*/ 1163 w 177"/>
                <a:gd name="T9" fmla="*/ 4906 h 107"/>
                <a:gd name="T10" fmla="*/ 1020 w 177"/>
                <a:gd name="T11" fmla="*/ 5265 h 107"/>
                <a:gd name="T12" fmla="*/ 946 w 177"/>
                <a:gd name="T13" fmla="*/ 5265 h 107"/>
                <a:gd name="T14" fmla="*/ 912 w 177"/>
                <a:gd name="T15" fmla="*/ 5897 h 107"/>
                <a:gd name="T16" fmla="*/ 862 w 177"/>
                <a:gd name="T17" fmla="*/ 6383 h 107"/>
                <a:gd name="T18" fmla="*/ 846 w 177"/>
                <a:gd name="T19" fmla="*/ 6383 h 107"/>
                <a:gd name="T20" fmla="*/ 644 w 177"/>
                <a:gd name="T21" fmla="*/ 7788 h 107"/>
                <a:gd name="T22" fmla="*/ 266 w 177"/>
                <a:gd name="T23" fmla="*/ 8796 h 107"/>
                <a:gd name="T24" fmla="*/ 188 w 177"/>
                <a:gd name="T25" fmla="*/ 8632 h 107"/>
                <a:gd name="T26" fmla="*/ 70 w 177"/>
                <a:gd name="T27" fmla="*/ 8389 h 107"/>
                <a:gd name="T28" fmla="*/ 0 w 177"/>
                <a:gd name="T29" fmla="*/ 8238 h 107"/>
                <a:gd name="T30" fmla="*/ 2 w 177"/>
                <a:gd name="T31" fmla="*/ 8013 h 107"/>
                <a:gd name="T32" fmla="*/ 0 w 177"/>
                <a:gd name="T33" fmla="*/ 7788 h 107"/>
                <a:gd name="T34" fmla="*/ 87 w 177"/>
                <a:gd name="T35" fmla="*/ 7387 h 107"/>
                <a:gd name="T36" fmla="*/ 109 w 177"/>
                <a:gd name="T37" fmla="*/ 7275 h 107"/>
                <a:gd name="T38" fmla="*/ 168 w 177"/>
                <a:gd name="T39" fmla="*/ 7113 h 107"/>
                <a:gd name="T40" fmla="*/ 238 w 177"/>
                <a:gd name="T41" fmla="*/ 6383 h 107"/>
                <a:gd name="T42" fmla="*/ 320 w 177"/>
                <a:gd name="T43" fmla="*/ 6252 h 107"/>
                <a:gd name="T44" fmla="*/ 417 w 177"/>
                <a:gd name="T45" fmla="*/ 5897 h 107"/>
                <a:gd name="T46" fmla="*/ 622 w 177"/>
                <a:gd name="T47" fmla="*/ 5068 h 107"/>
                <a:gd name="T48" fmla="*/ 696 w 177"/>
                <a:gd name="T49" fmla="*/ 4906 h 107"/>
                <a:gd name="T50" fmla="*/ 979 w 177"/>
                <a:gd name="T51" fmla="*/ 3935 h 107"/>
                <a:gd name="T52" fmla="*/ 1128 w 177"/>
                <a:gd name="T53" fmla="*/ 3400 h 107"/>
                <a:gd name="T54" fmla="*/ 1298 w 177"/>
                <a:gd name="T55" fmla="*/ 2577 h 107"/>
                <a:gd name="T56" fmla="*/ 1255 w 177"/>
                <a:gd name="T57" fmla="*/ 2577 h 107"/>
                <a:gd name="T58" fmla="*/ 1404 w 177"/>
                <a:gd name="T59" fmla="*/ 1811 h 107"/>
                <a:gd name="T60" fmla="*/ 1687 w 177"/>
                <a:gd name="T61" fmla="*/ 0 h 107"/>
                <a:gd name="T62" fmla="*/ 1771 w 177"/>
                <a:gd name="T63" fmla="*/ 0 h 107"/>
                <a:gd name="T64" fmla="*/ 1713 w 177"/>
                <a:gd name="T65" fmla="*/ 391 h 107"/>
                <a:gd name="T66" fmla="*/ 1687 w 177"/>
                <a:gd name="T67" fmla="*/ 998 h 107"/>
                <a:gd name="T68" fmla="*/ 1846 w 177"/>
                <a:gd name="T69" fmla="*/ 656 h 107"/>
                <a:gd name="T70" fmla="*/ 1817 w 177"/>
                <a:gd name="T71" fmla="*/ 809 h 107"/>
                <a:gd name="T72" fmla="*/ 1846 w 177"/>
                <a:gd name="T73" fmla="*/ 998 h 107"/>
                <a:gd name="T74" fmla="*/ 1817 w 177"/>
                <a:gd name="T75" fmla="*/ 998 h 107"/>
                <a:gd name="T76" fmla="*/ 1856 w 177"/>
                <a:gd name="T77" fmla="*/ 998 h 107"/>
                <a:gd name="T78" fmla="*/ 1785 w 177"/>
                <a:gd name="T79" fmla="*/ 1519 h 107"/>
                <a:gd name="T80" fmla="*/ 1585 w 177"/>
                <a:gd name="T81" fmla="*/ 2577 h 107"/>
                <a:gd name="T82" fmla="*/ 1404 w 177"/>
                <a:gd name="T83" fmla="*/ 3727 h 107"/>
                <a:gd name="T84" fmla="*/ 1298 w 177"/>
                <a:gd name="T85" fmla="*/ 3935 h 107"/>
                <a:gd name="T86" fmla="*/ 1298 w 177"/>
                <a:gd name="T87" fmla="*/ 4268 h 107"/>
                <a:gd name="T88" fmla="*/ 1206 w 177"/>
                <a:gd name="T89" fmla="*/ 4268 h 107"/>
                <a:gd name="T90" fmla="*/ 1298 w 177"/>
                <a:gd name="T91" fmla="*/ 4553 h 107"/>
                <a:gd name="T92" fmla="*/ 1298 w 177"/>
                <a:gd name="T93" fmla="*/ 4906 h 107"/>
                <a:gd name="T94" fmla="*/ 1206 w 177"/>
                <a:gd name="T95" fmla="*/ 4674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GB"/>
            </a:p>
          </p:txBody>
        </p:sp>
        <p:sp>
          <p:nvSpPr>
            <p:cNvPr id="34017" name="Freeform 223"/>
            <p:cNvSpPr>
              <a:spLocks/>
            </p:cNvSpPr>
            <p:nvPr/>
          </p:nvSpPr>
          <p:spPr bwMode="auto">
            <a:xfrm>
              <a:off x="5333" y="3409"/>
              <a:ext cx="113" cy="157"/>
            </a:xfrm>
            <a:custGeom>
              <a:avLst/>
              <a:gdLst>
                <a:gd name="T0" fmla="*/ 122 w 101"/>
                <a:gd name="T1" fmla="*/ 7328 h 127"/>
                <a:gd name="T2" fmla="*/ 190 w 101"/>
                <a:gd name="T3" fmla="*/ 8070 h 127"/>
                <a:gd name="T4" fmla="*/ 238 w 101"/>
                <a:gd name="T5" fmla="*/ 8728 h 127"/>
                <a:gd name="T6" fmla="*/ 0 w 101"/>
                <a:gd name="T7" fmla="*/ 10572 h 127"/>
                <a:gd name="T8" fmla="*/ 4 w 101"/>
                <a:gd name="T9" fmla="*/ 10939 h 127"/>
                <a:gd name="T10" fmla="*/ 266 w 101"/>
                <a:gd name="T11" fmla="*/ 9744 h 127"/>
                <a:gd name="T12" fmla="*/ 498 w 101"/>
                <a:gd name="T13" fmla="*/ 8728 h 127"/>
                <a:gd name="T14" fmla="*/ 623 w 101"/>
                <a:gd name="T15" fmla="*/ 7536 h 127"/>
                <a:gd name="T16" fmla="*/ 788 w 101"/>
                <a:gd name="T17" fmla="*/ 7060 h 127"/>
                <a:gd name="T18" fmla="*/ 873 w 101"/>
                <a:gd name="T19" fmla="*/ 6486 h 127"/>
                <a:gd name="T20" fmla="*/ 1067 w 101"/>
                <a:gd name="T21" fmla="*/ 4795 h 127"/>
                <a:gd name="T22" fmla="*/ 1056 w 101"/>
                <a:gd name="T23" fmla="*/ 4795 h 127"/>
                <a:gd name="T24" fmla="*/ 873 w 101"/>
                <a:gd name="T25" fmla="*/ 5247 h 127"/>
                <a:gd name="T26" fmla="*/ 697 w 101"/>
                <a:gd name="T27" fmla="*/ 4684 h 127"/>
                <a:gd name="T28" fmla="*/ 741 w 101"/>
                <a:gd name="T29" fmla="*/ 3280 h 127"/>
                <a:gd name="T30" fmla="*/ 688 w 101"/>
                <a:gd name="T31" fmla="*/ 4055 h 127"/>
                <a:gd name="T32" fmla="*/ 584 w 101"/>
                <a:gd name="T33" fmla="*/ 3606 h 127"/>
                <a:gd name="T34" fmla="*/ 623 w 101"/>
                <a:gd name="T35" fmla="*/ 3280 h 127"/>
                <a:gd name="T36" fmla="*/ 688 w 101"/>
                <a:gd name="T37" fmla="*/ 1978 h 127"/>
                <a:gd name="T38" fmla="*/ 697 w 101"/>
                <a:gd name="T39" fmla="*/ 1404 h 127"/>
                <a:gd name="T40" fmla="*/ 688 w 101"/>
                <a:gd name="T41" fmla="*/ 1404 h 127"/>
                <a:gd name="T42" fmla="*/ 623 w 101"/>
                <a:gd name="T43" fmla="*/ 629 h 127"/>
                <a:gd name="T44" fmla="*/ 562 w 101"/>
                <a:gd name="T45" fmla="*/ 2 h 127"/>
                <a:gd name="T46" fmla="*/ 562 w 101"/>
                <a:gd name="T47" fmla="*/ 0 h 127"/>
                <a:gd name="T48" fmla="*/ 555 w 101"/>
                <a:gd name="T49" fmla="*/ 1189 h 127"/>
                <a:gd name="T50" fmla="*/ 562 w 101"/>
                <a:gd name="T51" fmla="*/ 1600 h 127"/>
                <a:gd name="T52" fmla="*/ 555 w 101"/>
                <a:gd name="T53" fmla="*/ 2861 h 127"/>
                <a:gd name="T54" fmla="*/ 555 w 101"/>
                <a:gd name="T55" fmla="*/ 2246 h 127"/>
                <a:gd name="T56" fmla="*/ 562 w 101"/>
                <a:gd name="T57" fmla="*/ 2610 h 127"/>
                <a:gd name="T58" fmla="*/ 562 w 101"/>
                <a:gd name="T59" fmla="*/ 2861 h 127"/>
                <a:gd name="T60" fmla="*/ 555 w 101"/>
                <a:gd name="T61" fmla="*/ 3280 h 127"/>
                <a:gd name="T62" fmla="*/ 516 w 101"/>
                <a:gd name="T63" fmla="*/ 3879 h 127"/>
                <a:gd name="T64" fmla="*/ 562 w 101"/>
                <a:gd name="T65" fmla="*/ 3879 h 127"/>
                <a:gd name="T66" fmla="*/ 555 w 101"/>
                <a:gd name="T67" fmla="*/ 4244 h 127"/>
                <a:gd name="T68" fmla="*/ 498 w 101"/>
                <a:gd name="T69" fmla="*/ 4795 h 127"/>
                <a:gd name="T70" fmla="*/ 351 w 101"/>
                <a:gd name="T71" fmla="*/ 6486 h 127"/>
                <a:gd name="T72" fmla="*/ 122 w 101"/>
                <a:gd name="T73" fmla="*/ 7328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GB"/>
            </a:p>
          </p:txBody>
        </p:sp>
        <p:sp>
          <p:nvSpPr>
            <p:cNvPr id="34018" name="Freeform 224"/>
            <p:cNvSpPr>
              <a:spLocks/>
            </p:cNvSpPr>
            <p:nvPr/>
          </p:nvSpPr>
          <p:spPr bwMode="auto">
            <a:xfrm>
              <a:off x="5129" y="3681"/>
              <a:ext cx="11" cy="5"/>
            </a:xfrm>
            <a:custGeom>
              <a:avLst/>
              <a:gdLst>
                <a:gd name="T0" fmla="*/ 590 w 9"/>
                <a:gd name="T1" fmla="*/ 244 h 4"/>
                <a:gd name="T2" fmla="*/ 590 w 9"/>
                <a:gd name="T3" fmla="*/ 0 h 4"/>
                <a:gd name="T4" fmla="*/ 264 w 9"/>
                <a:gd name="T5" fmla="*/ 0 h 4"/>
                <a:gd name="T6" fmla="*/ 0 w 9"/>
                <a:gd name="T7" fmla="*/ 380 h 4"/>
                <a:gd name="T8" fmla="*/ 590 w 9"/>
                <a:gd name="T9" fmla="*/ 244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GB"/>
            </a:p>
          </p:txBody>
        </p:sp>
        <p:sp>
          <p:nvSpPr>
            <p:cNvPr id="34019" name="Freeform 225"/>
            <p:cNvSpPr>
              <a:spLocks/>
            </p:cNvSpPr>
            <p:nvPr/>
          </p:nvSpPr>
          <p:spPr bwMode="auto">
            <a:xfrm>
              <a:off x="3471" y="3111"/>
              <a:ext cx="9" cy="9"/>
            </a:xfrm>
            <a:custGeom>
              <a:avLst/>
              <a:gdLst>
                <a:gd name="T0" fmla="*/ 567 w 7"/>
                <a:gd name="T1" fmla="*/ 0 h 7"/>
                <a:gd name="T2" fmla="*/ 0 w 7"/>
                <a:gd name="T3" fmla="*/ 1341 h 7"/>
                <a:gd name="T4" fmla="*/ 1341 w 7"/>
                <a:gd name="T5" fmla="*/ 729 h 7"/>
                <a:gd name="T6" fmla="*/ 56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GB"/>
            </a:p>
          </p:txBody>
        </p:sp>
        <p:sp>
          <p:nvSpPr>
            <p:cNvPr id="34020" name="Freeform 226"/>
            <p:cNvSpPr>
              <a:spLocks/>
            </p:cNvSpPr>
            <p:nvPr/>
          </p:nvSpPr>
          <p:spPr bwMode="auto">
            <a:xfrm>
              <a:off x="5317" y="2853"/>
              <a:ext cx="20" cy="13"/>
            </a:xfrm>
            <a:custGeom>
              <a:avLst/>
              <a:gdLst>
                <a:gd name="T0" fmla="*/ 164 w 18"/>
                <a:gd name="T1" fmla="*/ 355 h 11"/>
                <a:gd name="T2" fmla="*/ 164 w 18"/>
                <a:gd name="T3" fmla="*/ 300 h 11"/>
                <a:gd name="T4" fmla="*/ 2 w 18"/>
                <a:gd name="T5" fmla="*/ 0 h 11"/>
                <a:gd name="T6" fmla="*/ 0 w 18"/>
                <a:gd name="T7" fmla="*/ 215 h 11"/>
                <a:gd name="T8" fmla="*/ 164 w 18"/>
                <a:gd name="T9" fmla="*/ 355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GB"/>
            </a:p>
          </p:txBody>
        </p:sp>
        <p:sp>
          <p:nvSpPr>
            <p:cNvPr id="34021" name="Freeform 227"/>
            <p:cNvSpPr>
              <a:spLocks/>
            </p:cNvSpPr>
            <p:nvPr/>
          </p:nvSpPr>
          <p:spPr bwMode="auto">
            <a:xfrm>
              <a:off x="5269" y="2794"/>
              <a:ext cx="16" cy="17"/>
            </a:xfrm>
            <a:custGeom>
              <a:avLst/>
              <a:gdLst>
                <a:gd name="T0" fmla="*/ 0 w 14"/>
                <a:gd name="T1" fmla="*/ 0 h 14"/>
                <a:gd name="T2" fmla="*/ 231 w 14"/>
                <a:gd name="T3" fmla="*/ 866 h 14"/>
                <a:gd name="T4" fmla="*/ 2 w 14"/>
                <a:gd name="T5" fmla="*/ 618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GB"/>
            </a:p>
          </p:txBody>
        </p:sp>
        <p:sp>
          <p:nvSpPr>
            <p:cNvPr id="34022" name="Freeform 228"/>
            <p:cNvSpPr>
              <a:spLocks/>
            </p:cNvSpPr>
            <p:nvPr/>
          </p:nvSpPr>
          <p:spPr bwMode="auto">
            <a:xfrm>
              <a:off x="5346" y="2873"/>
              <a:ext cx="12" cy="15"/>
            </a:xfrm>
            <a:custGeom>
              <a:avLst/>
              <a:gdLst>
                <a:gd name="T0" fmla="*/ 63 w 11"/>
                <a:gd name="T1" fmla="*/ 1314 h 12"/>
                <a:gd name="T2" fmla="*/ 0 w 11"/>
                <a:gd name="T3" fmla="*/ 569 h 12"/>
                <a:gd name="T4" fmla="*/ 0 w 11"/>
                <a:gd name="T5" fmla="*/ 0 h 12"/>
                <a:gd name="T6" fmla="*/ 63 w 11"/>
                <a:gd name="T7" fmla="*/ 1111 h 12"/>
                <a:gd name="T8" fmla="*/ 63 w 11"/>
                <a:gd name="T9" fmla="*/ 1314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GB"/>
            </a:p>
          </p:txBody>
        </p:sp>
        <p:sp>
          <p:nvSpPr>
            <p:cNvPr id="34023" name="Freeform 229"/>
            <p:cNvSpPr>
              <a:spLocks/>
            </p:cNvSpPr>
            <p:nvPr/>
          </p:nvSpPr>
          <p:spPr bwMode="auto">
            <a:xfrm>
              <a:off x="5279" y="2826"/>
              <a:ext cx="8" cy="9"/>
            </a:xfrm>
            <a:custGeom>
              <a:avLst/>
              <a:gdLst>
                <a:gd name="T0" fmla="*/ 109 w 7"/>
                <a:gd name="T1" fmla="*/ 1341 h 7"/>
                <a:gd name="T2" fmla="*/ 83 w 7"/>
                <a:gd name="T3" fmla="*/ 0 h 7"/>
                <a:gd name="T4" fmla="*/ 0 w 7"/>
                <a:gd name="T5" fmla="*/ 567 h 7"/>
                <a:gd name="T6" fmla="*/ 3 w 7"/>
                <a:gd name="T7" fmla="*/ 937 h 7"/>
                <a:gd name="T8" fmla="*/ 109 w 7"/>
                <a:gd name="T9" fmla="*/ 134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GB"/>
            </a:p>
          </p:txBody>
        </p:sp>
        <p:sp>
          <p:nvSpPr>
            <p:cNvPr id="34024" name="Freeform 230"/>
            <p:cNvSpPr>
              <a:spLocks/>
            </p:cNvSpPr>
            <p:nvPr/>
          </p:nvSpPr>
          <p:spPr bwMode="auto">
            <a:xfrm>
              <a:off x="5337" y="2832"/>
              <a:ext cx="9" cy="29"/>
            </a:xfrm>
            <a:custGeom>
              <a:avLst/>
              <a:gdLst>
                <a:gd name="T0" fmla="*/ 0 w 8"/>
                <a:gd name="T1" fmla="*/ 0 h 24"/>
                <a:gd name="T2" fmla="*/ 88 w 8"/>
                <a:gd name="T3" fmla="*/ 1297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GB"/>
            </a:p>
          </p:txBody>
        </p:sp>
        <p:sp>
          <p:nvSpPr>
            <p:cNvPr id="34025" name="Freeform 231"/>
            <p:cNvSpPr>
              <a:spLocks/>
            </p:cNvSpPr>
            <p:nvPr/>
          </p:nvSpPr>
          <p:spPr bwMode="auto">
            <a:xfrm>
              <a:off x="5302" y="2817"/>
              <a:ext cx="23" cy="18"/>
            </a:xfrm>
            <a:custGeom>
              <a:avLst/>
              <a:gdLst>
                <a:gd name="T0" fmla="*/ 47 w 22"/>
                <a:gd name="T1" fmla="*/ 2766 h 14"/>
                <a:gd name="T2" fmla="*/ 53 w 22"/>
                <a:gd name="T3" fmla="*/ 2766 h 14"/>
                <a:gd name="T4" fmla="*/ 33 w 22"/>
                <a:gd name="T5" fmla="*/ 1341 h 14"/>
                <a:gd name="T6" fmla="*/ 0 w 22"/>
                <a:gd name="T7" fmla="*/ 0 h 14"/>
                <a:gd name="T8" fmla="*/ 10 w 22"/>
                <a:gd name="T9" fmla="*/ 1341 h 14"/>
                <a:gd name="T10" fmla="*/ 47 w 22"/>
                <a:gd name="T11" fmla="*/ 2766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GB"/>
            </a:p>
          </p:txBody>
        </p:sp>
        <p:sp>
          <p:nvSpPr>
            <p:cNvPr id="34026" name="Freeform 232"/>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GB"/>
            </a:p>
          </p:txBody>
        </p:sp>
        <p:sp>
          <p:nvSpPr>
            <p:cNvPr id="34027" name="Freeform 233"/>
            <p:cNvSpPr>
              <a:spLocks/>
            </p:cNvSpPr>
            <p:nvPr/>
          </p:nvSpPr>
          <p:spPr bwMode="auto">
            <a:xfrm>
              <a:off x="5420" y="2972"/>
              <a:ext cx="11" cy="21"/>
            </a:xfrm>
            <a:custGeom>
              <a:avLst/>
              <a:gdLst>
                <a:gd name="T0" fmla="*/ 590 w 9"/>
                <a:gd name="T1" fmla="*/ 1250 h 17"/>
                <a:gd name="T2" fmla="*/ 590 w 9"/>
                <a:gd name="T3" fmla="*/ 663 h 17"/>
                <a:gd name="T4" fmla="*/ 590 w 9"/>
                <a:gd name="T5" fmla="*/ 663 h 17"/>
                <a:gd name="T6" fmla="*/ 323 w 9"/>
                <a:gd name="T7" fmla="*/ 0 h 17"/>
                <a:gd name="T8" fmla="*/ 0 w 9"/>
                <a:gd name="T9" fmla="*/ 1451 h 17"/>
                <a:gd name="T10" fmla="*/ 590 w 9"/>
                <a:gd name="T11" fmla="*/ 125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GB"/>
            </a:p>
          </p:txBody>
        </p:sp>
        <p:sp>
          <p:nvSpPr>
            <p:cNvPr id="34028" name="Freeform 234"/>
            <p:cNvSpPr>
              <a:spLocks/>
            </p:cNvSpPr>
            <p:nvPr/>
          </p:nvSpPr>
          <p:spPr bwMode="auto">
            <a:xfrm>
              <a:off x="5431" y="2999"/>
              <a:ext cx="5" cy="12"/>
            </a:xfrm>
            <a:custGeom>
              <a:avLst/>
              <a:gdLst>
                <a:gd name="T0" fmla="*/ 5 w 5"/>
                <a:gd name="T1" fmla="*/ 3679 h 9"/>
                <a:gd name="T2" fmla="*/ 0 w 5"/>
                <a:gd name="T3" fmla="*/ 3679 h 9"/>
                <a:gd name="T4" fmla="*/ 0 w 5"/>
                <a:gd name="T5" fmla="*/ 0 h 9"/>
                <a:gd name="T6" fmla="*/ 5 w 5"/>
                <a:gd name="T7" fmla="*/ 3679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GB"/>
            </a:p>
          </p:txBody>
        </p:sp>
        <p:sp>
          <p:nvSpPr>
            <p:cNvPr id="34029" name="Freeform 235"/>
            <p:cNvSpPr>
              <a:spLocks/>
            </p:cNvSpPr>
            <p:nvPr/>
          </p:nvSpPr>
          <p:spPr bwMode="auto">
            <a:xfrm>
              <a:off x="5443" y="3002"/>
              <a:ext cx="1" cy="9"/>
            </a:xfrm>
            <a:custGeom>
              <a:avLst/>
              <a:gdLst>
                <a:gd name="T0" fmla="*/ 0 w 1"/>
                <a:gd name="T1" fmla="*/ 0 h 7"/>
                <a:gd name="T2" fmla="*/ 0 w 1"/>
                <a:gd name="T3" fmla="*/ 1341 h 7"/>
                <a:gd name="T4" fmla="*/ 0 w 1"/>
                <a:gd name="T5" fmla="*/ 937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GB"/>
            </a:p>
          </p:txBody>
        </p:sp>
        <p:sp>
          <p:nvSpPr>
            <p:cNvPr id="34030" name="Freeform 236"/>
            <p:cNvSpPr>
              <a:spLocks/>
            </p:cNvSpPr>
            <p:nvPr/>
          </p:nvSpPr>
          <p:spPr bwMode="auto">
            <a:xfrm>
              <a:off x="5446" y="3060"/>
              <a:ext cx="6" cy="6"/>
            </a:xfrm>
            <a:custGeom>
              <a:avLst/>
              <a:gdLst>
                <a:gd name="T0" fmla="*/ 215 w 5"/>
                <a:gd name="T1" fmla="*/ 149 h 5"/>
                <a:gd name="T2" fmla="*/ 215 w 5"/>
                <a:gd name="T3" fmla="*/ 0 h 5"/>
                <a:gd name="T4" fmla="*/ 0 w 5"/>
                <a:gd name="T5" fmla="*/ 215 h 5"/>
                <a:gd name="T6" fmla="*/ 215 w 5"/>
                <a:gd name="T7" fmla="*/ 149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GB"/>
            </a:p>
          </p:txBody>
        </p:sp>
        <p:sp>
          <p:nvSpPr>
            <p:cNvPr id="34031" name="Freeform 237"/>
            <p:cNvSpPr>
              <a:spLocks/>
            </p:cNvSpPr>
            <p:nvPr/>
          </p:nvSpPr>
          <p:spPr bwMode="auto">
            <a:xfrm>
              <a:off x="1619" y="3774"/>
              <a:ext cx="24" cy="24"/>
            </a:xfrm>
            <a:custGeom>
              <a:avLst/>
              <a:gdLst>
                <a:gd name="T0" fmla="*/ 345 w 21"/>
                <a:gd name="T1" fmla="*/ 988 h 19"/>
                <a:gd name="T2" fmla="*/ 278 w 21"/>
                <a:gd name="T3" fmla="*/ 661 h 19"/>
                <a:gd name="T4" fmla="*/ 202 w 21"/>
                <a:gd name="T5" fmla="*/ 661 h 19"/>
                <a:gd name="T6" fmla="*/ 163 w 21"/>
                <a:gd name="T7" fmla="*/ 414 h 19"/>
                <a:gd name="T8" fmla="*/ 83 w 21"/>
                <a:gd name="T9" fmla="*/ 0 h 19"/>
                <a:gd name="T10" fmla="*/ 83 w 21"/>
                <a:gd name="T11" fmla="*/ 988 h 19"/>
                <a:gd name="T12" fmla="*/ 0 w 21"/>
                <a:gd name="T13" fmla="*/ 1603 h 19"/>
                <a:gd name="T14" fmla="*/ 83 w 21"/>
                <a:gd name="T15" fmla="*/ 2558 h 19"/>
                <a:gd name="T16" fmla="*/ 109 w 21"/>
                <a:gd name="T17" fmla="*/ 1991 h 19"/>
                <a:gd name="T18" fmla="*/ 163 w 21"/>
                <a:gd name="T19" fmla="*/ 1991 h 19"/>
                <a:gd name="T20" fmla="*/ 163 w 21"/>
                <a:gd name="T21" fmla="*/ 1603 h 19"/>
                <a:gd name="T22" fmla="*/ 345 w 21"/>
                <a:gd name="T23" fmla="*/ 988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GB"/>
            </a:p>
          </p:txBody>
        </p:sp>
        <p:sp>
          <p:nvSpPr>
            <p:cNvPr id="34032" name="Freeform 238"/>
            <p:cNvSpPr>
              <a:spLocks/>
            </p:cNvSpPr>
            <p:nvPr/>
          </p:nvSpPr>
          <p:spPr bwMode="auto">
            <a:xfrm>
              <a:off x="1598" y="3778"/>
              <a:ext cx="21" cy="13"/>
            </a:xfrm>
            <a:custGeom>
              <a:avLst/>
              <a:gdLst>
                <a:gd name="T0" fmla="*/ 56 w 19"/>
                <a:gd name="T1" fmla="*/ 130 h 11"/>
                <a:gd name="T2" fmla="*/ 3 w 19"/>
                <a:gd name="T3" fmla="*/ 0 h 11"/>
                <a:gd name="T4" fmla="*/ 154 w 19"/>
                <a:gd name="T5" fmla="*/ 0 h 11"/>
                <a:gd name="T6" fmla="*/ 93 w 19"/>
                <a:gd name="T7" fmla="*/ 300 h 11"/>
                <a:gd name="T8" fmla="*/ 0 w 19"/>
                <a:gd name="T9" fmla="*/ 355 h 11"/>
                <a:gd name="T10" fmla="*/ 56 w 19"/>
                <a:gd name="T11" fmla="*/ 215 h 11"/>
                <a:gd name="T12" fmla="*/ 3 w 19"/>
                <a:gd name="T13" fmla="*/ 215 h 11"/>
                <a:gd name="T14" fmla="*/ 56 w 19"/>
                <a:gd name="T15" fmla="*/ 130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GB"/>
            </a:p>
          </p:txBody>
        </p:sp>
        <p:sp>
          <p:nvSpPr>
            <p:cNvPr id="34033" name="Freeform 239"/>
            <p:cNvSpPr>
              <a:spLocks/>
            </p:cNvSpPr>
            <p:nvPr/>
          </p:nvSpPr>
          <p:spPr bwMode="auto">
            <a:xfrm>
              <a:off x="2718" y="3022"/>
              <a:ext cx="237" cy="263"/>
            </a:xfrm>
            <a:custGeom>
              <a:avLst/>
              <a:gdLst>
                <a:gd name="T0" fmla="*/ 1448 w 211"/>
                <a:gd name="T1" fmla="*/ 12813 h 212"/>
                <a:gd name="T2" fmla="*/ 1448 w 211"/>
                <a:gd name="T3" fmla="*/ 10453 h 212"/>
                <a:gd name="T4" fmla="*/ 1476 w 211"/>
                <a:gd name="T5" fmla="*/ 8325 h 212"/>
                <a:gd name="T6" fmla="*/ 1626 w 211"/>
                <a:gd name="T7" fmla="*/ 8325 h 212"/>
                <a:gd name="T8" fmla="*/ 1665 w 211"/>
                <a:gd name="T9" fmla="*/ 6792 h 212"/>
                <a:gd name="T10" fmla="*/ 1665 w 211"/>
                <a:gd name="T11" fmla="*/ 5200 h 212"/>
                <a:gd name="T12" fmla="*/ 1665 w 211"/>
                <a:gd name="T13" fmla="*/ 3760 h 212"/>
                <a:gd name="T14" fmla="*/ 1665 w 211"/>
                <a:gd name="T15" fmla="*/ 2196 h 212"/>
                <a:gd name="T16" fmla="*/ 1870 w 211"/>
                <a:gd name="T17" fmla="*/ 2196 h 212"/>
                <a:gd name="T18" fmla="*/ 2059 w 211"/>
                <a:gd name="T19" fmla="*/ 1791 h 212"/>
                <a:gd name="T20" fmla="*/ 2148 w 211"/>
                <a:gd name="T21" fmla="*/ 2443 h 212"/>
                <a:gd name="T22" fmla="*/ 2285 w 211"/>
                <a:gd name="T23" fmla="*/ 1791 h 212"/>
                <a:gd name="T24" fmla="*/ 2418 w 211"/>
                <a:gd name="T25" fmla="*/ 1279 h 212"/>
                <a:gd name="T26" fmla="*/ 2233 w 211"/>
                <a:gd name="T27" fmla="*/ 831 h 212"/>
                <a:gd name="T28" fmla="*/ 2091 w 211"/>
                <a:gd name="T29" fmla="*/ 1164 h 212"/>
                <a:gd name="T30" fmla="*/ 1826 w 211"/>
                <a:gd name="T31" fmla="*/ 1279 h 212"/>
                <a:gd name="T32" fmla="*/ 1566 w 211"/>
                <a:gd name="T33" fmla="*/ 1791 h 212"/>
                <a:gd name="T34" fmla="*/ 1396 w 211"/>
                <a:gd name="T35" fmla="*/ 1279 h 212"/>
                <a:gd name="T36" fmla="*/ 1241 w 211"/>
                <a:gd name="T37" fmla="*/ 1164 h 212"/>
                <a:gd name="T38" fmla="*/ 1191 w 211"/>
                <a:gd name="T39" fmla="*/ 670 h 212"/>
                <a:gd name="T40" fmla="*/ 984 w 211"/>
                <a:gd name="T41" fmla="*/ 670 h 212"/>
                <a:gd name="T42" fmla="*/ 799 w 211"/>
                <a:gd name="T43" fmla="*/ 670 h 212"/>
                <a:gd name="T44" fmla="*/ 577 w 211"/>
                <a:gd name="T45" fmla="*/ 670 h 212"/>
                <a:gd name="T46" fmla="*/ 383 w 211"/>
                <a:gd name="T47" fmla="*/ 670 h 212"/>
                <a:gd name="T48" fmla="*/ 254 w 211"/>
                <a:gd name="T49" fmla="*/ 0 h 212"/>
                <a:gd name="T50" fmla="*/ 3 w 211"/>
                <a:gd name="T51" fmla="*/ 351 h 212"/>
                <a:gd name="T52" fmla="*/ 0 w 211"/>
                <a:gd name="T53" fmla="*/ 1279 h 212"/>
                <a:gd name="T54" fmla="*/ 140 w 211"/>
                <a:gd name="T55" fmla="*/ 3474 h 212"/>
                <a:gd name="T56" fmla="*/ 254 w 211"/>
                <a:gd name="T57" fmla="*/ 5475 h 212"/>
                <a:gd name="T58" fmla="*/ 383 w 211"/>
                <a:gd name="T59" fmla="*/ 7406 h 212"/>
                <a:gd name="T60" fmla="*/ 502 w 211"/>
                <a:gd name="T61" fmla="*/ 9268 h 212"/>
                <a:gd name="T62" fmla="*/ 520 w 211"/>
                <a:gd name="T63" fmla="*/ 10261 h 212"/>
                <a:gd name="T64" fmla="*/ 463 w 211"/>
                <a:gd name="T65" fmla="*/ 10014 h 212"/>
                <a:gd name="T66" fmla="*/ 502 w 211"/>
                <a:gd name="T67" fmla="*/ 12010 h 212"/>
                <a:gd name="T68" fmla="*/ 520 w 211"/>
                <a:gd name="T69" fmla="*/ 13497 h 212"/>
                <a:gd name="T70" fmla="*/ 577 w 211"/>
                <a:gd name="T71" fmla="*/ 15279 h 212"/>
                <a:gd name="T72" fmla="*/ 591 w 211"/>
                <a:gd name="T73" fmla="*/ 17003 h 212"/>
                <a:gd name="T74" fmla="*/ 721 w 211"/>
                <a:gd name="T75" fmla="*/ 18048 h 212"/>
                <a:gd name="T76" fmla="*/ 799 w 211"/>
                <a:gd name="T77" fmla="*/ 19270 h 212"/>
                <a:gd name="T78" fmla="*/ 876 w 211"/>
                <a:gd name="T79" fmla="*/ 18334 h 212"/>
                <a:gd name="T80" fmla="*/ 944 w 211"/>
                <a:gd name="T81" fmla="*/ 19270 h 212"/>
                <a:gd name="T82" fmla="*/ 1241 w 211"/>
                <a:gd name="T83" fmla="*/ 19590 h 212"/>
                <a:gd name="T84" fmla="*/ 1396 w 211"/>
                <a:gd name="T85" fmla="*/ 18955 h 212"/>
                <a:gd name="T86" fmla="*/ 1396 w 211"/>
                <a:gd name="T87" fmla="*/ 17492 h 212"/>
                <a:gd name="T88" fmla="*/ 1404 w 211"/>
                <a:gd name="T89" fmla="*/ 15895 h 212"/>
                <a:gd name="T90" fmla="*/ 1404 w 211"/>
                <a:gd name="T91" fmla="*/ 14470 h 212"/>
                <a:gd name="T92" fmla="*/ 1448 w 211"/>
                <a:gd name="T93" fmla="*/ 12813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GB"/>
            </a:p>
          </p:txBody>
        </p:sp>
        <p:sp>
          <p:nvSpPr>
            <p:cNvPr id="34034" name="Freeform 240"/>
            <p:cNvSpPr>
              <a:spLocks/>
            </p:cNvSpPr>
            <p:nvPr/>
          </p:nvSpPr>
          <p:spPr bwMode="auto">
            <a:xfrm>
              <a:off x="1299" y="2864"/>
              <a:ext cx="217" cy="290"/>
            </a:xfrm>
            <a:custGeom>
              <a:avLst/>
              <a:gdLst>
                <a:gd name="T0" fmla="*/ 1099 w 196"/>
                <a:gd name="T1" fmla="*/ 16692 h 234"/>
                <a:gd name="T2" fmla="*/ 1086 w 196"/>
                <a:gd name="T3" fmla="*/ 18411 h 234"/>
                <a:gd name="T4" fmla="*/ 1050 w 196"/>
                <a:gd name="T5" fmla="*/ 20076 h 234"/>
                <a:gd name="T6" fmla="*/ 1011 w 196"/>
                <a:gd name="T7" fmla="*/ 19715 h 234"/>
                <a:gd name="T8" fmla="*/ 886 w 196"/>
                <a:gd name="T9" fmla="*/ 20076 h 234"/>
                <a:gd name="T10" fmla="*/ 822 w 196"/>
                <a:gd name="T11" fmla="*/ 20718 h 234"/>
                <a:gd name="T12" fmla="*/ 763 w 196"/>
                <a:gd name="T13" fmla="*/ 19922 h 234"/>
                <a:gd name="T14" fmla="*/ 597 w 196"/>
                <a:gd name="T15" fmla="*/ 19715 h 234"/>
                <a:gd name="T16" fmla="*/ 572 w 196"/>
                <a:gd name="T17" fmla="*/ 19287 h 234"/>
                <a:gd name="T18" fmla="*/ 471 w 196"/>
                <a:gd name="T19" fmla="*/ 21133 h 234"/>
                <a:gd name="T20" fmla="*/ 381 w 196"/>
                <a:gd name="T21" fmla="*/ 20718 h 234"/>
                <a:gd name="T22" fmla="*/ 311 w 196"/>
                <a:gd name="T23" fmla="*/ 19437 h 234"/>
                <a:gd name="T24" fmla="*/ 254 w 196"/>
                <a:gd name="T25" fmla="*/ 18030 h 234"/>
                <a:gd name="T26" fmla="*/ 225 w 196"/>
                <a:gd name="T27" fmla="*/ 16513 h 234"/>
                <a:gd name="T28" fmla="*/ 239 w 196"/>
                <a:gd name="T29" fmla="*/ 15365 h 234"/>
                <a:gd name="T30" fmla="*/ 159 w 196"/>
                <a:gd name="T31" fmla="*/ 14323 h 234"/>
                <a:gd name="T32" fmla="*/ 117 w 196"/>
                <a:gd name="T33" fmla="*/ 13324 h 234"/>
                <a:gd name="T34" fmla="*/ 71 w 196"/>
                <a:gd name="T35" fmla="*/ 12398 h 234"/>
                <a:gd name="T36" fmla="*/ 71 w 196"/>
                <a:gd name="T37" fmla="*/ 11781 h 234"/>
                <a:gd name="T38" fmla="*/ 138 w 196"/>
                <a:gd name="T39" fmla="*/ 10529 h 234"/>
                <a:gd name="T40" fmla="*/ 87 w 196"/>
                <a:gd name="T41" fmla="*/ 10322 h 234"/>
                <a:gd name="T42" fmla="*/ 71 w 196"/>
                <a:gd name="T43" fmla="*/ 8953 h 234"/>
                <a:gd name="T44" fmla="*/ 71 w 196"/>
                <a:gd name="T45" fmla="*/ 7559 h 234"/>
                <a:gd name="T46" fmla="*/ 87 w 196"/>
                <a:gd name="T47" fmla="*/ 6855 h 234"/>
                <a:gd name="T48" fmla="*/ 87 w 196"/>
                <a:gd name="T49" fmla="*/ 4651 h 234"/>
                <a:gd name="T50" fmla="*/ 138 w 196"/>
                <a:gd name="T51" fmla="*/ 4210 h 234"/>
                <a:gd name="T52" fmla="*/ 58 w 196"/>
                <a:gd name="T53" fmla="*/ 3137 h 234"/>
                <a:gd name="T54" fmla="*/ 0 w 196"/>
                <a:gd name="T55" fmla="*/ 1920 h 234"/>
                <a:gd name="T56" fmla="*/ 176 w 196"/>
                <a:gd name="T57" fmla="*/ 1920 h 234"/>
                <a:gd name="T58" fmla="*/ 225 w 196"/>
                <a:gd name="T59" fmla="*/ 1549 h 234"/>
                <a:gd name="T60" fmla="*/ 341 w 196"/>
                <a:gd name="T61" fmla="*/ 814 h 234"/>
                <a:gd name="T62" fmla="*/ 440 w 196"/>
                <a:gd name="T63" fmla="*/ 0 h 234"/>
                <a:gd name="T64" fmla="*/ 534 w 196"/>
                <a:gd name="T65" fmla="*/ 0 h 234"/>
                <a:gd name="T66" fmla="*/ 569 w 196"/>
                <a:gd name="T67" fmla="*/ 1549 h 234"/>
                <a:gd name="T68" fmla="*/ 572 w 196"/>
                <a:gd name="T69" fmla="*/ 2741 h 234"/>
                <a:gd name="T70" fmla="*/ 689 w 196"/>
                <a:gd name="T71" fmla="*/ 4118 h 234"/>
                <a:gd name="T72" fmla="*/ 776 w 196"/>
                <a:gd name="T73" fmla="*/ 4210 h 234"/>
                <a:gd name="T74" fmla="*/ 897 w 196"/>
                <a:gd name="T75" fmla="*/ 4921 h 234"/>
                <a:gd name="T76" fmla="*/ 1050 w 196"/>
                <a:gd name="T77" fmla="*/ 5971 h 234"/>
                <a:gd name="T78" fmla="*/ 1205 w 196"/>
                <a:gd name="T79" fmla="*/ 6325 h 234"/>
                <a:gd name="T80" fmla="*/ 1237 w 196"/>
                <a:gd name="T81" fmla="*/ 6855 h 234"/>
                <a:gd name="T82" fmla="*/ 1237 w 196"/>
                <a:gd name="T83" fmla="*/ 8619 h 234"/>
                <a:gd name="T84" fmla="*/ 1217 w 196"/>
                <a:gd name="T85" fmla="*/ 8619 h 234"/>
                <a:gd name="T86" fmla="*/ 1288 w 196"/>
                <a:gd name="T87" fmla="*/ 9171 h 234"/>
                <a:gd name="T88" fmla="*/ 1291 w 196"/>
                <a:gd name="T89" fmla="*/ 10529 h 234"/>
                <a:gd name="T90" fmla="*/ 1406 w 196"/>
                <a:gd name="T91" fmla="*/ 10529 h 234"/>
                <a:gd name="T92" fmla="*/ 1548 w 196"/>
                <a:gd name="T93" fmla="*/ 10682 h 234"/>
                <a:gd name="T94" fmla="*/ 1548 w 196"/>
                <a:gd name="T95" fmla="*/ 12231 h 234"/>
                <a:gd name="T96" fmla="*/ 1641 w 196"/>
                <a:gd name="T97" fmla="*/ 13049 h 234"/>
                <a:gd name="T98" fmla="*/ 1671 w 196"/>
                <a:gd name="T99" fmla="*/ 13678 h 234"/>
                <a:gd name="T100" fmla="*/ 1641 w 196"/>
                <a:gd name="T101" fmla="*/ 14747 h 234"/>
                <a:gd name="T102" fmla="*/ 1598 w 196"/>
                <a:gd name="T103" fmla="*/ 15970 h 234"/>
                <a:gd name="T104" fmla="*/ 1622 w 196"/>
                <a:gd name="T105" fmla="*/ 16513 h 234"/>
                <a:gd name="T106" fmla="*/ 1598 w 196"/>
                <a:gd name="T107" fmla="*/ 16951 h 234"/>
                <a:gd name="T108" fmla="*/ 1598 w 196"/>
                <a:gd name="T109" fmla="*/ 16513 h 234"/>
                <a:gd name="T110" fmla="*/ 1482 w 196"/>
                <a:gd name="T111" fmla="*/ 15365 h 234"/>
                <a:gd name="T112" fmla="*/ 1291 w 196"/>
                <a:gd name="T113" fmla="*/ 15853 h 234"/>
                <a:gd name="T114" fmla="*/ 1117 w 196"/>
                <a:gd name="T115" fmla="*/ 15853 h 234"/>
                <a:gd name="T116" fmla="*/ 1099 w 196"/>
                <a:gd name="T117" fmla="*/ 16692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GB"/>
            </a:p>
          </p:txBody>
        </p:sp>
        <p:sp>
          <p:nvSpPr>
            <p:cNvPr id="34035" name="Freeform 241"/>
            <p:cNvSpPr>
              <a:spLocks/>
            </p:cNvSpPr>
            <p:nvPr/>
          </p:nvSpPr>
          <p:spPr bwMode="auto">
            <a:xfrm>
              <a:off x="2860" y="3040"/>
              <a:ext cx="160" cy="202"/>
            </a:xfrm>
            <a:custGeom>
              <a:avLst/>
              <a:gdLst>
                <a:gd name="T0" fmla="*/ 0 w 144"/>
                <a:gd name="T1" fmla="*/ 11349 h 163"/>
                <a:gd name="T2" fmla="*/ 0 w 144"/>
                <a:gd name="T3" fmla="*/ 8950 h 163"/>
                <a:gd name="T4" fmla="*/ 2 w 144"/>
                <a:gd name="T5" fmla="*/ 6854 h 163"/>
                <a:gd name="T6" fmla="*/ 148 w 144"/>
                <a:gd name="T7" fmla="*/ 6854 h 163"/>
                <a:gd name="T8" fmla="*/ 170 w 144"/>
                <a:gd name="T9" fmla="*/ 5313 h 163"/>
                <a:gd name="T10" fmla="*/ 170 w 144"/>
                <a:gd name="T11" fmla="*/ 3749 h 163"/>
                <a:gd name="T12" fmla="*/ 170 w 144"/>
                <a:gd name="T13" fmla="*/ 2379 h 163"/>
                <a:gd name="T14" fmla="*/ 170 w 144"/>
                <a:gd name="T15" fmla="*/ 814 h 163"/>
                <a:gd name="T16" fmla="*/ 342 w 144"/>
                <a:gd name="T17" fmla="*/ 814 h 163"/>
                <a:gd name="T18" fmla="*/ 489 w 144"/>
                <a:gd name="T19" fmla="*/ 428 h 163"/>
                <a:gd name="T20" fmla="*/ 552 w 144"/>
                <a:gd name="T21" fmla="*/ 1151 h 163"/>
                <a:gd name="T22" fmla="*/ 667 w 144"/>
                <a:gd name="T23" fmla="*/ 428 h 163"/>
                <a:gd name="T24" fmla="*/ 774 w 144"/>
                <a:gd name="T25" fmla="*/ 0 h 163"/>
                <a:gd name="T26" fmla="*/ 860 w 144"/>
                <a:gd name="T27" fmla="*/ 1767 h 163"/>
                <a:gd name="T28" fmla="*/ 956 w 144"/>
                <a:gd name="T29" fmla="*/ 3137 h 163"/>
                <a:gd name="T30" fmla="*/ 1062 w 144"/>
                <a:gd name="T31" fmla="*/ 4117 h 163"/>
                <a:gd name="T32" fmla="*/ 1079 w 144"/>
                <a:gd name="T33" fmla="*/ 4210 h 163"/>
                <a:gd name="T34" fmla="*/ 1088 w 144"/>
                <a:gd name="T35" fmla="*/ 4900 h 163"/>
                <a:gd name="T36" fmla="*/ 1153 w 144"/>
                <a:gd name="T37" fmla="*/ 6134 h 163"/>
                <a:gd name="T38" fmla="*/ 1263 w 144"/>
                <a:gd name="T39" fmla="*/ 6854 h 163"/>
                <a:gd name="T40" fmla="*/ 1316 w 144"/>
                <a:gd name="T41" fmla="*/ 7086 h 163"/>
                <a:gd name="T42" fmla="*/ 1316 w 144"/>
                <a:gd name="T43" fmla="*/ 7222 h 163"/>
                <a:gd name="T44" fmla="*/ 1129 w 144"/>
                <a:gd name="T45" fmla="*/ 8329 h 163"/>
                <a:gd name="T46" fmla="*/ 979 w 144"/>
                <a:gd name="T47" fmla="*/ 9584 h 163"/>
                <a:gd name="T48" fmla="*/ 911 w 144"/>
                <a:gd name="T49" fmla="*/ 11091 h 163"/>
                <a:gd name="T50" fmla="*/ 820 w 144"/>
                <a:gd name="T51" fmla="*/ 11556 h 163"/>
                <a:gd name="T52" fmla="*/ 738 w 144"/>
                <a:gd name="T53" fmla="*/ 12829 h 163"/>
                <a:gd name="T54" fmla="*/ 520 w 144"/>
                <a:gd name="T55" fmla="*/ 12530 h 163"/>
                <a:gd name="T56" fmla="*/ 421 w 144"/>
                <a:gd name="T57" fmla="*/ 12183 h 163"/>
                <a:gd name="T58" fmla="*/ 342 w 144"/>
                <a:gd name="T59" fmla="*/ 13230 h 163"/>
                <a:gd name="T60" fmla="*/ 277 w 144"/>
                <a:gd name="T61" fmla="*/ 14316 h 163"/>
                <a:gd name="T62" fmla="*/ 133 w 144"/>
                <a:gd name="T63" fmla="*/ 14745 h 163"/>
                <a:gd name="T64" fmla="*/ 63 w 144"/>
                <a:gd name="T65" fmla="*/ 14316 h 163"/>
                <a:gd name="T66" fmla="*/ 78 w 144"/>
                <a:gd name="T67" fmla="*/ 12829 h 163"/>
                <a:gd name="T68" fmla="*/ 0 w 144"/>
                <a:gd name="T69" fmla="*/ 11349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GB"/>
            </a:p>
          </p:txBody>
        </p:sp>
        <p:sp>
          <p:nvSpPr>
            <p:cNvPr id="34036" name="Freeform 242"/>
            <p:cNvSpPr>
              <a:spLocks/>
            </p:cNvSpPr>
            <p:nvPr/>
          </p:nvSpPr>
          <p:spPr bwMode="auto">
            <a:xfrm>
              <a:off x="3274" y="2899"/>
              <a:ext cx="2" cy="12"/>
            </a:xfrm>
            <a:custGeom>
              <a:avLst/>
              <a:gdLst>
                <a:gd name="T0" fmla="*/ 2 w 2"/>
                <a:gd name="T1" fmla="*/ 446 h 10"/>
                <a:gd name="T2" fmla="*/ 2 w 2"/>
                <a:gd name="T3" fmla="*/ 310 h 10"/>
                <a:gd name="T4" fmla="*/ 0 w 2"/>
                <a:gd name="T5" fmla="*/ 0 h 10"/>
                <a:gd name="T6" fmla="*/ 2 w 2"/>
                <a:gd name="T7" fmla="*/ 446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GB"/>
            </a:p>
          </p:txBody>
        </p:sp>
        <p:sp>
          <p:nvSpPr>
            <p:cNvPr id="34037" name="Freeform 243"/>
            <p:cNvSpPr>
              <a:spLocks/>
            </p:cNvSpPr>
            <p:nvPr/>
          </p:nvSpPr>
          <p:spPr bwMode="auto">
            <a:xfrm>
              <a:off x="2975" y="3281"/>
              <a:ext cx="37" cy="43"/>
            </a:xfrm>
            <a:custGeom>
              <a:avLst/>
              <a:gdLst>
                <a:gd name="T0" fmla="*/ 155 w 33"/>
                <a:gd name="T1" fmla="*/ 302 h 35"/>
                <a:gd name="T2" fmla="*/ 0 w 33"/>
                <a:gd name="T3" fmla="*/ 1404 h 35"/>
                <a:gd name="T4" fmla="*/ 95 w 33"/>
                <a:gd name="T5" fmla="*/ 2629 h 35"/>
                <a:gd name="T6" fmla="*/ 174 w 33"/>
                <a:gd name="T7" fmla="*/ 2270 h 35"/>
                <a:gd name="T8" fmla="*/ 335 w 33"/>
                <a:gd name="T9" fmla="*/ 1404 h 35"/>
                <a:gd name="T10" fmla="*/ 363 w 33"/>
                <a:gd name="T11" fmla="*/ 560 h 35"/>
                <a:gd name="T12" fmla="*/ 238 w 33"/>
                <a:gd name="T13" fmla="*/ 0 h 35"/>
                <a:gd name="T14" fmla="*/ 155 w 33"/>
                <a:gd name="T15" fmla="*/ 302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GB"/>
            </a:p>
          </p:txBody>
        </p:sp>
        <p:sp>
          <p:nvSpPr>
            <p:cNvPr id="34038" name="Freeform 244"/>
            <p:cNvSpPr>
              <a:spLocks/>
            </p:cNvSpPr>
            <p:nvPr/>
          </p:nvSpPr>
          <p:spPr bwMode="auto">
            <a:xfrm>
              <a:off x="3265" y="2913"/>
              <a:ext cx="130" cy="299"/>
            </a:xfrm>
            <a:custGeom>
              <a:avLst/>
              <a:gdLst>
                <a:gd name="T0" fmla="*/ 318 w 118"/>
                <a:gd name="T1" fmla="*/ 6454 h 241"/>
                <a:gd name="T2" fmla="*/ 286 w 118"/>
                <a:gd name="T3" fmla="*/ 6536 h 241"/>
                <a:gd name="T4" fmla="*/ 176 w 118"/>
                <a:gd name="T5" fmla="*/ 7048 h 241"/>
                <a:gd name="T6" fmla="*/ 136 w 118"/>
                <a:gd name="T7" fmla="*/ 8332 h 241"/>
                <a:gd name="T8" fmla="*/ 109 w 118"/>
                <a:gd name="T9" fmla="*/ 9934 h 241"/>
                <a:gd name="T10" fmla="*/ 136 w 118"/>
                <a:gd name="T11" fmla="*/ 11491 h 241"/>
                <a:gd name="T12" fmla="*/ 136 w 118"/>
                <a:gd name="T13" fmla="*/ 13104 h 241"/>
                <a:gd name="T14" fmla="*/ 82 w 118"/>
                <a:gd name="T15" fmla="*/ 14265 h 241"/>
                <a:gd name="T16" fmla="*/ 2 w 118"/>
                <a:gd name="T17" fmla="*/ 15425 h 241"/>
                <a:gd name="T18" fmla="*/ 0 w 118"/>
                <a:gd name="T19" fmla="*/ 17506 h 241"/>
                <a:gd name="T20" fmla="*/ 2 w 118"/>
                <a:gd name="T21" fmla="*/ 19285 h 241"/>
                <a:gd name="T22" fmla="*/ 55 w 118"/>
                <a:gd name="T23" fmla="*/ 21507 h 241"/>
                <a:gd name="T24" fmla="*/ 214 w 118"/>
                <a:gd name="T25" fmla="*/ 22281 h 241"/>
                <a:gd name="T26" fmla="*/ 318 w 118"/>
                <a:gd name="T27" fmla="*/ 21719 h 241"/>
                <a:gd name="T28" fmla="*/ 409 w 118"/>
                <a:gd name="T29" fmla="*/ 21030 h 241"/>
                <a:gd name="T30" fmla="*/ 464 w 118"/>
                <a:gd name="T31" fmla="*/ 19539 h 241"/>
                <a:gd name="T32" fmla="*/ 509 w 118"/>
                <a:gd name="T33" fmla="*/ 17959 h 241"/>
                <a:gd name="T34" fmla="*/ 561 w 118"/>
                <a:gd name="T35" fmla="*/ 16513 h 241"/>
                <a:gd name="T36" fmla="*/ 600 w 118"/>
                <a:gd name="T37" fmla="*/ 14960 h 241"/>
                <a:gd name="T38" fmla="*/ 620 w 118"/>
                <a:gd name="T39" fmla="*/ 13595 h 241"/>
                <a:gd name="T40" fmla="*/ 682 w 118"/>
                <a:gd name="T41" fmla="*/ 12058 h 241"/>
                <a:gd name="T42" fmla="*/ 724 w 118"/>
                <a:gd name="T43" fmla="*/ 10544 h 241"/>
                <a:gd name="T44" fmla="*/ 768 w 118"/>
                <a:gd name="T45" fmla="*/ 9000 h 241"/>
                <a:gd name="T46" fmla="*/ 808 w 118"/>
                <a:gd name="T47" fmla="*/ 8109 h 241"/>
                <a:gd name="T48" fmla="*/ 808 w 118"/>
                <a:gd name="T49" fmla="*/ 5788 h 241"/>
                <a:gd name="T50" fmla="*/ 879 w 118"/>
                <a:gd name="T51" fmla="*/ 6454 h 241"/>
                <a:gd name="T52" fmla="*/ 910 w 118"/>
                <a:gd name="T53" fmla="*/ 5475 h 241"/>
                <a:gd name="T54" fmla="*/ 867 w 118"/>
                <a:gd name="T55" fmla="*/ 3380 h 241"/>
                <a:gd name="T56" fmla="*/ 827 w 118"/>
                <a:gd name="T57" fmla="*/ 1279 h 241"/>
                <a:gd name="T58" fmla="*/ 798 w 118"/>
                <a:gd name="T59" fmla="*/ 0 h 241"/>
                <a:gd name="T60" fmla="*/ 768 w 118"/>
                <a:gd name="T61" fmla="*/ 0 h 241"/>
                <a:gd name="T62" fmla="*/ 750 w 118"/>
                <a:gd name="T63" fmla="*/ 670 h 241"/>
                <a:gd name="T64" fmla="*/ 724 w 118"/>
                <a:gd name="T65" fmla="*/ 2223 h 241"/>
                <a:gd name="T66" fmla="*/ 665 w 118"/>
                <a:gd name="T67" fmla="*/ 2724 h 241"/>
                <a:gd name="T68" fmla="*/ 657 w 118"/>
                <a:gd name="T69" fmla="*/ 2800 h 241"/>
                <a:gd name="T70" fmla="*/ 618 w 118"/>
                <a:gd name="T71" fmla="*/ 2724 h 241"/>
                <a:gd name="T72" fmla="*/ 620 w 118"/>
                <a:gd name="T73" fmla="*/ 3474 h 241"/>
                <a:gd name="T74" fmla="*/ 600 w 118"/>
                <a:gd name="T75" fmla="*/ 4193 h 241"/>
                <a:gd name="T76" fmla="*/ 600 w 118"/>
                <a:gd name="T77" fmla="*/ 4310 h 241"/>
                <a:gd name="T78" fmla="*/ 541 w 118"/>
                <a:gd name="T79" fmla="*/ 4853 h 241"/>
                <a:gd name="T80" fmla="*/ 541 w 118"/>
                <a:gd name="T81" fmla="*/ 4310 h 241"/>
                <a:gd name="T82" fmla="*/ 509 w 118"/>
                <a:gd name="T83" fmla="*/ 5475 h 241"/>
                <a:gd name="T84" fmla="*/ 478 w 118"/>
                <a:gd name="T85" fmla="*/ 5475 h 241"/>
                <a:gd name="T86" fmla="*/ 464 w 118"/>
                <a:gd name="T87" fmla="*/ 5475 h 241"/>
                <a:gd name="T88" fmla="*/ 409 w 118"/>
                <a:gd name="T89" fmla="*/ 6152 h 241"/>
                <a:gd name="T90" fmla="*/ 318 w 118"/>
                <a:gd name="T91" fmla="*/ 6454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GB"/>
            </a:p>
          </p:txBody>
        </p:sp>
        <p:sp>
          <p:nvSpPr>
            <p:cNvPr id="34039" name="Freeform 245"/>
            <p:cNvSpPr>
              <a:spLocks/>
            </p:cNvSpPr>
            <p:nvPr/>
          </p:nvSpPr>
          <p:spPr bwMode="auto">
            <a:xfrm>
              <a:off x="3085" y="2855"/>
              <a:ext cx="57" cy="170"/>
            </a:xfrm>
            <a:custGeom>
              <a:avLst/>
              <a:gdLst>
                <a:gd name="T0" fmla="*/ 445 w 50"/>
                <a:gd name="T1" fmla="*/ 9009 h 137"/>
                <a:gd name="T2" fmla="*/ 371 w 50"/>
                <a:gd name="T3" fmla="*/ 10504 h 137"/>
                <a:gd name="T4" fmla="*/ 481 w 50"/>
                <a:gd name="T5" fmla="*/ 11555 h 137"/>
                <a:gd name="T6" fmla="*/ 592 w 50"/>
                <a:gd name="T7" fmla="*/ 12715 h 137"/>
                <a:gd name="T8" fmla="*/ 578 w 50"/>
                <a:gd name="T9" fmla="*/ 11871 h 137"/>
                <a:gd name="T10" fmla="*/ 699 w 50"/>
                <a:gd name="T11" fmla="*/ 11245 h 137"/>
                <a:gd name="T12" fmla="*/ 751 w 50"/>
                <a:gd name="T13" fmla="*/ 9944 h 137"/>
                <a:gd name="T14" fmla="*/ 773 w 50"/>
                <a:gd name="T15" fmla="*/ 8771 h 137"/>
                <a:gd name="T16" fmla="*/ 626 w 50"/>
                <a:gd name="T17" fmla="*/ 7710 h 137"/>
                <a:gd name="T18" fmla="*/ 481 w 50"/>
                <a:gd name="T19" fmla="*/ 6822 h 137"/>
                <a:gd name="T20" fmla="*/ 445 w 50"/>
                <a:gd name="T21" fmla="*/ 5007 h 137"/>
                <a:gd name="T22" fmla="*/ 481 w 50"/>
                <a:gd name="T23" fmla="*/ 3927 h 137"/>
                <a:gd name="T24" fmla="*/ 592 w 50"/>
                <a:gd name="T25" fmla="*/ 3774 h 137"/>
                <a:gd name="T26" fmla="*/ 519 w 50"/>
                <a:gd name="T27" fmla="*/ 2235 h 137"/>
                <a:gd name="T28" fmla="*/ 445 w 50"/>
                <a:gd name="T29" fmla="*/ 671 h 137"/>
                <a:gd name="T30" fmla="*/ 371 w 50"/>
                <a:gd name="T31" fmla="*/ 2 h 137"/>
                <a:gd name="T32" fmla="*/ 108 w 50"/>
                <a:gd name="T33" fmla="*/ 0 h 137"/>
                <a:gd name="T34" fmla="*/ 108 w 50"/>
                <a:gd name="T35" fmla="*/ 436 h 137"/>
                <a:gd name="T36" fmla="*/ 269 w 50"/>
                <a:gd name="T37" fmla="*/ 1801 h 137"/>
                <a:gd name="T38" fmla="*/ 219 w 50"/>
                <a:gd name="T39" fmla="*/ 2235 h 137"/>
                <a:gd name="T40" fmla="*/ 192 w 50"/>
                <a:gd name="T41" fmla="*/ 3774 h 137"/>
                <a:gd name="T42" fmla="*/ 192 w 50"/>
                <a:gd name="T43" fmla="*/ 4873 h 137"/>
                <a:gd name="T44" fmla="*/ 140 w 50"/>
                <a:gd name="T45" fmla="*/ 5299 h 137"/>
                <a:gd name="T46" fmla="*/ 0 w 50"/>
                <a:gd name="T47" fmla="*/ 7068 h 137"/>
                <a:gd name="T48" fmla="*/ 108 w 50"/>
                <a:gd name="T49" fmla="*/ 7710 h 137"/>
                <a:gd name="T50" fmla="*/ 219 w 50"/>
                <a:gd name="T51" fmla="*/ 8350 h 137"/>
                <a:gd name="T52" fmla="*/ 371 w 50"/>
                <a:gd name="T53" fmla="*/ 8350 h 137"/>
                <a:gd name="T54" fmla="*/ 445 w 50"/>
                <a:gd name="T55" fmla="*/ 900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GB"/>
            </a:p>
          </p:txBody>
        </p:sp>
        <p:sp>
          <p:nvSpPr>
            <p:cNvPr id="34040" name="Freeform 246"/>
            <p:cNvSpPr>
              <a:spLocks/>
            </p:cNvSpPr>
            <p:nvPr/>
          </p:nvSpPr>
          <p:spPr bwMode="auto">
            <a:xfrm>
              <a:off x="3040" y="2879"/>
              <a:ext cx="187" cy="363"/>
            </a:xfrm>
            <a:custGeom>
              <a:avLst/>
              <a:gdLst>
                <a:gd name="T0" fmla="*/ 942 w 165"/>
                <a:gd name="T1" fmla="*/ 15272 h 293"/>
                <a:gd name="T2" fmla="*/ 1014 w 165"/>
                <a:gd name="T3" fmla="*/ 14798 h 293"/>
                <a:gd name="T4" fmla="*/ 1444 w 165"/>
                <a:gd name="T5" fmla="*/ 12097 h 293"/>
                <a:gd name="T6" fmla="*/ 1800 w 165"/>
                <a:gd name="T7" fmla="*/ 10594 h 293"/>
                <a:gd name="T8" fmla="*/ 2262 w 165"/>
                <a:gd name="T9" fmla="*/ 7601 h 293"/>
                <a:gd name="T10" fmla="*/ 2286 w 165"/>
                <a:gd name="T11" fmla="*/ 6361 h 293"/>
                <a:gd name="T12" fmla="*/ 2286 w 165"/>
                <a:gd name="T13" fmla="*/ 3131 h 293"/>
                <a:gd name="T14" fmla="*/ 2286 w 165"/>
                <a:gd name="T15" fmla="*/ 0 h 293"/>
                <a:gd name="T16" fmla="*/ 2017 w 165"/>
                <a:gd name="T17" fmla="*/ 810 h 293"/>
                <a:gd name="T18" fmla="*/ 1707 w 165"/>
                <a:gd name="T19" fmla="*/ 1432 h 293"/>
                <a:gd name="T20" fmla="*/ 1274 w 165"/>
                <a:gd name="T21" fmla="*/ 1759 h 293"/>
                <a:gd name="T22" fmla="*/ 1077 w 165"/>
                <a:gd name="T23" fmla="*/ 1909 h 293"/>
                <a:gd name="T24" fmla="*/ 942 w 165"/>
                <a:gd name="T25" fmla="*/ 3131 h 293"/>
                <a:gd name="T26" fmla="*/ 1117 w 165"/>
                <a:gd name="T27" fmla="*/ 5706 h 293"/>
                <a:gd name="T28" fmla="*/ 1210 w 165"/>
                <a:gd name="T29" fmla="*/ 7851 h 293"/>
                <a:gd name="T30" fmla="*/ 1047 w 165"/>
                <a:gd name="T31" fmla="*/ 9764 h 293"/>
                <a:gd name="T32" fmla="*/ 986 w 165"/>
                <a:gd name="T33" fmla="*/ 9494 h 293"/>
                <a:gd name="T34" fmla="*/ 942 w 165"/>
                <a:gd name="T35" fmla="*/ 7062 h 293"/>
                <a:gd name="T36" fmla="*/ 739 w 165"/>
                <a:gd name="T37" fmla="*/ 6361 h 293"/>
                <a:gd name="T38" fmla="*/ 492 w 165"/>
                <a:gd name="T39" fmla="*/ 6108 h 293"/>
                <a:gd name="T40" fmla="*/ 164 w 165"/>
                <a:gd name="T41" fmla="*/ 7062 h 293"/>
                <a:gd name="T42" fmla="*/ 69 w 165"/>
                <a:gd name="T43" fmla="*/ 8287 h 293"/>
                <a:gd name="T44" fmla="*/ 164 w 165"/>
                <a:gd name="T45" fmla="*/ 8915 h 293"/>
                <a:gd name="T46" fmla="*/ 575 w 165"/>
                <a:gd name="T47" fmla="*/ 10066 h 293"/>
                <a:gd name="T48" fmla="*/ 558 w 165"/>
                <a:gd name="T49" fmla="*/ 13429 h 293"/>
                <a:gd name="T50" fmla="*/ 492 w 165"/>
                <a:gd name="T51" fmla="*/ 16150 h 293"/>
                <a:gd name="T52" fmla="*/ 298 w 165"/>
                <a:gd name="T53" fmla="*/ 18213 h 293"/>
                <a:gd name="T54" fmla="*/ 211 w 165"/>
                <a:gd name="T55" fmla="*/ 20146 h 293"/>
                <a:gd name="T56" fmla="*/ 264 w 165"/>
                <a:gd name="T57" fmla="*/ 23201 h 293"/>
                <a:gd name="T58" fmla="*/ 298 w 165"/>
                <a:gd name="T59" fmla="*/ 26371 h 293"/>
                <a:gd name="T60" fmla="*/ 447 w 165"/>
                <a:gd name="T61" fmla="*/ 25276 h 293"/>
                <a:gd name="T62" fmla="*/ 647 w 165"/>
                <a:gd name="T63" fmla="*/ 23330 h 293"/>
                <a:gd name="T64" fmla="*/ 1014 w 165"/>
                <a:gd name="T65" fmla="*/ 22169 h 293"/>
                <a:gd name="T66" fmla="*/ 1047 w 165"/>
                <a:gd name="T67" fmla="*/ 20146 h 293"/>
                <a:gd name="T68" fmla="*/ 1014 w 165"/>
                <a:gd name="T69" fmla="*/ 19167 h 293"/>
                <a:gd name="T70" fmla="*/ 942 w 165"/>
                <a:gd name="T71" fmla="*/ 1635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GB"/>
            </a:p>
          </p:txBody>
        </p:sp>
        <p:sp>
          <p:nvSpPr>
            <p:cNvPr id="34041" name="Freeform 247"/>
            <p:cNvSpPr>
              <a:spLocks/>
            </p:cNvSpPr>
            <p:nvPr/>
          </p:nvSpPr>
          <p:spPr bwMode="auto">
            <a:xfrm>
              <a:off x="2796" y="3139"/>
              <a:ext cx="283" cy="279"/>
            </a:xfrm>
            <a:custGeom>
              <a:avLst/>
              <a:gdLst>
                <a:gd name="T0" fmla="*/ 559 w 253"/>
                <a:gd name="T1" fmla="*/ 5656 h 225"/>
                <a:gd name="T2" fmla="*/ 551 w 253"/>
                <a:gd name="T3" fmla="*/ 8696 h 225"/>
                <a:gd name="T4" fmla="*/ 400 w 253"/>
                <a:gd name="T5" fmla="*/ 10783 h 225"/>
                <a:gd name="T6" fmla="*/ 70 w 253"/>
                <a:gd name="T7" fmla="*/ 9536 h 225"/>
                <a:gd name="T8" fmla="*/ 70 w 253"/>
                <a:gd name="T9" fmla="*/ 11949 h 225"/>
                <a:gd name="T10" fmla="*/ 190 w 253"/>
                <a:gd name="T11" fmla="*/ 14875 h 225"/>
                <a:gd name="T12" fmla="*/ 190 w 253"/>
                <a:gd name="T13" fmla="*/ 17153 h 225"/>
                <a:gd name="T14" fmla="*/ 238 w 253"/>
                <a:gd name="T15" fmla="*/ 19417 h 225"/>
                <a:gd name="T16" fmla="*/ 400 w 253"/>
                <a:gd name="T17" fmla="*/ 19949 h 225"/>
                <a:gd name="T18" fmla="*/ 688 w 253"/>
                <a:gd name="T19" fmla="*/ 19949 h 225"/>
                <a:gd name="T20" fmla="*/ 979 w 253"/>
                <a:gd name="T21" fmla="*/ 19417 h 225"/>
                <a:gd name="T22" fmla="*/ 1403 w 253"/>
                <a:gd name="T23" fmla="*/ 19051 h 225"/>
                <a:gd name="T24" fmla="*/ 1659 w 253"/>
                <a:gd name="T25" fmla="*/ 17939 h 225"/>
                <a:gd name="T26" fmla="*/ 1935 w 253"/>
                <a:gd name="T27" fmla="*/ 16356 h 225"/>
                <a:gd name="T28" fmla="*/ 2164 w 253"/>
                <a:gd name="T29" fmla="*/ 14157 h 225"/>
                <a:gd name="T30" fmla="*/ 2362 w 253"/>
                <a:gd name="T31" fmla="*/ 11949 h 225"/>
                <a:gd name="T32" fmla="*/ 2549 w 253"/>
                <a:gd name="T33" fmla="*/ 9207 h 225"/>
                <a:gd name="T34" fmla="*/ 2539 w 253"/>
                <a:gd name="T35" fmla="*/ 7636 h 225"/>
                <a:gd name="T36" fmla="*/ 2332 w 253"/>
                <a:gd name="T37" fmla="*/ 7771 h 225"/>
                <a:gd name="T38" fmla="*/ 2452 w 253"/>
                <a:gd name="T39" fmla="*/ 5656 h 225"/>
                <a:gd name="T40" fmla="*/ 2512 w 253"/>
                <a:gd name="T41" fmla="*/ 4409 h 225"/>
                <a:gd name="T42" fmla="*/ 2481 w 253"/>
                <a:gd name="T43" fmla="*/ 1255 h 225"/>
                <a:gd name="T44" fmla="*/ 2279 w 253"/>
                <a:gd name="T45" fmla="*/ 0 h 225"/>
                <a:gd name="T46" fmla="*/ 2112 w 253"/>
                <a:gd name="T47" fmla="*/ 0 h 225"/>
                <a:gd name="T48" fmla="*/ 1752 w 253"/>
                <a:gd name="T49" fmla="*/ 2392 h 225"/>
                <a:gd name="T50" fmla="*/ 1531 w 253"/>
                <a:gd name="T51" fmla="*/ 4409 h 225"/>
                <a:gd name="T52" fmla="*/ 1185 w 253"/>
                <a:gd name="T53" fmla="*/ 5450 h 225"/>
                <a:gd name="T54" fmla="*/ 979 w 253"/>
                <a:gd name="T55" fmla="*/ 6009 h 225"/>
                <a:gd name="T56" fmla="*/ 737 w 253"/>
                <a:gd name="T57" fmla="*/ 7636 h 225"/>
                <a:gd name="T58" fmla="*/ 696 w 253"/>
                <a:gd name="T59" fmla="*/ 5656 h 225"/>
                <a:gd name="T60" fmla="*/ 1840 w 253"/>
                <a:gd name="T61" fmla="*/ 10783 h 225"/>
                <a:gd name="T62" fmla="*/ 1784 w 253"/>
                <a:gd name="T63" fmla="*/ 13635 h 225"/>
                <a:gd name="T64" fmla="*/ 2008 w 253"/>
                <a:gd name="T65" fmla="*/ 12212 h 225"/>
                <a:gd name="T66" fmla="*/ 1916 w 253"/>
                <a:gd name="T67" fmla="*/ 10423 h 225"/>
                <a:gd name="T68" fmla="*/ 615 w 253"/>
                <a:gd name="T69" fmla="*/ 416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4042" name="Freeform 248"/>
            <p:cNvSpPr>
              <a:spLocks/>
            </p:cNvSpPr>
            <p:nvPr/>
          </p:nvSpPr>
          <p:spPr bwMode="auto">
            <a:xfrm>
              <a:off x="2796" y="3139"/>
              <a:ext cx="283" cy="279"/>
            </a:xfrm>
            <a:custGeom>
              <a:avLst/>
              <a:gdLst>
                <a:gd name="T0" fmla="*/ 615 w 253"/>
                <a:gd name="T1" fmla="*/ 4165 h 225"/>
                <a:gd name="T2" fmla="*/ 559 w 253"/>
                <a:gd name="T3" fmla="*/ 5656 h 225"/>
                <a:gd name="T4" fmla="*/ 559 w 253"/>
                <a:gd name="T5" fmla="*/ 7152 h 225"/>
                <a:gd name="T6" fmla="*/ 551 w 253"/>
                <a:gd name="T7" fmla="*/ 8696 h 225"/>
                <a:gd name="T8" fmla="*/ 551 w 253"/>
                <a:gd name="T9" fmla="*/ 10175 h 225"/>
                <a:gd name="T10" fmla="*/ 400 w 253"/>
                <a:gd name="T11" fmla="*/ 10783 h 225"/>
                <a:gd name="T12" fmla="*/ 150 w 253"/>
                <a:gd name="T13" fmla="*/ 10423 h 225"/>
                <a:gd name="T14" fmla="*/ 70 w 253"/>
                <a:gd name="T15" fmla="*/ 9536 h 225"/>
                <a:gd name="T16" fmla="*/ 0 w 253"/>
                <a:gd name="T17" fmla="*/ 10423 h 225"/>
                <a:gd name="T18" fmla="*/ 70 w 253"/>
                <a:gd name="T19" fmla="*/ 11949 h 225"/>
                <a:gd name="T20" fmla="*/ 122 w 253"/>
                <a:gd name="T21" fmla="*/ 13435 h 225"/>
                <a:gd name="T22" fmla="*/ 190 w 253"/>
                <a:gd name="T23" fmla="*/ 14875 h 225"/>
                <a:gd name="T24" fmla="*/ 238 w 253"/>
                <a:gd name="T25" fmla="*/ 16461 h 225"/>
                <a:gd name="T26" fmla="*/ 190 w 253"/>
                <a:gd name="T27" fmla="*/ 17153 h 225"/>
                <a:gd name="T28" fmla="*/ 190 w 253"/>
                <a:gd name="T29" fmla="*/ 17939 h 225"/>
                <a:gd name="T30" fmla="*/ 238 w 253"/>
                <a:gd name="T31" fmla="*/ 19417 h 225"/>
                <a:gd name="T32" fmla="*/ 329 w 253"/>
                <a:gd name="T33" fmla="*/ 19417 h 225"/>
                <a:gd name="T34" fmla="*/ 400 w 253"/>
                <a:gd name="T35" fmla="*/ 19949 h 225"/>
                <a:gd name="T36" fmla="*/ 497 w 253"/>
                <a:gd name="T37" fmla="*/ 20598 h 225"/>
                <a:gd name="T38" fmla="*/ 688 w 253"/>
                <a:gd name="T39" fmla="*/ 19949 h 225"/>
                <a:gd name="T40" fmla="*/ 814 w 253"/>
                <a:gd name="T41" fmla="*/ 19417 h 225"/>
                <a:gd name="T42" fmla="*/ 979 w 253"/>
                <a:gd name="T43" fmla="*/ 19417 h 225"/>
                <a:gd name="T44" fmla="*/ 1163 w 253"/>
                <a:gd name="T45" fmla="*/ 19417 h 225"/>
                <a:gd name="T46" fmla="*/ 1403 w 253"/>
                <a:gd name="T47" fmla="*/ 19051 h 225"/>
                <a:gd name="T48" fmla="*/ 1497 w 253"/>
                <a:gd name="T49" fmla="*/ 18859 h 225"/>
                <a:gd name="T50" fmla="*/ 1659 w 253"/>
                <a:gd name="T51" fmla="*/ 17939 h 225"/>
                <a:gd name="T52" fmla="*/ 1840 w 253"/>
                <a:gd name="T53" fmla="*/ 17153 h 225"/>
                <a:gd name="T54" fmla="*/ 1935 w 253"/>
                <a:gd name="T55" fmla="*/ 16356 h 225"/>
                <a:gd name="T56" fmla="*/ 2037 w 253"/>
                <a:gd name="T57" fmla="*/ 15209 h 225"/>
                <a:gd name="T58" fmla="*/ 2164 w 253"/>
                <a:gd name="T59" fmla="*/ 14157 h 225"/>
                <a:gd name="T60" fmla="*/ 2233 w 253"/>
                <a:gd name="T61" fmla="*/ 13226 h 225"/>
                <a:gd name="T62" fmla="*/ 2362 w 253"/>
                <a:gd name="T63" fmla="*/ 11949 h 225"/>
                <a:gd name="T64" fmla="*/ 2481 w 253"/>
                <a:gd name="T65" fmla="*/ 10783 h 225"/>
                <a:gd name="T66" fmla="*/ 2549 w 253"/>
                <a:gd name="T67" fmla="*/ 9207 h 225"/>
                <a:gd name="T68" fmla="*/ 2669 w 253"/>
                <a:gd name="T69" fmla="*/ 7636 h 225"/>
                <a:gd name="T70" fmla="*/ 2539 w 253"/>
                <a:gd name="T71" fmla="*/ 7636 h 225"/>
                <a:gd name="T72" fmla="*/ 2481 w 253"/>
                <a:gd name="T73" fmla="*/ 8213 h 225"/>
                <a:gd name="T74" fmla="*/ 2332 w 253"/>
                <a:gd name="T75" fmla="*/ 7771 h 225"/>
                <a:gd name="T76" fmla="*/ 2332 w 253"/>
                <a:gd name="T77" fmla="*/ 6494 h 225"/>
                <a:gd name="T78" fmla="*/ 2452 w 253"/>
                <a:gd name="T79" fmla="*/ 5656 h 225"/>
                <a:gd name="T80" fmla="*/ 2512 w 253"/>
                <a:gd name="T81" fmla="*/ 6009 h 225"/>
                <a:gd name="T82" fmla="*/ 2512 w 253"/>
                <a:gd name="T83" fmla="*/ 4409 h 225"/>
                <a:gd name="T84" fmla="*/ 2512 w 253"/>
                <a:gd name="T85" fmla="*/ 2709 h 225"/>
                <a:gd name="T86" fmla="*/ 2481 w 253"/>
                <a:gd name="T87" fmla="*/ 1255 h 225"/>
                <a:gd name="T88" fmla="*/ 2452 w 253"/>
                <a:gd name="T89" fmla="*/ 278 h 225"/>
                <a:gd name="T90" fmla="*/ 2279 w 253"/>
                <a:gd name="T91" fmla="*/ 0 h 225"/>
                <a:gd name="T92" fmla="*/ 2138 w 253"/>
                <a:gd name="T93" fmla="*/ 0 h 225"/>
                <a:gd name="T94" fmla="*/ 2112 w 253"/>
                <a:gd name="T95" fmla="*/ 0 h 225"/>
                <a:gd name="T96" fmla="*/ 1888 w 253"/>
                <a:gd name="T97" fmla="*/ 1161 h 225"/>
                <a:gd name="T98" fmla="*/ 1752 w 253"/>
                <a:gd name="T99" fmla="*/ 2392 h 225"/>
                <a:gd name="T100" fmla="*/ 1638 w 253"/>
                <a:gd name="T101" fmla="*/ 3908 h 225"/>
                <a:gd name="T102" fmla="*/ 1531 w 253"/>
                <a:gd name="T103" fmla="*/ 4409 h 225"/>
                <a:gd name="T104" fmla="*/ 1435 w 253"/>
                <a:gd name="T105" fmla="*/ 5656 h 225"/>
                <a:gd name="T106" fmla="*/ 1185 w 253"/>
                <a:gd name="T107" fmla="*/ 5450 h 225"/>
                <a:gd name="T108" fmla="*/ 1077 w 253"/>
                <a:gd name="T109" fmla="*/ 5002 h 225"/>
                <a:gd name="T110" fmla="*/ 979 w 253"/>
                <a:gd name="T111" fmla="*/ 6009 h 225"/>
                <a:gd name="T112" fmla="*/ 911 w 253"/>
                <a:gd name="T113" fmla="*/ 7152 h 225"/>
                <a:gd name="T114" fmla="*/ 737 w 253"/>
                <a:gd name="T115" fmla="*/ 7636 h 225"/>
                <a:gd name="T116" fmla="*/ 688 w 253"/>
                <a:gd name="T117" fmla="*/ 7152 h 225"/>
                <a:gd name="T118" fmla="*/ 696 w 253"/>
                <a:gd name="T119" fmla="*/ 5656 h 225"/>
                <a:gd name="T120" fmla="*/ 615 w 253"/>
                <a:gd name="T121" fmla="*/ 416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GB"/>
            </a:p>
          </p:txBody>
        </p:sp>
        <p:sp>
          <p:nvSpPr>
            <p:cNvPr id="34043" name="Freeform 249"/>
            <p:cNvSpPr>
              <a:spLocks/>
            </p:cNvSpPr>
            <p:nvPr/>
          </p:nvSpPr>
          <p:spPr bwMode="auto">
            <a:xfrm>
              <a:off x="2975" y="3281"/>
              <a:ext cx="37" cy="43"/>
            </a:xfrm>
            <a:custGeom>
              <a:avLst/>
              <a:gdLst>
                <a:gd name="T0" fmla="*/ 155 w 33"/>
                <a:gd name="T1" fmla="*/ 302 h 35"/>
                <a:gd name="T2" fmla="*/ 0 w 33"/>
                <a:gd name="T3" fmla="*/ 1404 h 35"/>
                <a:gd name="T4" fmla="*/ 95 w 33"/>
                <a:gd name="T5" fmla="*/ 2629 h 35"/>
                <a:gd name="T6" fmla="*/ 174 w 33"/>
                <a:gd name="T7" fmla="*/ 2270 h 35"/>
                <a:gd name="T8" fmla="*/ 335 w 33"/>
                <a:gd name="T9" fmla="*/ 1404 h 35"/>
                <a:gd name="T10" fmla="*/ 363 w 33"/>
                <a:gd name="T11" fmla="*/ 560 h 35"/>
                <a:gd name="T12" fmla="*/ 238 w 33"/>
                <a:gd name="T13" fmla="*/ 0 h 35"/>
                <a:gd name="T14" fmla="*/ 155 w 33"/>
                <a:gd name="T15" fmla="*/ 302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GB"/>
            </a:p>
          </p:txBody>
        </p:sp>
        <p:sp>
          <p:nvSpPr>
            <p:cNvPr id="34044" name="Freeform 250"/>
            <p:cNvSpPr>
              <a:spLocks/>
            </p:cNvSpPr>
            <p:nvPr/>
          </p:nvSpPr>
          <p:spPr bwMode="auto">
            <a:xfrm>
              <a:off x="2763" y="3148"/>
              <a:ext cx="6" cy="12"/>
            </a:xfrm>
            <a:custGeom>
              <a:avLst/>
              <a:gdLst>
                <a:gd name="T0" fmla="*/ 215 w 5"/>
                <a:gd name="T1" fmla="*/ 446 h 10"/>
                <a:gd name="T2" fmla="*/ 0 w 5"/>
                <a:gd name="T3" fmla="*/ 310 h 10"/>
                <a:gd name="T4" fmla="*/ 149 w 5"/>
                <a:gd name="T5" fmla="*/ 0 h 10"/>
                <a:gd name="T6" fmla="*/ 215 w 5"/>
                <a:gd name="T7" fmla="*/ 446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GB"/>
            </a:p>
          </p:txBody>
        </p:sp>
        <p:sp>
          <p:nvSpPr>
            <p:cNvPr id="34045" name="Freeform 251"/>
            <p:cNvSpPr>
              <a:spLocks/>
            </p:cNvSpPr>
            <p:nvPr/>
          </p:nvSpPr>
          <p:spPr bwMode="auto">
            <a:xfrm>
              <a:off x="3043" y="3216"/>
              <a:ext cx="22" cy="34"/>
            </a:xfrm>
            <a:custGeom>
              <a:avLst/>
              <a:gdLst>
                <a:gd name="T0" fmla="*/ 226 w 19"/>
                <a:gd name="T1" fmla="*/ 0 h 28"/>
                <a:gd name="T2" fmla="*/ 0 w 19"/>
                <a:gd name="T3" fmla="*/ 515 h 28"/>
                <a:gd name="T4" fmla="*/ 0 w 19"/>
                <a:gd name="T5" fmla="*/ 1360 h 28"/>
                <a:gd name="T6" fmla="*/ 303 w 19"/>
                <a:gd name="T7" fmla="*/ 1651 h 28"/>
                <a:gd name="T8" fmla="*/ 406 w 19"/>
                <a:gd name="T9" fmla="*/ 1277 h 28"/>
                <a:gd name="T10" fmla="*/ 383 w 19"/>
                <a:gd name="T11" fmla="*/ 236 h 28"/>
                <a:gd name="T12" fmla="*/ 226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GB"/>
            </a:p>
          </p:txBody>
        </p:sp>
        <p:sp>
          <p:nvSpPr>
            <p:cNvPr id="34046" name="Freeform 252"/>
            <p:cNvSpPr>
              <a:spLocks/>
            </p:cNvSpPr>
            <p:nvPr/>
          </p:nvSpPr>
          <p:spPr bwMode="auto">
            <a:xfrm>
              <a:off x="2722" y="2776"/>
              <a:ext cx="213" cy="270"/>
            </a:xfrm>
            <a:custGeom>
              <a:avLst/>
              <a:gdLst>
                <a:gd name="T0" fmla="*/ 1889 w 191"/>
                <a:gd name="T1" fmla="*/ 11464 h 218"/>
                <a:gd name="T2" fmla="*/ 1737 w 191"/>
                <a:gd name="T3" fmla="*/ 11464 h 218"/>
                <a:gd name="T4" fmla="*/ 1585 w 191"/>
                <a:gd name="T5" fmla="*/ 11464 h 218"/>
                <a:gd name="T6" fmla="*/ 1585 w 191"/>
                <a:gd name="T7" fmla="*/ 12670 h 218"/>
                <a:gd name="T8" fmla="*/ 1585 w 191"/>
                <a:gd name="T9" fmla="*/ 13979 h 218"/>
                <a:gd name="T10" fmla="*/ 1553 w 191"/>
                <a:gd name="T11" fmla="*/ 15174 h 218"/>
                <a:gd name="T12" fmla="*/ 1553 w 191"/>
                <a:gd name="T13" fmla="*/ 16568 h 218"/>
                <a:gd name="T14" fmla="*/ 1676 w 191"/>
                <a:gd name="T15" fmla="*/ 17767 h 218"/>
                <a:gd name="T16" fmla="*/ 1778 w 191"/>
                <a:gd name="T17" fmla="*/ 18793 h 218"/>
                <a:gd name="T18" fmla="*/ 1543 w 191"/>
                <a:gd name="T19" fmla="*/ 19070 h 218"/>
                <a:gd name="T20" fmla="*/ 1291 w 191"/>
                <a:gd name="T21" fmla="*/ 19435 h 218"/>
                <a:gd name="T22" fmla="*/ 1158 w 191"/>
                <a:gd name="T23" fmla="*/ 19070 h 218"/>
                <a:gd name="T24" fmla="*/ 1035 w 191"/>
                <a:gd name="T25" fmla="*/ 18793 h 218"/>
                <a:gd name="T26" fmla="*/ 1001 w 191"/>
                <a:gd name="T27" fmla="*/ 18348 h 218"/>
                <a:gd name="T28" fmla="*/ 805 w 191"/>
                <a:gd name="T29" fmla="*/ 18348 h 218"/>
                <a:gd name="T30" fmla="*/ 669 w 191"/>
                <a:gd name="T31" fmla="*/ 18348 h 218"/>
                <a:gd name="T32" fmla="*/ 457 w 191"/>
                <a:gd name="T33" fmla="*/ 18348 h 218"/>
                <a:gd name="T34" fmla="*/ 293 w 191"/>
                <a:gd name="T35" fmla="*/ 18348 h 218"/>
                <a:gd name="T36" fmla="*/ 184 w 191"/>
                <a:gd name="T37" fmla="*/ 17767 h 218"/>
                <a:gd name="T38" fmla="*/ 0 w 191"/>
                <a:gd name="T39" fmla="*/ 18122 h 218"/>
                <a:gd name="T40" fmla="*/ 0 w 191"/>
                <a:gd name="T41" fmla="*/ 16892 h 218"/>
                <a:gd name="T42" fmla="*/ 2 w 191"/>
                <a:gd name="T43" fmla="*/ 15644 h 218"/>
                <a:gd name="T44" fmla="*/ 84 w 191"/>
                <a:gd name="T45" fmla="*/ 13818 h 218"/>
                <a:gd name="T46" fmla="*/ 145 w 191"/>
                <a:gd name="T47" fmla="*/ 11582 h 218"/>
                <a:gd name="T48" fmla="*/ 229 w 191"/>
                <a:gd name="T49" fmla="*/ 10497 h 218"/>
                <a:gd name="T50" fmla="*/ 293 w 191"/>
                <a:gd name="T51" fmla="*/ 9443 h 218"/>
                <a:gd name="T52" fmla="*/ 280 w 191"/>
                <a:gd name="T53" fmla="*/ 7473 h 218"/>
                <a:gd name="T54" fmla="*/ 229 w 191"/>
                <a:gd name="T55" fmla="*/ 6096 h 218"/>
                <a:gd name="T56" fmla="*/ 205 w 191"/>
                <a:gd name="T57" fmla="*/ 5120 h 218"/>
                <a:gd name="T58" fmla="*/ 255 w 191"/>
                <a:gd name="T59" fmla="*/ 4163 h 218"/>
                <a:gd name="T60" fmla="*/ 184 w 191"/>
                <a:gd name="T61" fmla="*/ 2348 h 218"/>
                <a:gd name="T62" fmla="*/ 105 w 191"/>
                <a:gd name="T63" fmla="*/ 425 h 218"/>
                <a:gd name="T64" fmla="*/ 229 w 191"/>
                <a:gd name="T65" fmla="*/ 0 h 218"/>
                <a:gd name="T66" fmla="*/ 348 w 191"/>
                <a:gd name="T67" fmla="*/ 0 h 218"/>
                <a:gd name="T68" fmla="*/ 485 w 191"/>
                <a:gd name="T69" fmla="*/ 2 h 218"/>
                <a:gd name="T70" fmla="*/ 613 w 191"/>
                <a:gd name="T71" fmla="*/ 2 h 218"/>
                <a:gd name="T72" fmla="*/ 763 w 191"/>
                <a:gd name="T73" fmla="*/ 2 h 218"/>
                <a:gd name="T74" fmla="*/ 805 w 191"/>
                <a:gd name="T75" fmla="*/ 1896 h 218"/>
                <a:gd name="T76" fmla="*/ 881 w 191"/>
                <a:gd name="T77" fmla="*/ 3209 h 218"/>
                <a:gd name="T78" fmla="*/ 1001 w 191"/>
                <a:gd name="T79" fmla="*/ 3602 h 218"/>
                <a:gd name="T80" fmla="*/ 1180 w 191"/>
                <a:gd name="T81" fmla="*/ 3209 h 218"/>
                <a:gd name="T82" fmla="*/ 1221 w 191"/>
                <a:gd name="T83" fmla="*/ 1896 h 218"/>
                <a:gd name="T84" fmla="*/ 1373 w 191"/>
                <a:gd name="T85" fmla="*/ 1896 h 218"/>
                <a:gd name="T86" fmla="*/ 1362 w 191"/>
                <a:gd name="T87" fmla="*/ 2348 h 218"/>
                <a:gd name="T88" fmla="*/ 1553 w 191"/>
                <a:gd name="T89" fmla="*/ 2525 h 218"/>
                <a:gd name="T90" fmla="*/ 1585 w 191"/>
                <a:gd name="T91" fmla="*/ 4461 h 218"/>
                <a:gd name="T92" fmla="*/ 1585 w 191"/>
                <a:gd name="T93" fmla="*/ 6341 h 218"/>
                <a:gd name="T94" fmla="*/ 1627 w 191"/>
                <a:gd name="T95" fmla="*/ 7854 h 218"/>
                <a:gd name="T96" fmla="*/ 1627 w 191"/>
                <a:gd name="T97" fmla="*/ 8475 h 218"/>
                <a:gd name="T98" fmla="*/ 1778 w 191"/>
                <a:gd name="T99" fmla="*/ 8234 h 218"/>
                <a:gd name="T100" fmla="*/ 1889 w 191"/>
                <a:gd name="T101" fmla="*/ 7987 h 218"/>
                <a:gd name="T102" fmla="*/ 1889 w 191"/>
                <a:gd name="T103" fmla="*/ 9727 h 218"/>
                <a:gd name="T104" fmla="*/ 1889 w 191"/>
                <a:gd name="T105" fmla="*/ 11464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GB"/>
            </a:p>
          </p:txBody>
        </p:sp>
        <p:sp>
          <p:nvSpPr>
            <p:cNvPr id="34047" name="Freeform 253"/>
            <p:cNvSpPr>
              <a:spLocks/>
            </p:cNvSpPr>
            <p:nvPr/>
          </p:nvSpPr>
          <p:spPr bwMode="auto">
            <a:xfrm>
              <a:off x="2727" y="2746"/>
              <a:ext cx="18" cy="30"/>
            </a:xfrm>
            <a:custGeom>
              <a:avLst/>
              <a:gdLst>
                <a:gd name="T0" fmla="*/ 3 w 17"/>
                <a:gd name="T1" fmla="*/ 2568 h 24"/>
                <a:gd name="T2" fmla="*/ 0 w 17"/>
                <a:gd name="T3" fmla="*/ 1111 h 24"/>
                <a:gd name="T4" fmla="*/ 36 w 17"/>
                <a:gd name="T5" fmla="*/ 0 h 24"/>
                <a:gd name="T6" fmla="*/ 53 w 17"/>
                <a:gd name="T7" fmla="*/ 364 h 24"/>
                <a:gd name="T8" fmla="*/ 36 w 17"/>
                <a:gd name="T9" fmla="*/ 1111 h 24"/>
                <a:gd name="T10" fmla="*/ 7 w 17"/>
                <a:gd name="T11" fmla="*/ 2461 h 24"/>
                <a:gd name="T12" fmla="*/ 3 w 17"/>
                <a:gd name="T13" fmla="*/ 2568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GB"/>
            </a:p>
          </p:txBody>
        </p:sp>
        <p:sp>
          <p:nvSpPr>
            <p:cNvPr id="34048" name="Freeform 254"/>
            <p:cNvSpPr>
              <a:spLocks/>
            </p:cNvSpPr>
            <p:nvPr/>
          </p:nvSpPr>
          <p:spPr bwMode="auto">
            <a:xfrm>
              <a:off x="1219" y="2533"/>
              <a:ext cx="686" cy="861"/>
            </a:xfrm>
            <a:custGeom>
              <a:avLst/>
              <a:gdLst>
                <a:gd name="T0" fmla="*/ 4561 w 615"/>
                <a:gd name="T1" fmla="*/ 12091 h 695"/>
                <a:gd name="T2" fmla="*/ 4492 w 615"/>
                <a:gd name="T3" fmla="*/ 10832 h 695"/>
                <a:gd name="T4" fmla="*/ 4289 w 615"/>
                <a:gd name="T5" fmla="*/ 10017 h 695"/>
                <a:gd name="T6" fmla="*/ 4074 w 615"/>
                <a:gd name="T7" fmla="*/ 9486 h 695"/>
                <a:gd name="T8" fmla="*/ 3869 w 615"/>
                <a:gd name="T9" fmla="*/ 11039 h 695"/>
                <a:gd name="T10" fmla="*/ 3677 w 615"/>
                <a:gd name="T11" fmla="*/ 11230 h 695"/>
                <a:gd name="T12" fmla="*/ 3353 w 615"/>
                <a:gd name="T13" fmla="*/ 11039 h 695"/>
                <a:gd name="T14" fmla="*/ 3608 w 615"/>
                <a:gd name="T15" fmla="*/ 7501 h 695"/>
                <a:gd name="T16" fmla="*/ 3548 w 615"/>
                <a:gd name="T17" fmla="*/ 3629 h 695"/>
                <a:gd name="T18" fmla="*/ 3469 w 615"/>
                <a:gd name="T19" fmla="*/ 1759 h 695"/>
                <a:gd name="T20" fmla="*/ 3235 w 615"/>
                <a:gd name="T21" fmla="*/ 4888 h 695"/>
                <a:gd name="T22" fmla="*/ 2736 w 615"/>
                <a:gd name="T23" fmla="*/ 4605 h 695"/>
                <a:gd name="T24" fmla="*/ 2369 w 615"/>
                <a:gd name="T25" fmla="*/ 6105 h 695"/>
                <a:gd name="T26" fmla="*/ 2214 w 615"/>
                <a:gd name="T27" fmla="*/ 1759 h 695"/>
                <a:gd name="T28" fmla="*/ 2036 w 615"/>
                <a:gd name="T29" fmla="*/ 0 h 695"/>
                <a:gd name="T30" fmla="*/ 1707 w 615"/>
                <a:gd name="T31" fmla="*/ 2526 h 695"/>
                <a:gd name="T32" fmla="*/ 1521 w 615"/>
                <a:gd name="T33" fmla="*/ 3997 h 695"/>
                <a:gd name="T34" fmla="*/ 1289 w 615"/>
                <a:gd name="T35" fmla="*/ 7058 h 695"/>
                <a:gd name="T36" fmla="*/ 1035 w 615"/>
                <a:gd name="T37" fmla="*/ 6359 h 695"/>
                <a:gd name="T38" fmla="*/ 854 w 615"/>
                <a:gd name="T39" fmla="*/ 5489 h 695"/>
                <a:gd name="T40" fmla="*/ 702 w 615"/>
                <a:gd name="T41" fmla="*/ 7058 h 695"/>
                <a:gd name="T42" fmla="*/ 669 w 615"/>
                <a:gd name="T43" fmla="*/ 10590 h 695"/>
                <a:gd name="T44" fmla="*/ 395 w 615"/>
                <a:gd name="T45" fmla="*/ 15261 h 695"/>
                <a:gd name="T46" fmla="*/ 69 w 615"/>
                <a:gd name="T47" fmla="*/ 18826 h 695"/>
                <a:gd name="T48" fmla="*/ 107 w 615"/>
                <a:gd name="T49" fmla="*/ 23323 h 695"/>
                <a:gd name="T50" fmla="*/ 518 w 615"/>
                <a:gd name="T51" fmla="*/ 23593 h 695"/>
                <a:gd name="T52" fmla="*/ 924 w 615"/>
                <a:gd name="T53" fmla="*/ 25887 h 695"/>
                <a:gd name="T54" fmla="*/ 1323 w 615"/>
                <a:gd name="T55" fmla="*/ 23947 h 695"/>
                <a:gd name="T56" fmla="*/ 1606 w 615"/>
                <a:gd name="T57" fmla="*/ 28222 h 695"/>
                <a:gd name="T58" fmla="*/ 2154 w 615"/>
                <a:gd name="T59" fmla="*/ 30825 h 695"/>
                <a:gd name="T60" fmla="*/ 2223 w 615"/>
                <a:gd name="T61" fmla="*/ 34357 h 695"/>
                <a:gd name="T62" fmla="*/ 2628 w 615"/>
                <a:gd name="T63" fmla="*/ 36941 h 695"/>
                <a:gd name="T64" fmla="*/ 2600 w 615"/>
                <a:gd name="T65" fmla="*/ 40365 h 695"/>
                <a:gd name="T66" fmla="*/ 2847 w 615"/>
                <a:gd name="T67" fmla="*/ 43925 h 695"/>
                <a:gd name="T68" fmla="*/ 3151 w 615"/>
                <a:gd name="T69" fmla="*/ 46738 h 695"/>
                <a:gd name="T70" fmla="*/ 3334 w 615"/>
                <a:gd name="T71" fmla="*/ 49219 h 695"/>
                <a:gd name="T72" fmla="*/ 3110 w 615"/>
                <a:gd name="T73" fmla="*/ 53751 h 695"/>
                <a:gd name="T74" fmla="*/ 2947 w 615"/>
                <a:gd name="T75" fmla="*/ 56695 h 695"/>
                <a:gd name="T76" fmla="*/ 3441 w 615"/>
                <a:gd name="T77" fmla="*/ 59518 h 695"/>
                <a:gd name="T78" fmla="*/ 3677 w 615"/>
                <a:gd name="T79" fmla="*/ 61318 h 695"/>
                <a:gd name="T80" fmla="*/ 3845 w 615"/>
                <a:gd name="T81" fmla="*/ 57766 h 695"/>
                <a:gd name="T82" fmla="*/ 3934 w 615"/>
                <a:gd name="T83" fmla="*/ 56832 h 695"/>
                <a:gd name="T84" fmla="*/ 3772 w 615"/>
                <a:gd name="T85" fmla="*/ 59705 h 695"/>
                <a:gd name="T86" fmla="*/ 4101 w 615"/>
                <a:gd name="T87" fmla="*/ 54566 h 695"/>
                <a:gd name="T88" fmla="*/ 4148 w 615"/>
                <a:gd name="T89" fmla="*/ 51200 h 695"/>
                <a:gd name="T90" fmla="*/ 4127 w 615"/>
                <a:gd name="T91" fmla="*/ 49013 h 695"/>
                <a:gd name="T92" fmla="*/ 4561 w 615"/>
                <a:gd name="T93" fmla="*/ 46278 h 695"/>
                <a:gd name="T94" fmla="*/ 4814 w 615"/>
                <a:gd name="T95" fmla="*/ 45146 h 695"/>
                <a:gd name="T96" fmla="*/ 5161 w 615"/>
                <a:gd name="T97" fmla="*/ 43925 h 695"/>
                <a:gd name="T98" fmla="*/ 5393 w 615"/>
                <a:gd name="T99" fmla="*/ 39213 h 695"/>
                <a:gd name="T100" fmla="*/ 5485 w 615"/>
                <a:gd name="T101" fmla="*/ 33086 h 695"/>
                <a:gd name="T102" fmla="*/ 5485 w 615"/>
                <a:gd name="T103" fmla="*/ 28881 h 695"/>
                <a:gd name="T104" fmla="*/ 5724 w 615"/>
                <a:gd name="T105" fmla="*/ 26452 h 695"/>
                <a:gd name="T106" fmla="*/ 5929 w 615"/>
                <a:gd name="T107" fmla="*/ 23745 h 695"/>
                <a:gd name="T108" fmla="*/ 5941 w 615"/>
                <a:gd name="T109" fmla="*/ 16468 h 695"/>
                <a:gd name="T110" fmla="*/ 5370 w 615"/>
                <a:gd name="T111" fmla="*/ 13419 h 695"/>
                <a:gd name="T112" fmla="*/ 4724 w 615"/>
                <a:gd name="T113" fmla="*/ 12319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GB"/>
            </a:p>
          </p:txBody>
        </p:sp>
        <p:sp>
          <p:nvSpPr>
            <p:cNvPr id="34049" name="Freeform 255"/>
            <p:cNvSpPr>
              <a:spLocks/>
            </p:cNvSpPr>
            <p:nvPr/>
          </p:nvSpPr>
          <p:spPr bwMode="auto">
            <a:xfrm>
              <a:off x="1623" y="2650"/>
              <a:ext cx="41" cy="38"/>
            </a:xfrm>
            <a:custGeom>
              <a:avLst/>
              <a:gdLst>
                <a:gd name="T0" fmla="*/ 154 w 37"/>
                <a:gd name="T1" fmla="*/ 2080 h 31"/>
                <a:gd name="T2" fmla="*/ 139 w 37"/>
                <a:gd name="T3" fmla="*/ 2080 h 31"/>
                <a:gd name="T4" fmla="*/ 61 w 37"/>
                <a:gd name="T5" fmla="*/ 1874 h 31"/>
                <a:gd name="T6" fmla="*/ 4 w 37"/>
                <a:gd name="T7" fmla="*/ 2264 h 31"/>
                <a:gd name="T8" fmla="*/ 0 w 37"/>
                <a:gd name="T9" fmla="*/ 1247 h 31"/>
                <a:gd name="T10" fmla="*/ 2 w 37"/>
                <a:gd name="T11" fmla="*/ 1247 h 31"/>
                <a:gd name="T12" fmla="*/ 0 w 37"/>
                <a:gd name="T13" fmla="*/ 700 h 31"/>
                <a:gd name="T14" fmla="*/ 4 w 37"/>
                <a:gd name="T15" fmla="*/ 0 h 31"/>
                <a:gd name="T16" fmla="*/ 182 w 37"/>
                <a:gd name="T17" fmla="*/ 241 h 31"/>
                <a:gd name="T18" fmla="*/ 316 w 37"/>
                <a:gd name="T19" fmla="*/ 362 h 31"/>
                <a:gd name="T20" fmla="*/ 248 w 37"/>
                <a:gd name="T21" fmla="*/ 1326 h 31"/>
                <a:gd name="T22" fmla="*/ 248 w 37"/>
                <a:gd name="T23" fmla="*/ 1581 h 31"/>
                <a:gd name="T24" fmla="*/ 226 w 37"/>
                <a:gd name="T25" fmla="*/ 1874 h 31"/>
                <a:gd name="T26" fmla="*/ 202 w 37"/>
                <a:gd name="T27" fmla="*/ 1874 h 31"/>
                <a:gd name="T28" fmla="*/ 154 w 37"/>
                <a:gd name="T29" fmla="*/ 208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GB"/>
            </a:p>
          </p:txBody>
        </p:sp>
        <p:sp>
          <p:nvSpPr>
            <p:cNvPr id="34050" name="Freeform 256"/>
            <p:cNvSpPr>
              <a:spLocks/>
            </p:cNvSpPr>
            <p:nvPr/>
          </p:nvSpPr>
          <p:spPr bwMode="auto">
            <a:xfrm>
              <a:off x="2681" y="2598"/>
              <a:ext cx="35" cy="30"/>
            </a:xfrm>
            <a:custGeom>
              <a:avLst/>
              <a:gdLst>
                <a:gd name="T0" fmla="*/ 87 w 31"/>
                <a:gd name="T1" fmla="*/ 2568 h 24"/>
                <a:gd name="T2" fmla="*/ 0 w 31"/>
                <a:gd name="T3" fmla="*/ 2054 h 24"/>
                <a:gd name="T4" fmla="*/ 2 w 31"/>
                <a:gd name="T5" fmla="*/ 1405 h 24"/>
                <a:gd name="T6" fmla="*/ 87 w 31"/>
                <a:gd name="T7" fmla="*/ 0 h 24"/>
                <a:gd name="T8" fmla="*/ 236 w 31"/>
                <a:gd name="T9" fmla="*/ 0 h 24"/>
                <a:gd name="T10" fmla="*/ 399 w 31"/>
                <a:gd name="T11" fmla="*/ 291 h 24"/>
                <a:gd name="T12" fmla="*/ 399 w 31"/>
                <a:gd name="T13" fmla="*/ 2568 h 24"/>
                <a:gd name="T14" fmla="*/ 236 w 31"/>
                <a:gd name="T15" fmla="*/ 2568 h 24"/>
                <a:gd name="T16" fmla="*/ 87 w 31"/>
                <a:gd name="T17" fmla="*/ 256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GB"/>
            </a:p>
          </p:txBody>
        </p:sp>
        <p:sp>
          <p:nvSpPr>
            <p:cNvPr id="34051" name="Freeform 257"/>
            <p:cNvSpPr>
              <a:spLocks/>
            </p:cNvSpPr>
            <p:nvPr/>
          </p:nvSpPr>
          <p:spPr bwMode="auto">
            <a:xfrm>
              <a:off x="2666" y="2566"/>
              <a:ext cx="9" cy="11"/>
            </a:xfrm>
            <a:custGeom>
              <a:avLst/>
              <a:gdLst>
                <a:gd name="T0" fmla="*/ 1341 w 7"/>
                <a:gd name="T1" fmla="*/ 0 h 9"/>
                <a:gd name="T2" fmla="*/ 937 w 7"/>
                <a:gd name="T3" fmla="*/ 0 h 9"/>
                <a:gd name="T4" fmla="*/ 0 w 7"/>
                <a:gd name="T5" fmla="*/ 590 h 9"/>
                <a:gd name="T6" fmla="*/ 1341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GB"/>
            </a:p>
          </p:txBody>
        </p:sp>
        <p:sp>
          <p:nvSpPr>
            <p:cNvPr id="34052" name="Freeform 258"/>
            <p:cNvSpPr>
              <a:spLocks/>
            </p:cNvSpPr>
            <p:nvPr/>
          </p:nvSpPr>
          <p:spPr bwMode="auto">
            <a:xfrm>
              <a:off x="2671" y="2600"/>
              <a:ext cx="100" cy="136"/>
            </a:xfrm>
            <a:custGeom>
              <a:avLst/>
              <a:gdLst>
                <a:gd name="T0" fmla="*/ 133 w 90"/>
                <a:gd name="T1" fmla="*/ 2243 h 109"/>
                <a:gd name="T2" fmla="*/ 97 w 90"/>
                <a:gd name="T3" fmla="*/ 2660 h 109"/>
                <a:gd name="T4" fmla="*/ 63 w 90"/>
                <a:gd name="T5" fmla="*/ 3027 h 109"/>
                <a:gd name="T6" fmla="*/ 148 w 90"/>
                <a:gd name="T7" fmla="*/ 3777 h 109"/>
                <a:gd name="T8" fmla="*/ 78 w 90"/>
                <a:gd name="T9" fmla="*/ 3457 h 109"/>
                <a:gd name="T10" fmla="*/ 4 w 90"/>
                <a:gd name="T11" fmla="*/ 5436 h 109"/>
                <a:gd name="T12" fmla="*/ 0 w 90"/>
                <a:gd name="T13" fmla="*/ 5436 h 109"/>
                <a:gd name="T14" fmla="*/ 4 w 90"/>
                <a:gd name="T15" fmla="*/ 6714 h 109"/>
                <a:gd name="T16" fmla="*/ 78 w 90"/>
                <a:gd name="T17" fmla="*/ 6801 h 109"/>
                <a:gd name="T18" fmla="*/ 4 w 90"/>
                <a:gd name="T19" fmla="*/ 6447 h 109"/>
                <a:gd name="T20" fmla="*/ 78 w 90"/>
                <a:gd name="T21" fmla="*/ 7408 h 109"/>
                <a:gd name="T22" fmla="*/ 78 w 90"/>
                <a:gd name="T23" fmla="*/ 7408 h 109"/>
                <a:gd name="T24" fmla="*/ 170 w 90"/>
                <a:gd name="T25" fmla="*/ 8684 h 109"/>
                <a:gd name="T26" fmla="*/ 148 w 90"/>
                <a:gd name="T27" fmla="*/ 8684 h 109"/>
                <a:gd name="T28" fmla="*/ 233 w 90"/>
                <a:gd name="T29" fmla="*/ 9934 h 109"/>
                <a:gd name="T30" fmla="*/ 319 w 90"/>
                <a:gd name="T31" fmla="*/ 11422 h 109"/>
                <a:gd name="T32" fmla="*/ 356 w 90"/>
                <a:gd name="T33" fmla="*/ 10452 h 109"/>
                <a:gd name="T34" fmla="*/ 421 w 90"/>
                <a:gd name="T35" fmla="*/ 10835 h 109"/>
                <a:gd name="T36" fmla="*/ 427 w 90"/>
                <a:gd name="T37" fmla="*/ 10452 h 109"/>
                <a:gd name="T38" fmla="*/ 421 w 90"/>
                <a:gd name="T39" fmla="*/ 9582 h 109"/>
                <a:gd name="T40" fmla="*/ 421 w 90"/>
                <a:gd name="T41" fmla="*/ 9181 h 109"/>
                <a:gd name="T42" fmla="*/ 421 w 90"/>
                <a:gd name="T43" fmla="*/ 8684 h 109"/>
                <a:gd name="T44" fmla="*/ 520 w 90"/>
                <a:gd name="T45" fmla="*/ 8463 h 109"/>
                <a:gd name="T46" fmla="*/ 540 w 90"/>
                <a:gd name="T47" fmla="*/ 7408 h 109"/>
                <a:gd name="T48" fmla="*/ 613 w 90"/>
                <a:gd name="T49" fmla="*/ 8463 h 109"/>
                <a:gd name="T50" fmla="*/ 677 w 90"/>
                <a:gd name="T51" fmla="*/ 7962 h 109"/>
                <a:gd name="T52" fmla="*/ 738 w 90"/>
                <a:gd name="T53" fmla="*/ 8684 h 109"/>
                <a:gd name="T54" fmla="*/ 774 w 90"/>
                <a:gd name="T55" fmla="*/ 8114 h 109"/>
                <a:gd name="T56" fmla="*/ 823 w 90"/>
                <a:gd name="T57" fmla="*/ 5436 h 109"/>
                <a:gd name="T58" fmla="*/ 738 w 90"/>
                <a:gd name="T59" fmla="*/ 3777 h 109"/>
                <a:gd name="T60" fmla="*/ 793 w 90"/>
                <a:gd name="T61" fmla="*/ 2660 h 109"/>
                <a:gd name="T62" fmla="*/ 793 w 90"/>
                <a:gd name="T63" fmla="*/ 1370 h 109"/>
                <a:gd name="T64" fmla="*/ 613 w 90"/>
                <a:gd name="T65" fmla="*/ 1709 h 109"/>
                <a:gd name="T66" fmla="*/ 651 w 90"/>
                <a:gd name="T67" fmla="*/ 0 h 109"/>
                <a:gd name="T68" fmla="*/ 489 w 90"/>
                <a:gd name="T69" fmla="*/ 0 h 109"/>
                <a:gd name="T70" fmla="*/ 356 w 90"/>
                <a:gd name="T71" fmla="*/ 0 h 109"/>
                <a:gd name="T72" fmla="*/ 356 w 90"/>
                <a:gd name="T73" fmla="*/ 2243 h 109"/>
                <a:gd name="T74" fmla="*/ 252 w 90"/>
                <a:gd name="T75" fmla="*/ 2243 h 109"/>
                <a:gd name="T76" fmla="*/ 148 w 90"/>
                <a:gd name="T77" fmla="*/ 2243 h 109"/>
                <a:gd name="T78" fmla="*/ 133 w 90"/>
                <a:gd name="T79" fmla="*/ 2243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GB"/>
            </a:p>
          </p:txBody>
        </p:sp>
        <p:sp>
          <p:nvSpPr>
            <p:cNvPr id="34053" name="Freeform 259"/>
            <p:cNvSpPr>
              <a:spLocks/>
            </p:cNvSpPr>
            <p:nvPr/>
          </p:nvSpPr>
          <p:spPr bwMode="auto">
            <a:xfrm>
              <a:off x="1435" y="3074"/>
              <a:ext cx="147" cy="183"/>
            </a:xfrm>
            <a:custGeom>
              <a:avLst/>
              <a:gdLst>
                <a:gd name="T0" fmla="*/ 63 w 132"/>
                <a:gd name="T1" fmla="*/ 1323 h 147"/>
                <a:gd name="T2" fmla="*/ 4 w 132"/>
                <a:gd name="T3" fmla="*/ 3235 h 147"/>
                <a:gd name="T4" fmla="*/ 0 w 132"/>
                <a:gd name="T5" fmla="*/ 5225 h 147"/>
                <a:gd name="T6" fmla="*/ 149 w 132"/>
                <a:gd name="T7" fmla="*/ 6561 h 147"/>
                <a:gd name="T8" fmla="*/ 284 w 132"/>
                <a:gd name="T9" fmla="*/ 8098 h 147"/>
                <a:gd name="T10" fmla="*/ 435 w 132"/>
                <a:gd name="T11" fmla="*/ 8829 h 147"/>
                <a:gd name="T12" fmla="*/ 539 w 132"/>
                <a:gd name="T13" fmla="*/ 9209 h 147"/>
                <a:gd name="T14" fmla="*/ 677 w 132"/>
                <a:gd name="T15" fmla="*/ 10168 h 147"/>
                <a:gd name="T16" fmla="*/ 826 w 132"/>
                <a:gd name="T17" fmla="*/ 10817 h 147"/>
                <a:gd name="T18" fmla="*/ 749 w 132"/>
                <a:gd name="T19" fmla="*/ 12550 h 147"/>
                <a:gd name="T20" fmla="*/ 692 w 132"/>
                <a:gd name="T21" fmla="*/ 14136 h 147"/>
                <a:gd name="T22" fmla="*/ 878 w 132"/>
                <a:gd name="T23" fmla="*/ 14367 h 147"/>
                <a:gd name="T24" fmla="*/ 1066 w 132"/>
                <a:gd name="T25" fmla="*/ 14664 h 147"/>
                <a:gd name="T26" fmla="*/ 1153 w 132"/>
                <a:gd name="T27" fmla="*/ 14136 h 147"/>
                <a:gd name="T28" fmla="*/ 1273 w 132"/>
                <a:gd name="T29" fmla="*/ 12220 h 147"/>
                <a:gd name="T30" fmla="*/ 1242 w 132"/>
                <a:gd name="T31" fmla="*/ 11016 h 147"/>
                <a:gd name="T32" fmla="*/ 1242 w 132"/>
                <a:gd name="T33" fmla="*/ 9672 h 147"/>
                <a:gd name="T34" fmla="*/ 1273 w 132"/>
                <a:gd name="T35" fmla="*/ 8176 h 147"/>
                <a:gd name="T36" fmla="*/ 1179 w 132"/>
                <a:gd name="T37" fmla="*/ 8176 h 147"/>
                <a:gd name="T38" fmla="*/ 1085 w 132"/>
                <a:gd name="T39" fmla="*/ 8176 h 147"/>
                <a:gd name="T40" fmla="*/ 1066 w 132"/>
                <a:gd name="T41" fmla="*/ 6561 h 147"/>
                <a:gd name="T42" fmla="*/ 1025 w 132"/>
                <a:gd name="T43" fmla="*/ 5225 h 147"/>
                <a:gd name="T44" fmla="*/ 899 w 132"/>
                <a:gd name="T45" fmla="*/ 5225 h 147"/>
                <a:gd name="T46" fmla="*/ 692 w 132"/>
                <a:gd name="T47" fmla="*/ 4805 h 147"/>
                <a:gd name="T48" fmla="*/ 677 w 132"/>
                <a:gd name="T49" fmla="*/ 2372 h 147"/>
                <a:gd name="T50" fmla="*/ 631 w 132"/>
                <a:gd name="T51" fmla="*/ 1647 h 147"/>
                <a:gd name="T52" fmla="*/ 631 w 132"/>
                <a:gd name="T53" fmla="*/ 1229 h 147"/>
                <a:gd name="T54" fmla="*/ 491 w 132"/>
                <a:gd name="T55" fmla="*/ 0 h 147"/>
                <a:gd name="T56" fmla="*/ 284 w 132"/>
                <a:gd name="T57" fmla="*/ 443 h 147"/>
                <a:gd name="T58" fmla="*/ 78 w 132"/>
                <a:gd name="T59" fmla="*/ 443 h 147"/>
                <a:gd name="T60" fmla="*/ 63 w 132"/>
                <a:gd name="T61" fmla="*/ 1323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GB"/>
            </a:p>
          </p:txBody>
        </p:sp>
        <p:sp>
          <p:nvSpPr>
            <p:cNvPr id="34054" name="Freeform 260"/>
            <p:cNvSpPr>
              <a:spLocks/>
            </p:cNvSpPr>
            <p:nvPr/>
          </p:nvSpPr>
          <p:spPr bwMode="auto">
            <a:xfrm>
              <a:off x="2629" y="2638"/>
              <a:ext cx="5" cy="9"/>
            </a:xfrm>
            <a:custGeom>
              <a:avLst/>
              <a:gdLst>
                <a:gd name="T0" fmla="*/ 5 w 5"/>
                <a:gd name="T1" fmla="*/ 441 h 7"/>
                <a:gd name="T2" fmla="*/ 2 w 5"/>
                <a:gd name="T3" fmla="*/ 1341 h 7"/>
                <a:gd name="T4" fmla="*/ 0 w 5"/>
                <a:gd name="T5" fmla="*/ 937 h 7"/>
                <a:gd name="T6" fmla="*/ 2 w 5"/>
                <a:gd name="T7" fmla="*/ 0 h 7"/>
                <a:gd name="T8" fmla="*/ 5 w 5"/>
                <a:gd name="T9" fmla="*/ 441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GB"/>
            </a:p>
          </p:txBody>
        </p:sp>
        <p:sp>
          <p:nvSpPr>
            <p:cNvPr id="34055" name="Freeform 261"/>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GB"/>
            </a:p>
          </p:txBody>
        </p:sp>
        <p:sp>
          <p:nvSpPr>
            <p:cNvPr id="34056" name="Freeform 262"/>
            <p:cNvSpPr>
              <a:spLocks/>
            </p:cNvSpPr>
            <p:nvPr/>
          </p:nvSpPr>
          <p:spPr bwMode="auto">
            <a:xfrm>
              <a:off x="3034" y="2671"/>
              <a:ext cx="190" cy="234"/>
            </a:xfrm>
            <a:custGeom>
              <a:avLst/>
              <a:gdLst>
                <a:gd name="T0" fmla="*/ 1340 w 170"/>
                <a:gd name="T1" fmla="*/ 3594 h 189"/>
                <a:gd name="T2" fmla="*/ 1340 w 170"/>
                <a:gd name="T3" fmla="*/ 3099 h 189"/>
                <a:gd name="T4" fmla="*/ 1166 w 170"/>
                <a:gd name="T5" fmla="*/ 2345 h 189"/>
                <a:gd name="T6" fmla="*/ 1022 w 170"/>
                <a:gd name="T7" fmla="*/ 1530 h 189"/>
                <a:gd name="T8" fmla="*/ 896 w 170"/>
                <a:gd name="T9" fmla="*/ 651 h 189"/>
                <a:gd name="T10" fmla="*/ 724 w 170"/>
                <a:gd name="T11" fmla="*/ 0 h 189"/>
                <a:gd name="T12" fmla="*/ 616 w 170"/>
                <a:gd name="T13" fmla="*/ 0 h 189"/>
                <a:gd name="T14" fmla="*/ 441 w 170"/>
                <a:gd name="T15" fmla="*/ 0 h 189"/>
                <a:gd name="T16" fmla="*/ 316 w 170"/>
                <a:gd name="T17" fmla="*/ 0 h 189"/>
                <a:gd name="T18" fmla="*/ 165 w 170"/>
                <a:gd name="T19" fmla="*/ 0 h 189"/>
                <a:gd name="T20" fmla="*/ 236 w 170"/>
                <a:gd name="T21" fmla="*/ 2162 h 189"/>
                <a:gd name="T22" fmla="*/ 189 w 170"/>
                <a:gd name="T23" fmla="*/ 2162 h 189"/>
                <a:gd name="T24" fmla="*/ 189 w 170"/>
                <a:gd name="T25" fmla="*/ 2953 h 189"/>
                <a:gd name="T26" fmla="*/ 236 w 170"/>
                <a:gd name="T27" fmla="*/ 3339 h 189"/>
                <a:gd name="T28" fmla="*/ 121 w 170"/>
                <a:gd name="T29" fmla="*/ 4450 h 189"/>
                <a:gd name="T30" fmla="*/ 4 w 170"/>
                <a:gd name="T31" fmla="*/ 5406 h 189"/>
                <a:gd name="T32" fmla="*/ 0 w 170"/>
                <a:gd name="T33" fmla="*/ 5406 h 189"/>
                <a:gd name="T34" fmla="*/ 0 w 170"/>
                <a:gd name="T35" fmla="*/ 6411 h 189"/>
                <a:gd name="T36" fmla="*/ 0 w 170"/>
                <a:gd name="T37" fmla="*/ 7514 h 189"/>
                <a:gd name="T38" fmla="*/ 70 w 170"/>
                <a:gd name="T39" fmla="*/ 9016 h 189"/>
                <a:gd name="T40" fmla="*/ 148 w 170"/>
                <a:gd name="T41" fmla="*/ 9998 h 189"/>
                <a:gd name="T42" fmla="*/ 189 w 170"/>
                <a:gd name="T43" fmla="*/ 11381 h 189"/>
                <a:gd name="T44" fmla="*/ 211 w 170"/>
                <a:gd name="T45" fmla="*/ 11518 h 189"/>
                <a:gd name="T46" fmla="*/ 395 w 170"/>
                <a:gd name="T47" fmla="*/ 12336 h 189"/>
                <a:gd name="T48" fmla="*/ 553 w 170"/>
                <a:gd name="T49" fmla="*/ 13167 h 189"/>
                <a:gd name="T50" fmla="*/ 724 w 170"/>
                <a:gd name="T51" fmla="*/ 13430 h 189"/>
                <a:gd name="T52" fmla="*/ 772 w 170"/>
                <a:gd name="T53" fmla="*/ 13821 h 189"/>
                <a:gd name="T54" fmla="*/ 818 w 170"/>
                <a:gd name="T55" fmla="*/ 15325 h 189"/>
                <a:gd name="T56" fmla="*/ 874 w 170"/>
                <a:gd name="T57" fmla="*/ 16772 h 189"/>
                <a:gd name="T58" fmla="*/ 954 w 170"/>
                <a:gd name="T59" fmla="*/ 16772 h 189"/>
                <a:gd name="T60" fmla="*/ 1022 w 170"/>
                <a:gd name="T61" fmla="*/ 16628 h 189"/>
                <a:gd name="T62" fmla="*/ 1220 w 170"/>
                <a:gd name="T63" fmla="*/ 16772 h 189"/>
                <a:gd name="T64" fmla="*/ 1340 w 170"/>
                <a:gd name="T65" fmla="*/ 16302 h 189"/>
                <a:gd name="T66" fmla="*/ 1410 w 170"/>
                <a:gd name="T67" fmla="*/ 16302 h 189"/>
                <a:gd name="T68" fmla="*/ 1576 w 170"/>
                <a:gd name="T69" fmla="*/ 15704 h 189"/>
                <a:gd name="T70" fmla="*/ 1759 w 170"/>
                <a:gd name="T71" fmla="*/ 14891 h 189"/>
                <a:gd name="T72" fmla="*/ 1663 w 170"/>
                <a:gd name="T73" fmla="*/ 13821 h 189"/>
                <a:gd name="T74" fmla="*/ 1627 w 170"/>
                <a:gd name="T75" fmla="*/ 12631 h 189"/>
                <a:gd name="T76" fmla="*/ 1614 w 170"/>
                <a:gd name="T77" fmla="*/ 11130 h 189"/>
                <a:gd name="T78" fmla="*/ 1576 w 170"/>
                <a:gd name="T79" fmla="*/ 10775 h 189"/>
                <a:gd name="T80" fmla="*/ 1627 w 170"/>
                <a:gd name="T81" fmla="*/ 9228 h 189"/>
                <a:gd name="T82" fmla="*/ 1507 w 170"/>
                <a:gd name="T83" fmla="*/ 7775 h 189"/>
                <a:gd name="T84" fmla="*/ 1576 w 170"/>
                <a:gd name="T85" fmla="*/ 5677 h 189"/>
                <a:gd name="T86" fmla="*/ 1473 w 170"/>
                <a:gd name="T87" fmla="*/ 4585 h 189"/>
                <a:gd name="T88" fmla="*/ 1340 w 170"/>
                <a:gd name="T89" fmla="*/ 3594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GB"/>
            </a:p>
          </p:txBody>
        </p:sp>
        <p:sp>
          <p:nvSpPr>
            <p:cNvPr id="34057" name="Freeform 263"/>
            <p:cNvSpPr>
              <a:spLocks/>
            </p:cNvSpPr>
            <p:nvPr/>
          </p:nvSpPr>
          <p:spPr bwMode="auto">
            <a:xfrm>
              <a:off x="3204" y="2776"/>
              <a:ext cx="6" cy="16"/>
            </a:xfrm>
            <a:custGeom>
              <a:avLst/>
              <a:gdLst>
                <a:gd name="T0" fmla="*/ 215 w 5"/>
                <a:gd name="T1" fmla="*/ 4905 h 12"/>
                <a:gd name="T2" fmla="*/ 149 w 5"/>
                <a:gd name="T3" fmla="*/ 0 h 12"/>
                <a:gd name="T4" fmla="*/ 0 w 5"/>
                <a:gd name="T5" fmla="*/ 2069 h 12"/>
                <a:gd name="T6" fmla="*/ 215 w 5"/>
                <a:gd name="T7" fmla="*/ 4905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GB"/>
            </a:p>
          </p:txBody>
        </p:sp>
        <p:sp>
          <p:nvSpPr>
            <p:cNvPr id="34058" name="Freeform 264"/>
            <p:cNvSpPr>
              <a:spLocks/>
            </p:cNvSpPr>
            <p:nvPr/>
          </p:nvSpPr>
          <p:spPr bwMode="auto">
            <a:xfrm>
              <a:off x="3038" y="2553"/>
              <a:ext cx="93" cy="127"/>
            </a:xfrm>
            <a:custGeom>
              <a:avLst/>
              <a:gdLst>
                <a:gd name="T0" fmla="*/ 809 w 83"/>
                <a:gd name="T1" fmla="*/ 1530 h 102"/>
                <a:gd name="T2" fmla="*/ 723 w 83"/>
                <a:gd name="T3" fmla="*/ 0 h 102"/>
                <a:gd name="T4" fmla="*/ 645 w 83"/>
                <a:gd name="T5" fmla="*/ 987 h 102"/>
                <a:gd name="T6" fmla="*/ 466 w 83"/>
                <a:gd name="T7" fmla="*/ 987 h 102"/>
                <a:gd name="T8" fmla="*/ 394 w 83"/>
                <a:gd name="T9" fmla="*/ 1229 h 102"/>
                <a:gd name="T10" fmla="*/ 336 w 83"/>
                <a:gd name="T11" fmla="*/ 987 h 102"/>
                <a:gd name="T12" fmla="*/ 210 w 83"/>
                <a:gd name="T13" fmla="*/ 1229 h 102"/>
                <a:gd name="T14" fmla="*/ 210 w 83"/>
                <a:gd name="T15" fmla="*/ 1530 h 102"/>
                <a:gd name="T16" fmla="*/ 187 w 83"/>
                <a:gd name="T17" fmla="*/ 2880 h 102"/>
                <a:gd name="T18" fmla="*/ 280 w 83"/>
                <a:gd name="T19" fmla="*/ 3788 h 102"/>
                <a:gd name="T20" fmla="*/ 167 w 83"/>
                <a:gd name="T21" fmla="*/ 4998 h 102"/>
                <a:gd name="T22" fmla="*/ 61 w 83"/>
                <a:gd name="T23" fmla="*/ 6223 h 102"/>
                <a:gd name="T24" fmla="*/ 3 w 83"/>
                <a:gd name="T25" fmla="*/ 8103 h 102"/>
                <a:gd name="T26" fmla="*/ 0 w 83"/>
                <a:gd name="T27" fmla="*/ 10182 h 102"/>
                <a:gd name="T28" fmla="*/ 3 w 83"/>
                <a:gd name="T29" fmla="*/ 10182 h 102"/>
                <a:gd name="T30" fmla="*/ 133 w 83"/>
                <a:gd name="T31" fmla="*/ 9500 h 102"/>
                <a:gd name="T32" fmla="*/ 280 w 83"/>
                <a:gd name="T33" fmla="*/ 9500 h 102"/>
                <a:gd name="T34" fmla="*/ 416 w 83"/>
                <a:gd name="T35" fmla="*/ 9500 h 102"/>
                <a:gd name="T36" fmla="*/ 593 w 83"/>
                <a:gd name="T37" fmla="*/ 9500 h 102"/>
                <a:gd name="T38" fmla="*/ 723 w 83"/>
                <a:gd name="T39" fmla="*/ 9500 h 102"/>
                <a:gd name="T40" fmla="*/ 723 w 83"/>
                <a:gd name="T41" fmla="*/ 7402 h 102"/>
                <a:gd name="T42" fmla="*/ 865 w 83"/>
                <a:gd name="T43" fmla="*/ 5700 h 102"/>
                <a:gd name="T44" fmla="*/ 906 w 83"/>
                <a:gd name="T45" fmla="*/ 4274 h 102"/>
                <a:gd name="T46" fmla="*/ 865 w 83"/>
                <a:gd name="T47" fmla="*/ 2880 h 102"/>
                <a:gd name="T48" fmla="*/ 809 w 83"/>
                <a:gd name="T49" fmla="*/ 153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GB"/>
            </a:p>
          </p:txBody>
        </p:sp>
        <p:sp>
          <p:nvSpPr>
            <p:cNvPr id="34059" name="Freeform 265"/>
            <p:cNvSpPr>
              <a:spLocks/>
            </p:cNvSpPr>
            <p:nvPr/>
          </p:nvSpPr>
          <p:spPr bwMode="auto">
            <a:xfrm>
              <a:off x="2729" y="2531"/>
              <a:ext cx="338" cy="413"/>
            </a:xfrm>
            <a:custGeom>
              <a:avLst/>
              <a:gdLst>
                <a:gd name="T0" fmla="*/ 2847 w 302"/>
                <a:gd name="T1" fmla="*/ 12164 h 333"/>
                <a:gd name="T2" fmla="*/ 2826 w 302"/>
                <a:gd name="T3" fmla="*/ 13256 h 333"/>
                <a:gd name="T4" fmla="*/ 2861 w 302"/>
                <a:gd name="T5" fmla="*/ 14707 h 333"/>
                <a:gd name="T6" fmla="*/ 2892 w 302"/>
                <a:gd name="T7" fmla="*/ 17108 h 333"/>
                <a:gd name="T8" fmla="*/ 2973 w 302"/>
                <a:gd name="T9" fmla="*/ 19846 h 333"/>
                <a:gd name="T10" fmla="*/ 3106 w 302"/>
                <a:gd name="T11" fmla="*/ 22198 h 333"/>
                <a:gd name="T12" fmla="*/ 2826 w 302"/>
                <a:gd name="T13" fmla="*/ 22544 h 333"/>
                <a:gd name="T14" fmla="*/ 2750 w 302"/>
                <a:gd name="T15" fmla="*/ 25348 h 333"/>
                <a:gd name="T16" fmla="*/ 2720 w 302"/>
                <a:gd name="T17" fmla="*/ 27960 h 333"/>
                <a:gd name="T18" fmla="*/ 2940 w 302"/>
                <a:gd name="T19" fmla="*/ 28677 h 333"/>
                <a:gd name="T20" fmla="*/ 2847 w 302"/>
                <a:gd name="T21" fmla="*/ 30619 h 333"/>
                <a:gd name="T22" fmla="*/ 2637 w 302"/>
                <a:gd name="T23" fmla="*/ 29096 h 333"/>
                <a:gd name="T24" fmla="*/ 2479 w 302"/>
                <a:gd name="T25" fmla="*/ 27826 h 333"/>
                <a:gd name="T26" fmla="*/ 2176 w 302"/>
                <a:gd name="T27" fmla="*/ 27559 h 333"/>
                <a:gd name="T28" fmla="*/ 2016 w 302"/>
                <a:gd name="T29" fmla="*/ 27284 h 333"/>
                <a:gd name="T30" fmla="*/ 1832 w 302"/>
                <a:gd name="T31" fmla="*/ 26642 h 333"/>
                <a:gd name="T32" fmla="*/ 1681 w 302"/>
                <a:gd name="T33" fmla="*/ 26315 h 333"/>
                <a:gd name="T34" fmla="*/ 1630 w 302"/>
                <a:gd name="T35" fmla="*/ 22832 h 333"/>
                <a:gd name="T36" fmla="*/ 1369 w 302"/>
                <a:gd name="T37" fmla="*/ 20634 h 333"/>
                <a:gd name="T38" fmla="*/ 1223 w 302"/>
                <a:gd name="T39" fmla="*/ 20107 h 333"/>
                <a:gd name="T40" fmla="*/ 1011 w 302"/>
                <a:gd name="T41" fmla="*/ 21877 h 333"/>
                <a:gd name="T42" fmla="*/ 807 w 302"/>
                <a:gd name="T43" fmla="*/ 20107 h 333"/>
                <a:gd name="T44" fmla="*/ 595 w 302"/>
                <a:gd name="T45" fmla="*/ 18409 h 333"/>
                <a:gd name="T46" fmla="*/ 294 w 302"/>
                <a:gd name="T47" fmla="*/ 18240 h 333"/>
                <a:gd name="T48" fmla="*/ 4 w 302"/>
                <a:gd name="T49" fmla="*/ 18409 h 333"/>
                <a:gd name="T50" fmla="*/ 4 w 302"/>
                <a:gd name="T51" fmla="*/ 17985 h 333"/>
                <a:gd name="T52" fmla="*/ 150 w 302"/>
                <a:gd name="T53" fmla="*/ 16317 h 333"/>
                <a:gd name="T54" fmla="*/ 294 w 302"/>
                <a:gd name="T55" fmla="*/ 16012 h 333"/>
                <a:gd name="T56" fmla="*/ 410 w 302"/>
                <a:gd name="T57" fmla="*/ 16706 h 333"/>
                <a:gd name="T58" fmla="*/ 691 w 302"/>
                <a:gd name="T59" fmla="*/ 14501 h 333"/>
                <a:gd name="T60" fmla="*/ 697 w 302"/>
                <a:gd name="T61" fmla="*/ 11968 h 333"/>
                <a:gd name="T62" fmla="*/ 927 w 302"/>
                <a:gd name="T63" fmla="*/ 9246 h 333"/>
                <a:gd name="T64" fmla="*/ 1011 w 302"/>
                <a:gd name="T65" fmla="*/ 6896 h 333"/>
                <a:gd name="T66" fmla="*/ 1059 w 302"/>
                <a:gd name="T67" fmla="*/ 4265 h 333"/>
                <a:gd name="T68" fmla="*/ 1071 w 302"/>
                <a:gd name="T69" fmla="*/ 1589 h 333"/>
                <a:gd name="T70" fmla="*/ 1369 w 302"/>
                <a:gd name="T71" fmla="*/ 1013 h 333"/>
                <a:gd name="T72" fmla="*/ 1712 w 302"/>
                <a:gd name="T73" fmla="*/ 1932 h 333"/>
                <a:gd name="T74" fmla="*/ 1859 w 302"/>
                <a:gd name="T75" fmla="*/ 1013 h 333"/>
                <a:gd name="T76" fmla="*/ 2144 w 302"/>
                <a:gd name="T77" fmla="*/ 659 h 333"/>
                <a:gd name="T78" fmla="*/ 2339 w 302"/>
                <a:gd name="T79" fmla="*/ 2 h 333"/>
                <a:gd name="T80" fmla="*/ 2562 w 302"/>
                <a:gd name="T81" fmla="*/ 345 h 333"/>
                <a:gd name="T82" fmla="*/ 2750 w 302"/>
                <a:gd name="T83" fmla="*/ 1454 h 333"/>
                <a:gd name="T84" fmla="*/ 2892 w 302"/>
                <a:gd name="T85" fmla="*/ 1013 h 333"/>
                <a:gd name="T86" fmla="*/ 3135 w 302"/>
                <a:gd name="T87" fmla="*/ 3032 h 333"/>
                <a:gd name="T88" fmla="*/ 3209 w 302"/>
                <a:gd name="T89" fmla="*/ 5180 h 333"/>
                <a:gd name="T90" fmla="*/ 2985 w 302"/>
                <a:gd name="T91" fmla="*/ 7388 h 333"/>
                <a:gd name="T92" fmla="*/ 2940 w 302"/>
                <a:gd name="T93" fmla="*/ 1103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GB"/>
            </a:p>
          </p:txBody>
        </p:sp>
        <p:sp>
          <p:nvSpPr>
            <p:cNvPr id="34060" name="Freeform 266"/>
            <p:cNvSpPr>
              <a:spLocks/>
            </p:cNvSpPr>
            <p:nvPr/>
          </p:nvSpPr>
          <p:spPr bwMode="auto">
            <a:xfrm>
              <a:off x="2898" y="2830"/>
              <a:ext cx="207" cy="216"/>
            </a:xfrm>
            <a:custGeom>
              <a:avLst/>
              <a:gdLst>
                <a:gd name="T0" fmla="*/ 351 w 185"/>
                <a:gd name="T1" fmla="*/ 7044 h 175"/>
                <a:gd name="T2" fmla="*/ 191 w 185"/>
                <a:gd name="T3" fmla="*/ 7044 h 175"/>
                <a:gd name="T4" fmla="*/ 2 w 185"/>
                <a:gd name="T5" fmla="*/ 7044 h 175"/>
                <a:gd name="T6" fmla="*/ 2 w 185"/>
                <a:gd name="T7" fmla="*/ 8230 h 175"/>
                <a:gd name="T8" fmla="*/ 2 w 185"/>
                <a:gd name="T9" fmla="*/ 9356 h 175"/>
                <a:gd name="T10" fmla="*/ 0 w 185"/>
                <a:gd name="T11" fmla="*/ 10553 h 175"/>
                <a:gd name="T12" fmla="*/ 0 w 185"/>
                <a:gd name="T13" fmla="*/ 11801 h 175"/>
                <a:gd name="T14" fmla="*/ 122 w 185"/>
                <a:gd name="T15" fmla="*/ 13019 h 175"/>
                <a:gd name="T16" fmla="*/ 214 w 185"/>
                <a:gd name="T17" fmla="*/ 13915 h 175"/>
                <a:gd name="T18" fmla="*/ 351 w 185"/>
                <a:gd name="T19" fmla="*/ 13754 h 175"/>
                <a:gd name="T20" fmla="*/ 526 w 185"/>
                <a:gd name="T21" fmla="*/ 14150 h 175"/>
                <a:gd name="T22" fmla="*/ 778 w 185"/>
                <a:gd name="T23" fmla="*/ 14566 h 175"/>
                <a:gd name="T24" fmla="*/ 928 w 185"/>
                <a:gd name="T25" fmla="*/ 13549 h 175"/>
                <a:gd name="T26" fmla="*/ 1093 w 185"/>
                <a:gd name="T27" fmla="*/ 12374 h 175"/>
                <a:gd name="T28" fmla="*/ 1156 w 185"/>
                <a:gd name="T29" fmla="*/ 11548 h 175"/>
                <a:gd name="T30" fmla="*/ 1270 w 185"/>
                <a:gd name="T31" fmla="*/ 11143 h 175"/>
                <a:gd name="T32" fmla="*/ 1414 w 185"/>
                <a:gd name="T33" fmla="*/ 10977 h 175"/>
                <a:gd name="T34" fmla="*/ 1355 w 185"/>
                <a:gd name="T35" fmla="*/ 10250 h 175"/>
                <a:gd name="T36" fmla="*/ 1485 w 185"/>
                <a:gd name="T37" fmla="*/ 9816 h 175"/>
                <a:gd name="T38" fmla="*/ 1590 w 185"/>
                <a:gd name="T39" fmla="*/ 9356 h 175"/>
                <a:gd name="T40" fmla="*/ 1715 w 185"/>
                <a:gd name="T41" fmla="*/ 8909 h 175"/>
                <a:gd name="T42" fmla="*/ 1854 w 185"/>
                <a:gd name="T43" fmla="*/ 8629 h 175"/>
                <a:gd name="T44" fmla="*/ 1777 w 185"/>
                <a:gd name="T45" fmla="*/ 8097 h 175"/>
                <a:gd name="T46" fmla="*/ 1872 w 185"/>
                <a:gd name="T47" fmla="*/ 6443 h 175"/>
                <a:gd name="T48" fmla="*/ 1913 w 185"/>
                <a:gd name="T49" fmla="*/ 6067 h 175"/>
                <a:gd name="T50" fmla="*/ 1913 w 185"/>
                <a:gd name="T51" fmla="*/ 5085 h 175"/>
                <a:gd name="T52" fmla="*/ 1919 w 185"/>
                <a:gd name="T53" fmla="*/ 3746 h 175"/>
                <a:gd name="T54" fmla="*/ 1967 w 185"/>
                <a:gd name="T55" fmla="*/ 3242 h 175"/>
                <a:gd name="T56" fmla="*/ 1854 w 185"/>
                <a:gd name="T57" fmla="*/ 2118 h 175"/>
                <a:gd name="T58" fmla="*/ 1854 w 185"/>
                <a:gd name="T59" fmla="*/ 1716 h 175"/>
                <a:gd name="T60" fmla="*/ 1686 w 185"/>
                <a:gd name="T61" fmla="*/ 912 h 175"/>
                <a:gd name="T62" fmla="*/ 1507 w 185"/>
                <a:gd name="T63" fmla="*/ 2 h 175"/>
                <a:gd name="T64" fmla="*/ 1485 w 185"/>
                <a:gd name="T65" fmla="*/ 0 h 175"/>
                <a:gd name="T66" fmla="*/ 1327 w 185"/>
                <a:gd name="T67" fmla="*/ 2 h 175"/>
                <a:gd name="T68" fmla="*/ 1211 w 185"/>
                <a:gd name="T69" fmla="*/ 318 h 175"/>
                <a:gd name="T70" fmla="*/ 1093 w 185"/>
                <a:gd name="T71" fmla="*/ 1528 h 175"/>
                <a:gd name="T72" fmla="*/ 1133 w 185"/>
                <a:gd name="T73" fmla="*/ 2873 h 175"/>
                <a:gd name="T74" fmla="*/ 1093 w 185"/>
                <a:gd name="T75" fmla="*/ 4002 h 175"/>
                <a:gd name="T76" fmla="*/ 1093 w 185"/>
                <a:gd name="T77" fmla="*/ 5220 h 175"/>
                <a:gd name="T78" fmla="*/ 1262 w 185"/>
                <a:gd name="T79" fmla="*/ 6276 h 175"/>
                <a:gd name="T80" fmla="*/ 1327 w 185"/>
                <a:gd name="T81" fmla="*/ 5981 h 175"/>
                <a:gd name="T82" fmla="*/ 1270 w 185"/>
                <a:gd name="T83" fmla="*/ 7698 h 175"/>
                <a:gd name="T84" fmla="*/ 1223 w 185"/>
                <a:gd name="T85" fmla="*/ 7698 h 175"/>
                <a:gd name="T86" fmla="*/ 1183 w 185"/>
                <a:gd name="T87" fmla="*/ 7698 h 175"/>
                <a:gd name="T88" fmla="*/ 1033 w 185"/>
                <a:gd name="T89" fmla="*/ 6276 h 175"/>
                <a:gd name="T90" fmla="*/ 928 w 185"/>
                <a:gd name="T91" fmla="*/ 5664 h 175"/>
                <a:gd name="T92" fmla="*/ 864 w 185"/>
                <a:gd name="T93" fmla="*/ 5085 h 175"/>
                <a:gd name="T94" fmla="*/ 807 w 185"/>
                <a:gd name="T95" fmla="*/ 5664 h 175"/>
                <a:gd name="T96" fmla="*/ 565 w 185"/>
                <a:gd name="T97" fmla="*/ 4915 h 175"/>
                <a:gd name="T98" fmla="*/ 555 w 185"/>
                <a:gd name="T99" fmla="*/ 4545 h 175"/>
                <a:gd name="T100" fmla="*/ 403 w 185"/>
                <a:gd name="T101" fmla="*/ 4624 h 175"/>
                <a:gd name="T102" fmla="*/ 351 w 185"/>
                <a:gd name="T103" fmla="*/ 3935 h 175"/>
                <a:gd name="T104" fmla="*/ 351 w 185"/>
                <a:gd name="T105" fmla="*/ 5451 h 175"/>
                <a:gd name="T106" fmla="*/ 351 w 185"/>
                <a:gd name="T107" fmla="*/ 7044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GB"/>
            </a:p>
          </p:txBody>
        </p:sp>
        <p:sp>
          <p:nvSpPr>
            <p:cNvPr id="34061" name="Freeform 267"/>
            <p:cNvSpPr>
              <a:spLocks/>
            </p:cNvSpPr>
            <p:nvPr/>
          </p:nvSpPr>
          <p:spPr bwMode="auto">
            <a:xfrm>
              <a:off x="2955" y="2993"/>
              <a:ext cx="134" cy="150"/>
            </a:xfrm>
            <a:custGeom>
              <a:avLst/>
              <a:gdLst>
                <a:gd name="T0" fmla="*/ 610 w 120"/>
                <a:gd name="T1" fmla="*/ 10613 h 121"/>
                <a:gd name="T2" fmla="*/ 548 w 120"/>
                <a:gd name="T3" fmla="*/ 10375 h 121"/>
                <a:gd name="T4" fmla="*/ 431 w 120"/>
                <a:gd name="T5" fmla="*/ 9616 h 121"/>
                <a:gd name="T6" fmla="*/ 355 w 120"/>
                <a:gd name="T7" fmla="*/ 8369 h 121"/>
                <a:gd name="T8" fmla="*/ 331 w 120"/>
                <a:gd name="T9" fmla="*/ 7703 h 121"/>
                <a:gd name="T10" fmla="*/ 318 w 120"/>
                <a:gd name="T11" fmla="*/ 7584 h 121"/>
                <a:gd name="T12" fmla="*/ 189 w 120"/>
                <a:gd name="T13" fmla="*/ 6609 h 121"/>
                <a:gd name="T14" fmla="*/ 87 w 120"/>
                <a:gd name="T15" fmla="*/ 5195 h 121"/>
                <a:gd name="T16" fmla="*/ 0 w 120"/>
                <a:gd name="T17" fmla="*/ 3421 h 121"/>
                <a:gd name="T18" fmla="*/ 236 w 120"/>
                <a:gd name="T19" fmla="*/ 3902 h 121"/>
                <a:gd name="T20" fmla="*/ 386 w 120"/>
                <a:gd name="T21" fmla="*/ 2760 h 121"/>
                <a:gd name="T22" fmla="*/ 548 w 120"/>
                <a:gd name="T23" fmla="*/ 1556 h 121"/>
                <a:gd name="T24" fmla="*/ 610 w 120"/>
                <a:gd name="T25" fmla="*/ 658 h 121"/>
                <a:gd name="T26" fmla="*/ 717 w 120"/>
                <a:gd name="T27" fmla="*/ 2 h 121"/>
                <a:gd name="T28" fmla="*/ 849 w 120"/>
                <a:gd name="T29" fmla="*/ 0 h 121"/>
                <a:gd name="T30" fmla="*/ 849 w 120"/>
                <a:gd name="T31" fmla="*/ 658 h 121"/>
                <a:gd name="T32" fmla="*/ 910 w 120"/>
                <a:gd name="T33" fmla="*/ 658 h 121"/>
                <a:gd name="T34" fmla="*/ 1059 w 120"/>
                <a:gd name="T35" fmla="*/ 1255 h 121"/>
                <a:gd name="T36" fmla="*/ 1229 w 120"/>
                <a:gd name="T37" fmla="*/ 1775 h 121"/>
                <a:gd name="T38" fmla="*/ 1229 w 120"/>
                <a:gd name="T39" fmla="*/ 3902 h 121"/>
                <a:gd name="T40" fmla="*/ 1195 w 120"/>
                <a:gd name="T41" fmla="*/ 5195 h 121"/>
                <a:gd name="T42" fmla="*/ 1195 w 120"/>
                <a:gd name="T43" fmla="*/ 6609 h 121"/>
                <a:gd name="T44" fmla="*/ 1135 w 120"/>
                <a:gd name="T45" fmla="*/ 7983 h 121"/>
                <a:gd name="T46" fmla="*/ 1119 w 120"/>
                <a:gd name="T47" fmla="*/ 9214 h 121"/>
                <a:gd name="T48" fmla="*/ 1002 w 120"/>
                <a:gd name="T49" fmla="*/ 10150 h 121"/>
                <a:gd name="T50" fmla="*/ 910 w 120"/>
                <a:gd name="T51" fmla="*/ 11043 h 121"/>
                <a:gd name="T52" fmla="*/ 763 w 120"/>
                <a:gd name="T53" fmla="*/ 10758 h 121"/>
                <a:gd name="T54" fmla="*/ 616 w 120"/>
                <a:gd name="T55" fmla="*/ 10758 h 121"/>
                <a:gd name="T56" fmla="*/ 610 w 120"/>
                <a:gd name="T57" fmla="*/ 10613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GB"/>
            </a:p>
          </p:txBody>
        </p:sp>
        <p:sp>
          <p:nvSpPr>
            <p:cNvPr id="34062" name="Freeform 268"/>
            <p:cNvSpPr>
              <a:spLocks/>
            </p:cNvSpPr>
            <p:nvPr/>
          </p:nvSpPr>
          <p:spPr bwMode="auto">
            <a:xfrm>
              <a:off x="1540" y="3315"/>
              <a:ext cx="84" cy="105"/>
            </a:xfrm>
            <a:custGeom>
              <a:avLst/>
              <a:gdLst>
                <a:gd name="T0" fmla="*/ 612 w 76"/>
                <a:gd name="T1" fmla="*/ 3595 h 85"/>
                <a:gd name="T2" fmla="*/ 483 w 76"/>
                <a:gd name="T3" fmla="*/ 2626 h 85"/>
                <a:gd name="T4" fmla="*/ 357 w 76"/>
                <a:gd name="T5" fmla="*/ 1544 h 85"/>
                <a:gd name="T6" fmla="*/ 254 w 76"/>
                <a:gd name="T7" fmla="*/ 1175 h 85"/>
                <a:gd name="T8" fmla="*/ 239 w 76"/>
                <a:gd name="T9" fmla="*/ 1175 h 85"/>
                <a:gd name="T10" fmla="*/ 76 w 76"/>
                <a:gd name="T11" fmla="*/ 0 h 85"/>
                <a:gd name="T12" fmla="*/ 0 w 76"/>
                <a:gd name="T13" fmla="*/ 0 h 85"/>
                <a:gd name="T14" fmla="*/ 0 w 76"/>
                <a:gd name="T15" fmla="*/ 2 h 85"/>
                <a:gd name="T16" fmla="*/ 0 w 76"/>
                <a:gd name="T17" fmla="*/ 1792 h 85"/>
                <a:gd name="T18" fmla="*/ 0 w 76"/>
                <a:gd name="T19" fmla="*/ 3379 h 85"/>
                <a:gd name="T20" fmla="*/ 0 w 76"/>
                <a:gd name="T21" fmla="*/ 3595 h 85"/>
                <a:gd name="T22" fmla="*/ 0 w 76"/>
                <a:gd name="T23" fmla="*/ 4772 h 85"/>
                <a:gd name="T24" fmla="*/ 56 w 76"/>
                <a:gd name="T25" fmla="*/ 6043 h 85"/>
                <a:gd name="T26" fmla="*/ 216 w 76"/>
                <a:gd name="T27" fmla="*/ 6777 h 85"/>
                <a:gd name="T28" fmla="*/ 421 w 76"/>
                <a:gd name="T29" fmla="*/ 7236 h 85"/>
                <a:gd name="T30" fmla="*/ 515 w 76"/>
                <a:gd name="T31" fmla="*/ 6610 h 85"/>
                <a:gd name="T32" fmla="*/ 627 w 76"/>
                <a:gd name="T33" fmla="*/ 5387 h 85"/>
                <a:gd name="T34" fmla="*/ 569 w 76"/>
                <a:gd name="T35" fmla="*/ 4248 h 85"/>
                <a:gd name="T36" fmla="*/ 612 w 76"/>
                <a:gd name="T37" fmla="*/ 3595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GB"/>
            </a:p>
          </p:txBody>
        </p:sp>
        <p:sp>
          <p:nvSpPr>
            <p:cNvPr id="34063" name="Freeform 269"/>
            <p:cNvSpPr>
              <a:spLocks/>
            </p:cNvSpPr>
            <p:nvPr/>
          </p:nvSpPr>
          <p:spPr bwMode="auto">
            <a:xfrm>
              <a:off x="1329" y="3128"/>
              <a:ext cx="269" cy="670"/>
            </a:xfrm>
            <a:custGeom>
              <a:avLst/>
              <a:gdLst>
                <a:gd name="T0" fmla="*/ 1372 w 241"/>
                <a:gd name="T1" fmla="*/ 30565 h 541"/>
                <a:gd name="T2" fmla="*/ 1305 w 241"/>
                <a:gd name="T3" fmla="*/ 32487 h 541"/>
                <a:gd name="T4" fmla="*/ 1414 w 241"/>
                <a:gd name="T5" fmla="*/ 32648 h 541"/>
                <a:gd name="T6" fmla="*/ 1488 w 241"/>
                <a:gd name="T7" fmla="*/ 33562 h 541"/>
                <a:gd name="T8" fmla="*/ 1322 w 241"/>
                <a:gd name="T9" fmla="*/ 33256 h 541"/>
                <a:gd name="T10" fmla="*/ 1322 w 241"/>
                <a:gd name="T11" fmla="*/ 34947 h 541"/>
                <a:gd name="T12" fmla="*/ 1322 w 241"/>
                <a:gd name="T13" fmla="*/ 36845 h 541"/>
                <a:gd name="T14" fmla="*/ 1162 w 241"/>
                <a:gd name="T15" fmla="*/ 39265 h 541"/>
                <a:gd name="T16" fmla="*/ 1476 w 241"/>
                <a:gd name="T17" fmla="*/ 40723 h 541"/>
                <a:gd name="T18" fmla="*/ 1476 w 241"/>
                <a:gd name="T19" fmla="*/ 41565 h 541"/>
                <a:gd name="T20" fmla="*/ 1322 w 241"/>
                <a:gd name="T21" fmla="*/ 43632 h 541"/>
                <a:gd name="T22" fmla="*/ 1243 w 241"/>
                <a:gd name="T23" fmla="*/ 44485 h 541"/>
                <a:gd name="T24" fmla="*/ 1258 w 241"/>
                <a:gd name="T25" fmla="*/ 45182 h 541"/>
                <a:gd name="T26" fmla="*/ 1229 w 241"/>
                <a:gd name="T27" fmla="*/ 46246 h 541"/>
                <a:gd name="T28" fmla="*/ 1243 w 241"/>
                <a:gd name="T29" fmla="*/ 47128 h 541"/>
                <a:gd name="T30" fmla="*/ 1414 w 241"/>
                <a:gd name="T31" fmla="*/ 48301 h 541"/>
                <a:gd name="T32" fmla="*/ 905 w 241"/>
                <a:gd name="T33" fmla="*/ 47483 h 541"/>
                <a:gd name="T34" fmla="*/ 727 w 241"/>
                <a:gd name="T35" fmla="*/ 45702 h 541"/>
                <a:gd name="T36" fmla="*/ 522 w 241"/>
                <a:gd name="T37" fmla="*/ 43632 h 541"/>
                <a:gd name="T38" fmla="*/ 601 w 241"/>
                <a:gd name="T39" fmla="*/ 40506 h 541"/>
                <a:gd name="T40" fmla="*/ 547 w 241"/>
                <a:gd name="T41" fmla="*/ 37738 h 541"/>
                <a:gd name="T42" fmla="*/ 457 w 241"/>
                <a:gd name="T43" fmla="*/ 36620 h 541"/>
                <a:gd name="T44" fmla="*/ 439 w 241"/>
                <a:gd name="T45" fmla="*/ 35586 h 541"/>
                <a:gd name="T46" fmla="*/ 284 w 241"/>
                <a:gd name="T47" fmla="*/ 33050 h 541"/>
                <a:gd name="T48" fmla="*/ 211 w 241"/>
                <a:gd name="T49" fmla="*/ 29698 h 541"/>
                <a:gd name="T50" fmla="*/ 237 w 241"/>
                <a:gd name="T51" fmla="*/ 27238 h 541"/>
                <a:gd name="T52" fmla="*/ 169 w 241"/>
                <a:gd name="T53" fmla="*/ 24950 h 541"/>
                <a:gd name="T54" fmla="*/ 189 w 241"/>
                <a:gd name="T55" fmla="*/ 22602 h 541"/>
                <a:gd name="T56" fmla="*/ 189 w 241"/>
                <a:gd name="T57" fmla="*/ 19363 h 541"/>
                <a:gd name="T58" fmla="*/ 70 w 241"/>
                <a:gd name="T59" fmla="*/ 17103 h 541"/>
                <a:gd name="T60" fmla="*/ 0 w 241"/>
                <a:gd name="T61" fmla="*/ 14736 h 541"/>
                <a:gd name="T62" fmla="*/ 2 w 241"/>
                <a:gd name="T63" fmla="*/ 12667 h 541"/>
                <a:gd name="T64" fmla="*/ 70 w 241"/>
                <a:gd name="T65" fmla="*/ 10046 h 541"/>
                <a:gd name="T66" fmla="*/ 189 w 241"/>
                <a:gd name="T67" fmla="*/ 8231 h 541"/>
                <a:gd name="T68" fmla="*/ 121 w 241"/>
                <a:gd name="T69" fmla="*/ 5120 h 541"/>
                <a:gd name="T70" fmla="*/ 284 w 241"/>
                <a:gd name="T71" fmla="*/ 3601 h 541"/>
                <a:gd name="T72" fmla="*/ 284 w 241"/>
                <a:gd name="T73" fmla="*/ 1896 h 541"/>
                <a:gd name="T74" fmla="*/ 439 w 241"/>
                <a:gd name="T75" fmla="*/ 425 h 541"/>
                <a:gd name="T76" fmla="*/ 686 w 241"/>
                <a:gd name="T77" fmla="*/ 1428 h 541"/>
                <a:gd name="T78" fmla="*/ 931 w 241"/>
                <a:gd name="T79" fmla="*/ 425 h 541"/>
                <a:gd name="T80" fmla="*/ 1116 w 241"/>
                <a:gd name="T81" fmla="*/ 2031 h 541"/>
                <a:gd name="T82" fmla="*/ 1404 w 241"/>
                <a:gd name="T83" fmla="*/ 3974 h 541"/>
                <a:gd name="T84" fmla="*/ 1661 w 241"/>
                <a:gd name="T85" fmla="*/ 5203 h 541"/>
                <a:gd name="T86" fmla="*/ 1735 w 241"/>
                <a:gd name="T87" fmla="*/ 7465 h 541"/>
                <a:gd name="T88" fmla="*/ 1880 w 241"/>
                <a:gd name="T89" fmla="*/ 9031 h 541"/>
                <a:gd name="T90" fmla="*/ 2162 w 241"/>
                <a:gd name="T91" fmla="*/ 8857 h 541"/>
                <a:gd name="T92" fmla="*/ 2261 w 241"/>
                <a:gd name="T93" fmla="*/ 6039 h 541"/>
                <a:gd name="T94" fmla="*/ 2417 w 241"/>
                <a:gd name="T95" fmla="*/ 8231 h 541"/>
                <a:gd name="T96" fmla="*/ 2231 w 241"/>
                <a:gd name="T97" fmla="*/ 9726 h 541"/>
                <a:gd name="T98" fmla="*/ 2069 w 241"/>
                <a:gd name="T99" fmla="*/ 11579 h 541"/>
                <a:gd name="T100" fmla="*/ 1908 w 241"/>
                <a:gd name="T101" fmla="*/ 13478 h 541"/>
                <a:gd name="T102" fmla="*/ 1908 w 241"/>
                <a:gd name="T103" fmla="*/ 15382 h 541"/>
                <a:gd name="T104" fmla="*/ 1908 w 241"/>
                <a:gd name="T105" fmla="*/ 18109 h 541"/>
                <a:gd name="T106" fmla="*/ 1952 w 241"/>
                <a:gd name="T107" fmla="*/ 20538 h 541"/>
                <a:gd name="T108" fmla="*/ 2162 w 241"/>
                <a:gd name="T109" fmla="*/ 22885 h 541"/>
                <a:gd name="T110" fmla="*/ 2221 w 241"/>
                <a:gd name="T111" fmla="*/ 25069 h 541"/>
                <a:gd name="T112" fmla="*/ 2014 w 241"/>
                <a:gd name="T113" fmla="*/ 26831 h 541"/>
                <a:gd name="T114" fmla="*/ 1755 w 241"/>
                <a:gd name="T115" fmla="*/ 27238 h 541"/>
                <a:gd name="T116" fmla="*/ 1531 w 241"/>
                <a:gd name="T117" fmla="*/ 27368 h 541"/>
                <a:gd name="T118" fmla="*/ 1578 w 241"/>
                <a:gd name="T119" fmla="*/ 29930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GB"/>
            </a:p>
          </p:txBody>
        </p:sp>
        <p:sp>
          <p:nvSpPr>
            <p:cNvPr id="34064" name="Freeform 270"/>
            <p:cNvSpPr>
              <a:spLocks/>
            </p:cNvSpPr>
            <p:nvPr/>
          </p:nvSpPr>
          <p:spPr bwMode="auto">
            <a:xfrm>
              <a:off x="1294" y="3034"/>
              <a:ext cx="194" cy="796"/>
            </a:xfrm>
            <a:custGeom>
              <a:avLst/>
              <a:gdLst>
                <a:gd name="T0" fmla="*/ 190 w 173"/>
                <a:gd name="T1" fmla="*/ 22595 h 643"/>
                <a:gd name="T2" fmla="*/ 213 w 173"/>
                <a:gd name="T3" fmla="*/ 26425 h 643"/>
                <a:gd name="T4" fmla="*/ 155 w 173"/>
                <a:gd name="T5" fmla="*/ 30555 h 643"/>
                <a:gd name="T6" fmla="*/ 246 w 173"/>
                <a:gd name="T7" fmla="*/ 33885 h 643"/>
                <a:gd name="T8" fmla="*/ 364 w 173"/>
                <a:gd name="T9" fmla="*/ 38014 h 643"/>
                <a:gd name="T10" fmla="*/ 498 w 173"/>
                <a:gd name="T11" fmla="*/ 38014 h 643"/>
                <a:gd name="T12" fmla="*/ 576 w 173"/>
                <a:gd name="T13" fmla="*/ 39076 h 643"/>
                <a:gd name="T14" fmla="*/ 576 w 173"/>
                <a:gd name="T15" fmla="*/ 40368 h 643"/>
                <a:gd name="T16" fmla="*/ 691 w 173"/>
                <a:gd name="T17" fmla="*/ 42696 h 643"/>
                <a:gd name="T18" fmla="*/ 652 w 173"/>
                <a:gd name="T19" fmla="*/ 43885 h 643"/>
                <a:gd name="T20" fmla="*/ 652 w 173"/>
                <a:gd name="T21" fmla="*/ 45285 h 643"/>
                <a:gd name="T22" fmla="*/ 616 w 173"/>
                <a:gd name="T23" fmla="*/ 45392 h 643"/>
                <a:gd name="T24" fmla="*/ 535 w 173"/>
                <a:gd name="T25" fmla="*/ 44712 h 643"/>
                <a:gd name="T26" fmla="*/ 425 w 173"/>
                <a:gd name="T27" fmla="*/ 46043 h 643"/>
                <a:gd name="T28" fmla="*/ 691 w 173"/>
                <a:gd name="T29" fmla="*/ 46864 h 643"/>
                <a:gd name="T30" fmla="*/ 616 w 173"/>
                <a:gd name="T31" fmla="*/ 47494 h 643"/>
                <a:gd name="T32" fmla="*/ 820 w 173"/>
                <a:gd name="T33" fmla="*/ 47969 h 643"/>
                <a:gd name="T34" fmla="*/ 652 w 173"/>
                <a:gd name="T35" fmla="*/ 48067 h 643"/>
                <a:gd name="T36" fmla="*/ 820 w 173"/>
                <a:gd name="T37" fmla="*/ 50534 h 643"/>
                <a:gd name="T38" fmla="*/ 920 w 173"/>
                <a:gd name="T39" fmla="*/ 51658 h 643"/>
                <a:gd name="T40" fmla="*/ 1065 w 173"/>
                <a:gd name="T41" fmla="*/ 53174 h 643"/>
                <a:gd name="T42" fmla="*/ 1136 w 173"/>
                <a:gd name="T43" fmla="*/ 53832 h 643"/>
                <a:gd name="T44" fmla="*/ 1214 w 173"/>
                <a:gd name="T45" fmla="*/ 55142 h 643"/>
                <a:gd name="T46" fmla="*/ 1303 w 173"/>
                <a:gd name="T47" fmla="*/ 55845 h 643"/>
                <a:gd name="T48" fmla="*/ 1630 w 173"/>
                <a:gd name="T49" fmla="*/ 55048 h 643"/>
                <a:gd name="T50" fmla="*/ 1651 w 173"/>
                <a:gd name="T51" fmla="*/ 54128 h 643"/>
                <a:gd name="T52" fmla="*/ 1157 w 173"/>
                <a:gd name="T53" fmla="*/ 52079 h 643"/>
                <a:gd name="T54" fmla="*/ 1022 w 173"/>
                <a:gd name="T55" fmla="*/ 48953 h 643"/>
                <a:gd name="T56" fmla="*/ 950 w 173"/>
                <a:gd name="T57" fmla="*/ 44141 h 643"/>
                <a:gd name="T58" fmla="*/ 950 w 173"/>
                <a:gd name="T59" fmla="*/ 42696 h 643"/>
                <a:gd name="T60" fmla="*/ 652 w 173"/>
                <a:gd name="T61" fmla="*/ 39544 h 643"/>
                <a:gd name="T62" fmla="*/ 558 w 173"/>
                <a:gd name="T63" fmla="*/ 34516 h 643"/>
                <a:gd name="T64" fmla="*/ 535 w 173"/>
                <a:gd name="T65" fmla="*/ 31320 h 643"/>
                <a:gd name="T66" fmla="*/ 535 w 173"/>
                <a:gd name="T67" fmla="*/ 27999 h 643"/>
                <a:gd name="T68" fmla="*/ 425 w 173"/>
                <a:gd name="T69" fmla="*/ 23671 h 643"/>
                <a:gd name="T70" fmla="*/ 396 w 173"/>
                <a:gd name="T71" fmla="*/ 20206 h 643"/>
                <a:gd name="T72" fmla="*/ 425 w 173"/>
                <a:gd name="T73" fmla="*/ 16728 h 643"/>
                <a:gd name="T74" fmla="*/ 498 w 173"/>
                <a:gd name="T75" fmla="*/ 14079 h 643"/>
                <a:gd name="T76" fmla="*/ 652 w 173"/>
                <a:gd name="T77" fmla="*/ 10243 h 643"/>
                <a:gd name="T78" fmla="*/ 535 w 173"/>
                <a:gd name="T79" fmla="*/ 8179 h 643"/>
                <a:gd name="T80" fmla="*/ 325 w 173"/>
                <a:gd name="T81" fmla="*/ 3956 h 643"/>
                <a:gd name="T82" fmla="*/ 190 w 173"/>
                <a:gd name="T83" fmla="*/ 920 h 643"/>
                <a:gd name="T84" fmla="*/ 3 w 173"/>
                <a:gd name="T85" fmla="*/ 1235 h 643"/>
                <a:gd name="T86" fmla="*/ 76 w 173"/>
                <a:gd name="T87" fmla="*/ 5503 h 643"/>
                <a:gd name="T88" fmla="*/ 76 w 173"/>
                <a:gd name="T89" fmla="*/ 9630 h 643"/>
                <a:gd name="T90" fmla="*/ 107 w 173"/>
                <a:gd name="T91" fmla="*/ 15516 h 643"/>
                <a:gd name="T92" fmla="*/ 135 w 173"/>
                <a:gd name="T93" fmla="*/ 20206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GB"/>
            </a:p>
          </p:txBody>
        </p:sp>
        <p:sp>
          <p:nvSpPr>
            <p:cNvPr id="34065" name="Freeform 271"/>
            <p:cNvSpPr>
              <a:spLocks/>
            </p:cNvSpPr>
            <p:nvPr/>
          </p:nvSpPr>
          <p:spPr bwMode="auto">
            <a:xfrm>
              <a:off x="1327" y="3572"/>
              <a:ext cx="12" cy="33"/>
            </a:xfrm>
            <a:custGeom>
              <a:avLst/>
              <a:gdLst>
                <a:gd name="T0" fmla="*/ 4 w 11"/>
                <a:gd name="T1" fmla="*/ 0 h 26"/>
                <a:gd name="T2" fmla="*/ 0 w 11"/>
                <a:gd name="T3" fmla="*/ 0 h 26"/>
                <a:gd name="T4" fmla="*/ 45 w 11"/>
                <a:gd name="T5" fmla="*/ 3852 h 26"/>
                <a:gd name="T6" fmla="*/ 53 w 11"/>
                <a:gd name="T7" fmla="*/ 3483 h 26"/>
                <a:gd name="T8" fmla="*/ 63 w 11"/>
                <a:gd name="T9" fmla="*/ 2744 h 26"/>
                <a:gd name="T10" fmla="*/ 53 w 11"/>
                <a:gd name="T11" fmla="*/ 1042 h 26"/>
                <a:gd name="T12" fmla="*/ 53 w 11"/>
                <a:gd name="T13" fmla="*/ 1042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GB"/>
            </a:p>
          </p:txBody>
        </p:sp>
        <p:sp>
          <p:nvSpPr>
            <p:cNvPr id="34066" name="Freeform 272"/>
            <p:cNvSpPr>
              <a:spLocks/>
            </p:cNvSpPr>
            <p:nvPr/>
          </p:nvSpPr>
          <p:spPr bwMode="auto">
            <a:xfrm>
              <a:off x="1357" y="3722"/>
              <a:ext cx="17" cy="26"/>
            </a:xfrm>
            <a:custGeom>
              <a:avLst/>
              <a:gdLst>
                <a:gd name="T0" fmla="*/ 424 w 14"/>
                <a:gd name="T1" fmla="*/ 0 h 21"/>
                <a:gd name="T2" fmla="*/ 0 w 14"/>
                <a:gd name="T3" fmla="*/ 806 h 21"/>
                <a:gd name="T4" fmla="*/ 424 w 14"/>
                <a:gd name="T5" fmla="*/ 1746 h 21"/>
                <a:gd name="T6" fmla="*/ 866 w 14"/>
                <a:gd name="T7" fmla="*/ 1894 h 21"/>
                <a:gd name="T8" fmla="*/ 866 w 14"/>
                <a:gd name="T9" fmla="*/ 1236 h 21"/>
                <a:gd name="T10" fmla="*/ 424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GB"/>
            </a:p>
          </p:txBody>
        </p:sp>
        <p:sp>
          <p:nvSpPr>
            <p:cNvPr id="34067" name="Freeform 273"/>
            <p:cNvSpPr>
              <a:spLocks/>
            </p:cNvSpPr>
            <p:nvPr/>
          </p:nvSpPr>
          <p:spPr bwMode="auto">
            <a:xfrm>
              <a:off x="1091" y="2616"/>
              <a:ext cx="100" cy="143"/>
            </a:xfrm>
            <a:custGeom>
              <a:avLst/>
              <a:gdLst>
                <a:gd name="T0" fmla="*/ 0 w 90"/>
                <a:gd name="T1" fmla="*/ 3870 h 116"/>
                <a:gd name="T2" fmla="*/ 2 w 90"/>
                <a:gd name="T3" fmla="*/ 5160 h 116"/>
                <a:gd name="T4" fmla="*/ 0 w 90"/>
                <a:gd name="T5" fmla="*/ 5568 h 116"/>
                <a:gd name="T6" fmla="*/ 108 w 90"/>
                <a:gd name="T7" fmla="*/ 5738 h 116"/>
                <a:gd name="T8" fmla="*/ 133 w 90"/>
                <a:gd name="T9" fmla="*/ 5568 h 116"/>
                <a:gd name="T10" fmla="*/ 153 w 90"/>
                <a:gd name="T11" fmla="*/ 5738 h 116"/>
                <a:gd name="T12" fmla="*/ 153 w 90"/>
                <a:gd name="T13" fmla="*/ 6696 h 116"/>
                <a:gd name="T14" fmla="*/ 87 w 90"/>
                <a:gd name="T15" fmla="*/ 7074 h 116"/>
                <a:gd name="T16" fmla="*/ 87 w 90"/>
                <a:gd name="T17" fmla="*/ 7842 h 116"/>
                <a:gd name="T18" fmla="*/ 63 w 90"/>
                <a:gd name="T19" fmla="*/ 8425 h 116"/>
                <a:gd name="T20" fmla="*/ 108 w 90"/>
                <a:gd name="T21" fmla="*/ 8425 h 116"/>
                <a:gd name="T22" fmla="*/ 280 w 90"/>
                <a:gd name="T23" fmla="*/ 9403 h 116"/>
                <a:gd name="T24" fmla="*/ 320 w 90"/>
                <a:gd name="T25" fmla="*/ 8755 h 116"/>
                <a:gd name="T26" fmla="*/ 320 w 90"/>
                <a:gd name="T27" fmla="*/ 8255 h 116"/>
                <a:gd name="T28" fmla="*/ 356 w 90"/>
                <a:gd name="T29" fmla="*/ 7692 h 116"/>
                <a:gd name="T30" fmla="*/ 393 w 90"/>
                <a:gd name="T31" fmla="*/ 6696 h 116"/>
                <a:gd name="T32" fmla="*/ 393 w 90"/>
                <a:gd name="T33" fmla="*/ 6696 h 116"/>
                <a:gd name="T34" fmla="*/ 393 w 90"/>
                <a:gd name="T35" fmla="*/ 7074 h 116"/>
                <a:gd name="T36" fmla="*/ 427 w 90"/>
                <a:gd name="T37" fmla="*/ 7074 h 116"/>
                <a:gd name="T38" fmla="*/ 421 w 90"/>
                <a:gd name="T39" fmla="*/ 6696 h 116"/>
                <a:gd name="T40" fmla="*/ 468 w 90"/>
                <a:gd name="T41" fmla="*/ 6472 h 116"/>
                <a:gd name="T42" fmla="*/ 540 w 90"/>
                <a:gd name="T43" fmla="*/ 6188 h 116"/>
                <a:gd name="T44" fmla="*/ 681 w 90"/>
                <a:gd name="T45" fmla="*/ 5160 h 116"/>
                <a:gd name="T46" fmla="*/ 774 w 90"/>
                <a:gd name="T47" fmla="*/ 3648 h 116"/>
                <a:gd name="T48" fmla="*/ 823 w 90"/>
                <a:gd name="T49" fmla="*/ 3648 h 116"/>
                <a:gd name="T50" fmla="*/ 752 w 90"/>
                <a:gd name="T51" fmla="*/ 2274 h 116"/>
                <a:gd name="T52" fmla="*/ 803 w 90"/>
                <a:gd name="T53" fmla="*/ 2274 h 116"/>
                <a:gd name="T54" fmla="*/ 651 w 90"/>
                <a:gd name="T55" fmla="*/ 1497 h 116"/>
                <a:gd name="T56" fmla="*/ 489 w 90"/>
                <a:gd name="T57" fmla="*/ 1497 h 116"/>
                <a:gd name="T58" fmla="*/ 421 w 90"/>
                <a:gd name="T59" fmla="*/ 773 h 116"/>
                <a:gd name="T60" fmla="*/ 280 w 90"/>
                <a:gd name="T61" fmla="*/ 0 h 116"/>
                <a:gd name="T62" fmla="*/ 233 w 90"/>
                <a:gd name="T63" fmla="*/ 593 h 116"/>
                <a:gd name="T64" fmla="*/ 108 w 90"/>
                <a:gd name="T65" fmla="*/ 1111 h 116"/>
                <a:gd name="T66" fmla="*/ 63 w 90"/>
                <a:gd name="T67" fmla="*/ 2274 h 116"/>
                <a:gd name="T68" fmla="*/ 63 w 90"/>
                <a:gd name="T69" fmla="*/ 2899 h 116"/>
                <a:gd name="T70" fmla="*/ 0 w 90"/>
                <a:gd name="T71" fmla="*/ 3870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GB"/>
            </a:p>
          </p:txBody>
        </p:sp>
        <p:sp>
          <p:nvSpPr>
            <p:cNvPr id="34068" name="Freeform 274"/>
            <p:cNvSpPr>
              <a:spLocks/>
            </p:cNvSpPr>
            <p:nvPr/>
          </p:nvSpPr>
          <p:spPr bwMode="auto">
            <a:xfrm>
              <a:off x="903" y="2647"/>
              <a:ext cx="11" cy="22"/>
            </a:xfrm>
            <a:custGeom>
              <a:avLst/>
              <a:gdLst>
                <a:gd name="T0" fmla="*/ 0 w 10"/>
                <a:gd name="T1" fmla="*/ 0 h 17"/>
                <a:gd name="T2" fmla="*/ 52 w 10"/>
                <a:gd name="T3" fmla="*/ 2249 h 17"/>
                <a:gd name="T4" fmla="*/ 0 w 10"/>
                <a:gd name="T5" fmla="*/ 3102 h 17"/>
                <a:gd name="T6" fmla="*/ 69 w 10"/>
                <a:gd name="T7" fmla="*/ 3766 h 17"/>
                <a:gd name="T8" fmla="*/ 43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GB"/>
            </a:p>
          </p:txBody>
        </p:sp>
        <p:sp>
          <p:nvSpPr>
            <p:cNvPr id="34069" name="Freeform 275"/>
            <p:cNvSpPr>
              <a:spLocks/>
            </p:cNvSpPr>
            <p:nvPr/>
          </p:nvSpPr>
          <p:spPr bwMode="auto">
            <a:xfrm>
              <a:off x="1104" y="2709"/>
              <a:ext cx="5" cy="3"/>
            </a:xfrm>
            <a:custGeom>
              <a:avLst/>
              <a:gdLst>
                <a:gd name="T0" fmla="*/ 5 w 5"/>
                <a:gd name="T1" fmla="*/ 0 h 2"/>
                <a:gd name="T2" fmla="*/ 0 w 5"/>
                <a:gd name="T3" fmla="*/ 8159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GB"/>
            </a:p>
          </p:txBody>
        </p:sp>
        <p:sp>
          <p:nvSpPr>
            <p:cNvPr id="34070" name="Freeform 276"/>
            <p:cNvSpPr>
              <a:spLocks/>
            </p:cNvSpPr>
            <p:nvPr/>
          </p:nvSpPr>
          <p:spPr bwMode="auto">
            <a:xfrm>
              <a:off x="918" y="2660"/>
              <a:ext cx="8" cy="2"/>
            </a:xfrm>
            <a:custGeom>
              <a:avLst/>
              <a:gdLst>
                <a:gd name="T0" fmla="*/ 109 w 7"/>
                <a:gd name="T1" fmla="*/ 2 h 2"/>
                <a:gd name="T2" fmla="*/ 83 w 7"/>
                <a:gd name="T3" fmla="*/ 2 h 2"/>
                <a:gd name="T4" fmla="*/ 0 w 7"/>
                <a:gd name="T5" fmla="*/ 0 h 2"/>
                <a:gd name="T6" fmla="*/ 109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GB"/>
            </a:p>
          </p:txBody>
        </p:sp>
        <p:sp>
          <p:nvSpPr>
            <p:cNvPr id="34071" name="Freeform 277"/>
            <p:cNvSpPr>
              <a:spLocks/>
            </p:cNvSpPr>
            <p:nvPr/>
          </p:nvSpPr>
          <p:spPr bwMode="auto">
            <a:xfrm>
              <a:off x="1084" y="2647"/>
              <a:ext cx="230" cy="408"/>
            </a:xfrm>
            <a:custGeom>
              <a:avLst/>
              <a:gdLst>
                <a:gd name="T0" fmla="*/ 2011 w 206"/>
                <a:gd name="T1" fmla="*/ 23650 h 329"/>
                <a:gd name="T2" fmla="*/ 2034 w 206"/>
                <a:gd name="T3" fmla="*/ 26495 h 329"/>
                <a:gd name="T4" fmla="*/ 2011 w 206"/>
                <a:gd name="T5" fmla="*/ 28023 h 329"/>
                <a:gd name="T6" fmla="*/ 1963 w 206"/>
                <a:gd name="T7" fmla="*/ 29310 h 329"/>
                <a:gd name="T8" fmla="*/ 1892 w 206"/>
                <a:gd name="T9" fmla="*/ 30245 h 329"/>
                <a:gd name="T10" fmla="*/ 1733 w 206"/>
                <a:gd name="T11" fmla="*/ 28404 h 329"/>
                <a:gd name="T12" fmla="*/ 1445 w 206"/>
                <a:gd name="T13" fmla="*/ 27118 h 329"/>
                <a:gd name="T14" fmla="*/ 1181 w 206"/>
                <a:gd name="T15" fmla="*/ 25574 h 329"/>
                <a:gd name="T16" fmla="*/ 889 w 206"/>
                <a:gd name="T17" fmla="*/ 23223 h 329"/>
                <a:gd name="T18" fmla="*/ 792 w 206"/>
                <a:gd name="T19" fmla="*/ 20362 h 329"/>
                <a:gd name="T20" fmla="*/ 610 w 206"/>
                <a:gd name="T21" fmla="*/ 17627 h 329"/>
                <a:gd name="T22" fmla="*/ 457 w 206"/>
                <a:gd name="T23" fmla="*/ 15378 h 329"/>
                <a:gd name="T24" fmla="*/ 330 w 206"/>
                <a:gd name="T25" fmla="*/ 12891 h 329"/>
                <a:gd name="T26" fmla="*/ 151 w 206"/>
                <a:gd name="T27" fmla="*/ 10806 h 329"/>
                <a:gd name="T28" fmla="*/ 56 w 206"/>
                <a:gd name="T29" fmla="*/ 9555 h 329"/>
                <a:gd name="T30" fmla="*/ 70 w 206"/>
                <a:gd name="T31" fmla="*/ 6498 h 329"/>
                <a:gd name="T32" fmla="*/ 151 w 206"/>
                <a:gd name="T33" fmla="*/ 6498 h 329"/>
                <a:gd name="T34" fmla="*/ 169 w 206"/>
                <a:gd name="T35" fmla="*/ 7169 h 329"/>
                <a:gd name="T36" fmla="*/ 411 w 206"/>
                <a:gd name="T37" fmla="*/ 7647 h 329"/>
                <a:gd name="T38" fmla="*/ 457 w 206"/>
                <a:gd name="T39" fmla="*/ 6410 h 329"/>
                <a:gd name="T40" fmla="*/ 490 w 206"/>
                <a:gd name="T41" fmla="*/ 5240 h 329"/>
                <a:gd name="T42" fmla="*/ 537 w 206"/>
                <a:gd name="T43" fmla="*/ 5666 h 329"/>
                <a:gd name="T44" fmla="*/ 550 w 206"/>
                <a:gd name="T45" fmla="*/ 4972 h 329"/>
                <a:gd name="T46" fmla="*/ 813 w 206"/>
                <a:gd name="T47" fmla="*/ 3434 h 329"/>
                <a:gd name="T48" fmla="*/ 955 w 206"/>
                <a:gd name="T49" fmla="*/ 1786 h 329"/>
                <a:gd name="T50" fmla="*/ 948 w 206"/>
                <a:gd name="T51" fmla="*/ 2 h 329"/>
                <a:gd name="T52" fmla="*/ 1038 w 206"/>
                <a:gd name="T53" fmla="*/ 936 h 329"/>
                <a:gd name="T54" fmla="*/ 1245 w 206"/>
                <a:gd name="T55" fmla="*/ 3031 h 329"/>
                <a:gd name="T56" fmla="*/ 1484 w 206"/>
                <a:gd name="T57" fmla="*/ 3909 h 329"/>
                <a:gd name="T58" fmla="*/ 1762 w 206"/>
                <a:gd name="T59" fmla="*/ 4259 h 329"/>
                <a:gd name="T60" fmla="*/ 1801 w 206"/>
                <a:gd name="T61" fmla="*/ 7013 h 329"/>
                <a:gd name="T62" fmla="*/ 1613 w 206"/>
                <a:gd name="T63" fmla="*/ 7169 h 329"/>
                <a:gd name="T64" fmla="*/ 1373 w 206"/>
                <a:gd name="T65" fmla="*/ 8267 h 329"/>
                <a:gd name="T66" fmla="*/ 1266 w 206"/>
                <a:gd name="T67" fmla="*/ 10806 h 329"/>
                <a:gd name="T68" fmla="*/ 1266 w 206"/>
                <a:gd name="T69" fmla="*/ 13240 h 329"/>
                <a:gd name="T70" fmla="*/ 1319 w 206"/>
                <a:gd name="T71" fmla="*/ 15378 h 329"/>
                <a:gd name="T72" fmla="*/ 1484 w 206"/>
                <a:gd name="T73" fmla="*/ 16043 h 329"/>
                <a:gd name="T74" fmla="*/ 1733 w 206"/>
                <a:gd name="T75" fmla="*/ 15649 h 329"/>
                <a:gd name="T76" fmla="*/ 1741 w 206"/>
                <a:gd name="T77" fmla="*/ 17964 h 329"/>
                <a:gd name="T78" fmla="*/ 1999 w 206"/>
                <a:gd name="T79" fmla="*/ 19213 h 329"/>
                <a:gd name="T80" fmla="*/ 2034 w 206"/>
                <a:gd name="T81" fmla="*/ 20874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GB"/>
            </a:p>
          </p:txBody>
        </p:sp>
        <p:sp>
          <p:nvSpPr>
            <p:cNvPr id="34072" name="Freeform 278" descr="Large checker board"/>
            <p:cNvSpPr>
              <a:spLocks/>
            </p:cNvSpPr>
            <p:nvPr/>
          </p:nvSpPr>
          <p:spPr bwMode="auto">
            <a:xfrm>
              <a:off x="3714" y="1474"/>
              <a:ext cx="900" cy="726"/>
            </a:xfrm>
            <a:custGeom>
              <a:avLst/>
              <a:gdLst>
                <a:gd name="T0" fmla="*/ 3368 w 804"/>
                <a:gd name="T1" fmla="*/ 40211 h 586"/>
                <a:gd name="T2" fmla="*/ 2655 w 804"/>
                <a:gd name="T3" fmla="*/ 40392 h 586"/>
                <a:gd name="T4" fmla="*/ 2129 w 804"/>
                <a:gd name="T5" fmla="*/ 38310 h 586"/>
                <a:gd name="T6" fmla="*/ 1612 w 804"/>
                <a:gd name="T7" fmla="*/ 36770 h 586"/>
                <a:gd name="T8" fmla="*/ 1236 w 804"/>
                <a:gd name="T9" fmla="*/ 33044 h 586"/>
                <a:gd name="T10" fmla="*/ 1104 w 804"/>
                <a:gd name="T11" fmla="*/ 29967 h 586"/>
                <a:gd name="T12" fmla="*/ 904 w 804"/>
                <a:gd name="T13" fmla="*/ 28500 h 586"/>
                <a:gd name="T14" fmla="*/ 261 w 804"/>
                <a:gd name="T15" fmla="*/ 26021 h 586"/>
                <a:gd name="T16" fmla="*/ 94 w 804"/>
                <a:gd name="T17" fmla="*/ 23330 h 586"/>
                <a:gd name="T18" fmla="*/ 353 w 804"/>
                <a:gd name="T19" fmla="*/ 20612 h 586"/>
                <a:gd name="T20" fmla="*/ 808 w 804"/>
                <a:gd name="T21" fmla="*/ 16819 h 586"/>
                <a:gd name="T22" fmla="*/ 620 w 804"/>
                <a:gd name="T23" fmla="*/ 13429 h 586"/>
                <a:gd name="T24" fmla="*/ 881 w 804"/>
                <a:gd name="T25" fmla="*/ 9494 h 586"/>
                <a:gd name="T26" fmla="*/ 1340 w 804"/>
                <a:gd name="T27" fmla="*/ 6803 h 586"/>
                <a:gd name="T28" fmla="*/ 1866 w 804"/>
                <a:gd name="T29" fmla="*/ 8749 h 586"/>
                <a:gd name="T30" fmla="*/ 2559 w 804"/>
                <a:gd name="T31" fmla="*/ 13203 h 586"/>
                <a:gd name="T32" fmla="*/ 3493 w 804"/>
                <a:gd name="T33" fmla="*/ 16819 h 586"/>
                <a:gd name="T34" fmla="*/ 4397 w 804"/>
                <a:gd name="T35" fmla="*/ 17907 h 586"/>
                <a:gd name="T36" fmla="*/ 5108 w 804"/>
                <a:gd name="T37" fmla="*/ 17405 h 586"/>
                <a:gd name="T38" fmla="*/ 5437 w 804"/>
                <a:gd name="T39" fmla="*/ 12937 h 586"/>
                <a:gd name="T40" fmla="*/ 6167 w 804"/>
                <a:gd name="T41" fmla="*/ 10594 h 586"/>
                <a:gd name="T42" fmla="*/ 5919 w 804"/>
                <a:gd name="T43" fmla="*/ 8749 h 586"/>
                <a:gd name="T44" fmla="*/ 5614 w 804"/>
                <a:gd name="T45" fmla="*/ 5571 h 586"/>
                <a:gd name="T46" fmla="*/ 5796 w 804"/>
                <a:gd name="T47" fmla="*/ 1244 h 586"/>
                <a:gd name="T48" fmla="*/ 6568 w 804"/>
                <a:gd name="T49" fmla="*/ 1146 h 586"/>
                <a:gd name="T50" fmla="*/ 7352 w 804"/>
                <a:gd name="T51" fmla="*/ 6135 h 586"/>
                <a:gd name="T52" fmla="*/ 8439 w 804"/>
                <a:gd name="T53" fmla="*/ 7881 h 586"/>
                <a:gd name="T54" fmla="*/ 8338 w 804"/>
                <a:gd name="T55" fmla="*/ 13576 h 586"/>
                <a:gd name="T56" fmla="*/ 8362 w 804"/>
                <a:gd name="T57" fmla="*/ 16357 h 586"/>
                <a:gd name="T58" fmla="*/ 8084 w 804"/>
                <a:gd name="T59" fmla="*/ 18497 h 586"/>
                <a:gd name="T60" fmla="*/ 7652 w 804"/>
                <a:gd name="T61" fmla="*/ 22169 h 586"/>
                <a:gd name="T62" fmla="*/ 7426 w 804"/>
                <a:gd name="T63" fmla="*/ 20265 h 586"/>
                <a:gd name="T64" fmla="*/ 6973 w 804"/>
                <a:gd name="T65" fmla="*/ 22564 h 586"/>
                <a:gd name="T66" fmla="*/ 7379 w 804"/>
                <a:gd name="T67" fmla="*/ 25276 h 586"/>
                <a:gd name="T68" fmla="*/ 7705 w 804"/>
                <a:gd name="T69" fmla="*/ 26198 h 586"/>
                <a:gd name="T70" fmla="*/ 7705 w 804"/>
                <a:gd name="T71" fmla="*/ 30660 h 586"/>
                <a:gd name="T72" fmla="*/ 7881 w 804"/>
                <a:gd name="T73" fmla="*/ 34027 h 586"/>
                <a:gd name="T74" fmla="*/ 8052 w 804"/>
                <a:gd name="T75" fmla="*/ 36980 h 586"/>
                <a:gd name="T76" fmla="*/ 8260 w 804"/>
                <a:gd name="T77" fmla="*/ 38310 h 586"/>
                <a:gd name="T78" fmla="*/ 8260 w 804"/>
                <a:gd name="T79" fmla="*/ 39750 h 586"/>
                <a:gd name="T80" fmla="*/ 8084 w 804"/>
                <a:gd name="T81" fmla="*/ 42648 h 586"/>
                <a:gd name="T82" fmla="*/ 8084 w 804"/>
                <a:gd name="T83" fmla="*/ 43676 h 586"/>
                <a:gd name="T84" fmla="*/ 8014 w 804"/>
                <a:gd name="T85" fmla="*/ 45299 h 586"/>
                <a:gd name="T86" fmla="*/ 7840 w 804"/>
                <a:gd name="T87" fmla="*/ 47060 h 586"/>
                <a:gd name="T88" fmla="*/ 7549 w 804"/>
                <a:gd name="T89" fmla="*/ 48607 h 586"/>
                <a:gd name="T90" fmla="*/ 7379 w 804"/>
                <a:gd name="T91" fmla="*/ 49307 h 586"/>
                <a:gd name="T92" fmla="*/ 7188 w 804"/>
                <a:gd name="T93" fmla="*/ 49307 h 586"/>
                <a:gd name="T94" fmla="*/ 7063 w 804"/>
                <a:gd name="T95" fmla="*/ 50328 h 586"/>
                <a:gd name="T96" fmla="*/ 6744 w 804"/>
                <a:gd name="T97" fmla="*/ 51921 h 586"/>
                <a:gd name="T98" fmla="*/ 6549 w 804"/>
                <a:gd name="T99" fmla="*/ 50800 h 586"/>
                <a:gd name="T100" fmla="*/ 6194 w 804"/>
                <a:gd name="T101" fmla="*/ 50146 h 586"/>
                <a:gd name="T102" fmla="*/ 5718 w 804"/>
                <a:gd name="T103" fmla="*/ 48892 h 586"/>
                <a:gd name="T104" fmla="*/ 5485 w 804"/>
                <a:gd name="T105" fmla="*/ 49089 h 586"/>
                <a:gd name="T106" fmla="*/ 5261 w 804"/>
                <a:gd name="T107" fmla="*/ 50991 h 586"/>
                <a:gd name="T108" fmla="*/ 4901 w 804"/>
                <a:gd name="T109" fmla="*/ 49539 h 586"/>
                <a:gd name="T110" fmla="*/ 4548 w 804"/>
                <a:gd name="T111" fmla="*/ 46780 h 586"/>
                <a:gd name="T112" fmla="*/ 4631 w 804"/>
                <a:gd name="T113" fmla="*/ 42395 h 586"/>
                <a:gd name="T114" fmla="*/ 4169 w 804"/>
                <a:gd name="T115" fmla="*/ 39234 h 586"/>
                <a:gd name="T116" fmla="*/ 3967 w 804"/>
                <a:gd name="T117" fmla="*/ 38658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4073" name="Freeform 279"/>
            <p:cNvSpPr>
              <a:spLocks/>
            </p:cNvSpPr>
            <p:nvPr/>
          </p:nvSpPr>
          <p:spPr bwMode="auto">
            <a:xfrm>
              <a:off x="4400" y="2205"/>
              <a:ext cx="39" cy="39"/>
            </a:xfrm>
            <a:custGeom>
              <a:avLst/>
              <a:gdLst>
                <a:gd name="T0" fmla="*/ 254 w 35"/>
                <a:gd name="T1" fmla="*/ 0 h 31"/>
                <a:gd name="T2" fmla="*/ 113 w 35"/>
                <a:gd name="T3" fmla="*/ 308 h 31"/>
                <a:gd name="T4" fmla="*/ 0 w 35"/>
                <a:gd name="T5" fmla="*/ 1220 h 31"/>
                <a:gd name="T6" fmla="*/ 2 w 35"/>
                <a:gd name="T7" fmla="*/ 2919 h 31"/>
                <a:gd name="T8" fmla="*/ 140 w 35"/>
                <a:gd name="T9" fmla="*/ 3845 h 31"/>
                <a:gd name="T10" fmla="*/ 184 w 35"/>
                <a:gd name="T11" fmla="*/ 3397 h 31"/>
                <a:gd name="T12" fmla="*/ 269 w 35"/>
                <a:gd name="T13" fmla="*/ 2320 h 31"/>
                <a:gd name="T14" fmla="*/ 334 w 35"/>
                <a:gd name="T15" fmla="*/ 894 h 31"/>
                <a:gd name="T16" fmla="*/ 319 w 35"/>
                <a:gd name="T17" fmla="*/ 0 h 31"/>
                <a:gd name="T18" fmla="*/ 254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GB"/>
            </a:p>
          </p:txBody>
        </p:sp>
        <p:sp>
          <p:nvSpPr>
            <p:cNvPr id="34074" name="Freeform 280" descr="Large checker board"/>
            <p:cNvSpPr>
              <a:spLocks/>
            </p:cNvSpPr>
            <p:nvPr/>
          </p:nvSpPr>
          <p:spPr bwMode="auto">
            <a:xfrm>
              <a:off x="4698" y="1735"/>
              <a:ext cx="148" cy="175"/>
            </a:xfrm>
            <a:custGeom>
              <a:avLst/>
              <a:gdLst>
                <a:gd name="T0" fmla="*/ 1365 w 132"/>
                <a:gd name="T1" fmla="*/ 9968 h 141"/>
                <a:gd name="T2" fmla="*/ 1340 w 132"/>
                <a:gd name="T3" fmla="*/ 9340 h 141"/>
                <a:gd name="T4" fmla="*/ 1340 w 132"/>
                <a:gd name="T5" fmla="*/ 10085 h 141"/>
                <a:gd name="T6" fmla="*/ 1273 w 132"/>
                <a:gd name="T7" fmla="*/ 10577 h 141"/>
                <a:gd name="T8" fmla="*/ 1273 w 132"/>
                <a:gd name="T9" fmla="*/ 10932 h 141"/>
                <a:gd name="T10" fmla="*/ 1212 w 132"/>
                <a:gd name="T11" fmla="*/ 10349 h 141"/>
                <a:gd name="T12" fmla="*/ 1163 w 132"/>
                <a:gd name="T13" fmla="*/ 11211 h 141"/>
                <a:gd name="T14" fmla="*/ 989 w 132"/>
                <a:gd name="T15" fmla="*/ 11211 h 141"/>
                <a:gd name="T16" fmla="*/ 916 w 132"/>
                <a:gd name="T17" fmla="*/ 10932 h 141"/>
                <a:gd name="T18" fmla="*/ 863 w 132"/>
                <a:gd name="T19" fmla="*/ 10577 h 141"/>
                <a:gd name="T20" fmla="*/ 916 w 132"/>
                <a:gd name="T21" fmla="*/ 11211 h 141"/>
                <a:gd name="T22" fmla="*/ 940 w 132"/>
                <a:gd name="T23" fmla="*/ 11592 h 141"/>
                <a:gd name="T24" fmla="*/ 863 w 132"/>
                <a:gd name="T25" fmla="*/ 12372 h 141"/>
                <a:gd name="T26" fmla="*/ 838 w 132"/>
                <a:gd name="T27" fmla="*/ 13139 h 141"/>
                <a:gd name="T28" fmla="*/ 718 w 132"/>
                <a:gd name="T29" fmla="*/ 12094 h 141"/>
                <a:gd name="T30" fmla="*/ 666 w 132"/>
                <a:gd name="T31" fmla="*/ 10932 h 141"/>
                <a:gd name="T32" fmla="*/ 473 w 132"/>
                <a:gd name="T33" fmla="*/ 11211 h 141"/>
                <a:gd name="T34" fmla="*/ 238 w 132"/>
                <a:gd name="T35" fmla="*/ 11592 h 141"/>
                <a:gd name="T36" fmla="*/ 189 w 132"/>
                <a:gd name="T37" fmla="*/ 12372 h 141"/>
                <a:gd name="T38" fmla="*/ 0 w 132"/>
                <a:gd name="T39" fmla="*/ 12094 h 141"/>
                <a:gd name="T40" fmla="*/ 2 w 132"/>
                <a:gd name="T41" fmla="*/ 11325 h 141"/>
                <a:gd name="T42" fmla="*/ 135 w 132"/>
                <a:gd name="T43" fmla="*/ 10577 h 141"/>
                <a:gd name="T44" fmla="*/ 238 w 132"/>
                <a:gd name="T45" fmla="*/ 9743 h 141"/>
                <a:gd name="T46" fmla="*/ 388 w 132"/>
                <a:gd name="T47" fmla="*/ 9340 h 141"/>
                <a:gd name="T48" fmla="*/ 573 w 132"/>
                <a:gd name="T49" fmla="*/ 9340 h 141"/>
                <a:gd name="T50" fmla="*/ 594 w 132"/>
                <a:gd name="T51" fmla="*/ 9743 h 141"/>
                <a:gd name="T52" fmla="*/ 718 w 132"/>
                <a:gd name="T53" fmla="*/ 9295 h 141"/>
                <a:gd name="T54" fmla="*/ 666 w 132"/>
                <a:gd name="T55" fmla="*/ 8296 h 141"/>
                <a:gd name="T56" fmla="*/ 650 w 132"/>
                <a:gd name="T57" fmla="*/ 6984 h 141"/>
                <a:gd name="T58" fmla="*/ 729 w 132"/>
                <a:gd name="T59" fmla="*/ 6547 h 141"/>
                <a:gd name="T60" fmla="*/ 729 w 132"/>
                <a:gd name="T61" fmla="*/ 6984 h 141"/>
                <a:gd name="T62" fmla="*/ 787 w 132"/>
                <a:gd name="T63" fmla="*/ 7709 h 141"/>
                <a:gd name="T64" fmla="*/ 863 w 132"/>
                <a:gd name="T65" fmla="*/ 6866 h 141"/>
                <a:gd name="T66" fmla="*/ 940 w 132"/>
                <a:gd name="T67" fmla="*/ 6211 h 141"/>
                <a:gd name="T68" fmla="*/ 977 w 132"/>
                <a:gd name="T69" fmla="*/ 5041 h 141"/>
                <a:gd name="T70" fmla="*/ 977 w 132"/>
                <a:gd name="T71" fmla="*/ 3777 h 141"/>
                <a:gd name="T72" fmla="*/ 882 w 132"/>
                <a:gd name="T73" fmla="*/ 2452 h 141"/>
                <a:gd name="T74" fmla="*/ 838 w 132"/>
                <a:gd name="T75" fmla="*/ 1034 h 141"/>
                <a:gd name="T76" fmla="*/ 838 w 132"/>
                <a:gd name="T77" fmla="*/ 2 h 141"/>
                <a:gd name="T78" fmla="*/ 916 w 132"/>
                <a:gd name="T79" fmla="*/ 671 h 141"/>
                <a:gd name="T80" fmla="*/ 977 w 132"/>
                <a:gd name="T81" fmla="*/ 351 h 141"/>
                <a:gd name="T82" fmla="*/ 940 w 132"/>
                <a:gd name="T83" fmla="*/ 2 h 141"/>
                <a:gd name="T84" fmla="*/ 863 w 132"/>
                <a:gd name="T85" fmla="*/ 2 h 141"/>
                <a:gd name="T86" fmla="*/ 882 w 132"/>
                <a:gd name="T87" fmla="*/ 0 h 141"/>
                <a:gd name="T88" fmla="*/ 977 w 132"/>
                <a:gd name="T89" fmla="*/ 0 h 141"/>
                <a:gd name="T90" fmla="*/ 1135 w 132"/>
                <a:gd name="T91" fmla="*/ 1474 h 141"/>
                <a:gd name="T92" fmla="*/ 1279 w 132"/>
                <a:gd name="T93" fmla="*/ 3067 h 141"/>
                <a:gd name="T94" fmla="*/ 1301 w 132"/>
                <a:gd name="T95" fmla="*/ 5041 h 141"/>
                <a:gd name="T96" fmla="*/ 1273 w 132"/>
                <a:gd name="T97" fmla="*/ 5532 h 141"/>
                <a:gd name="T98" fmla="*/ 1365 w 132"/>
                <a:gd name="T99" fmla="*/ 7709 h 141"/>
                <a:gd name="T100" fmla="*/ 1459 w 132"/>
                <a:gd name="T101" fmla="*/ 9295 h 141"/>
                <a:gd name="T102" fmla="*/ 1380 w 132"/>
                <a:gd name="T103" fmla="*/ 10577 h 141"/>
                <a:gd name="T104" fmla="*/ 1365 w 132"/>
                <a:gd name="T105" fmla="*/ 9968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4075" name="Freeform 281" descr="Large checker board"/>
            <p:cNvSpPr>
              <a:spLocks/>
            </p:cNvSpPr>
            <p:nvPr/>
          </p:nvSpPr>
          <p:spPr bwMode="auto">
            <a:xfrm>
              <a:off x="4751" y="1644"/>
              <a:ext cx="85" cy="91"/>
            </a:xfrm>
            <a:custGeom>
              <a:avLst/>
              <a:gdLst>
                <a:gd name="T0" fmla="*/ 622 w 76"/>
                <a:gd name="T1" fmla="*/ 2232 h 74"/>
                <a:gd name="T2" fmla="*/ 462 w 76"/>
                <a:gd name="T3" fmla="*/ 1997 h 74"/>
                <a:gd name="T4" fmla="*/ 253 w 76"/>
                <a:gd name="T5" fmla="*/ 1074 h 74"/>
                <a:gd name="T6" fmla="*/ 0 w 76"/>
                <a:gd name="T7" fmla="*/ 0 h 74"/>
                <a:gd name="T8" fmla="*/ 3 w 76"/>
                <a:gd name="T9" fmla="*/ 726 h 74"/>
                <a:gd name="T10" fmla="*/ 97 w 76"/>
                <a:gd name="T11" fmla="*/ 1997 h 74"/>
                <a:gd name="T12" fmla="*/ 169 w 76"/>
                <a:gd name="T13" fmla="*/ 3074 h 74"/>
                <a:gd name="T14" fmla="*/ 70 w 76"/>
                <a:gd name="T15" fmla="*/ 3074 h 74"/>
                <a:gd name="T16" fmla="*/ 56 w 76"/>
                <a:gd name="T17" fmla="*/ 3074 h 74"/>
                <a:gd name="T18" fmla="*/ 56 w 76"/>
                <a:gd name="T19" fmla="*/ 3796 h 74"/>
                <a:gd name="T20" fmla="*/ 70 w 76"/>
                <a:gd name="T21" fmla="*/ 4567 h 74"/>
                <a:gd name="T22" fmla="*/ 189 w 76"/>
                <a:gd name="T23" fmla="*/ 5716 h 74"/>
                <a:gd name="T24" fmla="*/ 253 w 76"/>
                <a:gd name="T25" fmla="*/ 5369 h 74"/>
                <a:gd name="T26" fmla="*/ 329 w 76"/>
                <a:gd name="T27" fmla="*/ 5369 h 74"/>
                <a:gd name="T28" fmla="*/ 121 w 76"/>
                <a:gd name="T29" fmla="*/ 4370 h 74"/>
                <a:gd name="T30" fmla="*/ 189 w 76"/>
                <a:gd name="T31" fmla="*/ 4273 h 74"/>
                <a:gd name="T32" fmla="*/ 264 w 76"/>
                <a:gd name="T33" fmla="*/ 4000 h 74"/>
                <a:gd name="T34" fmla="*/ 577 w 76"/>
                <a:gd name="T35" fmla="*/ 4727 h 74"/>
                <a:gd name="T36" fmla="*/ 610 w 76"/>
                <a:gd name="T37" fmla="*/ 4370 h 74"/>
                <a:gd name="T38" fmla="*/ 682 w 76"/>
                <a:gd name="T39" fmla="*/ 3475 h 74"/>
                <a:gd name="T40" fmla="*/ 803 w 76"/>
                <a:gd name="T41" fmla="*/ 3074 h 74"/>
                <a:gd name="T42" fmla="*/ 721 w 76"/>
                <a:gd name="T43" fmla="*/ 2510 h 74"/>
                <a:gd name="T44" fmla="*/ 682 w 76"/>
                <a:gd name="T45" fmla="*/ 1660 h 74"/>
                <a:gd name="T46" fmla="*/ 622 w 76"/>
                <a:gd name="T47" fmla="*/ 2232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00FF"/>
              </a:fgClr>
              <a:bgClr>
                <a:srgbClr val="FFFFFF"/>
              </a:bgClr>
            </a:pattFill>
            <a:ln w="3175">
              <a:solidFill>
                <a:srgbClr val="000000"/>
              </a:solidFill>
              <a:round/>
              <a:headEnd/>
              <a:tailEnd/>
            </a:ln>
          </p:spPr>
          <p:txBody>
            <a:bodyPr/>
            <a:lstStyle/>
            <a:p>
              <a:endParaRPr lang="en-GB"/>
            </a:p>
          </p:txBody>
        </p:sp>
        <p:sp>
          <p:nvSpPr>
            <p:cNvPr id="34076" name="Freeform 282"/>
            <p:cNvSpPr>
              <a:spLocks/>
            </p:cNvSpPr>
            <p:nvPr/>
          </p:nvSpPr>
          <p:spPr bwMode="auto">
            <a:xfrm>
              <a:off x="4684" y="1898"/>
              <a:ext cx="43" cy="62"/>
            </a:xfrm>
            <a:custGeom>
              <a:avLst/>
              <a:gdLst>
                <a:gd name="T0" fmla="*/ 183 w 40"/>
                <a:gd name="T1" fmla="*/ 1452 h 50"/>
                <a:gd name="T2" fmla="*/ 172 w 40"/>
                <a:gd name="T3" fmla="*/ 2768 h 50"/>
                <a:gd name="T4" fmla="*/ 172 w 40"/>
                <a:gd name="T5" fmla="*/ 4165 h 50"/>
                <a:gd name="T6" fmla="*/ 149 w 40"/>
                <a:gd name="T7" fmla="*/ 4561 h 50"/>
                <a:gd name="T8" fmla="*/ 118 w 40"/>
                <a:gd name="T9" fmla="*/ 3678 h 50"/>
                <a:gd name="T10" fmla="*/ 127 w 40"/>
                <a:gd name="T11" fmla="*/ 4256 h 50"/>
                <a:gd name="T12" fmla="*/ 104 w 40"/>
                <a:gd name="T13" fmla="*/ 4165 h 50"/>
                <a:gd name="T14" fmla="*/ 88 w 40"/>
                <a:gd name="T15" fmla="*/ 2768 h 50"/>
                <a:gd name="T16" fmla="*/ 88 w 40"/>
                <a:gd name="T17" fmla="*/ 2215 h 50"/>
                <a:gd name="T18" fmla="*/ 43 w 40"/>
                <a:gd name="T19" fmla="*/ 1255 h 50"/>
                <a:gd name="T20" fmla="*/ 61 w 40"/>
                <a:gd name="T21" fmla="*/ 2215 h 50"/>
                <a:gd name="T22" fmla="*/ 43 w 40"/>
                <a:gd name="T23" fmla="*/ 2215 h 50"/>
                <a:gd name="T24" fmla="*/ 5 w 40"/>
                <a:gd name="T25" fmla="*/ 1452 h 50"/>
                <a:gd name="T26" fmla="*/ 37 w 40"/>
                <a:gd name="T27" fmla="*/ 1452 h 50"/>
                <a:gd name="T28" fmla="*/ 0 w 40"/>
                <a:gd name="T29" fmla="*/ 816 h 50"/>
                <a:gd name="T30" fmla="*/ 71 w 40"/>
                <a:gd name="T31" fmla="*/ 0 h 50"/>
                <a:gd name="T32" fmla="*/ 118 w 40"/>
                <a:gd name="T33" fmla="*/ 428 h 50"/>
                <a:gd name="T34" fmla="*/ 139 w 40"/>
                <a:gd name="T35" fmla="*/ 816 h 50"/>
                <a:gd name="T36" fmla="*/ 139 w 40"/>
                <a:gd name="T37" fmla="*/ 1161 h 50"/>
                <a:gd name="T38" fmla="*/ 183 w 40"/>
                <a:gd name="T39" fmla="*/ 145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p>
              <a:endParaRPr lang="en-GB"/>
            </a:p>
          </p:txBody>
        </p:sp>
        <p:sp>
          <p:nvSpPr>
            <p:cNvPr id="34077" name="Freeform 283"/>
            <p:cNvSpPr>
              <a:spLocks/>
            </p:cNvSpPr>
            <p:nvPr/>
          </p:nvSpPr>
          <p:spPr bwMode="auto">
            <a:xfrm>
              <a:off x="4725" y="1890"/>
              <a:ext cx="39" cy="35"/>
            </a:xfrm>
            <a:custGeom>
              <a:avLst/>
              <a:gdLst>
                <a:gd name="T0" fmla="*/ 269 w 35"/>
                <a:gd name="T1" fmla="*/ 1736 h 28"/>
                <a:gd name="T2" fmla="*/ 156 w 35"/>
                <a:gd name="T3" fmla="*/ 1736 h 28"/>
                <a:gd name="T4" fmla="*/ 140 w 35"/>
                <a:gd name="T5" fmla="*/ 3076 h 28"/>
                <a:gd name="T6" fmla="*/ 4 w 35"/>
                <a:gd name="T7" fmla="*/ 2054 h 28"/>
                <a:gd name="T8" fmla="*/ 0 w 35"/>
                <a:gd name="T9" fmla="*/ 1736 h 28"/>
                <a:gd name="T10" fmla="*/ 0 w 35"/>
                <a:gd name="T11" fmla="*/ 1736 h 28"/>
                <a:gd name="T12" fmla="*/ 66 w 35"/>
                <a:gd name="T13" fmla="*/ 569 h 28"/>
                <a:gd name="T14" fmla="*/ 156 w 35"/>
                <a:gd name="T15" fmla="*/ 569 h 28"/>
                <a:gd name="T16" fmla="*/ 228 w 35"/>
                <a:gd name="T17" fmla="*/ 0 h 28"/>
                <a:gd name="T18" fmla="*/ 286 w 35"/>
                <a:gd name="T19" fmla="*/ 569 h 28"/>
                <a:gd name="T20" fmla="*/ 334 w 35"/>
                <a:gd name="T21" fmla="*/ 1033 h 28"/>
                <a:gd name="T22" fmla="*/ 269 w 35"/>
                <a:gd name="T23" fmla="*/ 1736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p>
              <a:endParaRPr lang="en-GB"/>
            </a:p>
          </p:txBody>
        </p:sp>
        <p:sp>
          <p:nvSpPr>
            <p:cNvPr id="34078" name="Freeform 284"/>
            <p:cNvSpPr>
              <a:spLocks/>
            </p:cNvSpPr>
            <p:nvPr/>
          </p:nvSpPr>
          <p:spPr bwMode="auto">
            <a:xfrm>
              <a:off x="4698" y="2057"/>
              <a:ext cx="8" cy="14"/>
            </a:xfrm>
            <a:custGeom>
              <a:avLst/>
              <a:gdLst>
                <a:gd name="T0" fmla="*/ 0 w 7"/>
                <a:gd name="T1" fmla="*/ 1760 h 11"/>
                <a:gd name="T2" fmla="*/ 109 w 7"/>
                <a:gd name="T3" fmla="*/ 0 h 11"/>
                <a:gd name="T4" fmla="*/ 83 w 7"/>
                <a:gd name="T5" fmla="*/ 0 h 11"/>
                <a:gd name="T6" fmla="*/ 0 w 7"/>
                <a:gd name="T7" fmla="*/ 1760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GB"/>
            </a:p>
          </p:txBody>
        </p:sp>
        <p:sp>
          <p:nvSpPr>
            <p:cNvPr id="34079" name="Freeform 285" descr="Large checker board"/>
            <p:cNvSpPr>
              <a:spLocks/>
            </p:cNvSpPr>
            <p:nvPr/>
          </p:nvSpPr>
          <p:spPr bwMode="auto">
            <a:xfrm>
              <a:off x="4783" y="1802"/>
              <a:ext cx="3" cy="6"/>
            </a:xfrm>
            <a:custGeom>
              <a:avLst/>
              <a:gdLst>
                <a:gd name="T0" fmla="*/ 8159 w 2"/>
                <a:gd name="T1" fmla="*/ 215 h 5"/>
                <a:gd name="T2" fmla="*/ 0 w 2"/>
                <a:gd name="T3" fmla="*/ 0 h 5"/>
                <a:gd name="T4" fmla="*/ 0 w 2"/>
                <a:gd name="T5" fmla="*/ 215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4080" name="Freeform 286"/>
            <p:cNvSpPr>
              <a:spLocks/>
            </p:cNvSpPr>
            <p:nvPr/>
          </p:nvSpPr>
          <p:spPr bwMode="auto">
            <a:xfrm>
              <a:off x="4697" y="1930"/>
              <a:ext cx="1" cy="3"/>
            </a:xfrm>
            <a:custGeom>
              <a:avLst/>
              <a:gdLst>
                <a:gd name="T0" fmla="*/ 1 w 2"/>
                <a:gd name="T1" fmla="*/ 0 h 2"/>
                <a:gd name="T2" fmla="*/ 1 w 2"/>
                <a:gd name="T3" fmla="*/ 8159 h 2"/>
                <a:gd name="T4" fmla="*/ 0 w 2"/>
                <a:gd name="T5" fmla="*/ 8159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p>
              <a:endParaRPr lang="en-GB"/>
            </a:p>
          </p:txBody>
        </p:sp>
        <p:sp>
          <p:nvSpPr>
            <p:cNvPr id="34081" name="Freeform 287"/>
            <p:cNvSpPr>
              <a:spLocks/>
            </p:cNvSpPr>
            <p:nvPr/>
          </p:nvSpPr>
          <p:spPr bwMode="auto">
            <a:xfrm>
              <a:off x="4534" y="1699"/>
              <a:ext cx="80" cy="112"/>
            </a:xfrm>
            <a:custGeom>
              <a:avLst/>
              <a:gdLst>
                <a:gd name="T0" fmla="*/ 229 w 71"/>
                <a:gd name="T1" fmla="*/ 6093 h 90"/>
                <a:gd name="T2" fmla="*/ 124 w 71"/>
                <a:gd name="T3" fmla="*/ 5770 h 90"/>
                <a:gd name="T4" fmla="*/ 0 w 71"/>
                <a:gd name="T5" fmla="*/ 5181 h 90"/>
                <a:gd name="T6" fmla="*/ 124 w 71"/>
                <a:gd name="T7" fmla="*/ 4220 h 90"/>
                <a:gd name="T8" fmla="*/ 203 w 71"/>
                <a:gd name="T9" fmla="*/ 2540 h 90"/>
                <a:gd name="T10" fmla="*/ 291 w 71"/>
                <a:gd name="T11" fmla="*/ 2352 h 90"/>
                <a:gd name="T12" fmla="*/ 498 w 71"/>
                <a:gd name="T13" fmla="*/ 2871 h 90"/>
                <a:gd name="T14" fmla="*/ 442 w 71"/>
                <a:gd name="T15" fmla="*/ 1890 h 90"/>
                <a:gd name="T16" fmla="*/ 498 w 71"/>
                <a:gd name="T17" fmla="*/ 1640 h 90"/>
                <a:gd name="T18" fmla="*/ 601 w 71"/>
                <a:gd name="T19" fmla="*/ 981 h 90"/>
                <a:gd name="T20" fmla="*/ 601 w 71"/>
                <a:gd name="T21" fmla="*/ 0 h 90"/>
                <a:gd name="T22" fmla="*/ 823 w 71"/>
                <a:gd name="T23" fmla="*/ 981 h 90"/>
                <a:gd name="T24" fmla="*/ 854 w 71"/>
                <a:gd name="T25" fmla="*/ 1221 h 90"/>
                <a:gd name="T26" fmla="*/ 759 w 71"/>
                <a:gd name="T27" fmla="*/ 2041 h 90"/>
                <a:gd name="T28" fmla="*/ 854 w 71"/>
                <a:gd name="T29" fmla="*/ 3934 h 90"/>
                <a:gd name="T30" fmla="*/ 712 w 71"/>
                <a:gd name="T31" fmla="*/ 4896 h 90"/>
                <a:gd name="T32" fmla="*/ 632 w 71"/>
                <a:gd name="T33" fmla="*/ 5770 h 90"/>
                <a:gd name="T34" fmla="*/ 674 w 71"/>
                <a:gd name="T35" fmla="*/ 6849 h 90"/>
                <a:gd name="T36" fmla="*/ 860 w 71"/>
                <a:gd name="T37" fmla="*/ 7721 h 90"/>
                <a:gd name="T38" fmla="*/ 788 w 71"/>
                <a:gd name="T39" fmla="*/ 8134 h 90"/>
                <a:gd name="T40" fmla="*/ 632 w 71"/>
                <a:gd name="T41" fmla="*/ 8735 h 90"/>
                <a:gd name="T42" fmla="*/ 632 w 71"/>
                <a:gd name="T43" fmla="*/ 8900 h 90"/>
                <a:gd name="T44" fmla="*/ 498 w 71"/>
                <a:gd name="T45" fmla="*/ 8900 h 90"/>
                <a:gd name="T46" fmla="*/ 442 w 71"/>
                <a:gd name="T47" fmla="*/ 8900 h 90"/>
                <a:gd name="T48" fmla="*/ 364 w 71"/>
                <a:gd name="T49" fmla="*/ 8735 h 90"/>
                <a:gd name="T50" fmla="*/ 291 w 71"/>
                <a:gd name="T51" fmla="*/ 8401 h 90"/>
                <a:gd name="T52" fmla="*/ 323 w 71"/>
                <a:gd name="T53" fmla="*/ 7526 h 90"/>
                <a:gd name="T54" fmla="*/ 364 w 71"/>
                <a:gd name="T55" fmla="*/ 7526 h 90"/>
                <a:gd name="T56" fmla="*/ 274 w 71"/>
                <a:gd name="T57" fmla="*/ 7019 h 90"/>
                <a:gd name="T58" fmla="*/ 229 w 71"/>
                <a:gd name="T59" fmla="*/ 6093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GB"/>
            </a:p>
          </p:txBody>
        </p:sp>
        <p:sp>
          <p:nvSpPr>
            <p:cNvPr id="34082" name="Freeform 288" descr="Large checker board"/>
            <p:cNvSpPr>
              <a:spLocks/>
            </p:cNvSpPr>
            <p:nvPr/>
          </p:nvSpPr>
          <p:spPr bwMode="auto">
            <a:xfrm>
              <a:off x="4592" y="1796"/>
              <a:ext cx="69" cy="90"/>
            </a:xfrm>
            <a:custGeom>
              <a:avLst/>
              <a:gdLst>
                <a:gd name="T0" fmla="*/ 349 w 62"/>
                <a:gd name="T1" fmla="*/ 5751 h 73"/>
                <a:gd name="T2" fmla="*/ 349 w 62"/>
                <a:gd name="T3" fmla="*/ 5575 h 73"/>
                <a:gd name="T4" fmla="*/ 282 w 62"/>
                <a:gd name="T5" fmla="*/ 5751 h 73"/>
                <a:gd name="T6" fmla="*/ 253 w 62"/>
                <a:gd name="T7" fmla="*/ 5931 h 73"/>
                <a:gd name="T8" fmla="*/ 229 w 62"/>
                <a:gd name="T9" fmla="*/ 5751 h 73"/>
                <a:gd name="T10" fmla="*/ 229 w 62"/>
                <a:gd name="T11" fmla="*/ 5575 h 73"/>
                <a:gd name="T12" fmla="*/ 229 w 62"/>
                <a:gd name="T13" fmla="*/ 5575 h 73"/>
                <a:gd name="T14" fmla="*/ 183 w 62"/>
                <a:gd name="T15" fmla="*/ 5167 h 73"/>
                <a:gd name="T16" fmla="*/ 164 w 62"/>
                <a:gd name="T17" fmla="*/ 4191 h 73"/>
                <a:gd name="T18" fmla="*/ 164 w 62"/>
                <a:gd name="T19" fmla="*/ 3870 h 73"/>
                <a:gd name="T20" fmla="*/ 164 w 62"/>
                <a:gd name="T21" fmla="*/ 3648 h 73"/>
                <a:gd name="T22" fmla="*/ 63 w 62"/>
                <a:gd name="T23" fmla="*/ 2906 h 73"/>
                <a:gd name="T24" fmla="*/ 51 w 62"/>
                <a:gd name="T25" fmla="*/ 2717 h 73"/>
                <a:gd name="T26" fmla="*/ 51 w 62"/>
                <a:gd name="T27" fmla="*/ 2357 h 73"/>
                <a:gd name="T28" fmla="*/ 108 w 62"/>
                <a:gd name="T29" fmla="*/ 2717 h 73"/>
                <a:gd name="T30" fmla="*/ 108 w 62"/>
                <a:gd name="T31" fmla="*/ 2357 h 73"/>
                <a:gd name="T32" fmla="*/ 3 w 62"/>
                <a:gd name="T33" fmla="*/ 1370 h 73"/>
                <a:gd name="T34" fmla="*/ 0 w 62"/>
                <a:gd name="T35" fmla="*/ 954 h 73"/>
                <a:gd name="T36" fmla="*/ 0 w 62"/>
                <a:gd name="T37" fmla="*/ 774 h 73"/>
                <a:gd name="T38" fmla="*/ 108 w 62"/>
                <a:gd name="T39" fmla="*/ 390 h 73"/>
                <a:gd name="T40" fmla="*/ 183 w 62"/>
                <a:gd name="T41" fmla="*/ 0 h 73"/>
                <a:gd name="T42" fmla="*/ 349 w 62"/>
                <a:gd name="T43" fmla="*/ 1370 h 73"/>
                <a:gd name="T44" fmla="*/ 487 w 62"/>
                <a:gd name="T45" fmla="*/ 2717 h 73"/>
                <a:gd name="T46" fmla="*/ 595 w 62"/>
                <a:gd name="T47" fmla="*/ 4811 h 73"/>
                <a:gd name="T48" fmla="*/ 525 w 62"/>
                <a:gd name="T49" fmla="*/ 5022 h 73"/>
                <a:gd name="T50" fmla="*/ 449 w 62"/>
                <a:gd name="T51" fmla="*/ 5337 h 73"/>
                <a:gd name="T52" fmla="*/ 403 w 62"/>
                <a:gd name="T53" fmla="*/ 5167 h 73"/>
                <a:gd name="T54" fmla="*/ 403 w 62"/>
                <a:gd name="T55" fmla="*/ 5337 h 73"/>
                <a:gd name="T56" fmla="*/ 392 w 62"/>
                <a:gd name="T57" fmla="*/ 5575 h 73"/>
                <a:gd name="T58" fmla="*/ 354 w 62"/>
                <a:gd name="T59" fmla="*/ 5575 h 73"/>
                <a:gd name="T60" fmla="*/ 349 w 62"/>
                <a:gd name="T61" fmla="*/ 575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4083" name="Freeform 289"/>
            <p:cNvSpPr>
              <a:spLocks/>
            </p:cNvSpPr>
            <p:nvPr/>
          </p:nvSpPr>
          <p:spPr bwMode="auto">
            <a:xfrm>
              <a:off x="4583" y="2092"/>
              <a:ext cx="27" cy="70"/>
            </a:xfrm>
            <a:custGeom>
              <a:avLst/>
              <a:gdLst>
                <a:gd name="T0" fmla="*/ 200 w 24"/>
                <a:gd name="T1" fmla="*/ 4286 h 57"/>
                <a:gd name="T2" fmla="*/ 2 w 24"/>
                <a:gd name="T3" fmla="*/ 3181 h 57"/>
                <a:gd name="T4" fmla="*/ 0 w 24"/>
                <a:gd name="T5" fmla="*/ 1566 h 57"/>
                <a:gd name="T6" fmla="*/ 87 w 24"/>
                <a:gd name="T7" fmla="*/ 885 h 57"/>
                <a:gd name="T8" fmla="*/ 178 w 24"/>
                <a:gd name="T9" fmla="*/ 0 h 57"/>
                <a:gd name="T10" fmla="*/ 286 w 24"/>
                <a:gd name="T11" fmla="*/ 2 h 57"/>
                <a:gd name="T12" fmla="*/ 254 w 24"/>
                <a:gd name="T13" fmla="*/ 1254 h 57"/>
                <a:gd name="T14" fmla="*/ 226 w 24"/>
                <a:gd name="T15" fmla="*/ 2322 h 57"/>
                <a:gd name="T16" fmla="*/ 200 w 24"/>
                <a:gd name="T17" fmla="*/ 3181 h 57"/>
                <a:gd name="T18" fmla="*/ 200 w 24"/>
                <a:gd name="T19" fmla="*/ 428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GB"/>
            </a:p>
          </p:txBody>
        </p:sp>
        <p:sp>
          <p:nvSpPr>
            <p:cNvPr id="34084" name="Freeform 290"/>
            <p:cNvSpPr>
              <a:spLocks/>
            </p:cNvSpPr>
            <p:nvPr/>
          </p:nvSpPr>
          <p:spPr bwMode="auto">
            <a:xfrm>
              <a:off x="3866" y="1503"/>
              <a:ext cx="520" cy="228"/>
            </a:xfrm>
            <a:custGeom>
              <a:avLst/>
              <a:gdLst>
                <a:gd name="T0" fmla="*/ 2772 w 466"/>
                <a:gd name="T1" fmla="*/ 15820 h 184"/>
                <a:gd name="T2" fmla="*/ 2539 w 466"/>
                <a:gd name="T3" fmla="*/ 15213 h 184"/>
                <a:gd name="T4" fmla="*/ 2134 w 466"/>
                <a:gd name="T5" fmla="*/ 14870 h 184"/>
                <a:gd name="T6" fmla="*/ 1730 w 466"/>
                <a:gd name="T7" fmla="*/ 14722 h 184"/>
                <a:gd name="T8" fmla="*/ 1471 w 466"/>
                <a:gd name="T9" fmla="*/ 12129 h 184"/>
                <a:gd name="T10" fmla="*/ 1040 w 466"/>
                <a:gd name="T11" fmla="*/ 11065 h 184"/>
                <a:gd name="T12" fmla="*/ 710 w 466"/>
                <a:gd name="T13" fmla="*/ 10616 h 184"/>
                <a:gd name="T14" fmla="*/ 612 w 466"/>
                <a:gd name="T15" fmla="*/ 7885 h 184"/>
                <a:gd name="T16" fmla="*/ 283 w 466"/>
                <a:gd name="T17" fmla="*/ 6375 h 184"/>
                <a:gd name="T18" fmla="*/ 2 w 466"/>
                <a:gd name="T19" fmla="*/ 4615 h 184"/>
                <a:gd name="T20" fmla="*/ 69 w 466"/>
                <a:gd name="T21" fmla="*/ 4108 h 184"/>
                <a:gd name="T22" fmla="*/ 353 w 466"/>
                <a:gd name="T23" fmla="*/ 2704 h 184"/>
                <a:gd name="T24" fmla="*/ 762 w 466"/>
                <a:gd name="T25" fmla="*/ 2367 h 184"/>
                <a:gd name="T26" fmla="*/ 1017 w 466"/>
                <a:gd name="T27" fmla="*/ 3135 h 184"/>
                <a:gd name="T28" fmla="*/ 1350 w 466"/>
                <a:gd name="T29" fmla="*/ 2704 h 184"/>
                <a:gd name="T30" fmla="*/ 1233 w 466"/>
                <a:gd name="T31" fmla="*/ 0 h 184"/>
                <a:gd name="T32" fmla="*/ 1730 w 466"/>
                <a:gd name="T33" fmla="*/ 1151 h 184"/>
                <a:gd name="T34" fmla="*/ 2039 w 466"/>
                <a:gd name="T35" fmla="*/ 3000 h 184"/>
                <a:gd name="T36" fmla="*/ 2484 w 466"/>
                <a:gd name="T37" fmla="*/ 3000 h 184"/>
                <a:gd name="T38" fmla="*/ 2734 w 466"/>
                <a:gd name="T39" fmla="*/ 3737 h 184"/>
                <a:gd name="T40" fmla="*/ 3180 w 466"/>
                <a:gd name="T41" fmla="*/ 4207 h 184"/>
                <a:gd name="T42" fmla="*/ 3494 w 466"/>
                <a:gd name="T43" fmla="*/ 3000 h 184"/>
                <a:gd name="T44" fmla="*/ 3893 w 466"/>
                <a:gd name="T45" fmla="*/ 3395 h 184"/>
                <a:gd name="T46" fmla="*/ 3954 w 466"/>
                <a:gd name="T47" fmla="*/ 5965 h 184"/>
                <a:gd name="T48" fmla="*/ 4022 w 466"/>
                <a:gd name="T49" fmla="*/ 6736 h 184"/>
                <a:gd name="T50" fmla="*/ 4236 w 466"/>
                <a:gd name="T51" fmla="*/ 6736 h 184"/>
                <a:gd name="T52" fmla="*/ 4605 w 466"/>
                <a:gd name="T53" fmla="*/ 7660 h 184"/>
                <a:gd name="T54" fmla="*/ 4417 w 466"/>
                <a:gd name="T55" fmla="*/ 8488 h 184"/>
                <a:gd name="T56" fmla="*/ 4210 w 466"/>
                <a:gd name="T57" fmla="*/ 10518 h 184"/>
                <a:gd name="T58" fmla="*/ 3954 w 466"/>
                <a:gd name="T59" fmla="*/ 11495 h 184"/>
                <a:gd name="T60" fmla="*/ 3771 w 466"/>
                <a:gd name="T61" fmla="*/ 12380 h 184"/>
                <a:gd name="T62" fmla="*/ 3719 w 466"/>
                <a:gd name="T63" fmla="*/ 14269 h 184"/>
                <a:gd name="T64" fmla="*/ 3432 w 466"/>
                <a:gd name="T65" fmla="*/ 15340 h 184"/>
                <a:gd name="T66" fmla="*/ 3131 w 466"/>
                <a:gd name="T67" fmla="*/ 15905 h 184"/>
                <a:gd name="T68" fmla="*/ 2935 w 466"/>
                <a:gd name="T69" fmla="*/ 15905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GB"/>
            </a:p>
          </p:txBody>
        </p:sp>
        <p:sp>
          <p:nvSpPr>
            <p:cNvPr id="34085" name="Freeform 291"/>
            <p:cNvSpPr>
              <a:spLocks/>
            </p:cNvSpPr>
            <p:nvPr/>
          </p:nvSpPr>
          <p:spPr bwMode="auto">
            <a:xfrm>
              <a:off x="3237" y="1433"/>
              <a:ext cx="618" cy="302"/>
            </a:xfrm>
            <a:custGeom>
              <a:avLst/>
              <a:gdLst>
                <a:gd name="T0" fmla="*/ 653 w 553"/>
                <a:gd name="T1" fmla="*/ 12657 h 244"/>
                <a:gd name="T2" fmla="*/ 460 w 553"/>
                <a:gd name="T3" fmla="*/ 13547 h 244"/>
                <a:gd name="T4" fmla="*/ 165 w 553"/>
                <a:gd name="T5" fmla="*/ 11066 h 244"/>
                <a:gd name="T6" fmla="*/ 2 w 553"/>
                <a:gd name="T7" fmla="*/ 8161 h 244"/>
                <a:gd name="T8" fmla="*/ 211 w 553"/>
                <a:gd name="T9" fmla="*/ 7061 h 244"/>
                <a:gd name="T10" fmla="*/ 359 w 553"/>
                <a:gd name="T11" fmla="*/ 5837 h 244"/>
                <a:gd name="T12" fmla="*/ 653 w 553"/>
                <a:gd name="T13" fmla="*/ 5067 h 244"/>
                <a:gd name="T14" fmla="*/ 1052 w 553"/>
                <a:gd name="T15" fmla="*/ 6379 h 244"/>
                <a:gd name="T16" fmla="*/ 1552 w 553"/>
                <a:gd name="T17" fmla="*/ 6271 h 244"/>
                <a:gd name="T18" fmla="*/ 1855 w 553"/>
                <a:gd name="T19" fmla="*/ 6271 h 244"/>
                <a:gd name="T20" fmla="*/ 1755 w 553"/>
                <a:gd name="T21" fmla="*/ 2945 h 244"/>
                <a:gd name="T22" fmla="*/ 1702 w 553"/>
                <a:gd name="T23" fmla="*/ 2342 h 244"/>
                <a:gd name="T24" fmla="*/ 2073 w 553"/>
                <a:gd name="T25" fmla="*/ 1892 h 244"/>
                <a:gd name="T26" fmla="*/ 2431 w 553"/>
                <a:gd name="T27" fmla="*/ 806 h 244"/>
                <a:gd name="T28" fmla="*/ 2748 w 553"/>
                <a:gd name="T29" fmla="*/ 2 h 244"/>
                <a:gd name="T30" fmla="*/ 3004 w 553"/>
                <a:gd name="T31" fmla="*/ 806 h 244"/>
                <a:gd name="T32" fmla="*/ 3359 w 553"/>
                <a:gd name="T33" fmla="*/ 2342 h 244"/>
                <a:gd name="T34" fmla="*/ 3679 w 553"/>
                <a:gd name="T35" fmla="*/ 1892 h 244"/>
                <a:gd name="T36" fmla="*/ 3894 w 553"/>
                <a:gd name="T37" fmla="*/ 1529 h 244"/>
                <a:gd name="T38" fmla="*/ 4062 w 553"/>
                <a:gd name="T39" fmla="*/ 3327 h 244"/>
                <a:gd name="T40" fmla="*/ 4444 w 553"/>
                <a:gd name="T41" fmla="*/ 5654 h 244"/>
                <a:gd name="T42" fmla="*/ 4656 w 553"/>
                <a:gd name="T43" fmla="*/ 6271 h 244"/>
                <a:gd name="T44" fmla="*/ 4944 w 553"/>
                <a:gd name="T45" fmla="*/ 6379 h 244"/>
                <a:gd name="T46" fmla="*/ 5347 w 553"/>
                <a:gd name="T47" fmla="*/ 8553 h 244"/>
                <a:gd name="T48" fmla="*/ 5710 w 553"/>
                <a:gd name="T49" fmla="*/ 9607 h 244"/>
                <a:gd name="T50" fmla="*/ 5553 w 553"/>
                <a:gd name="T51" fmla="*/ 11066 h 244"/>
                <a:gd name="T52" fmla="*/ 5507 w 553"/>
                <a:gd name="T53" fmla="*/ 12657 h 244"/>
                <a:gd name="T54" fmla="*/ 5281 w 553"/>
                <a:gd name="T55" fmla="*/ 13742 h 244"/>
                <a:gd name="T56" fmla="*/ 5353 w 553"/>
                <a:gd name="T57" fmla="*/ 15591 h 244"/>
                <a:gd name="T58" fmla="*/ 5003 w 553"/>
                <a:gd name="T59" fmla="*/ 15982 h 244"/>
                <a:gd name="T60" fmla="*/ 5152 w 553"/>
                <a:gd name="T61" fmla="*/ 17469 h 244"/>
                <a:gd name="T62" fmla="*/ 5220 w 553"/>
                <a:gd name="T63" fmla="*/ 18926 h 244"/>
                <a:gd name="T64" fmla="*/ 5003 w 553"/>
                <a:gd name="T65" fmla="*/ 18324 h 244"/>
                <a:gd name="T66" fmla="*/ 4618 w 553"/>
                <a:gd name="T67" fmla="*/ 18528 h 244"/>
                <a:gd name="T68" fmla="*/ 4272 w 553"/>
                <a:gd name="T69" fmla="*/ 18528 h 244"/>
                <a:gd name="T70" fmla="*/ 4016 w 553"/>
                <a:gd name="T71" fmla="*/ 19390 h 244"/>
                <a:gd name="T72" fmla="*/ 3781 w 553"/>
                <a:gd name="T73" fmla="*/ 19781 h 244"/>
                <a:gd name="T74" fmla="*/ 3484 w 553"/>
                <a:gd name="T75" fmla="*/ 21520 h 244"/>
                <a:gd name="T76" fmla="*/ 3197 w 553"/>
                <a:gd name="T77" fmla="*/ 20390 h 244"/>
                <a:gd name="T78" fmla="*/ 3059 w 553"/>
                <a:gd name="T79" fmla="*/ 17891 h 244"/>
                <a:gd name="T80" fmla="*/ 2706 w 553"/>
                <a:gd name="T81" fmla="*/ 17891 h 244"/>
                <a:gd name="T82" fmla="*/ 2421 w 553"/>
                <a:gd name="T83" fmla="*/ 17721 h 244"/>
                <a:gd name="T84" fmla="*/ 2073 w 553"/>
                <a:gd name="T85" fmla="*/ 15270 h 244"/>
                <a:gd name="T86" fmla="*/ 1681 w 553"/>
                <a:gd name="T87" fmla="*/ 14970 h 244"/>
                <a:gd name="T88" fmla="*/ 1552 w 553"/>
                <a:gd name="T89" fmla="*/ 16952 h 244"/>
                <a:gd name="T90" fmla="*/ 1627 w 553"/>
                <a:gd name="T91" fmla="*/ 19781 h 244"/>
                <a:gd name="T92" fmla="*/ 1485 w 553"/>
                <a:gd name="T93" fmla="*/ 20650 h 244"/>
                <a:gd name="T94" fmla="*/ 1339 w 553"/>
                <a:gd name="T95" fmla="*/ 19162 h 244"/>
                <a:gd name="T96" fmla="*/ 952 w 553"/>
                <a:gd name="T97" fmla="*/ 18806 h 244"/>
                <a:gd name="T98" fmla="*/ 762 w 553"/>
                <a:gd name="T99" fmla="*/ 16952 h 244"/>
                <a:gd name="T100" fmla="*/ 858 w 553"/>
                <a:gd name="T101" fmla="*/ 16470 h 244"/>
                <a:gd name="T102" fmla="*/ 874 w 553"/>
                <a:gd name="T103" fmla="*/ 15270 h 244"/>
                <a:gd name="T104" fmla="*/ 999 w 553"/>
                <a:gd name="T105" fmla="*/ 14507 h 244"/>
                <a:gd name="T106" fmla="*/ 782 w 553"/>
                <a:gd name="T107" fmla="*/ 12657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GB"/>
            </a:p>
          </p:txBody>
        </p:sp>
        <p:sp>
          <p:nvSpPr>
            <p:cNvPr id="34086" name="Freeform 292"/>
            <p:cNvSpPr>
              <a:spLocks/>
            </p:cNvSpPr>
            <p:nvPr/>
          </p:nvSpPr>
          <p:spPr bwMode="auto">
            <a:xfrm>
              <a:off x="3139" y="1675"/>
              <a:ext cx="135" cy="60"/>
            </a:xfrm>
            <a:custGeom>
              <a:avLst/>
              <a:gdLst>
                <a:gd name="T0" fmla="*/ 237 w 121"/>
                <a:gd name="T1" fmla="*/ 1756 h 48"/>
                <a:gd name="T2" fmla="*/ 0 w 121"/>
                <a:gd name="T3" fmla="*/ 364 h 48"/>
                <a:gd name="T4" fmla="*/ 3 w 121"/>
                <a:gd name="T5" fmla="*/ 0 h 48"/>
                <a:gd name="T6" fmla="*/ 184 w 121"/>
                <a:gd name="T7" fmla="*/ 364 h 48"/>
                <a:gd name="T8" fmla="*/ 355 w 121"/>
                <a:gd name="T9" fmla="*/ 364 h 48"/>
                <a:gd name="T10" fmla="*/ 548 w 121"/>
                <a:gd name="T11" fmla="*/ 1314 h 48"/>
                <a:gd name="T12" fmla="*/ 773 w 121"/>
                <a:gd name="T13" fmla="*/ 2461 h 48"/>
                <a:gd name="T14" fmla="*/ 1000 w 121"/>
                <a:gd name="T15" fmla="*/ 3124 h 48"/>
                <a:gd name="T16" fmla="*/ 1205 w 121"/>
                <a:gd name="T17" fmla="*/ 4179 h 48"/>
                <a:gd name="T18" fmla="*/ 1155 w 121"/>
                <a:gd name="T19" fmla="*/ 5224 h 48"/>
                <a:gd name="T20" fmla="*/ 1012 w 121"/>
                <a:gd name="T21" fmla="*/ 4866 h 48"/>
                <a:gd name="T22" fmla="*/ 803 w 121"/>
                <a:gd name="T23" fmla="*/ 4655 h 48"/>
                <a:gd name="T24" fmla="*/ 600 w 121"/>
                <a:gd name="T25" fmla="*/ 4655 h 48"/>
                <a:gd name="T26" fmla="*/ 409 w 121"/>
                <a:gd name="T27" fmla="*/ 4866 h 48"/>
                <a:gd name="T28" fmla="*/ 409 w 121"/>
                <a:gd name="T29" fmla="*/ 3391 h 48"/>
                <a:gd name="T30" fmla="*/ 237 w 121"/>
                <a:gd name="T31" fmla="*/ 175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GB"/>
            </a:p>
          </p:txBody>
        </p:sp>
        <p:sp>
          <p:nvSpPr>
            <p:cNvPr id="34087" name="Freeform 293"/>
            <p:cNvSpPr>
              <a:spLocks/>
            </p:cNvSpPr>
            <p:nvPr/>
          </p:nvSpPr>
          <p:spPr bwMode="auto">
            <a:xfrm>
              <a:off x="3647" y="1691"/>
              <a:ext cx="158" cy="87"/>
            </a:xfrm>
            <a:custGeom>
              <a:avLst/>
              <a:gdLst>
                <a:gd name="T0" fmla="*/ 513 w 141"/>
                <a:gd name="T1" fmla="*/ 3110 h 71"/>
                <a:gd name="T2" fmla="*/ 331 w 141"/>
                <a:gd name="T3" fmla="*/ 2247 h 71"/>
                <a:gd name="T4" fmla="*/ 95 w 141"/>
                <a:gd name="T5" fmla="*/ 2247 h 71"/>
                <a:gd name="T6" fmla="*/ 0 w 141"/>
                <a:gd name="T7" fmla="*/ 1239 h 71"/>
                <a:gd name="T8" fmla="*/ 95 w 141"/>
                <a:gd name="T9" fmla="*/ 542 h 71"/>
                <a:gd name="T10" fmla="*/ 250 w 141"/>
                <a:gd name="T11" fmla="*/ 854 h 71"/>
                <a:gd name="T12" fmla="*/ 406 w 141"/>
                <a:gd name="T13" fmla="*/ 1011 h 71"/>
                <a:gd name="T14" fmla="*/ 513 w 141"/>
                <a:gd name="T15" fmla="*/ 2 h 71"/>
                <a:gd name="T16" fmla="*/ 644 w 141"/>
                <a:gd name="T17" fmla="*/ 361 h 71"/>
                <a:gd name="T18" fmla="*/ 875 w 141"/>
                <a:gd name="T19" fmla="*/ 2 h 71"/>
                <a:gd name="T20" fmla="*/ 1085 w 141"/>
                <a:gd name="T21" fmla="*/ 2 h 71"/>
                <a:gd name="T22" fmla="*/ 1277 w 141"/>
                <a:gd name="T23" fmla="*/ 0 h 71"/>
                <a:gd name="T24" fmla="*/ 1504 w 141"/>
                <a:gd name="T25" fmla="*/ 854 h 71"/>
                <a:gd name="T26" fmla="*/ 1541 w 141"/>
                <a:gd name="T27" fmla="*/ 1312 h 71"/>
                <a:gd name="T28" fmla="*/ 1426 w 141"/>
                <a:gd name="T29" fmla="*/ 1970 h 71"/>
                <a:gd name="T30" fmla="*/ 1277 w 141"/>
                <a:gd name="T31" fmla="*/ 2753 h 71"/>
                <a:gd name="T32" fmla="*/ 1098 w 141"/>
                <a:gd name="T33" fmla="*/ 3110 h 71"/>
                <a:gd name="T34" fmla="*/ 1017 w 141"/>
                <a:gd name="T35" fmla="*/ 3813 h 71"/>
                <a:gd name="T36" fmla="*/ 923 w 141"/>
                <a:gd name="T37" fmla="*/ 3565 h 71"/>
                <a:gd name="T38" fmla="*/ 851 w 141"/>
                <a:gd name="T39" fmla="*/ 3751 h 71"/>
                <a:gd name="T40" fmla="*/ 722 w 141"/>
                <a:gd name="T41" fmla="*/ 4193 h 71"/>
                <a:gd name="T42" fmla="*/ 656 w 141"/>
                <a:gd name="T43" fmla="*/ 5064 h 71"/>
                <a:gd name="T44" fmla="*/ 377 w 141"/>
                <a:gd name="T45" fmla="*/ 4939 h 71"/>
                <a:gd name="T46" fmla="*/ 119 w 141"/>
                <a:gd name="T47" fmla="*/ 4672 h 71"/>
                <a:gd name="T48" fmla="*/ 95 w 141"/>
                <a:gd name="T49" fmla="*/ 3813 h 71"/>
                <a:gd name="T50" fmla="*/ 300 w 141"/>
                <a:gd name="T51" fmla="*/ 3373 h 71"/>
                <a:gd name="T52" fmla="*/ 513 w 141"/>
                <a:gd name="T53" fmla="*/ 311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GB"/>
            </a:p>
          </p:txBody>
        </p:sp>
        <p:sp>
          <p:nvSpPr>
            <p:cNvPr id="34088" name="Freeform 294"/>
            <p:cNvSpPr>
              <a:spLocks/>
            </p:cNvSpPr>
            <p:nvPr/>
          </p:nvSpPr>
          <p:spPr bwMode="auto">
            <a:xfrm>
              <a:off x="3356" y="1703"/>
              <a:ext cx="237" cy="166"/>
            </a:xfrm>
            <a:custGeom>
              <a:avLst/>
              <a:gdLst>
                <a:gd name="T0" fmla="*/ 1926 w 213"/>
                <a:gd name="T1" fmla="*/ 9362 h 134"/>
                <a:gd name="T2" fmla="*/ 1856 w 213"/>
                <a:gd name="T3" fmla="*/ 10553 h 134"/>
                <a:gd name="T4" fmla="*/ 1747 w 213"/>
                <a:gd name="T5" fmla="*/ 11226 h 134"/>
                <a:gd name="T6" fmla="*/ 1699 w 213"/>
                <a:gd name="T7" fmla="*/ 12019 h 134"/>
                <a:gd name="T8" fmla="*/ 1601 w 213"/>
                <a:gd name="T9" fmla="*/ 11848 h 134"/>
                <a:gd name="T10" fmla="*/ 1468 w 213"/>
                <a:gd name="T11" fmla="*/ 11325 h 134"/>
                <a:gd name="T12" fmla="*/ 1429 w 213"/>
                <a:gd name="T13" fmla="*/ 9702 h 134"/>
                <a:gd name="T14" fmla="*/ 1293 w 213"/>
                <a:gd name="T15" fmla="*/ 9702 h 134"/>
                <a:gd name="T16" fmla="*/ 1185 w 213"/>
                <a:gd name="T17" fmla="*/ 8882 h 134"/>
                <a:gd name="T18" fmla="*/ 1044 w 213"/>
                <a:gd name="T19" fmla="*/ 8273 h 134"/>
                <a:gd name="T20" fmla="*/ 829 w 213"/>
                <a:gd name="T21" fmla="*/ 7370 h 134"/>
                <a:gd name="T22" fmla="*/ 692 w 213"/>
                <a:gd name="T23" fmla="*/ 7596 h 134"/>
                <a:gd name="T24" fmla="*/ 540 w 213"/>
                <a:gd name="T25" fmla="*/ 7832 h 134"/>
                <a:gd name="T26" fmla="*/ 444 w 213"/>
                <a:gd name="T27" fmla="*/ 8599 h 134"/>
                <a:gd name="T28" fmla="*/ 392 w 213"/>
                <a:gd name="T29" fmla="*/ 8599 h 134"/>
                <a:gd name="T30" fmla="*/ 354 w 213"/>
                <a:gd name="T31" fmla="*/ 7370 h 134"/>
                <a:gd name="T32" fmla="*/ 316 w 213"/>
                <a:gd name="T33" fmla="*/ 6100 h 134"/>
                <a:gd name="T34" fmla="*/ 229 w 213"/>
                <a:gd name="T35" fmla="*/ 5487 h 134"/>
                <a:gd name="T36" fmla="*/ 229 w 213"/>
                <a:gd name="T37" fmla="*/ 5487 h 134"/>
                <a:gd name="T38" fmla="*/ 251 w 213"/>
                <a:gd name="T39" fmla="*/ 5269 h 134"/>
                <a:gd name="T40" fmla="*/ 279 w 213"/>
                <a:gd name="T41" fmla="*/ 4950 h 134"/>
                <a:gd name="T42" fmla="*/ 229 w 213"/>
                <a:gd name="T43" fmla="*/ 4429 h 134"/>
                <a:gd name="T44" fmla="*/ 182 w 213"/>
                <a:gd name="T45" fmla="*/ 4602 h 134"/>
                <a:gd name="T46" fmla="*/ 182 w 213"/>
                <a:gd name="T47" fmla="*/ 4602 h 134"/>
                <a:gd name="T48" fmla="*/ 147 w 213"/>
                <a:gd name="T49" fmla="*/ 3129 h 134"/>
                <a:gd name="T50" fmla="*/ 147 w 213"/>
                <a:gd name="T51" fmla="*/ 2995 h 134"/>
                <a:gd name="T52" fmla="*/ 229 w 213"/>
                <a:gd name="T53" fmla="*/ 3129 h 134"/>
                <a:gd name="T54" fmla="*/ 286 w 213"/>
                <a:gd name="T55" fmla="*/ 3344 h 134"/>
                <a:gd name="T56" fmla="*/ 345 w 213"/>
                <a:gd name="T57" fmla="*/ 3344 h 134"/>
                <a:gd name="T58" fmla="*/ 345 w 213"/>
                <a:gd name="T59" fmla="*/ 3129 h 134"/>
                <a:gd name="T60" fmla="*/ 354 w 213"/>
                <a:gd name="T61" fmla="*/ 2526 h 134"/>
                <a:gd name="T62" fmla="*/ 229 w 213"/>
                <a:gd name="T63" fmla="*/ 1432 h 134"/>
                <a:gd name="T64" fmla="*/ 108 w 213"/>
                <a:gd name="T65" fmla="*/ 1240 h 134"/>
                <a:gd name="T66" fmla="*/ 108 w 213"/>
                <a:gd name="T67" fmla="*/ 2526 h 134"/>
                <a:gd name="T68" fmla="*/ 108 w 213"/>
                <a:gd name="T69" fmla="*/ 2526 h 134"/>
                <a:gd name="T70" fmla="*/ 3 w 213"/>
                <a:gd name="T71" fmla="*/ 1001 h 134"/>
                <a:gd name="T72" fmla="*/ 3 w 213"/>
                <a:gd name="T73" fmla="*/ 2 h 134"/>
                <a:gd name="T74" fmla="*/ 0 w 213"/>
                <a:gd name="T75" fmla="*/ 0 h 134"/>
                <a:gd name="T76" fmla="*/ 229 w 213"/>
                <a:gd name="T77" fmla="*/ 0 h 134"/>
                <a:gd name="T78" fmla="*/ 206 w 213"/>
                <a:gd name="T79" fmla="*/ 1240 h 134"/>
                <a:gd name="T80" fmla="*/ 354 w 213"/>
                <a:gd name="T81" fmla="*/ 1432 h 134"/>
                <a:gd name="T82" fmla="*/ 525 w 213"/>
                <a:gd name="T83" fmla="*/ 2039 h 134"/>
                <a:gd name="T84" fmla="*/ 723 w 213"/>
                <a:gd name="T85" fmla="*/ 2526 h 134"/>
                <a:gd name="T86" fmla="*/ 692 w 213"/>
                <a:gd name="T87" fmla="*/ 1432 h 134"/>
                <a:gd name="T88" fmla="*/ 758 w 213"/>
                <a:gd name="T89" fmla="*/ 1240 h 134"/>
                <a:gd name="T90" fmla="*/ 876 w 213"/>
                <a:gd name="T91" fmla="*/ 0 h 134"/>
                <a:gd name="T92" fmla="*/ 1044 w 213"/>
                <a:gd name="T93" fmla="*/ 1240 h 134"/>
                <a:gd name="T94" fmla="*/ 1142 w 213"/>
                <a:gd name="T95" fmla="*/ 2699 h 134"/>
                <a:gd name="T96" fmla="*/ 1343 w 213"/>
                <a:gd name="T97" fmla="*/ 3617 h 134"/>
                <a:gd name="T98" fmla="*/ 1439 w 213"/>
                <a:gd name="T99" fmla="*/ 3975 h 134"/>
                <a:gd name="T100" fmla="*/ 1699 w 213"/>
                <a:gd name="T101" fmla="*/ 5487 h 134"/>
                <a:gd name="T102" fmla="*/ 1926 w 213"/>
                <a:gd name="T103" fmla="*/ 6708 h 134"/>
                <a:gd name="T104" fmla="*/ 2014 w 213"/>
                <a:gd name="T105" fmla="*/ 8420 h 134"/>
                <a:gd name="T106" fmla="*/ 1954 w 213"/>
                <a:gd name="T107" fmla="*/ 8882 h 134"/>
                <a:gd name="T108" fmla="*/ 1926 w 213"/>
                <a:gd name="T109" fmla="*/ 9362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GB"/>
            </a:p>
          </p:txBody>
        </p:sp>
        <p:sp>
          <p:nvSpPr>
            <p:cNvPr id="34089" name="Freeform 295"/>
            <p:cNvSpPr>
              <a:spLocks/>
            </p:cNvSpPr>
            <p:nvPr/>
          </p:nvSpPr>
          <p:spPr bwMode="auto">
            <a:xfrm>
              <a:off x="3527" y="1799"/>
              <a:ext cx="219" cy="198"/>
            </a:xfrm>
            <a:custGeom>
              <a:avLst/>
              <a:gdLst>
                <a:gd name="T0" fmla="*/ 0 w 196"/>
                <a:gd name="T1" fmla="*/ 6199 h 160"/>
                <a:gd name="T2" fmla="*/ 0 w 196"/>
                <a:gd name="T3" fmla="*/ 6362 h 160"/>
                <a:gd name="T4" fmla="*/ 0 w 196"/>
                <a:gd name="T5" fmla="*/ 7208 h 160"/>
                <a:gd name="T6" fmla="*/ 56 w 196"/>
                <a:gd name="T7" fmla="*/ 7671 h 160"/>
                <a:gd name="T8" fmla="*/ 2 w 196"/>
                <a:gd name="T9" fmla="*/ 7780 h 160"/>
                <a:gd name="T10" fmla="*/ 70 w 196"/>
                <a:gd name="T11" fmla="*/ 9165 h 160"/>
                <a:gd name="T12" fmla="*/ 97 w 196"/>
                <a:gd name="T13" fmla="*/ 10493 h 160"/>
                <a:gd name="T14" fmla="*/ 253 w 196"/>
                <a:gd name="T15" fmla="*/ 11039 h 160"/>
                <a:gd name="T16" fmla="*/ 264 w 196"/>
                <a:gd name="T17" fmla="*/ 11556 h 160"/>
                <a:gd name="T18" fmla="*/ 169 w 196"/>
                <a:gd name="T19" fmla="*/ 13249 h 160"/>
                <a:gd name="T20" fmla="*/ 285 w 196"/>
                <a:gd name="T21" fmla="*/ 13700 h 160"/>
                <a:gd name="T22" fmla="*/ 442 w 196"/>
                <a:gd name="T23" fmla="*/ 14036 h 160"/>
                <a:gd name="T24" fmla="*/ 687 w 196"/>
                <a:gd name="T25" fmla="*/ 14036 h 160"/>
                <a:gd name="T26" fmla="*/ 858 w 196"/>
                <a:gd name="T27" fmla="*/ 13700 h 160"/>
                <a:gd name="T28" fmla="*/ 999 w 196"/>
                <a:gd name="T29" fmla="*/ 13249 h 160"/>
                <a:gd name="T30" fmla="*/ 999 w 196"/>
                <a:gd name="T31" fmla="*/ 12637 h 160"/>
                <a:gd name="T32" fmla="*/ 1019 w 196"/>
                <a:gd name="T33" fmla="*/ 11556 h 160"/>
                <a:gd name="T34" fmla="*/ 1173 w 196"/>
                <a:gd name="T35" fmla="*/ 11039 h 160"/>
                <a:gd name="T36" fmla="*/ 1205 w 196"/>
                <a:gd name="T37" fmla="*/ 10493 h 160"/>
                <a:gd name="T38" fmla="*/ 1364 w 196"/>
                <a:gd name="T39" fmla="*/ 10493 h 160"/>
                <a:gd name="T40" fmla="*/ 1393 w 196"/>
                <a:gd name="T41" fmla="*/ 8920 h 160"/>
                <a:gd name="T42" fmla="*/ 1504 w 196"/>
                <a:gd name="T43" fmla="*/ 7780 h 160"/>
                <a:gd name="T44" fmla="*/ 1407 w 196"/>
                <a:gd name="T45" fmla="*/ 7050 h 160"/>
                <a:gd name="T46" fmla="*/ 1556 w 196"/>
                <a:gd name="T47" fmla="*/ 7050 h 160"/>
                <a:gd name="T48" fmla="*/ 1578 w 196"/>
                <a:gd name="T49" fmla="*/ 6362 h 160"/>
                <a:gd name="T50" fmla="*/ 1637 w 196"/>
                <a:gd name="T51" fmla="*/ 5141 h 160"/>
                <a:gd name="T52" fmla="*/ 1524 w 196"/>
                <a:gd name="T53" fmla="*/ 3837 h 160"/>
                <a:gd name="T54" fmla="*/ 1593 w 196"/>
                <a:gd name="T55" fmla="*/ 2921 h 160"/>
                <a:gd name="T56" fmla="*/ 1808 w 196"/>
                <a:gd name="T57" fmla="*/ 2666 h 160"/>
                <a:gd name="T58" fmla="*/ 1970 w 196"/>
                <a:gd name="T59" fmla="*/ 2333 h 160"/>
                <a:gd name="T60" fmla="*/ 1970 w 196"/>
                <a:gd name="T61" fmla="*/ 1885 h 160"/>
                <a:gd name="T62" fmla="*/ 2020 w 196"/>
                <a:gd name="T63" fmla="*/ 1885 h 160"/>
                <a:gd name="T64" fmla="*/ 1903 w 196"/>
                <a:gd name="T65" fmla="*/ 1541 h 160"/>
                <a:gd name="T66" fmla="*/ 1845 w 196"/>
                <a:gd name="T67" fmla="*/ 1541 h 160"/>
                <a:gd name="T68" fmla="*/ 1737 w 196"/>
                <a:gd name="T69" fmla="*/ 1885 h 160"/>
                <a:gd name="T70" fmla="*/ 1524 w 196"/>
                <a:gd name="T71" fmla="*/ 2666 h 160"/>
                <a:gd name="T72" fmla="*/ 1478 w 196"/>
                <a:gd name="T73" fmla="*/ 804 h 160"/>
                <a:gd name="T74" fmla="*/ 1426 w 196"/>
                <a:gd name="T75" fmla="*/ 650 h 160"/>
                <a:gd name="T76" fmla="*/ 1393 w 196"/>
                <a:gd name="T77" fmla="*/ 0 h 160"/>
                <a:gd name="T78" fmla="*/ 1317 w 196"/>
                <a:gd name="T79" fmla="*/ 2 h 160"/>
                <a:gd name="T80" fmla="*/ 1276 w 196"/>
                <a:gd name="T81" fmla="*/ 1231 h 160"/>
                <a:gd name="T82" fmla="*/ 1198 w 196"/>
                <a:gd name="T83" fmla="*/ 1541 h 160"/>
                <a:gd name="T84" fmla="*/ 1139 w 196"/>
                <a:gd name="T85" fmla="*/ 1885 h 160"/>
                <a:gd name="T86" fmla="*/ 1050 w 196"/>
                <a:gd name="T87" fmla="*/ 1885 h 160"/>
                <a:gd name="T88" fmla="*/ 965 w 196"/>
                <a:gd name="T89" fmla="*/ 2007 h 160"/>
                <a:gd name="T90" fmla="*/ 932 w 196"/>
                <a:gd name="T91" fmla="*/ 1885 h 160"/>
                <a:gd name="T92" fmla="*/ 756 w 196"/>
                <a:gd name="T93" fmla="*/ 1541 h 160"/>
                <a:gd name="T94" fmla="*/ 615 w 196"/>
                <a:gd name="T95" fmla="*/ 1414 h 160"/>
                <a:gd name="T96" fmla="*/ 552 w 196"/>
                <a:gd name="T97" fmla="*/ 1885 h 160"/>
                <a:gd name="T98" fmla="*/ 514 w 196"/>
                <a:gd name="T99" fmla="*/ 2333 h 160"/>
                <a:gd name="T100" fmla="*/ 442 w 196"/>
                <a:gd name="T101" fmla="*/ 3573 h 160"/>
                <a:gd name="T102" fmla="*/ 318 w 196"/>
                <a:gd name="T103" fmla="*/ 4105 h 160"/>
                <a:gd name="T104" fmla="*/ 264 w 196"/>
                <a:gd name="T105" fmla="*/ 4842 h 160"/>
                <a:gd name="T106" fmla="*/ 169 w 196"/>
                <a:gd name="T107" fmla="*/ 4748 h 160"/>
                <a:gd name="T108" fmla="*/ 2 w 196"/>
                <a:gd name="T109" fmla="*/ 4303 h 160"/>
                <a:gd name="T110" fmla="*/ 0 w 196"/>
                <a:gd name="T111" fmla="*/ 6199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GB"/>
            </a:p>
          </p:txBody>
        </p:sp>
        <p:sp>
          <p:nvSpPr>
            <p:cNvPr id="34090" name="Freeform 296"/>
            <p:cNvSpPr>
              <a:spLocks/>
            </p:cNvSpPr>
            <p:nvPr/>
          </p:nvSpPr>
          <p:spPr bwMode="auto">
            <a:xfrm>
              <a:off x="3054" y="1860"/>
              <a:ext cx="35" cy="23"/>
            </a:xfrm>
            <a:custGeom>
              <a:avLst/>
              <a:gdLst>
                <a:gd name="T0" fmla="*/ 775 w 30"/>
                <a:gd name="T1" fmla="*/ 0 h 19"/>
                <a:gd name="T2" fmla="*/ 302 w 30"/>
                <a:gd name="T3" fmla="*/ 269 h 19"/>
                <a:gd name="T4" fmla="*/ 0 w 30"/>
                <a:gd name="T5" fmla="*/ 701 h 19"/>
                <a:gd name="T6" fmla="*/ 120 w 30"/>
                <a:gd name="T7" fmla="*/ 1081 h 19"/>
                <a:gd name="T8" fmla="*/ 560 w 30"/>
                <a:gd name="T9" fmla="*/ 701 h 19"/>
                <a:gd name="T10" fmla="*/ 560 w 30"/>
                <a:gd name="T11" fmla="*/ 395 h 19"/>
                <a:gd name="T12" fmla="*/ 775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GB"/>
            </a:p>
          </p:txBody>
        </p:sp>
        <p:sp>
          <p:nvSpPr>
            <p:cNvPr id="34091" name="Line 297"/>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92" name="Line 298"/>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93" name="Line 299"/>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94" name="Line 300"/>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95" name="Line 301"/>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96" name="Line 302"/>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97" name="Line 303"/>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98" name="Line 304"/>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99" name="Freeform 305"/>
            <p:cNvSpPr>
              <a:spLocks/>
            </p:cNvSpPr>
            <p:nvPr/>
          </p:nvSpPr>
          <p:spPr bwMode="auto">
            <a:xfrm>
              <a:off x="3726" y="1864"/>
              <a:ext cx="5" cy="11"/>
            </a:xfrm>
            <a:custGeom>
              <a:avLst/>
              <a:gdLst>
                <a:gd name="T0" fmla="*/ 0 w 2"/>
                <a:gd name="T1" fmla="*/ 0 h 4"/>
                <a:gd name="T2" fmla="*/ 243904613 w 2"/>
                <a:gd name="T3" fmla="*/ 2147483647 h 4"/>
                <a:gd name="T4" fmla="*/ 434639458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GB"/>
            </a:p>
          </p:txBody>
        </p:sp>
        <p:sp>
          <p:nvSpPr>
            <p:cNvPr id="34100" name="Line 306"/>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101" name="Freeform 307"/>
            <p:cNvSpPr>
              <a:spLocks/>
            </p:cNvSpPr>
            <p:nvPr/>
          </p:nvSpPr>
          <p:spPr bwMode="auto">
            <a:xfrm>
              <a:off x="3746" y="1901"/>
              <a:ext cx="1" cy="15"/>
            </a:xfrm>
            <a:custGeom>
              <a:avLst/>
              <a:gdLst>
                <a:gd name="T0" fmla="*/ 0 w 1"/>
                <a:gd name="T1" fmla="*/ 0 h 5"/>
                <a:gd name="T2" fmla="*/ 0 w 1"/>
                <a:gd name="T3" fmla="*/ 2147483647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GB"/>
            </a:p>
          </p:txBody>
        </p:sp>
        <p:sp>
          <p:nvSpPr>
            <p:cNvPr id="34102" name="Freeform 308"/>
            <p:cNvSpPr>
              <a:spLocks/>
            </p:cNvSpPr>
            <p:nvPr/>
          </p:nvSpPr>
          <p:spPr bwMode="auto">
            <a:xfrm>
              <a:off x="3746" y="1914"/>
              <a:ext cx="14" cy="5"/>
            </a:xfrm>
            <a:custGeom>
              <a:avLst/>
              <a:gdLst>
                <a:gd name="T0" fmla="*/ 0 w 5"/>
                <a:gd name="T1" fmla="*/ 0 h 2"/>
                <a:gd name="T2" fmla="*/ 2147483647 w 5"/>
                <a:gd name="T3" fmla="*/ 434639458 h 2"/>
                <a:gd name="T4" fmla="*/ 2147483647 w 5"/>
                <a:gd name="T5" fmla="*/ 434639458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GB"/>
            </a:p>
          </p:txBody>
        </p:sp>
        <p:sp>
          <p:nvSpPr>
            <p:cNvPr id="34103" name="Line 309"/>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104" name="Freeform 310"/>
            <p:cNvSpPr>
              <a:spLocks/>
            </p:cNvSpPr>
            <p:nvPr/>
          </p:nvSpPr>
          <p:spPr bwMode="auto">
            <a:xfrm>
              <a:off x="3843" y="1860"/>
              <a:ext cx="5" cy="32"/>
            </a:xfrm>
            <a:custGeom>
              <a:avLst/>
              <a:gdLst>
                <a:gd name="T0" fmla="*/ 0 w 2"/>
                <a:gd name="T1" fmla="*/ 2147483647 h 11"/>
                <a:gd name="T2" fmla="*/ 243904613 w 2"/>
                <a:gd name="T3" fmla="*/ 2147483647 h 11"/>
                <a:gd name="T4" fmla="*/ 434639458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GB"/>
            </a:p>
          </p:txBody>
        </p:sp>
        <p:sp>
          <p:nvSpPr>
            <p:cNvPr id="34105" name="Line 311"/>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106" name="Line 312"/>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107" name="Freeform 313"/>
            <p:cNvSpPr>
              <a:spLocks/>
            </p:cNvSpPr>
            <p:nvPr/>
          </p:nvSpPr>
          <p:spPr bwMode="auto">
            <a:xfrm>
              <a:off x="3105" y="1883"/>
              <a:ext cx="17" cy="33"/>
            </a:xfrm>
            <a:custGeom>
              <a:avLst/>
              <a:gdLst>
                <a:gd name="T0" fmla="*/ 47 w 16"/>
                <a:gd name="T1" fmla="*/ 1703 h 26"/>
                <a:gd name="T2" fmla="*/ 7 w 16"/>
                <a:gd name="T3" fmla="*/ 3483 h 26"/>
                <a:gd name="T4" fmla="*/ 0 w 16"/>
                <a:gd name="T5" fmla="*/ 3852 h 26"/>
                <a:gd name="T6" fmla="*/ 2 w 16"/>
                <a:gd name="T7" fmla="*/ 1703 h 26"/>
                <a:gd name="T8" fmla="*/ 7 w 16"/>
                <a:gd name="T9" fmla="*/ 0 h 26"/>
                <a:gd name="T10" fmla="*/ 53 w 16"/>
                <a:gd name="T11" fmla="*/ 393 h 26"/>
                <a:gd name="T12" fmla="*/ 47 w 16"/>
                <a:gd name="T13" fmla="*/ 1703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GB"/>
            </a:p>
          </p:txBody>
        </p:sp>
        <p:sp>
          <p:nvSpPr>
            <p:cNvPr id="34108" name="Freeform 314"/>
            <p:cNvSpPr>
              <a:spLocks/>
            </p:cNvSpPr>
            <p:nvPr/>
          </p:nvSpPr>
          <p:spPr bwMode="auto">
            <a:xfrm>
              <a:off x="3110" y="1825"/>
              <a:ext cx="104" cy="108"/>
            </a:xfrm>
            <a:custGeom>
              <a:avLst/>
              <a:gdLst>
                <a:gd name="T0" fmla="*/ 607 w 93"/>
                <a:gd name="T1" fmla="*/ 672 h 87"/>
                <a:gd name="T2" fmla="*/ 369 w 93"/>
                <a:gd name="T3" fmla="*/ 672 h 87"/>
                <a:gd name="T4" fmla="*/ 151 w 93"/>
                <a:gd name="T5" fmla="*/ 834 h 87"/>
                <a:gd name="T6" fmla="*/ 70 w 93"/>
                <a:gd name="T7" fmla="*/ 1181 h 87"/>
                <a:gd name="T8" fmla="*/ 70 w 93"/>
                <a:gd name="T9" fmla="*/ 1820 h 87"/>
                <a:gd name="T10" fmla="*/ 3 w 93"/>
                <a:gd name="T11" fmla="*/ 2226 h 87"/>
                <a:gd name="T12" fmla="*/ 0 w 93"/>
                <a:gd name="T13" fmla="*/ 2226 h 87"/>
                <a:gd name="T14" fmla="*/ 3 w 93"/>
                <a:gd name="T15" fmla="*/ 4349 h 87"/>
                <a:gd name="T16" fmla="*/ 121 w 93"/>
                <a:gd name="T17" fmla="*/ 4606 h 87"/>
                <a:gd name="T18" fmla="*/ 97 w 93"/>
                <a:gd name="T19" fmla="*/ 5537 h 87"/>
                <a:gd name="T20" fmla="*/ 3 w 93"/>
                <a:gd name="T21" fmla="*/ 6659 h 87"/>
                <a:gd name="T22" fmla="*/ 3 w 93"/>
                <a:gd name="T23" fmla="*/ 7514 h 87"/>
                <a:gd name="T24" fmla="*/ 235 w 93"/>
                <a:gd name="T25" fmla="*/ 8146 h 87"/>
                <a:gd name="T26" fmla="*/ 348 w 93"/>
                <a:gd name="T27" fmla="*/ 7320 h 87"/>
                <a:gd name="T28" fmla="*/ 517 w 93"/>
                <a:gd name="T29" fmla="*/ 6332 h 87"/>
                <a:gd name="T30" fmla="*/ 679 w 93"/>
                <a:gd name="T31" fmla="*/ 5537 h 87"/>
                <a:gd name="T32" fmla="*/ 807 w 93"/>
                <a:gd name="T33" fmla="*/ 4606 h 87"/>
                <a:gd name="T34" fmla="*/ 807 w 93"/>
                <a:gd name="T35" fmla="*/ 3082 h 87"/>
                <a:gd name="T36" fmla="*/ 807 w 93"/>
                <a:gd name="T37" fmla="*/ 1475 h 87"/>
                <a:gd name="T38" fmla="*/ 965 w 93"/>
                <a:gd name="T39" fmla="*/ 2 h 87"/>
                <a:gd name="T40" fmla="*/ 916 w 93"/>
                <a:gd name="T41" fmla="*/ 0 h 87"/>
                <a:gd name="T42" fmla="*/ 772 w 93"/>
                <a:gd name="T43" fmla="*/ 436 h 87"/>
                <a:gd name="T44" fmla="*/ 607 w 93"/>
                <a:gd name="T45" fmla="*/ 67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GB"/>
            </a:p>
          </p:txBody>
        </p:sp>
        <p:sp>
          <p:nvSpPr>
            <p:cNvPr id="34109" name="Freeform 315"/>
            <p:cNvSpPr>
              <a:spLocks/>
            </p:cNvSpPr>
            <p:nvPr/>
          </p:nvSpPr>
          <p:spPr bwMode="auto">
            <a:xfrm>
              <a:off x="3612" y="1729"/>
              <a:ext cx="141" cy="107"/>
            </a:xfrm>
            <a:custGeom>
              <a:avLst/>
              <a:gdLst>
                <a:gd name="T0" fmla="*/ 1301 w 125"/>
                <a:gd name="T1" fmla="*/ 5745 h 87"/>
                <a:gd name="T2" fmla="*/ 1153 w 125"/>
                <a:gd name="T3" fmla="*/ 5997 h 87"/>
                <a:gd name="T4" fmla="*/ 906 w 125"/>
                <a:gd name="T5" fmla="*/ 6716 h 87"/>
                <a:gd name="T6" fmla="*/ 856 w 125"/>
                <a:gd name="T7" fmla="*/ 5120 h 87"/>
                <a:gd name="T8" fmla="*/ 799 w 125"/>
                <a:gd name="T9" fmla="*/ 4937 h 87"/>
                <a:gd name="T10" fmla="*/ 756 w 125"/>
                <a:gd name="T11" fmla="*/ 4396 h 87"/>
                <a:gd name="T12" fmla="*/ 670 w 125"/>
                <a:gd name="T13" fmla="*/ 4624 h 87"/>
                <a:gd name="T14" fmla="*/ 606 w 125"/>
                <a:gd name="T15" fmla="*/ 5461 h 87"/>
                <a:gd name="T16" fmla="*/ 496 w 125"/>
                <a:gd name="T17" fmla="*/ 5745 h 87"/>
                <a:gd name="T18" fmla="*/ 434 w 125"/>
                <a:gd name="T19" fmla="*/ 5997 h 87"/>
                <a:gd name="T20" fmla="*/ 327 w 125"/>
                <a:gd name="T21" fmla="*/ 5997 h 87"/>
                <a:gd name="T22" fmla="*/ 231 w 125"/>
                <a:gd name="T23" fmla="*/ 6168 h 87"/>
                <a:gd name="T24" fmla="*/ 179 w 125"/>
                <a:gd name="T25" fmla="*/ 5997 h 87"/>
                <a:gd name="T26" fmla="*/ 231 w 125"/>
                <a:gd name="T27" fmla="*/ 5120 h 87"/>
                <a:gd name="T28" fmla="*/ 261 w 125"/>
                <a:gd name="T29" fmla="*/ 4163 h 87"/>
                <a:gd name="T30" fmla="*/ 202 w 125"/>
                <a:gd name="T31" fmla="*/ 3610 h 87"/>
                <a:gd name="T32" fmla="*/ 87 w 125"/>
                <a:gd name="T33" fmla="*/ 3264 h 87"/>
                <a:gd name="T34" fmla="*/ 0 w 125"/>
                <a:gd name="T35" fmla="*/ 2696 h 87"/>
                <a:gd name="T36" fmla="*/ 179 w 125"/>
                <a:gd name="T37" fmla="*/ 1643 h 87"/>
                <a:gd name="T38" fmla="*/ 385 w 125"/>
                <a:gd name="T39" fmla="*/ 584 h 87"/>
                <a:gd name="T40" fmla="*/ 496 w 125"/>
                <a:gd name="T41" fmla="*/ 0 h 87"/>
                <a:gd name="T42" fmla="*/ 761 w 125"/>
                <a:gd name="T43" fmla="*/ 0 h 87"/>
                <a:gd name="T44" fmla="*/ 968 w 125"/>
                <a:gd name="T45" fmla="*/ 893 h 87"/>
                <a:gd name="T46" fmla="*/ 756 w 125"/>
                <a:gd name="T47" fmla="*/ 1282 h 87"/>
                <a:gd name="T48" fmla="*/ 496 w 125"/>
                <a:gd name="T49" fmla="*/ 1755 h 87"/>
                <a:gd name="T50" fmla="*/ 529 w 125"/>
                <a:gd name="T51" fmla="*/ 2696 h 87"/>
                <a:gd name="T52" fmla="*/ 818 w 125"/>
                <a:gd name="T53" fmla="*/ 2935 h 87"/>
                <a:gd name="T54" fmla="*/ 1153 w 125"/>
                <a:gd name="T55" fmla="*/ 3075 h 87"/>
                <a:gd name="T56" fmla="*/ 1276 w 125"/>
                <a:gd name="T57" fmla="*/ 4163 h 87"/>
                <a:gd name="T58" fmla="*/ 1410 w 125"/>
                <a:gd name="T59" fmla="*/ 4396 h 87"/>
                <a:gd name="T60" fmla="*/ 1565 w 125"/>
                <a:gd name="T61" fmla="*/ 5745 h 87"/>
                <a:gd name="T62" fmla="*/ 1493 w 125"/>
                <a:gd name="T63" fmla="*/ 5997 h 87"/>
                <a:gd name="T64" fmla="*/ 1381 w 125"/>
                <a:gd name="T65" fmla="*/ 5745 h 87"/>
                <a:gd name="T66" fmla="*/ 1301 w 125"/>
                <a:gd name="T67" fmla="*/ 5745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GB"/>
            </a:p>
          </p:txBody>
        </p:sp>
        <p:sp>
          <p:nvSpPr>
            <p:cNvPr id="34110" name="Freeform 316"/>
            <p:cNvSpPr>
              <a:spLocks/>
            </p:cNvSpPr>
            <p:nvPr/>
          </p:nvSpPr>
          <p:spPr bwMode="auto">
            <a:xfrm>
              <a:off x="3402" y="1635"/>
              <a:ext cx="255" cy="190"/>
            </a:xfrm>
            <a:custGeom>
              <a:avLst/>
              <a:gdLst>
                <a:gd name="T0" fmla="*/ 1573 w 229"/>
                <a:gd name="T1" fmla="*/ 10654 h 154"/>
                <a:gd name="T2" fmla="*/ 1333 w 229"/>
                <a:gd name="T3" fmla="*/ 9528 h 154"/>
                <a:gd name="T4" fmla="*/ 1085 w 229"/>
                <a:gd name="T5" fmla="*/ 8154 h 154"/>
                <a:gd name="T6" fmla="*/ 965 w 229"/>
                <a:gd name="T7" fmla="*/ 7801 h 154"/>
                <a:gd name="T8" fmla="*/ 755 w 229"/>
                <a:gd name="T9" fmla="*/ 6999 h 154"/>
                <a:gd name="T10" fmla="*/ 673 w 229"/>
                <a:gd name="T11" fmla="*/ 5673 h 154"/>
                <a:gd name="T12" fmla="*/ 491 w 229"/>
                <a:gd name="T13" fmla="*/ 4558 h 154"/>
                <a:gd name="T14" fmla="*/ 391 w 229"/>
                <a:gd name="T15" fmla="*/ 5673 h 154"/>
                <a:gd name="T16" fmla="*/ 316 w 229"/>
                <a:gd name="T17" fmla="*/ 5899 h 154"/>
                <a:gd name="T18" fmla="*/ 326 w 229"/>
                <a:gd name="T19" fmla="*/ 6807 h 154"/>
                <a:gd name="T20" fmla="*/ 134 w 229"/>
                <a:gd name="T21" fmla="*/ 6393 h 154"/>
                <a:gd name="T22" fmla="*/ 97 w 229"/>
                <a:gd name="T23" fmla="*/ 5074 h 154"/>
                <a:gd name="T24" fmla="*/ 63 w 229"/>
                <a:gd name="T25" fmla="*/ 3727 h 154"/>
                <a:gd name="T26" fmla="*/ 2 w 229"/>
                <a:gd name="T27" fmla="*/ 2381 h 154"/>
                <a:gd name="T28" fmla="*/ 0 w 229"/>
                <a:gd name="T29" fmla="*/ 1121 h 154"/>
                <a:gd name="T30" fmla="*/ 149 w 229"/>
                <a:gd name="T31" fmla="*/ 597 h 154"/>
                <a:gd name="T32" fmla="*/ 316 w 229"/>
                <a:gd name="T33" fmla="*/ 0 h 154"/>
                <a:gd name="T34" fmla="*/ 524 w 229"/>
                <a:gd name="T35" fmla="*/ 809 h 154"/>
                <a:gd name="T36" fmla="*/ 692 w 229"/>
                <a:gd name="T37" fmla="*/ 1706 h 154"/>
                <a:gd name="T38" fmla="*/ 834 w 229"/>
                <a:gd name="T39" fmla="*/ 3179 h 154"/>
                <a:gd name="T40" fmla="*/ 965 w 229"/>
                <a:gd name="T41" fmla="*/ 3179 h 154"/>
                <a:gd name="T42" fmla="*/ 1100 w 229"/>
                <a:gd name="T43" fmla="*/ 3224 h 154"/>
                <a:gd name="T44" fmla="*/ 1272 w 229"/>
                <a:gd name="T45" fmla="*/ 3224 h 154"/>
                <a:gd name="T46" fmla="*/ 1428 w 229"/>
                <a:gd name="T47" fmla="*/ 3224 h 154"/>
                <a:gd name="T48" fmla="*/ 1573 w 229"/>
                <a:gd name="T49" fmla="*/ 4273 h 154"/>
                <a:gd name="T50" fmla="*/ 1573 w 229"/>
                <a:gd name="T51" fmla="*/ 5673 h 154"/>
                <a:gd name="T52" fmla="*/ 1691 w 229"/>
                <a:gd name="T53" fmla="*/ 6260 h 154"/>
                <a:gd name="T54" fmla="*/ 1826 w 229"/>
                <a:gd name="T55" fmla="*/ 6687 h 154"/>
                <a:gd name="T56" fmla="*/ 1959 w 229"/>
                <a:gd name="T57" fmla="*/ 5899 h 154"/>
                <a:gd name="T58" fmla="*/ 2109 w 229"/>
                <a:gd name="T59" fmla="*/ 5074 h 154"/>
                <a:gd name="T60" fmla="*/ 2196 w 229"/>
                <a:gd name="T61" fmla="*/ 6260 h 154"/>
                <a:gd name="T62" fmla="*/ 2109 w 229"/>
                <a:gd name="T63" fmla="*/ 6807 h 154"/>
                <a:gd name="T64" fmla="*/ 1951 w 229"/>
                <a:gd name="T65" fmla="*/ 8024 h 154"/>
                <a:gd name="T66" fmla="*/ 1813 w 229"/>
                <a:gd name="T67" fmla="*/ 9159 h 154"/>
                <a:gd name="T68" fmla="*/ 1876 w 229"/>
                <a:gd name="T69" fmla="*/ 9731 h 154"/>
                <a:gd name="T70" fmla="*/ 1959 w 229"/>
                <a:gd name="T71" fmla="*/ 10179 h 154"/>
                <a:gd name="T72" fmla="*/ 2019 w 229"/>
                <a:gd name="T73" fmla="*/ 10654 h 154"/>
                <a:gd name="T74" fmla="*/ 1987 w 229"/>
                <a:gd name="T75" fmla="*/ 11683 h 154"/>
                <a:gd name="T76" fmla="*/ 1951 w 229"/>
                <a:gd name="T77" fmla="*/ 12684 h 154"/>
                <a:gd name="T78" fmla="*/ 1778 w 229"/>
                <a:gd name="T79" fmla="*/ 12412 h 154"/>
                <a:gd name="T80" fmla="*/ 1642 w 229"/>
                <a:gd name="T81" fmla="*/ 12292 h 154"/>
                <a:gd name="T82" fmla="*/ 1573 w 229"/>
                <a:gd name="T83" fmla="*/ 10654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GB"/>
            </a:p>
          </p:txBody>
        </p:sp>
        <p:sp>
          <p:nvSpPr>
            <p:cNvPr id="34111" name="Freeform 317"/>
            <p:cNvSpPr>
              <a:spLocks/>
            </p:cNvSpPr>
            <p:nvPr/>
          </p:nvSpPr>
          <p:spPr bwMode="auto">
            <a:xfrm>
              <a:off x="2843" y="1714"/>
              <a:ext cx="40" cy="32"/>
            </a:xfrm>
            <a:custGeom>
              <a:avLst/>
              <a:gdLst>
                <a:gd name="T0" fmla="*/ 87 w 36"/>
                <a:gd name="T1" fmla="*/ 2046 h 26"/>
                <a:gd name="T2" fmla="*/ 0 w 36"/>
                <a:gd name="T3" fmla="*/ 588 h 26"/>
                <a:gd name="T4" fmla="*/ 51 w 36"/>
                <a:gd name="T5" fmla="*/ 588 h 26"/>
                <a:gd name="T6" fmla="*/ 51 w 36"/>
                <a:gd name="T7" fmla="*/ 388 h 26"/>
                <a:gd name="T8" fmla="*/ 87 w 36"/>
                <a:gd name="T9" fmla="*/ 2 h 26"/>
                <a:gd name="T10" fmla="*/ 108 w 36"/>
                <a:gd name="T11" fmla="*/ 388 h 26"/>
                <a:gd name="T12" fmla="*/ 138 w 36"/>
                <a:gd name="T13" fmla="*/ 0 h 26"/>
                <a:gd name="T14" fmla="*/ 153 w 36"/>
                <a:gd name="T15" fmla="*/ 0 h 26"/>
                <a:gd name="T16" fmla="*/ 202 w 36"/>
                <a:gd name="T17" fmla="*/ 2 h 26"/>
                <a:gd name="T18" fmla="*/ 202 w 36"/>
                <a:gd name="T19" fmla="*/ 0 h 26"/>
                <a:gd name="T20" fmla="*/ 233 w 36"/>
                <a:gd name="T21" fmla="*/ 0 h 26"/>
                <a:gd name="T22" fmla="*/ 280 w 36"/>
                <a:gd name="T23" fmla="*/ 388 h 26"/>
                <a:gd name="T24" fmla="*/ 311 w 36"/>
                <a:gd name="T25" fmla="*/ 2 h 26"/>
                <a:gd name="T26" fmla="*/ 320 w 36"/>
                <a:gd name="T27" fmla="*/ 388 h 26"/>
                <a:gd name="T28" fmla="*/ 320 w 36"/>
                <a:gd name="T29" fmla="*/ 1440 h 26"/>
                <a:gd name="T30" fmla="*/ 87 w 36"/>
                <a:gd name="T31" fmla="*/ 2046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GB"/>
            </a:p>
          </p:txBody>
        </p:sp>
        <p:sp>
          <p:nvSpPr>
            <p:cNvPr id="34112" name="Freeform 318"/>
            <p:cNvSpPr>
              <a:spLocks/>
            </p:cNvSpPr>
            <p:nvPr/>
          </p:nvSpPr>
          <p:spPr bwMode="auto">
            <a:xfrm>
              <a:off x="2876" y="1673"/>
              <a:ext cx="94" cy="64"/>
            </a:xfrm>
            <a:custGeom>
              <a:avLst/>
              <a:gdLst>
                <a:gd name="T0" fmla="*/ 46 w 85"/>
                <a:gd name="T1" fmla="*/ 388 h 52"/>
                <a:gd name="T2" fmla="*/ 0 w 85"/>
                <a:gd name="T3" fmla="*/ 0 h 52"/>
                <a:gd name="T4" fmla="*/ 0 w 85"/>
                <a:gd name="T5" fmla="*/ 724 h 52"/>
                <a:gd name="T6" fmla="*/ 46 w 85"/>
                <a:gd name="T7" fmla="*/ 1662 h 52"/>
                <a:gd name="T8" fmla="*/ 0 w 85"/>
                <a:gd name="T9" fmla="*/ 2181 h 52"/>
                <a:gd name="T10" fmla="*/ 46 w 85"/>
                <a:gd name="T11" fmla="*/ 2722 h 52"/>
                <a:gd name="T12" fmla="*/ 56 w 85"/>
                <a:gd name="T13" fmla="*/ 2971 h 52"/>
                <a:gd name="T14" fmla="*/ 56 w 85"/>
                <a:gd name="T15" fmla="*/ 4065 h 52"/>
                <a:gd name="T16" fmla="*/ 188 w 85"/>
                <a:gd name="T17" fmla="*/ 3969 h 52"/>
                <a:gd name="T18" fmla="*/ 409 w 85"/>
                <a:gd name="T19" fmla="*/ 4065 h 52"/>
                <a:gd name="T20" fmla="*/ 452 w 85"/>
                <a:gd name="T21" fmla="*/ 3499 h 52"/>
                <a:gd name="T22" fmla="*/ 483 w 85"/>
                <a:gd name="T23" fmla="*/ 3499 h 52"/>
                <a:gd name="T24" fmla="*/ 483 w 85"/>
                <a:gd name="T25" fmla="*/ 3105 h 52"/>
                <a:gd name="T26" fmla="*/ 654 w 85"/>
                <a:gd name="T27" fmla="*/ 2971 h 52"/>
                <a:gd name="T28" fmla="*/ 626 w 85"/>
                <a:gd name="T29" fmla="*/ 2414 h 52"/>
                <a:gd name="T30" fmla="*/ 638 w 85"/>
                <a:gd name="T31" fmla="*/ 2046 h 52"/>
                <a:gd name="T32" fmla="*/ 692 w 85"/>
                <a:gd name="T33" fmla="*/ 1097 h 52"/>
                <a:gd name="T34" fmla="*/ 698 w 85"/>
                <a:gd name="T35" fmla="*/ 588 h 52"/>
                <a:gd name="T36" fmla="*/ 483 w 85"/>
                <a:gd name="T37" fmla="*/ 2 h 52"/>
                <a:gd name="T38" fmla="*/ 292 w 85"/>
                <a:gd name="T39" fmla="*/ 724 h 52"/>
                <a:gd name="T40" fmla="*/ 154 w 85"/>
                <a:gd name="T41" fmla="*/ 388 h 52"/>
                <a:gd name="T42" fmla="*/ 46 w 85"/>
                <a:gd name="T43" fmla="*/ 38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GB"/>
            </a:p>
          </p:txBody>
        </p:sp>
        <p:sp>
          <p:nvSpPr>
            <p:cNvPr id="34113" name="Freeform 319"/>
            <p:cNvSpPr>
              <a:spLocks/>
            </p:cNvSpPr>
            <p:nvPr/>
          </p:nvSpPr>
          <p:spPr bwMode="auto">
            <a:xfrm>
              <a:off x="2826" y="1708"/>
              <a:ext cx="27" cy="64"/>
            </a:xfrm>
            <a:custGeom>
              <a:avLst/>
              <a:gdLst>
                <a:gd name="T0" fmla="*/ 0 w 24"/>
                <a:gd name="T1" fmla="*/ 928 h 52"/>
                <a:gd name="T2" fmla="*/ 3 w 24"/>
                <a:gd name="T3" fmla="*/ 2766 h 52"/>
                <a:gd name="T4" fmla="*/ 178 w 24"/>
                <a:gd name="T5" fmla="*/ 4065 h 52"/>
                <a:gd name="T6" fmla="*/ 201 w 24"/>
                <a:gd name="T7" fmla="*/ 3814 h 52"/>
                <a:gd name="T8" fmla="*/ 286 w 24"/>
                <a:gd name="T9" fmla="*/ 2620 h 52"/>
                <a:gd name="T10" fmla="*/ 286 w 24"/>
                <a:gd name="T11" fmla="*/ 2414 h 52"/>
                <a:gd name="T12" fmla="*/ 178 w 24"/>
                <a:gd name="T13" fmla="*/ 928 h 52"/>
                <a:gd name="T14" fmla="*/ 158 w 24"/>
                <a:gd name="T15" fmla="*/ 256 h 52"/>
                <a:gd name="T16" fmla="*/ 3 w 24"/>
                <a:gd name="T17" fmla="*/ 0 h 52"/>
                <a:gd name="T18" fmla="*/ 0 w 24"/>
                <a:gd name="T19" fmla="*/ 928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GB"/>
            </a:p>
          </p:txBody>
        </p:sp>
        <p:sp>
          <p:nvSpPr>
            <p:cNvPr id="34114" name="Freeform 320"/>
            <p:cNvSpPr>
              <a:spLocks/>
            </p:cNvSpPr>
            <p:nvPr/>
          </p:nvSpPr>
          <p:spPr bwMode="auto">
            <a:xfrm>
              <a:off x="3204" y="1729"/>
              <a:ext cx="75" cy="58"/>
            </a:xfrm>
            <a:custGeom>
              <a:avLst/>
              <a:gdLst>
                <a:gd name="T0" fmla="*/ 105 w 67"/>
                <a:gd name="T1" fmla="*/ 597 h 47"/>
                <a:gd name="T2" fmla="*/ 0 w 67"/>
                <a:gd name="T3" fmla="*/ 0 h 47"/>
                <a:gd name="T4" fmla="*/ 235 w 67"/>
                <a:gd name="T5" fmla="*/ 0 h 47"/>
                <a:gd name="T6" fmla="*/ 459 w 67"/>
                <a:gd name="T7" fmla="*/ 2 h 47"/>
                <a:gd name="T8" fmla="*/ 620 w 67"/>
                <a:gd name="T9" fmla="*/ 392 h 47"/>
                <a:gd name="T10" fmla="*/ 578 w 67"/>
                <a:gd name="T11" fmla="*/ 1527 h 47"/>
                <a:gd name="T12" fmla="*/ 647 w 67"/>
                <a:gd name="T13" fmla="*/ 1884 h 47"/>
                <a:gd name="T14" fmla="*/ 620 w 67"/>
                <a:gd name="T15" fmla="*/ 2325 h 47"/>
                <a:gd name="T16" fmla="*/ 721 w 67"/>
                <a:gd name="T17" fmla="*/ 3480 h 47"/>
                <a:gd name="T18" fmla="*/ 647 w 67"/>
                <a:gd name="T19" fmla="*/ 3928 h 47"/>
                <a:gd name="T20" fmla="*/ 620 w 67"/>
                <a:gd name="T21" fmla="*/ 3480 h 47"/>
                <a:gd name="T22" fmla="*/ 578 w 67"/>
                <a:gd name="T23" fmla="*/ 3233 h 47"/>
                <a:gd name="T24" fmla="*/ 561 w 67"/>
                <a:gd name="T25" fmla="*/ 3183 h 47"/>
                <a:gd name="T26" fmla="*/ 514 w 67"/>
                <a:gd name="T27" fmla="*/ 3183 h 47"/>
                <a:gd name="T28" fmla="*/ 459 w 67"/>
                <a:gd name="T29" fmla="*/ 2869 h 47"/>
                <a:gd name="T30" fmla="*/ 442 w 67"/>
                <a:gd name="T31" fmla="*/ 2869 h 47"/>
                <a:gd name="T32" fmla="*/ 385 w 67"/>
                <a:gd name="T33" fmla="*/ 2869 h 47"/>
                <a:gd name="T34" fmla="*/ 235 w 67"/>
                <a:gd name="T35" fmla="*/ 2325 h 47"/>
                <a:gd name="T36" fmla="*/ 186 w 67"/>
                <a:gd name="T37" fmla="*/ 1527 h 47"/>
                <a:gd name="T38" fmla="*/ 105 w 67"/>
                <a:gd name="T39" fmla="*/ 597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GB"/>
            </a:p>
          </p:txBody>
        </p:sp>
        <p:sp>
          <p:nvSpPr>
            <p:cNvPr id="34115" name="Freeform 321"/>
            <p:cNvSpPr>
              <a:spLocks/>
            </p:cNvSpPr>
            <p:nvPr/>
          </p:nvSpPr>
          <p:spPr bwMode="auto">
            <a:xfrm>
              <a:off x="3267" y="1722"/>
              <a:ext cx="65" cy="77"/>
            </a:xfrm>
            <a:custGeom>
              <a:avLst/>
              <a:gdLst>
                <a:gd name="T0" fmla="*/ 90 w 59"/>
                <a:gd name="T1" fmla="*/ 4396 h 62"/>
                <a:gd name="T2" fmla="*/ 2 w 59"/>
                <a:gd name="T3" fmla="*/ 3105 h 62"/>
                <a:gd name="T4" fmla="*/ 55 w 59"/>
                <a:gd name="T5" fmla="*/ 2638 h 62"/>
                <a:gd name="T6" fmla="*/ 0 w 59"/>
                <a:gd name="T7" fmla="*/ 2270 h 62"/>
                <a:gd name="T8" fmla="*/ 2 w 59"/>
                <a:gd name="T9" fmla="*/ 954 h 62"/>
                <a:gd name="T10" fmla="*/ 55 w 59"/>
                <a:gd name="T11" fmla="*/ 0 h 62"/>
                <a:gd name="T12" fmla="*/ 236 w 59"/>
                <a:gd name="T13" fmla="*/ 438 h 62"/>
                <a:gd name="T14" fmla="*/ 305 w 59"/>
                <a:gd name="T15" fmla="*/ 1608 h 62"/>
                <a:gd name="T16" fmla="*/ 451 w 59"/>
                <a:gd name="T17" fmla="*/ 2638 h 62"/>
                <a:gd name="T18" fmla="*/ 382 w 59"/>
                <a:gd name="T19" fmla="*/ 2638 h 62"/>
                <a:gd name="T20" fmla="*/ 347 w 59"/>
                <a:gd name="T21" fmla="*/ 4750 h 62"/>
                <a:gd name="T22" fmla="*/ 347 w 59"/>
                <a:gd name="T23" fmla="*/ 5899 h 62"/>
                <a:gd name="T24" fmla="*/ 236 w 59"/>
                <a:gd name="T25" fmla="*/ 4986 h 62"/>
                <a:gd name="T26" fmla="*/ 251 w 59"/>
                <a:gd name="T27" fmla="*/ 4396 h 62"/>
                <a:gd name="T28" fmla="*/ 214 w 59"/>
                <a:gd name="T29" fmla="*/ 3825 h 62"/>
                <a:gd name="T30" fmla="*/ 90 w 59"/>
                <a:gd name="T31" fmla="*/ 4396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GB"/>
            </a:p>
          </p:txBody>
        </p:sp>
        <p:sp>
          <p:nvSpPr>
            <p:cNvPr id="34116" name="Freeform 322"/>
            <p:cNvSpPr>
              <a:spLocks/>
            </p:cNvSpPr>
            <p:nvPr/>
          </p:nvSpPr>
          <p:spPr bwMode="auto">
            <a:xfrm>
              <a:off x="3245" y="1772"/>
              <a:ext cx="29" cy="17"/>
            </a:xfrm>
            <a:custGeom>
              <a:avLst/>
              <a:gdLst>
                <a:gd name="T0" fmla="*/ 255 w 26"/>
                <a:gd name="T1" fmla="*/ 750 h 14"/>
                <a:gd name="T2" fmla="*/ 184 w 26"/>
                <a:gd name="T3" fmla="*/ 866 h 14"/>
                <a:gd name="T4" fmla="*/ 2 w 26"/>
                <a:gd name="T5" fmla="*/ 287 h 14"/>
                <a:gd name="T6" fmla="*/ 0 w 26"/>
                <a:gd name="T7" fmla="*/ 0 h 14"/>
                <a:gd name="T8" fmla="*/ 0 w 26"/>
                <a:gd name="T9" fmla="*/ 0 h 14"/>
                <a:gd name="T10" fmla="*/ 56 w 26"/>
                <a:gd name="T11" fmla="*/ 0 h 14"/>
                <a:gd name="T12" fmla="*/ 69 w 26"/>
                <a:gd name="T13" fmla="*/ 0 h 14"/>
                <a:gd name="T14" fmla="*/ 119 w 26"/>
                <a:gd name="T15" fmla="*/ 194 h 14"/>
                <a:gd name="T16" fmla="*/ 165 w 26"/>
                <a:gd name="T17" fmla="*/ 194 h 14"/>
                <a:gd name="T18" fmla="*/ 184 w 26"/>
                <a:gd name="T19" fmla="*/ 287 h 14"/>
                <a:gd name="T20" fmla="*/ 205 w 26"/>
                <a:gd name="T21" fmla="*/ 424 h 14"/>
                <a:gd name="T22" fmla="*/ 255 w 26"/>
                <a:gd name="T23" fmla="*/ 75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GB"/>
            </a:p>
          </p:txBody>
        </p:sp>
        <p:sp>
          <p:nvSpPr>
            <p:cNvPr id="34117" name="Freeform 323"/>
            <p:cNvSpPr>
              <a:spLocks/>
            </p:cNvSpPr>
            <p:nvPr/>
          </p:nvSpPr>
          <p:spPr bwMode="auto">
            <a:xfrm>
              <a:off x="2843" y="1729"/>
              <a:ext cx="101" cy="111"/>
            </a:xfrm>
            <a:custGeom>
              <a:avLst/>
              <a:gdLst>
                <a:gd name="T0" fmla="*/ 192 w 90"/>
                <a:gd name="T1" fmla="*/ 3880 h 90"/>
                <a:gd name="T2" fmla="*/ 61 w 90"/>
                <a:gd name="T3" fmla="*/ 3457 h 90"/>
                <a:gd name="T4" fmla="*/ 0 w 90"/>
                <a:gd name="T5" fmla="*/ 2824 h 90"/>
                <a:gd name="T6" fmla="*/ 3 w 90"/>
                <a:gd name="T7" fmla="*/ 2551 h 90"/>
                <a:gd name="T8" fmla="*/ 107 w 90"/>
                <a:gd name="T9" fmla="*/ 1369 h 90"/>
                <a:gd name="T10" fmla="*/ 107 w 90"/>
                <a:gd name="T11" fmla="*/ 1115 h 90"/>
                <a:gd name="T12" fmla="*/ 404 w 90"/>
                <a:gd name="T13" fmla="*/ 594 h 90"/>
                <a:gd name="T14" fmla="*/ 581 w 90"/>
                <a:gd name="T15" fmla="*/ 391 h 90"/>
                <a:gd name="T16" fmla="*/ 883 w 90"/>
                <a:gd name="T17" fmla="*/ 594 h 90"/>
                <a:gd name="T18" fmla="*/ 929 w 90"/>
                <a:gd name="T19" fmla="*/ 0 h 90"/>
                <a:gd name="T20" fmla="*/ 991 w 90"/>
                <a:gd name="T21" fmla="*/ 0 h 90"/>
                <a:gd name="T22" fmla="*/ 1016 w 90"/>
                <a:gd name="T23" fmla="*/ 391 h 90"/>
                <a:gd name="T24" fmla="*/ 929 w 90"/>
                <a:gd name="T25" fmla="*/ 1369 h 90"/>
                <a:gd name="T26" fmla="*/ 744 w 90"/>
                <a:gd name="T27" fmla="*/ 964 h 90"/>
                <a:gd name="T28" fmla="*/ 581 w 90"/>
                <a:gd name="T29" fmla="*/ 1506 h 90"/>
                <a:gd name="T30" fmla="*/ 663 w 90"/>
                <a:gd name="T31" fmla="*/ 2092 h 90"/>
                <a:gd name="T32" fmla="*/ 581 w 90"/>
                <a:gd name="T33" fmla="*/ 2092 h 90"/>
                <a:gd name="T34" fmla="*/ 581 w 90"/>
                <a:gd name="T35" fmla="*/ 2290 h 90"/>
                <a:gd name="T36" fmla="*/ 540 w 90"/>
                <a:gd name="T37" fmla="*/ 2290 h 90"/>
                <a:gd name="T38" fmla="*/ 570 w 90"/>
                <a:gd name="T39" fmla="*/ 2551 h 90"/>
                <a:gd name="T40" fmla="*/ 462 w 90"/>
                <a:gd name="T41" fmla="*/ 1506 h 90"/>
                <a:gd name="T42" fmla="*/ 404 w 90"/>
                <a:gd name="T43" fmla="*/ 1857 h 90"/>
                <a:gd name="T44" fmla="*/ 481 w 90"/>
                <a:gd name="T45" fmla="*/ 3146 h 90"/>
                <a:gd name="T46" fmla="*/ 508 w 90"/>
                <a:gd name="T47" fmla="*/ 3698 h 90"/>
                <a:gd name="T48" fmla="*/ 462 w 90"/>
                <a:gd name="T49" fmla="*/ 3457 h 90"/>
                <a:gd name="T50" fmla="*/ 462 w 90"/>
                <a:gd name="T51" fmla="*/ 3880 h 90"/>
                <a:gd name="T52" fmla="*/ 429 w 90"/>
                <a:gd name="T53" fmla="*/ 3949 h 90"/>
                <a:gd name="T54" fmla="*/ 663 w 90"/>
                <a:gd name="T55" fmla="*/ 5259 h 90"/>
                <a:gd name="T56" fmla="*/ 645 w 90"/>
                <a:gd name="T57" fmla="*/ 5580 h 90"/>
                <a:gd name="T58" fmla="*/ 570 w 90"/>
                <a:gd name="T59" fmla="*/ 5372 h 90"/>
                <a:gd name="T60" fmla="*/ 540 w 90"/>
                <a:gd name="T61" fmla="*/ 5372 h 90"/>
                <a:gd name="T62" fmla="*/ 570 w 90"/>
                <a:gd name="T63" fmla="*/ 6178 h 90"/>
                <a:gd name="T64" fmla="*/ 481 w 90"/>
                <a:gd name="T65" fmla="*/ 6178 h 90"/>
                <a:gd name="T66" fmla="*/ 540 w 90"/>
                <a:gd name="T67" fmla="*/ 7362 h 90"/>
                <a:gd name="T68" fmla="*/ 462 w 90"/>
                <a:gd name="T69" fmla="*/ 7100 h 90"/>
                <a:gd name="T70" fmla="*/ 404 w 90"/>
                <a:gd name="T71" fmla="*/ 7362 h 90"/>
                <a:gd name="T72" fmla="*/ 354 w 90"/>
                <a:gd name="T73" fmla="*/ 6762 h 90"/>
                <a:gd name="T74" fmla="*/ 329 w 90"/>
                <a:gd name="T75" fmla="*/ 7100 h 90"/>
                <a:gd name="T76" fmla="*/ 250 w 90"/>
                <a:gd name="T77" fmla="*/ 5879 h 90"/>
                <a:gd name="T78" fmla="*/ 215 w 90"/>
                <a:gd name="T79" fmla="*/ 5259 h 90"/>
                <a:gd name="T80" fmla="*/ 354 w 90"/>
                <a:gd name="T81" fmla="*/ 4840 h 90"/>
                <a:gd name="T82" fmla="*/ 508 w 90"/>
                <a:gd name="T83" fmla="*/ 5259 h 90"/>
                <a:gd name="T84" fmla="*/ 508 w 90"/>
                <a:gd name="T85" fmla="*/ 5009 h 90"/>
                <a:gd name="T86" fmla="*/ 404 w 90"/>
                <a:gd name="T87" fmla="*/ 4657 h 90"/>
                <a:gd name="T88" fmla="*/ 250 w 90"/>
                <a:gd name="T89" fmla="*/ 4657 h 90"/>
                <a:gd name="T90" fmla="*/ 192 w 90"/>
                <a:gd name="T91" fmla="*/ 4657 h 90"/>
                <a:gd name="T92" fmla="*/ 135 w 90"/>
                <a:gd name="T93" fmla="*/ 3880 h 90"/>
                <a:gd name="T94" fmla="*/ 192 w 90"/>
                <a:gd name="T95" fmla="*/ 3880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GB"/>
            </a:p>
          </p:txBody>
        </p:sp>
        <p:sp>
          <p:nvSpPr>
            <p:cNvPr id="34118" name="Freeform 324"/>
            <p:cNvSpPr>
              <a:spLocks/>
            </p:cNvSpPr>
            <p:nvPr/>
          </p:nvSpPr>
          <p:spPr bwMode="auto">
            <a:xfrm>
              <a:off x="2906" y="1864"/>
              <a:ext cx="49" cy="11"/>
            </a:xfrm>
            <a:custGeom>
              <a:avLst/>
              <a:gdLst>
                <a:gd name="T0" fmla="*/ 476 w 43"/>
                <a:gd name="T1" fmla="*/ 264 h 9"/>
                <a:gd name="T2" fmla="*/ 156 w 43"/>
                <a:gd name="T3" fmla="*/ 0 h 9"/>
                <a:gd name="T4" fmla="*/ 3 w 43"/>
                <a:gd name="T5" fmla="*/ 0 h 9"/>
                <a:gd name="T6" fmla="*/ 0 w 43"/>
                <a:gd name="T7" fmla="*/ 264 h 9"/>
                <a:gd name="T8" fmla="*/ 218 w 43"/>
                <a:gd name="T9" fmla="*/ 483 h 9"/>
                <a:gd name="T10" fmla="*/ 476 w 43"/>
                <a:gd name="T11" fmla="*/ 590 h 9"/>
                <a:gd name="T12" fmla="*/ 672 w 43"/>
                <a:gd name="T13" fmla="*/ 264 h 9"/>
                <a:gd name="T14" fmla="*/ 476 w 43"/>
                <a:gd name="T15" fmla="*/ 264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GB"/>
            </a:p>
          </p:txBody>
        </p:sp>
        <p:sp>
          <p:nvSpPr>
            <p:cNvPr id="34119" name="Freeform 325"/>
            <p:cNvSpPr>
              <a:spLocks/>
            </p:cNvSpPr>
            <p:nvPr/>
          </p:nvSpPr>
          <p:spPr bwMode="auto">
            <a:xfrm>
              <a:off x="2892" y="1787"/>
              <a:ext cx="26" cy="21"/>
            </a:xfrm>
            <a:custGeom>
              <a:avLst/>
              <a:gdLst>
                <a:gd name="T0" fmla="*/ 737 w 22"/>
                <a:gd name="T1" fmla="*/ 1451 h 17"/>
                <a:gd name="T2" fmla="*/ 343 w 22"/>
                <a:gd name="T3" fmla="*/ 408 h 17"/>
                <a:gd name="T4" fmla="*/ 0 w 22"/>
                <a:gd name="T5" fmla="*/ 0 h 17"/>
                <a:gd name="T6" fmla="*/ 343 w 22"/>
                <a:gd name="T7" fmla="*/ 623 h 17"/>
                <a:gd name="T8" fmla="*/ 737 w 22"/>
                <a:gd name="T9" fmla="*/ 1451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GB"/>
            </a:p>
          </p:txBody>
        </p:sp>
        <p:sp>
          <p:nvSpPr>
            <p:cNvPr id="34120" name="Freeform 326"/>
            <p:cNvSpPr>
              <a:spLocks/>
            </p:cNvSpPr>
            <p:nvPr/>
          </p:nvSpPr>
          <p:spPr bwMode="auto">
            <a:xfrm>
              <a:off x="2938" y="1778"/>
              <a:ext cx="10" cy="6"/>
            </a:xfrm>
            <a:custGeom>
              <a:avLst/>
              <a:gdLst>
                <a:gd name="T0" fmla="*/ 78 w 9"/>
                <a:gd name="T1" fmla="*/ 215 h 5"/>
                <a:gd name="T2" fmla="*/ 2 w 9"/>
                <a:gd name="T3" fmla="*/ 2 h 5"/>
                <a:gd name="T4" fmla="*/ 0 w 9"/>
                <a:gd name="T5" fmla="*/ 0 h 5"/>
                <a:gd name="T6" fmla="*/ 63 w 9"/>
                <a:gd name="T7" fmla="*/ 2 h 5"/>
                <a:gd name="T8" fmla="*/ 78 w 9"/>
                <a:gd name="T9" fmla="*/ 215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GB"/>
            </a:p>
          </p:txBody>
        </p:sp>
        <p:sp>
          <p:nvSpPr>
            <p:cNvPr id="34121" name="Freeform 327"/>
            <p:cNvSpPr>
              <a:spLocks/>
            </p:cNvSpPr>
            <p:nvPr/>
          </p:nvSpPr>
          <p:spPr bwMode="auto">
            <a:xfrm>
              <a:off x="2851" y="1802"/>
              <a:ext cx="4" cy="6"/>
            </a:xfrm>
            <a:custGeom>
              <a:avLst/>
              <a:gdLst>
                <a:gd name="T0" fmla="*/ 0 w 4"/>
                <a:gd name="T1" fmla="*/ 0 h 5"/>
                <a:gd name="T2" fmla="*/ 4 w 4"/>
                <a:gd name="T3" fmla="*/ 2 h 5"/>
                <a:gd name="T4" fmla="*/ 0 w 4"/>
                <a:gd name="T5" fmla="*/ 215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GB"/>
            </a:p>
          </p:txBody>
        </p:sp>
        <p:sp>
          <p:nvSpPr>
            <p:cNvPr id="34122" name="Freeform 328"/>
            <p:cNvSpPr>
              <a:spLocks/>
            </p:cNvSpPr>
            <p:nvPr/>
          </p:nvSpPr>
          <p:spPr bwMode="auto">
            <a:xfrm>
              <a:off x="2941" y="1796"/>
              <a:ext cx="3" cy="6"/>
            </a:xfrm>
            <a:custGeom>
              <a:avLst/>
              <a:gdLst>
                <a:gd name="T0" fmla="*/ 8159 w 2"/>
                <a:gd name="T1" fmla="*/ 0 h 5"/>
                <a:gd name="T2" fmla="*/ 0 w 2"/>
                <a:gd name="T3" fmla="*/ 215 h 5"/>
                <a:gd name="T4" fmla="*/ 0 w 2"/>
                <a:gd name="T5" fmla="*/ 0 h 5"/>
                <a:gd name="T6" fmla="*/ 8159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GB"/>
            </a:p>
          </p:txBody>
        </p:sp>
        <p:sp>
          <p:nvSpPr>
            <p:cNvPr id="34123" name="Freeform 329"/>
            <p:cNvSpPr>
              <a:spLocks/>
            </p:cNvSpPr>
            <p:nvPr/>
          </p:nvSpPr>
          <p:spPr bwMode="auto">
            <a:xfrm>
              <a:off x="2623" y="1615"/>
              <a:ext cx="190" cy="196"/>
            </a:xfrm>
            <a:custGeom>
              <a:avLst/>
              <a:gdLst>
                <a:gd name="T0" fmla="*/ 977 w 170"/>
                <a:gd name="T1" fmla="*/ 351 h 158"/>
                <a:gd name="T2" fmla="*/ 764 w 170"/>
                <a:gd name="T3" fmla="*/ 0 h 158"/>
                <a:gd name="T4" fmla="*/ 616 w 170"/>
                <a:gd name="T5" fmla="*/ 2 h 158"/>
                <a:gd name="T6" fmla="*/ 514 w 170"/>
                <a:gd name="T7" fmla="*/ 0 h 158"/>
                <a:gd name="T8" fmla="*/ 514 w 170"/>
                <a:gd name="T9" fmla="*/ 2 h 158"/>
                <a:gd name="T10" fmla="*/ 493 w 170"/>
                <a:gd name="T11" fmla="*/ 351 h 158"/>
                <a:gd name="T12" fmla="*/ 443 w 170"/>
                <a:gd name="T13" fmla="*/ 831 h 158"/>
                <a:gd name="T14" fmla="*/ 336 w 170"/>
                <a:gd name="T15" fmla="*/ 831 h 158"/>
                <a:gd name="T16" fmla="*/ 287 w 170"/>
                <a:gd name="T17" fmla="*/ 1466 h 158"/>
                <a:gd name="T18" fmla="*/ 189 w 170"/>
                <a:gd name="T19" fmla="*/ 831 h 158"/>
                <a:gd name="T20" fmla="*/ 121 w 170"/>
                <a:gd name="T21" fmla="*/ 1466 h 158"/>
                <a:gd name="T22" fmla="*/ 2 w 170"/>
                <a:gd name="T23" fmla="*/ 1466 h 158"/>
                <a:gd name="T24" fmla="*/ 2 w 170"/>
                <a:gd name="T25" fmla="*/ 2196 h 158"/>
                <a:gd name="T26" fmla="*/ 0 w 170"/>
                <a:gd name="T27" fmla="*/ 2751 h 158"/>
                <a:gd name="T28" fmla="*/ 0 w 170"/>
                <a:gd name="T29" fmla="*/ 3217 h 158"/>
                <a:gd name="T30" fmla="*/ 0 w 170"/>
                <a:gd name="T31" fmla="*/ 3910 h 158"/>
                <a:gd name="T32" fmla="*/ 121 w 170"/>
                <a:gd name="T33" fmla="*/ 4307 h 158"/>
                <a:gd name="T34" fmla="*/ 121 w 170"/>
                <a:gd name="T35" fmla="*/ 4984 h 158"/>
                <a:gd name="T36" fmla="*/ 253 w 170"/>
                <a:gd name="T37" fmla="*/ 4192 h 158"/>
                <a:gd name="T38" fmla="*/ 443 w 170"/>
                <a:gd name="T39" fmla="*/ 4570 h 158"/>
                <a:gd name="T40" fmla="*/ 553 w 170"/>
                <a:gd name="T41" fmla="*/ 6142 h 158"/>
                <a:gd name="T42" fmla="*/ 688 w 170"/>
                <a:gd name="T43" fmla="*/ 7199 h 158"/>
                <a:gd name="T44" fmla="*/ 802 w 170"/>
                <a:gd name="T45" fmla="*/ 8222 h 158"/>
                <a:gd name="T46" fmla="*/ 859 w 170"/>
                <a:gd name="T47" fmla="*/ 8466 h 158"/>
                <a:gd name="T48" fmla="*/ 874 w 170"/>
                <a:gd name="T49" fmla="*/ 8466 h 158"/>
                <a:gd name="T50" fmla="*/ 977 w 170"/>
                <a:gd name="T51" fmla="*/ 9181 h 158"/>
                <a:gd name="T52" fmla="*/ 1179 w 170"/>
                <a:gd name="T53" fmla="*/ 10229 h 158"/>
                <a:gd name="T54" fmla="*/ 1251 w 170"/>
                <a:gd name="T55" fmla="*/ 10438 h 158"/>
                <a:gd name="T56" fmla="*/ 1326 w 170"/>
                <a:gd name="T57" fmla="*/ 11078 h 158"/>
                <a:gd name="T58" fmla="*/ 1410 w 170"/>
                <a:gd name="T59" fmla="*/ 12762 h 158"/>
                <a:gd name="T60" fmla="*/ 1389 w 170"/>
                <a:gd name="T61" fmla="*/ 14128 h 158"/>
                <a:gd name="T62" fmla="*/ 1444 w 170"/>
                <a:gd name="T63" fmla="*/ 14544 h 158"/>
                <a:gd name="T64" fmla="*/ 1522 w 170"/>
                <a:gd name="T65" fmla="*/ 13483 h 158"/>
                <a:gd name="T66" fmla="*/ 1562 w 170"/>
                <a:gd name="T67" fmla="*/ 12762 h 158"/>
                <a:gd name="T68" fmla="*/ 1589 w 170"/>
                <a:gd name="T69" fmla="*/ 12408 h 158"/>
                <a:gd name="T70" fmla="*/ 1522 w 170"/>
                <a:gd name="T71" fmla="*/ 11724 h 158"/>
                <a:gd name="T72" fmla="*/ 1552 w 170"/>
                <a:gd name="T73" fmla="*/ 10438 h 158"/>
                <a:gd name="T74" fmla="*/ 1646 w 170"/>
                <a:gd name="T75" fmla="*/ 10677 h 158"/>
                <a:gd name="T76" fmla="*/ 1740 w 170"/>
                <a:gd name="T77" fmla="*/ 11389 h 158"/>
                <a:gd name="T78" fmla="*/ 1759 w 170"/>
                <a:gd name="T79" fmla="*/ 10677 h 158"/>
                <a:gd name="T80" fmla="*/ 1562 w 170"/>
                <a:gd name="T81" fmla="*/ 9788 h 158"/>
                <a:gd name="T82" fmla="*/ 1398 w 170"/>
                <a:gd name="T83" fmla="*/ 8930 h 158"/>
                <a:gd name="T84" fmla="*/ 1410 w 170"/>
                <a:gd name="T85" fmla="*/ 8222 h 158"/>
                <a:gd name="T86" fmla="*/ 1340 w 170"/>
                <a:gd name="T87" fmla="*/ 8063 h 158"/>
                <a:gd name="T88" fmla="*/ 1142 w 170"/>
                <a:gd name="T89" fmla="*/ 7619 h 158"/>
                <a:gd name="T90" fmla="*/ 1073 w 170"/>
                <a:gd name="T91" fmla="*/ 6515 h 158"/>
                <a:gd name="T92" fmla="*/ 1001 w 170"/>
                <a:gd name="T93" fmla="*/ 5468 h 158"/>
                <a:gd name="T94" fmla="*/ 859 w 170"/>
                <a:gd name="T95" fmla="*/ 4850 h 158"/>
                <a:gd name="T96" fmla="*/ 802 w 170"/>
                <a:gd name="T97" fmla="*/ 3413 h 158"/>
                <a:gd name="T98" fmla="*/ 782 w 170"/>
                <a:gd name="T99" fmla="*/ 2593 h 158"/>
                <a:gd name="T100" fmla="*/ 904 w 170"/>
                <a:gd name="T101" fmla="*/ 1969 h 158"/>
                <a:gd name="T102" fmla="*/ 1001 w 170"/>
                <a:gd name="T103" fmla="*/ 2196 h 158"/>
                <a:gd name="T104" fmla="*/ 954 w 170"/>
                <a:gd name="T105" fmla="*/ 1031 h 158"/>
                <a:gd name="T106" fmla="*/ 977 w 170"/>
                <a:gd name="T107" fmla="*/ 351 h 158"/>
                <a:gd name="T108" fmla="*/ 818 w 170"/>
                <a:gd name="T109" fmla="*/ 4850 h 158"/>
                <a:gd name="T110" fmla="*/ 802 w 170"/>
                <a:gd name="T111" fmla="*/ 4850 h 158"/>
                <a:gd name="T112" fmla="*/ 818 w 170"/>
                <a:gd name="T113" fmla="*/ 4850 h 158"/>
                <a:gd name="T114" fmla="*/ 818 w 170"/>
                <a:gd name="T115" fmla="*/ 4850 h 158"/>
                <a:gd name="T116" fmla="*/ 977 w 170"/>
                <a:gd name="T117" fmla="*/ 351 h 158"/>
                <a:gd name="T118" fmla="*/ 874 w 170"/>
                <a:gd name="T119" fmla="*/ 8466 h 158"/>
                <a:gd name="T120" fmla="*/ 977 w 170"/>
                <a:gd name="T121" fmla="*/ 351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4124" name="Freeform 330"/>
            <p:cNvSpPr>
              <a:spLocks/>
            </p:cNvSpPr>
            <p:nvPr/>
          </p:nvSpPr>
          <p:spPr bwMode="auto">
            <a:xfrm>
              <a:off x="2623" y="1615"/>
              <a:ext cx="190" cy="196"/>
            </a:xfrm>
            <a:custGeom>
              <a:avLst/>
              <a:gdLst>
                <a:gd name="T0" fmla="*/ 977 w 170"/>
                <a:gd name="T1" fmla="*/ 351 h 158"/>
                <a:gd name="T2" fmla="*/ 764 w 170"/>
                <a:gd name="T3" fmla="*/ 0 h 158"/>
                <a:gd name="T4" fmla="*/ 616 w 170"/>
                <a:gd name="T5" fmla="*/ 2 h 158"/>
                <a:gd name="T6" fmla="*/ 514 w 170"/>
                <a:gd name="T7" fmla="*/ 0 h 158"/>
                <a:gd name="T8" fmla="*/ 514 w 170"/>
                <a:gd name="T9" fmla="*/ 2 h 158"/>
                <a:gd name="T10" fmla="*/ 493 w 170"/>
                <a:gd name="T11" fmla="*/ 351 h 158"/>
                <a:gd name="T12" fmla="*/ 443 w 170"/>
                <a:gd name="T13" fmla="*/ 831 h 158"/>
                <a:gd name="T14" fmla="*/ 336 w 170"/>
                <a:gd name="T15" fmla="*/ 831 h 158"/>
                <a:gd name="T16" fmla="*/ 287 w 170"/>
                <a:gd name="T17" fmla="*/ 1466 h 158"/>
                <a:gd name="T18" fmla="*/ 189 w 170"/>
                <a:gd name="T19" fmla="*/ 831 h 158"/>
                <a:gd name="T20" fmla="*/ 121 w 170"/>
                <a:gd name="T21" fmla="*/ 1466 h 158"/>
                <a:gd name="T22" fmla="*/ 2 w 170"/>
                <a:gd name="T23" fmla="*/ 1466 h 158"/>
                <a:gd name="T24" fmla="*/ 2 w 170"/>
                <a:gd name="T25" fmla="*/ 2196 h 158"/>
                <a:gd name="T26" fmla="*/ 0 w 170"/>
                <a:gd name="T27" fmla="*/ 2751 h 158"/>
                <a:gd name="T28" fmla="*/ 0 w 170"/>
                <a:gd name="T29" fmla="*/ 3217 h 158"/>
                <a:gd name="T30" fmla="*/ 0 w 170"/>
                <a:gd name="T31" fmla="*/ 3910 h 158"/>
                <a:gd name="T32" fmla="*/ 121 w 170"/>
                <a:gd name="T33" fmla="*/ 4307 h 158"/>
                <a:gd name="T34" fmla="*/ 121 w 170"/>
                <a:gd name="T35" fmla="*/ 4984 h 158"/>
                <a:gd name="T36" fmla="*/ 253 w 170"/>
                <a:gd name="T37" fmla="*/ 4192 h 158"/>
                <a:gd name="T38" fmla="*/ 443 w 170"/>
                <a:gd name="T39" fmla="*/ 4570 h 158"/>
                <a:gd name="T40" fmla="*/ 553 w 170"/>
                <a:gd name="T41" fmla="*/ 6142 h 158"/>
                <a:gd name="T42" fmla="*/ 688 w 170"/>
                <a:gd name="T43" fmla="*/ 7199 h 158"/>
                <a:gd name="T44" fmla="*/ 802 w 170"/>
                <a:gd name="T45" fmla="*/ 8222 h 158"/>
                <a:gd name="T46" fmla="*/ 859 w 170"/>
                <a:gd name="T47" fmla="*/ 8466 h 158"/>
                <a:gd name="T48" fmla="*/ 874 w 170"/>
                <a:gd name="T49" fmla="*/ 8466 h 158"/>
                <a:gd name="T50" fmla="*/ 977 w 170"/>
                <a:gd name="T51" fmla="*/ 9181 h 158"/>
                <a:gd name="T52" fmla="*/ 1179 w 170"/>
                <a:gd name="T53" fmla="*/ 10229 h 158"/>
                <a:gd name="T54" fmla="*/ 1251 w 170"/>
                <a:gd name="T55" fmla="*/ 10438 h 158"/>
                <a:gd name="T56" fmla="*/ 1326 w 170"/>
                <a:gd name="T57" fmla="*/ 11078 h 158"/>
                <a:gd name="T58" fmla="*/ 1410 w 170"/>
                <a:gd name="T59" fmla="*/ 12762 h 158"/>
                <a:gd name="T60" fmla="*/ 1389 w 170"/>
                <a:gd name="T61" fmla="*/ 14128 h 158"/>
                <a:gd name="T62" fmla="*/ 1444 w 170"/>
                <a:gd name="T63" fmla="*/ 14544 h 158"/>
                <a:gd name="T64" fmla="*/ 1522 w 170"/>
                <a:gd name="T65" fmla="*/ 13483 h 158"/>
                <a:gd name="T66" fmla="*/ 1562 w 170"/>
                <a:gd name="T67" fmla="*/ 12762 h 158"/>
                <a:gd name="T68" fmla="*/ 1589 w 170"/>
                <a:gd name="T69" fmla="*/ 12408 h 158"/>
                <a:gd name="T70" fmla="*/ 1522 w 170"/>
                <a:gd name="T71" fmla="*/ 11724 h 158"/>
                <a:gd name="T72" fmla="*/ 1552 w 170"/>
                <a:gd name="T73" fmla="*/ 10438 h 158"/>
                <a:gd name="T74" fmla="*/ 1646 w 170"/>
                <a:gd name="T75" fmla="*/ 10677 h 158"/>
                <a:gd name="T76" fmla="*/ 1740 w 170"/>
                <a:gd name="T77" fmla="*/ 11389 h 158"/>
                <a:gd name="T78" fmla="*/ 1759 w 170"/>
                <a:gd name="T79" fmla="*/ 10677 h 158"/>
                <a:gd name="T80" fmla="*/ 1562 w 170"/>
                <a:gd name="T81" fmla="*/ 9788 h 158"/>
                <a:gd name="T82" fmla="*/ 1398 w 170"/>
                <a:gd name="T83" fmla="*/ 8930 h 158"/>
                <a:gd name="T84" fmla="*/ 1410 w 170"/>
                <a:gd name="T85" fmla="*/ 8222 h 158"/>
                <a:gd name="T86" fmla="*/ 1340 w 170"/>
                <a:gd name="T87" fmla="*/ 8063 h 158"/>
                <a:gd name="T88" fmla="*/ 1142 w 170"/>
                <a:gd name="T89" fmla="*/ 7619 h 158"/>
                <a:gd name="T90" fmla="*/ 1073 w 170"/>
                <a:gd name="T91" fmla="*/ 6515 h 158"/>
                <a:gd name="T92" fmla="*/ 1001 w 170"/>
                <a:gd name="T93" fmla="*/ 5468 h 158"/>
                <a:gd name="T94" fmla="*/ 859 w 170"/>
                <a:gd name="T95" fmla="*/ 4850 h 158"/>
                <a:gd name="T96" fmla="*/ 802 w 170"/>
                <a:gd name="T97" fmla="*/ 3413 h 158"/>
                <a:gd name="T98" fmla="*/ 782 w 170"/>
                <a:gd name="T99" fmla="*/ 2593 h 158"/>
                <a:gd name="T100" fmla="*/ 904 w 170"/>
                <a:gd name="T101" fmla="*/ 1969 h 158"/>
                <a:gd name="T102" fmla="*/ 1001 w 170"/>
                <a:gd name="T103" fmla="*/ 2196 h 158"/>
                <a:gd name="T104" fmla="*/ 954 w 170"/>
                <a:gd name="T105" fmla="*/ 1031 h 158"/>
                <a:gd name="T106" fmla="*/ 977 w 170"/>
                <a:gd name="T107" fmla="*/ 351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GB"/>
            </a:p>
          </p:txBody>
        </p:sp>
        <p:sp>
          <p:nvSpPr>
            <p:cNvPr id="34125" name="Freeform 33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GB"/>
            </a:p>
          </p:txBody>
        </p:sp>
        <p:sp>
          <p:nvSpPr>
            <p:cNvPr id="34126" name="Freeform 332"/>
            <p:cNvSpPr>
              <a:spLocks/>
            </p:cNvSpPr>
            <p:nvPr/>
          </p:nvSpPr>
          <p:spPr bwMode="auto">
            <a:xfrm>
              <a:off x="2722" y="1802"/>
              <a:ext cx="49" cy="34"/>
            </a:xfrm>
            <a:custGeom>
              <a:avLst/>
              <a:gdLst>
                <a:gd name="T0" fmla="*/ 224 w 45"/>
                <a:gd name="T1" fmla="*/ 1120 h 28"/>
                <a:gd name="T2" fmla="*/ 224 w 45"/>
                <a:gd name="T3" fmla="*/ 1651 h 28"/>
                <a:gd name="T4" fmla="*/ 125 w 45"/>
                <a:gd name="T5" fmla="*/ 1277 h 28"/>
                <a:gd name="T6" fmla="*/ 2 w 45"/>
                <a:gd name="T7" fmla="*/ 750 h 28"/>
                <a:gd name="T8" fmla="*/ 0 w 45"/>
                <a:gd name="T9" fmla="*/ 287 h 28"/>
                <a:gd name="T10" fmla="*/ 63 w 45"/>
                <a:gd name="T11" fmla="*/ 287 h 28"/>
                <a:gd name="T12" fmla="*/ 163 w 45"/>
                <a:gd name="T13" fmla="*/ 2 h 28"/>
                <a:gd name="T14" fmla="*/ 268 w 45"/>
                <a:gd name="T15" fmla="*/ 0 h 28"/>
                <a:gd name="T16" fmla="*/ 224 w 45"/>
                <a:gd name="T17" fmla="*/ 112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GB"/>
            </a:p>
          </p:txBody>
        </p:sp>
        <p:sp>
          <p:nvSpPr>
            <p:cNvPr id="34127" name="Freeform 333"/>
            <p:cNvSpPr>
              <a:spLocks/>
            </p:cNvSpPr>
            <p:nvPr/>
          </p:nvSpPr>
          <p:spPr bwMode="auto">
            <a:xfrm>
              <a:off x="2650" y="1737"/>
              <a:ext cx="25" cy="52"/>
            </a:xfrm>
            <a:custGeom>
              <a:avLst/>
              <a:gdLst>
                <a:gd name="T0" fmla="*/ 482 w 21"/>
                <a:gd name="T1" fmla="*/ 3099 h 42"/>
                <a:gd name="T2" fmla="*/ 170 w 21"/>
                <a:gd name="T3" fmla="*/ 3703 h 42"/>
                <a:gd name="T4" fmla="*/ 2 w 21"/>
                <a:gd name="T5" fmla="*/ 2953 h 42"/>
                <a:gd name="T6" fmla="*/ 0 w 21"/>
                <a:gd name="T7" fmla="*/ 1746 h 42"/>
                <a:gd name="T8" fmla="*/ 0 w 21"/>
                <a:gd name="T9" fmla="*/ 425 h 42"/>
                <a:gd name="T10" fmla="*/ 482 w 21"/>
                <a:gd name="T11" fmla="*/ 0 h 42"/>
                <a:gd name="T12" fmla="*/ 850 w 21"/>
                <a:gd name="T13" fmla="*/ 1139 h 42"/>
                <a:gd name="T14" fmla="*/ 727 w 21"/>
                <a:gd name="T15" fmla="*/ 3099 h 42"/>
                <a:gd name="T16" fmla="*/ 482 w 21"/>
                <a:gd name="T17" fmla="*/ 309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GB"/>
            </a:p>
          </p:txBody>
        </p:sp>
        <p:sp>
          <p:nvSpPr>
            <p:cNvPr id="34128" name="Freeform 334"/>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GB"/>
            </a:p>
          </p:txBody>
        </p:sp>
        <p:sp>
          <p:nvSpPr>
            <p:cNvPr id="34129" name="Freeform 335"/>
            <p:cNvSpPr>
              <a:spLocks/>
            </p:cNvSpPr>
            <p:nvPr/>
          </p:nvSpPr>
          <p:spPr bwMode="auto">
            <a:xfrm>
              <a:off x="2944" y="1722"/>
              <a:ext cx="309" cy="132"/>
            </a:xfrm>
            <a:custGeom>
              <a:avLst/>
              <a:gdLst>
                <a:gd name="T0" fmla="*/ 1837 w 277"/>
                <a:gd name="T1" fmla="*/ 8960 h 106"/>
                <a:gd name="T2" fmla="*/ 1551 w 277"/>
                <a:gd name="T3" fmla="*/ 9509 h 106"/>
                <a:gd name="T4" fmla="*/ 1509 w 277"/>
                <a:gd name="T5" fmla="*/ 10591 h 106"/>
                <a:gd name="T6" fmla="*/ 1476 w 277"/>
                <a:gd name="T7" fmla="*/ 10501 h 106"/>
                <a:gd name="T8" fmla="*/ 1439 w 277"/>
                <a:gd name="T9" fmla="*/ 9242 h 106"/>
                <a:gd name="T10" fmla="*/ 1205 w 277"/>
                <a:gd name="T11" fmla="*/ 9734 h 106"/>
                <a:gd name="T12" fmla="*/ 947 w 277"/>
                <a:gd name="T13" fmla="*/ 9927 h 106"/>
                <a:gd name="T14" fmla="*/ 683 w 277"/>
                <a:gd name="T15" fmla="*/ 9734 h 106"/>
                <a:gd name="T16" fmla="*/ 484 w 277"/>
                <a:gd name="T17" fmla="*/ 9509 h 106"/>
                <a:gd name="T18" fmla="*/ 316 w 277"/>
                <a:gd name="T19" fmla="*/ 9242 h 106"/>
                <a:gd name="T20" fmla="*/ 327 w 277"/>
                <a:gd name="T21" fmla="*/ 8865 h 106"/>
                <a:gd name="T22" fmla="*/ 228 w 277"/>
                <a:gd name="T23" fmla="*/ 8275 h 106"/>
                <a:gd name="T24" fmla="*/ 165 w 277"/>
                <a:gd name="T25" fmla="*/ 7119 h 106"/>
                <a:gd name="T26" fmla="*/ 3 w 277"/>
                <a:gd name="T27" fmla="*/ 5881 h 106"/>
                <a:gd name="T28" fmla="*/ 119 w 277"/>
                <a:gd name="T29" fmla="*/ 6502 h 106"/>
                <a:gd name="T30" fmla="*/ 96 w 277"/>
                <a:gd name="T31" fmla="*/ 5275 h 106"/>
                <a:gd name="T32" fmla="*/ 0 w 277"/>
                <a:gd name="T33" fmla="*/ 4285 h 106"/>
                <a:gd name="T34" fmla="*/ 147 w 277"/>
                <a:gd name="T35" fmla="*/ 2840 h 106"/>
                <a:gd name="T36" fmla="*/ 373 w 277"/>
                <a:gd name="T37" fmla="*/ 2590 h 106"/>
                <a:gd name="T38" fmla="*/ 441 w 277"/>
                <a:gd name="T39" fmla="*/ 2080 h 106"/>
                <a:gd name="T40" fmla="*/ 629 w 277"/>
                <a:gd name="T41" fmla="*/ 1341 h 106"/>
                <a:gd name="T42" fmla="*/ 1000 w 277"/>
                <a:gd name="T43" fmla="*/ 0 h 106"/>
                <a:gd name="T44" fmla="*/ 1225 w 277"/>
                <a:gd name="T45" fmla="*/ 0 h 106"/>
                <a:gd name="T46" fmla="*/ 1367 w 277"/>
                <a:gd name="T47" fmla="*/ 989 h 106"/>
                <a:gd name="T48" fmla="*/ 1734 w 277"/>
                <a:gd name="T49" fmla="*/ 1670 h 106"/>
                <a:gd name="T50" fmla="*/ 2153 w 277"/>
                <a:gd name="T51" fmla="*/ 695 h 106"/>
                <a:gd name="T52" fmla="*/ 2424 w 277"/>
                <a:gd name="T53" fmla="*/ 1232 h 106"/>
                <a:gd name="T54" fmla="*/ 2547 w 277"/>
                <a:gd name="T55" fmla="*/ 3367 h 106"/>
                <a:gd name="T56" fmla="*/ 2606 w 277"/>
                <a:gd name="T57" fmla="*/ 4494 h 106"/>
                <a:gd name="T58" fmla="*/ 2676 w 277"/>
                <a:gd name="T59" fmla="*/ 7119 h 106"/>
                <a:gd name="T60" fmla="*/ 2676 w 277"/>
                <a:gd name="T61" fmla="*/ 8505 h 106"/>
                <a:gd name="T62" fmla="*/ 2437 w 277"/>
                <a:gd name="T63" fmla="*/ 8275 h 106"/>
                <a:gd name="T64" fmla="*/ 2350 w 277"/>
                <a:gd name="T65" fmla="*/ 8275 h 106"/>
                <a:gd name="T66" fmla="*/ 2049 w 277"/>
                <a:gd name="T67" fmla="*/ 896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GB"/>
            </a:p>
          </p:txBody>
        </p:sp>
        <p:sp>
          <p:nvSpPr>
            <p:cNvPr id="34130" name="Freeform 336"/>
            <p:cNvSpPr>
              <a:spLocks/>
            </p:cNvSpPr>
            <p:nvPr/>
          </p:nvSpPr>
          <p:spPr bwMode="auto">
            <a:xfrm>
              <a:off x="2935" y="1720"/>
              <a:ext cx="50" cy="41"/>
            </a:xfrm>
            <a:custGeom>
              <a:avLst/>
              <a:gdLst>
                <a:gd name="T0" fmla="*/ 51 w 45"/>
                <a:gd name="T1" fmla="*/ 2 h 33"/>
                <a:gd name="T2" fmla="*/ 51 w 45"/>
                <a:gd name="T3" fmla="*/ 680 h 33"/>
                <a:gd name="T4" fmla="*/ 63 w 45"/>
                <a:gd name="T5" fmla="*/ 1187 h 33"/>
                <a:gd name="T6" fmla="*/ 0 w 45"/>
                <a:gd name="T7" fmla="*/ 2244 h 33"/>
                <a:gd name="T8" fmla="*/ 87 w 45"/>
                <a:gd name="T9" fmla="*/ 2502 h 33"/>
                <a:gd name="T10" fmla="*/ 51 w 45"/>
                <a:gd name="T11" fmla="*/ 3135 h 33"/>
                <a:gd name="T12" fmla="*/ 189 w 45"/>
                <a:gd name="T13" fmla="*/ 2014 h 33"/>
                <a:gd name="T14" fmla="*/ 421 w 45"/>
                <a:gd name="T15" fmla="*/ 1833 h 33"/>
                <a:gd name="T16" fmla="*/ 320 w 45"/>
                <a:gd name="T17" fmla="*/ 1187 h 33"/>
                <a:gd name="T18" fmla="*/ 233 w 45"/>
                <a:gd name="T19" fmla="*/ 0 h 33"/>
                <a:gd name="T20" fmla="*/ 51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GB"/>
            </a:p>
          </p:txBody>
        </p:sp>
        <p:sp>
          <p:nvSpPr>
            <p:cNvPr id="34131" name="Freeform 337"/>
            <p:cNvSpPr>
              <a:spLocks/>
            </p:cNvSpPr>
            <p:nvPr/>
          </p:nvSpPr>
          <p:spPr bwMode="auto">
            <a:xfrm>
              <a:off x="2862" y="1422"/>
              <a:ext cx="136" cy="96"/>
            </a:xfrm>
            <a:custGeom>
              <a:avLst/>
              <a:gdLst>
                <a:gd name="T0" fmla="*/ 1405 w 121"/>
                <a:gd name="T1" fmla="*/ 3303 h 78"/>
                <a:gd name="T2" fmla="*/ 1341 w 121"/>
                <a:gd name="T3" fmla="*/ 3657 h 78"/>
                <a:gd name="T4" fmla="*/ 1405 w 121"/>
                <a:gd name="T5" fmla="*/ 4935 h 78"/>
                <a:gd name="T6" fmla="*/ 1214 w 121"/>
                <a:gd name="T7" fmla="*/ 5455 h 78"/>
                <a:gd name="T8" fmla="*/ 1214 w 121"/>
                <a:gd name="T9" fmla="*/ 6074 h 78"/>
                <a:gd name="T10" fmla="*/ 939 w 121"/>
                <a:gd name="T11" fmla="*/ 5777 h 78"/>
                <a:gd name="T12" fmla="*/ 664 w 121"/>
                <a:gd name="T13" fmla="*/ 5300 h 78"/>
                <a:gd name="T14" fmla="*/ 387 w 121"/>
                <a:gd name="T15" fmla="*/ 5300 h 78"/>
                <a:gd name="T16" fmla="*/ 99 w 121"/>
                <a:gd name="T17" fmla="*/ 5300 h 78"/>
                <a:gd name="T18" fmla="*/ 2 w 121"/>
                <a:gd name="T19" fmla="*/ 4935 h 78"/>
                <a:gd name="T20" fmla="*/ 140 w 121"/>
                <a:gd name="T21" fmla="*/ 4065 h 78"/>
                <a:gd name="T22" fmla="*/ 0 w 121"/>
                <a:gd name="T23" fmla="*/ 2181 h 78"/>
                <a:gd name="T24" fmla="*/ 223 w 121"/>
                <a:gd name="T25" fmla="*/ 1294 h 78"/>
                <a:gd name="T26" fmla="*/ 468 w 121"/>
                <a:gd name="T27" fmla="*/ 2 h 78"/>
                <a:gd name="T28" fmla="*/ 679 w 121"/>
                <a:gd name="T29" fmla="*/ 0 h 78"/>
                <a:gd name="T30" fmla="*/ 908 w 121"/>
                <a:gd name="T31" fmla="*/ 315 h 78"/>
                <a:gd name="T32" fmla="*/ 1148 w 121"/>
                <a:gd name="T33" fmla="*/ 588 h 78"/>
                <a:gd name="T34" fmla="*/ 1190 w 121"/>
                <a:gd name="T35" fmla="*/ 2181 h 78"/>
                <a:gd name="T36" fmla="*/ 1405 w 121"/>
                <a:gd name="T37" fmla="*/ 3303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GB"/>
            </a:p>
          </p:txBody>
        </p:sp>
        <p:sp>
          <p:nvSpPr>
            <p:cNvPr id="34132" name="Freeform 338"/>
            <p:cNvSpPr>
              <a:spLocks/>
            </p:cNvSpPr>
            <p:nvPr/>
          </p:nvSpPr>
          <p:spPr bwMode="auto">
            <a:xfrm>
              <a:off x="2637" y="1400"/>
              <a:ext cx="34" cy="44"/>
            </a:xfrm>
            <a:custGeom>
              <a:avLst/>
              <a:gdLst>
                <a:gd name="T0" fmla="*/ 114 w 31"/>
                <a:gd name="T1" fmla="*/ 3994 h 35"/>
                <a:gd name="T2" fmla="*/ 114 w 31"/>
                <a:gd name="T3" fmla="*/ 4242 h 35"/>
                <a:gd name="T4" fmla="*/ 5 w 31"/>
                <a:gd name="T5" fmla="*/ 4242 h 35"/>
                <a:gd name="T6" fmla="*/ 5 w 31"/>
                <a:gd name="T7" fmla="*/ 3994 h 35"/>
                <a:gd name="T8" fmla="*/ 0 w 31"/>
                <a:gd name="T9" fmla="*/ 2903 h 35"/>
                <a:gd name="T10" fmla="*/ 0 w 31"/>
                <a:gd name="T11" fmla="*/ 891 h 35"/>
                <a:gd name="T12" fmla="*/ 50 w 31"/>
                <a:gd name="T13" fmla="*/ 612 h 35"/>
                <a:gd name="T14" fmla="*/ 60 w 31"/>
                <a:gd name="T15" fmla="*/ 891 h 35"/>
                <a:gd name="T16" fmla="*/ 79 w 31"/>
                <a:gd name="T17" fmla="*/ 612 h 35"/>
                <a:gd name="T18" fmla="*/ 133 w 31"/>
                <a:gd name="T19" fmla="*/ 0 h 35"/>
                <a:gd name="T20" fmla="*/ 165 w 31"/>
                <a:gd name="T21" fmla="*/ 891 h 35"/>
                <a:gd name="T22" fmla="*/ 215 w 31"/>
                <a:gd name="T23" fmla="*/ 891 h 35"/>
                <a:gd name="T24" fmla="*/ 196 w 31"/>
                <a:gd name="T25" fmla="*/ 1770 h 35"/>
                <a:gd name="T26" fmla="*/ 133 w 31"/>
                <a:gd name="T27" fmla="*/ 2527 h 35"/>
                <a:gd name="T28" fmla="*/ 133 w 31"/>
                <a:gd name="T29" fmla="*/ 2903 h 35"/>
                <a:gd name="T30" fmla="*/ 114 w 31"/>
                <a:gd name="T31" fmla="*/ 3994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GB"/>
            </a:p>
          </p:txBody>
        </p:sp>
        <p:sp>
          <p:nvSpPr>
            <p:cNvPr id="34133" name="Freeform 339"/>
            <p:cNvSpPr>
              <a:spLocks/>
            </p:cNvSpPr>
            <p:nvPr/>
          </p:nvSpPr>
          <p:spPr bwMode="auto">
            <a:xfrm>
              <a:off x="2676" y="1422"/>
              <a:ext cx="25" cy="20"/>
            </a:xfrm>
            <a:custGeom>
              <a:avLst/>
              <a:gdLst>
                <a:gd name="T0" fmla="*/ 319 w 22"/>
                <a:gd name="T1" fmla="*/ 380 h 16"/>
                <a:gd name="T2" fmla="*/ 281 w 22"/>
                <a:gd name="T3" fmla="*/ 244 h 16"/>
                <a:gd name="T4" fmla="*/ 217 w 22"/>
                <a:gd name="T5" fmla="*/ 0 h 16"/>
                <a:gd name="T6" fmla="*/ 217 w 22"/>
                <a:gd name="T7" fmla="*/ 380 h 16"/>
                <a:gd name="T8" fmla="*/ 140 w 22"/>
                <a:gd name="T9" fmla="*/ 380 h 16"/>
                <a:gd name="T10" fmla="*/ 74 w 22"/>
                <a:gd name="T11" fmla="*/ 0 h 16"/>
                <a:gd name="T12" fmla="*/ 3 w 22"/>
                <a:gd name="T13" fmla="*/ 380 h 16"/>
                <a:gd name="T14" fmla="*/ 0 w 22"/>
                <a:gd name="T15" fmla="*/ 719 h 16"/>
                <a:gd name="T16" fmla="*/ 181 w 22"/>
                <a:gd name="T17" fmla="*/ 1736 h 16"/>
                <a:gd name="T18" fmla="*/ 247 w 22"/>
                <a:gd name="T19" fmla="*/ 1124 h 16"/>
                <a:gd name="T20" fmla="*/ 247 w 22"/>
                <a:gd name="T21" fmla="*/ 899 h 16"/>
                <a:gd name="T22" fmla="*/ 319 w 22"/>
                <a:gd name="T23" fmla="*/ 38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GB"/>
            </a:p>
          </p:txBody>
        </p:sp>
        <p:sp>
          <p:nvSpPr>
            <p:cNvPr id="34134" name="Freeform 340"/>
            <p:cNvSpPr>
              <a:spLocks/>
            </p:cNvSpPr>
            <p:nvPr/>
          </p:nvSpPr>
          <p:spPr bwMode="auto">
            <a:xfrm>
              <a:off x="2639" y="1386"/>
              <a:ext cx="29" cy="21"/>
            </a:xfrm>
            <a:custGeom>
              <a:avLst/>
              <a:gdLst>
                <a:gd name="T0" fmla="*/ 228 w 26"/>
                <a:gd name="T1" fmla="*/ 1012 h 17"/>
                <a:gd name="T2" fmla="*/ 3 w 26"/>
                <a:gd name="T3" fmla="*/ 1012 h 17"/>
                <a:gd name="T4" fmla="*/ 0 w 26"/>
                <a:gd name="T5" fmla="*/ 1451 h 17"/>
                <a:gd name="T6" fmla="*/ 0 w 26"/>
                <a:gd name="T7" fmla="*/ 819 h 17"/>
                <a:gd name="T8" fmla="*/ 147 w 26"/>
                <a:gd name="T9" fmla="*/ 819 h 17"/>
                <a:gd name="T10" fmla="*/ 255 w 26"/>
                <a:gd name="T11" fmla="*/ 0 h 17"/>
                <a:gd name="T12" fmla="*/ 228 w 26"/>
                <a:gd name="T13" fmla="*/ 1012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GB"/>
            </a:p>
          </p:txBody>
        </p:sp>
        <p:sp>
          <p:nvSpPr>
            <p:cNvPr id="34135" name="Freeform 341"/>
            <p:cNvSpPr>
              <a:spLocks/>
            </p:cNvSpPr>
            <p:nvPr/>
          </p:nvSpPr>
          <p:spPr bwMode="auto">
            <a:xfrm>
              <a:off x="2658" y="1431"/>
              <a:ext cx="17" cy="11"/>
            </a:xfrm>
            <a:custGeom>
              <a:avLst/>
              <a:gdLst>
                <a:gd name="T0" fmla="*/ 866 w 14"/>
                <a:gd name="T1" fmla="*/ 264 h 9"/>
                <a:gd name="T2" fmla="*/ 515 w 14"/>
                <a:gd name="T3" fmla="*/ 0 h 9"/>
                <a:gd name="T4" fmla="*/ 0 w 14"/>
                <a:gd name="T5" fmla="*/ 2 h 9"/>
                <a:gd name="T6" fmla="*/ 750 w 14"/>
                <a:gd name="T7" fmla="*/ 590 h 9"/>
                <a:gd name="T8" fmla="*/ 866 w 14"/>
                <a:gd name="T9" fmla="*/ 264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GB"/>
            </a:p>
          </p:txBody>
        </p:sp>
        <p:sp>
          <p:nvSpPr>
            <p:cNvPr id="34136" name="Freeform 342"/>
            <p:cNvSpPr>
              <a:spLocks/>
            </p:cNvSpPr>
            <p:nvPr/>
          </p:nvSpPr>
          <p:spPr bwMode="auto">
            <a:xfrm>
              <a:off x="2689" y="1444"/>
              <a:ext cx="6" cy="3"/>
            </a:xfrm>
            <a:custGeom>
              <a:avLst/>
              <a:gdLst>
                <a:gd name="T0" fmla="*/ 215 w 5"/>
                <a:gd name="T1" fmla="*/ 0 h 3"/>
                <a:gd name="T2" fmla="*/ 149 w 5"/>
                <a:gd name="T3" fmla="*/ 0 h 3"/>
                <a:gd name="T4" fmla="*/ 0 w 5"/>
                <a:gd name="T5" fmla="*/ 3 h 3"/>
                <a:gd name="T6" fmla="*/ 215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GB"/>
            </a:p>
          </p:txBody>
        </p:sp>
        <p:sp>
          <p:nvSpPr>
            <p:cNvPr id="34137" name="Freeform 343"/>
            <p:cNvSpPr>
              <a:spLocks/>
            </p:cNvSpPr>
            <p:nvPr/>
          </p:nvSpPr>
          <p:spPr bwMode="auto">
            <a:xfrm>
              <a:off x="2847" y="1347"/>
              <a:ext cx="68" cy="37"/>
            </a:xfrm>
            <a:custGeom>
              <a:avLst/>
              <a:gdLst>
                <a:gd name="T0" fmla="*/ 1157 w 59"/>
                <a:gd name="T1" fmla="*/ 3187 h 29"/>
                <a:gd name="T2" fmla="*/ 1086 w 59"/>
                <a:gd name="T3" fmla="*/ 527 h 29"/>
                <a:gd name="T4" fmla="*/ 493 w 59"/>
                <a:gd name="T5" fmla="*/ 0 h 29"/>
                <a:gd name="T6" fmla="*/ 0 w 59"/>
                <a:gd name="T7" fmla="*/ 1395 h 29"/>
                <a:gd name="T8" fmla="*/ 3 w 59"/>
                <a:gd name="T9" fmla="*/ 1958 h 29"/>
                <a:gd name="T10" fmla="*/ 242 w 59"/>
                <a:gd name="T11" fmla="*/ 3696 h 29"/>
                <a:gd name="T12" fmla="*/ 339 w 59"/>
                <a:gd name="T13" fmla="*/ 3696 h 29"/>
                <a:gd name="T14" fmla="*/ 690 w 59"/>
                <a:gd name="T15" fmla="*/ 4066 h 29"/>
                <a:gd name="T16" fmla="*/ 1033 w 59"/>
                <a:gd name="T17" fmla="*/ 4811 h 29"/>
                <a:gd name="T18" fmla="*/ 1157 w 59"/>
                <a:gd name="T19" fmla="*/ 318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GB"/>
            </a:p>
          </p:txBody>
        </p:sp>
        <p:sp>
          <p:nvSpPr>
            <p:cNvPr id="34138" name="Freeform 344"/>
            <p:cNvSpPr>
              <a:spLocks/>
            </p:cNvSpPr>
            <p:nvPr/>
          </p:nvSpPr>
          <p:spPr bwMode="auto">
            <a:xfrm>
              <a:off x="2822" y="1375"/>
              <a:ext cx="105" cy="49"/>
            </a:xfrm>
            <a:custGeom>
              <a:avLst/>
              <a:gdLst>
                <a:gd name="T0" fmla="*/ 395 w 95"/>
                <a:gd name="T1" fmla="*/ 1852 h 40"/>
                <a:gd name="T2" fmla="*/ 219 w 95"/>
                <a:gd name="T3" fmla="*/ 2092 h 40"/>
                <a:gd name="T4" fmla="*/ 46 w 95"/>
                <a:gd name="T5" fmla="*/ 2294 h 40"/>
                <a:gd name="T6" fmla="*/ 0 w 95"/>
                <a:gd name="T7" fmla="*/ 2294 h 40"/>
                <a:gd name="T8" fmla="*/ 46 w 95"/>
                <a:gd name="T9" fmla="*/ 832 h 40"/>
                <a:gd name="T10" fmla="*/ 139 w 95"/>
                <a:gd name="T11" fmla="*/ 832 h 40"/>
                <a:gd name="T12" fmla="*/ 281 w 95"/>
                <a:gd name="T13" fmla="*/ 1512 h 40"/>
                <a:gd name="T14" fmla="*/ 336 w 95"/>
                <a:gd name="T15" fmla="*/ 1007 h 40"/>
                <a:gd name="T16" fmla="*/ 336 w 95"/>
                <a:gd name="T17" fmla="*/ 0 h 40"/>
                <a:gd name="T18" fmla="*/ 486 w 95"/>
                <a:gd name="T19" fmla="*/ 2 h 40"/>
                <a:gd name="T20" fmla="*/ 627 w 95"/>
                <a:gd name="T21" fmla="*/ 540 h 40"/>
                <a:gd name="T22" fmla="*/ 695 w 95"/>
                <a:gd name="T23" fmla="*/ 1308 h 40"/>
                <a:gd name="T24" fmla="*/ 768 w 95"/>
                <a:gd name="T25" fmla="*/ 2739 h 40"/>
                <a:gd name="T26" fmla="*/ 627 w 95"/>
                <a:gd name="T27" fmla="*/ 2810 h 40"/>
                <a:gd name="T28" fmla="*/ 395 w 95"/>
                <a:gd name="T29" fmla="*/ 185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GB"/>
            </a:p>
          </p:txBody>
        </p:sp>
        <p:sp>
          <p:nvSpPr>
            <p:cNvPr id="34139" name="Freeform 345"/>
            <p:cNvSpPr>
              <a:spLocks/>
            </p:cNvSpPr>
            <p:nvPr/>
          </p:nvSpPr>
          <p:spPr bwMode="auto">
            <a:xfrm>
              <a:off x="2822" y="1407"/>
              <a:ext cx="84" cy="49"/>
            </a:xfrm>
            <a:custGeom>
              <a:avLst/>
              <a:gdLst>
                <a:gd name="T0" fmla="*/ 3 w 76"/>
                <a:gd name="T1" fmla="*/ 2092 h 40"/>
                <a:gd name="T2" fmla="*/ 0 w 76"/>
                <a:gd name="T3" fmla="*/ 540 h 40"/>
                <a:gd name="T4" fmla="*/ 46 w 76"/>
                <a:gd name="T5" fmla="*/ 540 h 40"/>
                <a:gd name="T6" fmla="*/ 219 w 76"/>
                <a:gd name="T7" fmla="*/ 294 h 40"/>
                <a:gd name="T8" fmla="*/ 395 w 76"/>
                <a:gd name="T9" fmla="*/ 0 h 40"/>
                <a:gd name="T10" fmla="*/ 627 w 76"/>
                <a:gd name="T11" fmla="*/ 1007 h 40"/>
                <a:gd name="T12" fmla="*/ 453 w 76"/>
                <a:gd name="T13" fmla="*/ 1962 h 40"/>
                <a:gd name="T14" fmla="*/ 295 w 76"/>
                <a:gd name="T15" fmla="*/ 2810 h 40"/>
                <a:gd name="T16" fmla="*/ 198 w 76"/>
                <a:gd name="T17" fmla="*/ 2810 h 40"/>
                <a:gd name="T18" fmla="*/ 198 w 76"/>
                <a:gd name="T19" fmla="*/ 2294 h 40"/>
                <a:gd name="T20" fmla="*/ 93 w 76"/>
                <a:gd name="T21" fmla="*/ 2092 h 40"/>
                <a:gd name="T22" fmla="*/ 3 w 76"/>
                <a:gd name="T23" fmla="*/ 2092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GB"/>
            </a:p>
          </p:txBody>
        </p:sp>
        <p:sp>
          <p:nvSpPr>
            <p:cNvPr id="34140" name="Freeform 346"/>
            <p:cNvSpPr>
              <a:spLocks/>
            </p:cNvSpPr>
            <p:nvPr/>
          </p:nvSpPr>
          <p:spPr bwMode="auto">
            <a:xfrm>
              <a:off x="2566" y="1474"/>
              <a:ext cx="57" cy="58"/>
            </a:xfrm>
            <a:custGeom>
              <a:avLst/>
              <a:gdLst>
                <a:gd name="T0" fmla="*/ 278 w 52"/>
                <a:gd name="T1" fmla="*/ 2325 h 47"/>
                <a:gd name="T2" fmla="*/ 342 w 52"/>
                <a:gd name="T3" fmla="*/ 1709 h 47"/>
                <a:gd name="T4" fmla="*/ 328 w 52"/>
                <a:gd name="T5" fmla="*/ 1122 h 47"/>
                <a:gd name="T6" fmla="*/ 360 w 52"/>
                <a:gd name="T7" fmla="*/ 392 h 47"/>
                <a:gd name="T8" fmla="*/ 249 w 52"/>
                <a:gd name="T9" fmla="*/ 0 h 47"/>
                <a:gd name="T10" fmla="*/ 119 w 52"/>
                <a:gd name="T11" fmla="*/ 1002 h 47"/>
                <a:gd name="T12" fmla="*/ 5 w 52"/>
                <a:gd name="T13" fmla="*/ 2325 h 47"/>
                <a:gd name="T14" fmla="*/ 0 w 52"/>
                <a:gd name="T15" fmla="*/ 2943 h 47"/>
                <a:gd name="T16" fmla="*/ 79 w 52"/>
                <a:gd name="T17" fmla="*/ 2943 h 47"/>
                <a:gd name="T18" fmla="*/ 215 w 52"/>
                <a:gd name="T19" fmla="*/ 2943 h 47"/>
                <a:gd name="T20" fmla="*/ 227 w 52"/>
                <a:gd name="T21" fmla="*/ 3540 h 47"/>
                <a:gd name="T22" fmla="*/ 249 w 52"/>
                <a:gd name="T23" fmla="*/ 3928 h 47"/>
                <a:gd name="T24" fmla="*/ 278 w 52"/>
                <a:gd name="T25" fmla="*/ 2325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GB"/>
            </a:p>
          </p:txBody>
        </p:sp>
        <p:sp>
          <p:nvSpPr>
            <p:cNvPr id="34141" name="Freeform 347"/>
            <p:cNvSpPr>
              <a:spLocks/>
            </p:cNvSpPr>
            <p:nvPr/>
          </p:nvSpPr>
          <p:spPr bwMode="auto">
            <a:xfrm>
              <a:off x="2727" y="1447"/>
              <a:ext cx="154" cy="121"/>
            </a:xfrm>
            <a:custGeom>
              <a:avLst/>
              <a:gdLst>
                <a:gd name="T0" fmla="*/ 570 w 138"/>
                <a:gd name="T1" fmla="*/ 453 h 97"/>
                <a:gd name="T2" fmla="*/ 548 w 138"/>
                <a:gd name="T3" fmla="*/ 0 h 97"/>
                <a:gd name="T4" fmla="*/ 356 w 138"/>
                <a:gd name="T5" fmla="*/ 2 h 97"/>
                <a:gd name="T6" fmla="*/ 184 w 138"/>
                <a:gd name="T7" fmla="*/ 705 h 97"/>
                <a:gd name="T8" fmla="*/ 0 w 138"/>
                <a:gd name="T9" fmla="*/ 1260 h 97"/>
                <a:gd name="T10" fmla="*/ 56 w 138"/>
                <a:gd name="T11" fmla="*/ 1687 h 97"/>
                <a:gd name="T12" fmla="*/ 3 w 138"/>
                <a:gd name="T13" fmla="*/ 1961 h 97"/>
                <a:gd name="T14" fmla="*/ 3 w 138"/>
                <a:gd name="T15" fmla="*/ 3454 h 97"/>
                <a:gd name="T16" fmla="*/ 96 w 138"/>
                <a:gd name="T17" fmla="*/ 5381 h 97"/>
                <a:gd name="T18" fmla="*/ 119 w 138"/>
                <a:gd name="T19" fmla="*/ 6778 h 97"/>
                <a:gd name="T20" fmla="*/ 148 w 138"/>
                <a:gd name="T21" fmla="*/ 6778 h 97"/>
                <a:gd name="T22" fmla="*/ 329 w 138"/>
                <a:gd name="T23" fmla="*/ 7388 h 97"/>
                <a:gd name="T24" fmla="*/ 373 w 138"/>
                <a:gd name="T25" fmla="*/ 8067 h 97"/>
                <a:gd name="T26" fmla="*/ 439 w 138"/>
                <a:gd name="T27" fmla="*/ 7791 h 97"/>
                <a:gd name="T28" fmla="*/ 548 w 138"/>
                <a:gd name="T29" fmla="*/ 7791 h 97"/>
                <a:gd name="T30" fmla="*/ 686 w 138"/>
                <a:gd name="T31" fmla="*/ 9352 h 97"/>
                <a:gd name="T32" fmla="*/ 850 w 138"/>
                <a:gd name="T33" fmla="*/ 9352 h 97"/>
                <a:gd name="T34" fmla="*/ 884 w 138"/>
                <a:gd name="T35" fmla="*/ 9539 h 97"/>
                <a:gd name="T36" fmla="*/ 1017 w 138"/>
                <a:gd name="T37" fmla="*/ 9539 h 97"/>
                <a:gd name="T38" fmla="*/ 1220 w 138"/>
                <a:gd name="T39" fmla="*/ 10063 h 97"/>
                <a:gd name="T40" fmla="*/ 1233 w 138"/>
                <a:gd name="T41" fmla="*/ 9539 h 97"/>
                <a:gd name="T42" fmla="*/ 1388 w 138"/>
                <a:gd name="T43" fmla="*/ 7593 h 97"/>
                <a:gd name="T44" fmla="*/ 1388 w 138"/>
                <a:gd name="T45" fmla="*/ 6778 h 97"/>
                <a:gd name="T46" fmla="*/ 1297 w 138"/>
                <a:gd name="T47" fmla="*/ 4914 h 97"/>
                <a:gd name="T48" fmla="*/ 1233 w 138"/>
                <a:gd name="T49" fmla="*/ 4314 h 97"/>
                <a:gd name="T50" fmla="*/ 1326 w 138"/>
                <a:gd name="T51" fmla="*/ 3274 h 97"/>
                <a:gd name="T52" fmla="*/ 1220 w 138"/>
                <a:gd name="T53" fmla="*/ 705 h 97"/>
                <a:gd name="T54" fmla="*/ 949 w 138"/>
                <a:gd name="T55" fmla="*/ 705 h 97"/>
                <a:gd name="T56" fmla="*/ 710 w 138"/>
                <a:gd name="T57" fmla="*/ 453 h 97"/>
                <a:gd name="T58" fmla="*/ 570 w 138"/>
                <a:gd name="T59" fmla="*/ 453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GB"/>
            </a:p>
          </p:txBody>
        </p:sp>
        <p:sp>
          <p:nvSpPr>
            <p:cNvPr id="34142" name="Freeform 348"/>
            <p:cNvSpPr>
              <a:spLocks/>
            </p:cNvSpPr>
            <p:nvPr/>
          </p:nvSpPr>
          <p:spPr bwMode="auto">
            <a:xfrm>
              <a:off x="2833" y="1585"/>
              <a:ext cx="152" cy="99"/>
            </a:xfrm>
            <a:custGeom>
              <a:avLst/>
              <a:gdLst>
                <a:gd name="T0" fmla="*/ 1112 w 137"/>
                <a:gd name="T1" fmla="*/ 5636 h 80"/>
                <a:gd name="T2" fmla="*/ 1090 w 137"/>
                <a:gd name="T3" fmla="*/ 6852 h 80"/>
                <a:gd name="T4" fmla="*/ 865 w 137"/>
                <a:gd name="T5" fmla="*/ 6362 h 80"/>
                <a:gd name="T6" fmla="*/ 648 w 137"/>
                <a:gd name="T7" fmla="*/ 7050 h 80"/>
                <a:gd name="T8" fmla="*/ 515 w 137"/>
                <a:gd name="T9" fmla="*/ 6668 h 80"/>
                <a:gd name="T10" fmla="*/ 379 w 137"/>
                <a:gd name="T11" fmla="*/ 6668 h 80"/>
                <a:gd name="T12" fmla="*/ 341 w 137"/>
                <a:gd name="T13" fmla="*/ 6253 h 80"/>
                <a:gd name="T14" fmla="*/ 341 w 137"/>
                <a:gd name="T15" fmla="*/ 5636 h 80"/>
                <a:gd name="T16" fmla="*/ 288 w 137"/>
                <a:gd name="T17" fmla="*/ 5325 h 80"/>
                <a:gd name="T18" fmla="*/ 250 w 137"/>
                <a:gd name="T19" fmla="*/ 5325 h 80"/>
                <a:gd name="T20" fmla="*/ 189 w 137"/>
                <a:gd name="T21" fmla="*/ 5141 h 80"/>
                <a:gd name="T22" fmla="*/ 0 w 137"/>
                <a:gd name="T23" fmla="*/ 3317 h 80"/>
                <a:gd name="T24" fmla="*/ 75 w 137"/>
                <a:gd name="T25" fmla="*/ 2921 h 80"/>
                <a:gd name="T26" fmla="*/ 189 w 137"/>
                <a:gd name="T27" fmla="*/ 1741 h 80"/>
                <a:gd name="T28" fmla="*/ 288 w 137"/>
                <a:gd name="T29" fmla="*/ 424 h 80"/>
                <a:gd name="T30" fmla="*/ 288 w 137"/>
                <a:gd name="T31" fmla="*/ 424 h 80"/>
                <a:gd name="T32" fmla="*/ 538 w 137"/>
                <a:gd name="T33" fmla="*/ 650 h 80"/>
                <a:gd name="T34" fmla="*/ 750 w 137"/>
                <a:gd name="T35" fmla="*/ 0 h 80"/>
                <a:gd name="T36" fmla="*/ 750 w 137"/>
                <a:gd name="T37" fmla="*/ 0 h 80"/>
                <a:gd name="T38" fmla="*/ 865 w 137"/>
                <a:gd name="T39" fmla="*/ 804 h 80"/>
                <a:gd name="T40" fmla="*/ 949 w 137"/>
                <a:gd name="T41" fmla="*/ 1885 h 80"/>
                <a:gd name="T42" fmla="*/ 982 w 137"/>
                <a:gd name="T43" fmla="*/ 3074 h 80"/>
                <a:gd name="T44" fmla="*/ 1025 w 137"/>
                <a:gd name="T45" fmla="*/ 4422 h 80"/>
                <a:gd name="T46" fmla="*/ 1112 w 137"/>
                <a:gd name="T47" fmla="*/ 4422 h 80"/>
                <a:gd name="T48" fmla="*/ 1188 w 137"/>
                <a:gd name="T49" fmla="*/ 4554 h 80"/>
                <a:gd name="T50" fmla="*/ 1217 w 137"/>
                <a:gd name="T51" fmla="*/ 5053 h 80"/>
                <a:gd name="T52" fmla="*/ 1136 w 137"/>
                <a:gd name="T53" fmla="*/ 5325 h 80"/>
                <a:gd name="T54" fmla="*/ 1136 w 137"/>
                <a:gd name="T55" fmla="*/ 5141 h 80"/>
                <a:gd name="T56" fmla="*/ 1112 w 137"/>
                <a:gd name="T57" fmla="*/ 5636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GB"/>
            </a:p>
          </p:txBody>
        </p:sp>
        <p:sp>
          <p:nvSpPr>
            <p:cNvPr id="34143" name="Freeform 349"/>
            <p:cNvSpPr>
              <a:spLocks/>
            </p:cNvSpPr>
            <p:nvPr/>
          </p:nvSpPr>
          <p:spPr bwMode="auto">
            <a:xfrm>
              <a:off x="2702" y="1527"/>
              <a:ext cx="102" cy="50"/>
            </a:xfrm>
            <a:custGeom>
              <a:avLst/>
              <a:gdLst>
                <a:gd name="T0" fmla="*/ 1047 w 90"/>
                <a:gd name="T1" fmla="*/ 1124 h 40"/>
                <a:gd name="T2" fmla="*/ 1244 w 90"/>
                <a:gd name="T3" fmla="*/ 2744 h 40"/>
                <a:gd name="T4" fmla="*/ 1244 w 90"/>
                <a:gd name="T5" fmla="*/ 2744 h 40"/>
                <a:gd name="T6" fmla="*/ 1221 w 90"/>
                <a:gd name="T7" fmla="*/ 3055 h 40"/>
                <a:gd name="T8" fmla="*/ 1149 w 90"/>
                <a:gd name="T9" fmla="*/ 3163 h 40"/>
                <a:gd name="T10" fmla="*/ 1149 w 90"/>
                <a:gd name="T11" fmla="*/ 3551 h 40"/>
                <a:gd name="T12" fmla="*/ 1077 w 90"/>
                <a:gd name="T13" fmla="*/ 3954 h 40"/>
                <a:gd name="T14" fmla="*/ 986 w 90"/>
                <a:gd name="T15" fmla="*/ 3954 h 40"/>
                <a:gd name="T16" fmla="*/ 919 w 90"/>
                <a:gd name="T17" fmla="*/ 4288 h 40"/>
                <a:gd name="T18" fmla="*/ 855 w 90"/>
                <a:gd name="T19" fmla="*/ 3954 h 40"/>
                <a:gd name="T20" fmla="*/ 558 w 90"/>
                <a:gd name="T21" fmla="*/ 3819 h 40"/>
                <a:gd name="T22" fmla="*/ 434 w 90"/>
                <a:gd name="T23" fmla="*/ 4288 h 40"/>
                <a:gd name="T24" fmla="*/ 338 w 90"/>
                <a:gd name="T25" fmla="*/ 3954 h 40"/>
                <a:gd name="T26" fmla="*/ 69 w 90"/>
                <a:gd name="T27" fmla="*/ 2024 h 40"/>
                <a:gd name="T28" fmla="*/ 0 w 90"/>
                <a:gd name="T29" fmla="*/ 1405 h 40"/>
                <a:gd name="T30" fmla="*/ 434 w 90"/>
                <a:gd name="T31" fmla="*/ 0 h 40"/>
                <a:gd name="T32" fmla="*/ 447 w 90"/>
                <a:gd name="T33" fmla="*/ 244 h 40"/>
                <a:gd name="T34" fmla="*/ 493 w 90"/>
                <a:gd name="T35" fmla="*/ 244 h 40"/>
                <a:gd name="T36" fmla="*/ 739 w 90"/>
                <a:gd name="T37" fmla="*/ 719 h 40"/>
                <a:gd name="T38" fmla="*/ 815 w 90"/>
                <a:gd name="T39" fmla="*/ 1405 h 40"/>
                <a:gd name="T40" fmla="*/ 895 w 90"/>
                <a:gd name="T41" fmla="*/ 1124 h 40"/>
                <a:gd name="T42" fmla="*/ 1047 w 90"/>
                <a:gd name="T43" fmla="*/ 1124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GB"/>
            </a:p>
          </p:txBody>
        </p:sp>
        <p:sp>
          <p:nvSpPr>
            <p:cNvPr id="34144" name="Freeform 350"/>
            <p:cNvSpPr>
              <a:spLocks/>
            </p:cNvSpPr>
            <p:nvPr/>
          </p:nvSpPr>
          <p:spPr bwMode="auto">
            <a:xfrm>
              <a:off x="2552" y="1518"/>
              <a:ext cx="58" cy="41"/>
            </a:xfrm>
            <a:custGeom>
              <a:avLst/>
              <a:gdLst>
                <a:gd name="T0" fmla="*/ 119 w 52"/>
                <a:gd name="T1" fmla="*/ 0 h 33"/>
                <a:gd name="T2" fmla="*/ 0 w 52"/>
                <a:gd name="T3" fmla="*/ 354 h 33"/>
                <a:gd name="T4" fmla="*/ 69 w 52"/>
                <a:gd name="T5" fmla="*/ 1050 h 33"/>
                <a:gd name="T6" fmla="*/ 236 w 52"/>
                <a:gd name="T7" fmla="*/ 2244 h 33"/>
                <a:gd name="T8" fmla="*/ 327 w 52"/>
                <a:gd name="T9" fmla="*/ 2014 h 33"/>
                <a:gd name="T10" fmla="*/ 327 w 52"/>
                <a:gd name="T11" fmla="*/ 2244 h 33"/>
                <a:gd name="T12" fmla="*/ 483 w 52"/>
                <a:gd name="T13" fmla="*/ 3135 h 33"/>
                <a:gd name="T14" fmla="*/ 483 w 52"/>
                <a:gd name="T15" fmla="*/ 2651 h 33"/>
                <a:gd name="T16" fmla="*/ 518 w 52"/>
                <a:gd name="T17" fmla="*/ 2014 h 33"/>
                <a:gd name="T18" fmla="*/ 518 w 52"/>
                <a:gd name="T19" fmla="*/ 1050 h 33"/>
                <a:gd name="T20" fmla="*/ 483 w 52"/>
                <a:gd name="T21" fmla="*/ 1050 h 33"/>
                <a:gd name="T22" fmla="*/ 441 w 52"/>
                <a:gd name="T23" fmla="*/ 680 h 33"/>
                <a:gd name="T24" fmla="*/ 433 w 52"/>
                <a:gd name="T25" fmla="*/ 0 h 33"/>
                <a:gd name="T26" fmla="*/ 236 w 52"/>
                <a:gd name="T27" fmla="*/ 0 h 33"/>
                <a:gd name="T28" fmla="*/ 119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GB"/>
            </a:p>
          </p:txBody>
        </p:sp>
        <p:sp>
          <p:nvSpPr>
            <p:cNvPr id="34145" name="Freeform 351"/>
            <p:cNvSpPr>
              <a:spLocks/>
            </p:cNvSpPr>
            <p:nvPr/>
          </p:nvSpPr>
          <p:spPr bwMode="auto">
            <a:xfrm>
              <a:off x="2606" y="1444"/>
              <a:ext cx="134" cy="159"/>
            </a:xfrm>
            <a:custGeom>
              <a:avLst/>
              <a:gdLst>
                <a:gd name="T0" fmla="*/ 310 w 120"/>
                <a:gd name="T1" fmla="*/ 2273 h 128"/>
                <a:gd name="T2" fmla="*/ 331 w 120"/>
                <a:gd name="T3" fmla="*/ 2273 h 128"/>
                <a:gd name="T4" fmla="*/ 331 w 120"/>
                <a:gd name="T5" fmla="*/ 2097 h 128"/>
                <a:gd name="T6" fmla="*/ 370 w 120"/>
                <a:gd name="T7" fmla="*/ 1610 h 128"/>
                <a:gd name="T8" fmla="*/ 481 w 120"/>
                <a:gd name="T9" fmla="*/ 2097 h 128"/>
                <a:gd name="T10" fmla="*/ 431 w 120"/>
                <a:gd name="T11" fmla="*/ 1610 h 128"/>
                <a:gd name="T12" fmla="*/ 370 w 120"/>
                <a:gd name="T13" fmla="*/ 955 h 128"/>
                <a:gd name="T14" fmla="*/ 355 w 120"/>
                <a:gd name="T15" fmla="*/ 955 h 128"/>
                <a:gd name="T16" fmla="*/ 331 w 120"/>
                <a:gd name="T17" fmla="*/ 0 h 128"/>
                <a:gd name="T18" fmla="*/ 442 w 120"/>
                <a:gd name="T19" fmla="*/ 0 h 128"/>
                <a:gd name="T20" fmla="*/ 481 w 120"/>
                <a:gd name="T21" fmla="*/ 0 h 128"/>
                <a:gd name="T22" fmla="*/ 494 w 120"/>
                <a:gd name="T23" fmla="*/ 769 h 128"/>
                <a:gd name="T24" fmla="*/ 638 w 120"/>
                <a:gd name="T25" fmla="*/ 955 h 128"/>
                <a:gd name="T26" fmla="*/ 638 w 120"/>
                <a:gd name="T27" fmla="*/ 1186 h 128"/>
                <a:gd name="T28" fmla="*/ 688 w 120"/>
                <a:gd name="T29" fmla="*/ 1473 h 128"/>
                <a:gd name="T30" fmla="*/ 888 w 120"/>
                <a:gd name="T31" fmla="*/ 769 h 128"/>
                <a:gd name="T32" fmla="*/ 888 w 120"/>
                <a:gd name="T33" fmla="*/ 955 h 128"/>
                <a:gd name="T34" fmla="*/ 1059 w 120"/>
                <a:gd name="T35" fmla="*/ 1473 h 128"/>
                <a:gd name="T36" fmla="*/ 1108 w 120"/>
                <a:gd name="T37" fmla="*/ 1473 h 128"/>
                <a:gd name="T38" fmla="*/ 1135 w 120"/>
                <a:gd name="T39" fmla="*/ 1830 h 128"/>
                <a:gd name="T40" fmla="*/ 1119 w 120"/>
                <a:gd name="T41" fmla="*/ 2097 h 128"/>
                <a:gd name="T42" fmla="*/ 1119 w 120"/>
                <a:gd name="T43" fmla="*/ 3459 h 128"/>
                <a:gd name="T44" fmla="*/ 1195 w 120"/>
                <a:gd name="T45" fmla="*/ 5143 h 128"/>
                <a:gd name="T46" fmla="*/ 1229 w 120"/>
                <a:gd name="T47" fmla="*/ 6599 h 128"/>
                <a:gd name="T48" fmla="*/ 1195 w 120"/>
                <a:gd name="T49" fmla="*/ 6369 h 128"/>
                <a:gd name="T50" fmla="*/ 888 w 120"/>
                <a:gd name="T51" fmla="*/ 7705 h 128"/>
                <a:gd name="T52" fmla="*/ 932 w 120"/>
                <a:gd name="T53" fmla="*/ 8197 h 128"/>
                <a:gd name="T54" fmla="*/ 1119 w 120"/>
                <a:gd name="T55" fmla="*/ 9858 h 128"/>
                <a:gd name="T56" fmla="*/ 1002 w 120"/>
                <a:gd name="T57" fmla="*/ 10865 h 128"/>
                <a:gd name="T58" fmla="*/ 1016 w 120"/>
                <a:gd name="T59" fmla="*/ 11698 h 128"/>
                <a:gd name="T60" fmla="*/ 970 w 120"/>
                <a:gd name="T61" fmla="*/ 12033 h 128"/>
                <a:gd name="T62" fmla="*/ 803 w 120"/>
                <a:gd name="T63" fmla="*/ 12033 h 128"/>
                <a:gd name="T64" fmla="*/ 688 w 120"/>
                <a:gd name="T65" fmla="*/ 12033 h 128"/>
                <a:gd name="T66" fmla="*/ 638 w 120"/>
                <a:gd name="T67" fmla="*/ 12207 h 128"/>
                <a:gd name="T68" fmla="*/ 537 w 120"/>
                <a:gd name="T69" fmla="*/ 12207 h 128"/>
                <a:gd name="T70" fmla="*/ 410 w 120"/>
                <a:gd name="T71" fmla="*/ 11698 h 128"/>
                <a:gd name="T72" fmla="*/ 236 w 120"/>
                <a:gd name="T73" fmla="*/ 12033 h 128"/>
                <a:gd name="T74" fmla="*/ 310 w 120"/>
                <a:gd name="T75" fmla="*/ 9427 h 128"/>
                <a:gd name="T76" fmla="*/ 87 w 120"/>
                <a:gd name="T77" fmla="*/ 9062 h 128"/>
                <a:gd name="T78" fmla="*/ 70 w 120"/>
                <a:gd name="T79" fmla="*/ 8874 h 128"/>
                <a:gd name="T80" fmla="*/ 70 w 120"/>
                <a:gd name="T81" fmla="*/ 8874 h 128"/>
                <a:gd name="T82" fmla="*/ 4 w 120"/>
                <a:gd name="T83" fmla="*/ 7705 h 128"/>
                <a:gd name="T84" fmla="*/ 4 w 120"/>
                <a:gd name="T85" fmla="*/ 6721 h 128"/>
                <a:gd name="T86" fmla="*/ 0 w 120"/>
                <a:gd name="T87" fmla="*/ 6721 h 128"/>
                <a:gd name="T88" fmla="*/ 4 w 120"/>
                <a:gd name="T89" fmla="*/ 4994 h 128"/>
                <a:gd name="T90" fmla="*/ 147 w 120"/>
                <a:gd name="T91" fmla="*/ 4297 h 128"/>
                <a:gd name="T92" fmla="*/ 108 w 120"/>
                <a:gd name="T93" fmla="*/ 3550 h 128"/>
                <a:gd name="T94" fmla="*/ 164 w 120"/>
                <a:gd name="T95" fmla="*/ 2785 h 128"/>
                <a:gd name="T96" fmla="*/ 147 w 120"/>
                <a:gd name="T97" fmla="*/ 2484 h 128"/>
                <a:gd name="T98" fmla="*/ 164 w 120"/>
                <a:gd name="T99" fmla="*/ 2097 h 128"/>
                <a:gd name="T100" fmla="*/ 310 w 120"/>
                <a:gd name="T101" fmla="*/ 2273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GB"/>
            </a:p>
          </p:txBody>
        </p:sp>
        <p:sp>
          <p:nvSpPr>
            <p:cNvPr id="34146" name="Freeform 352"/>
            <p:cNvSpPr>
              <a:spLocks/>
            </p:cNvSpPr>
            <p:nvPr/>
          </p:nvSpPr>
          <p:spPr bwMode="auto">
            <a:xfrm>
              <a:off x="2708" y="1450"/>
              <a:ext cx="10" cy="6"/>
            </a:xfrm>
            <a:custGeom>
              <a:avLst/>
              <a:gdLst>
                <a:gd name="T0" fmla="*/ 0 w 9"/>
                <a:gd name="T1" fmla="*/ 215 h 5"/>
                <a:gd name="T2" fmla="*/ 78 w 9"/>
                <a:gd name="T3" fmla="*/ 215 h 5"/>
                <a:gd name="T4" fmla="*/ 4 w 9"/>
                <a:gd name="T5" fmla="*/ 0 h 5"/>
                <a:gd name="T6" fmla="*/ 0 w 9"/>
                <a:gd name="T7" fmla="*/ 215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GB"/>
            </a:p>
          </p:txBody>
        </p:sp>
        <p:sp>
          <p:nvSpPr>
            <p:cNvPr id="34147" name="Freeform 353"/>
            <p:cNvSpPr>
              <a:spLocks/>
            </p:cNvSpPr>
            <p:nvPr/>
          </p:nvSpPr>
          <p:spPr bwMode="auto">
            <a:xfrm>
              <a:off x="2606" y="1545"/>
              <a:ext cx="7" cy="14"/>
            </a:xfrm>
            <a:custGeom>
              <a:avLst/>
              <a:gdLst>
                <a:gd name="T0" fmla="*/ 4 w 7"/>
                <a:gd name="T1" fmla="*/ 0 h 12"/>
                <a:gd name="T2" fmla="*/ 0 w 7"/>
                <a:gd name="T3" fmla="*/ 169 h 12"/>
                <a:gd name="T4" fmla="*/ 0 w 7"/>
                <a:gd name="T5" fmla="*/ 307 h 12"/>
                <a:gd name="T6" fmla="*/ 7 w 7"/>
                <a:gd name="T7" fmla="*/ 307 h 12"/>
                <a:gd name="T8" fmla="*/ 7 w 7"/>
                <a:gd name="T9" fmla="*/ 307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GB"/>
            </a:p>
          </p:txBody>
        </p:sp>
        <p:sp>
          <p:nvSpPr>
            <p:cNvPr id="34148" name="Freeform 354"/>
            <p:cNvSpPr>
              <a:spLocks/>
            </p:cNvSpPr>
            <p:nvPr/>
          </p:nvSpPr>
          <p:spPr bwMode="auto">
            <a:xfrm>
              <a:off x="2927" y="1573"/>
              <a:ext cx="71" cy="77"/>
            </a:xfrm>
            <a:custGeom>
              <a:avLst/>
              <a:gdLst>
                <a:gd name="T0" fmla="*/ 211 w 62"/>
                <a:gd name="T1" fmla="*/ 0 h 62"/>
                <a:gd name="T2" fmla="*/ 0 w 62"/>
                <a:gd name="T3" fmla="*/ 954 h 62"/>
                <a:gd name="T4" fmla="*/ 0 w 62"/>
                <a:gd name="T5" fmla="*/ 954 h 62"/>
                <a:gd name="T6" fmla="*/ 211 w 62"/>
                <a:gd name="T7" fmla="*/ 1828 h 62"/>
                <a:gd name="T8" fmla="*/ 363 w 62"/>
                <a:gd name="T9" fmla="*/ 2992 h 62"/>
                <a:gd name="T10" fmla="*/ 462 w 62"/>
                <a:gd name="T11" fmla="*/ 4290 h 62"/>
                <a:gd name="T12" fmla="*/ 545 w 62"/>
                <a:gd name="T13" fmla="*/ 5732 h 62"/>
                <a:gd name="T14" fmla="*/ 696 w 62"/>
                <a:gd name="T15" fmla="*/ 5732 h 62"/>
                <a:gd name="T16" fmla="*/ 850 w 62"/>
                <a:gd name="T17" fmla="*/ 5899 h 62"/>
                <a:gd name="T18" fmla="*/ 850 w 62"/>
                <a:gd name="T19" fmla="*/ 5124 h 62"/>
                <a:gd name="T20" fmla="*/ 1074 w 62"/>
                <a:gd name="T21" fmla="*/ 4069 h 62"/>
                <a:gd name="T22" fmla="*/ 850 w 62"/>
                <a:gd name="T23" fmla="*/ 3233 h 62"/>
                <a:gd name="T24" fmla="*/ 648 w 62"/>
                <a:gd name="T25" fmla="*/ 2270 h 62"/>
                <a:gd name="T26" fmla="*/ 484 w 62"/>
                <a:gd name="T27" fmla="*/ 1185 h 62"/>
                <a:gd name="T28" fmla="*/ 286 w 62"/>
                <a:gd name="T29" fmla="*/ 284 h 62"/>
                <a:gd name="T30" fmla="*/ 21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GB"/>
            </a:p>
          </p:txBody>
        </p:sp>
        <p:sp>
          <p:nvSpPr>
            <p:cNvPr id="34149" name="Freeform 355"/>
            <p:cNvSpPr>
              <a:spLocks/>
            </p:cNvSpPr>
            <p:nvPr/>
          </p:nvSpPr>
          <p:spPr bwMode="auto">
            <a:xfrm>
              <a:off x="2586" y="1126"/>
              <a:ext cx="320" cy="251"/>
            </a:xfrm>
            <a:custGeom>
              <a:avLst/>
              <a:gdLst>
                <a:gd name="T0" fmla="*/ 1767 w 286"/>
                <a:gd name="T1" fmla="*/ 2257 h 203"/>
                <a:gd name="T2" fmla="*/ 1673 w 286"/>
                <a:gd name="T3" fmla="*/ 1980 h 203"/>
                <a:gd name="T4" fmla="*/ 1656 w 286"/>
                <a:gd name="T5" fmla="*/ 2257 h 203"/>
                <a:gd name="T6" fmla="*/ 1525 w 286"/>
                <a:gd name="T7" fmla="*/ 2257 h 203"/>
                <a:gd name="T8" fmla="*/ 1485 w 286"/>
                <a:gd name="T9" fmla="*/ 3027 h 203"/>
                <a:gd name="T10" fmla="*/ 1447 w 286"/>
                <a:gd name="T11" fmla="*/ 3620 h 203"/>
                <a:gd name="T12" fmla="*/ 1327 w 286"/>
                <a:gd name="T13" fmla="*/ 3885 h 203"/>
                <a:gd name="T14" fmla="*/ 1223 w 286"/>
                <a:gd name="T15" fmla="*/ 3885 h 203"/>
                <a:gd name="T16" fmla="*/ 1223 w 286"/>
                <a:gd name="T17" fmla="*/ 4476 h 203"/>
                <a:gd name="T18" fmla="*/ 1156 w 286"/>
                <a:gd name="T19" fmla="*/ 4946 h 203"/>
                <a:gd name="T20" fmla="*/ 1056 w 286"/>
                <a:gd name="T21" fmla="*/ 5534 h 203"/>
                <a:gd name="T22" fmla="*/ 973 w 286"/>
                <a:gd name="T23" fmla="*/ 6218 h 203"/>
                <a:gd name="T24" fmla="*/ 903 w 286"/>
                <a:gd name="T25" fmla="*/ 6917 h 203"/>
                <a:gd name="T26" fmla="*/ 923 w 286"/>
                <a:gd name="T27" fmla="*/ 7688 h 203"/>
                <a:gd name="T28" fmla="*/ 807 w 286"/>
                <a:gd name="T29" fmla="*/ 8553 h 203"/>
                <a:gd name="T30" fmla="*/ 623 w 286"/>
                <a:gd name="T31" fmla="*/ 9400 h 203"/>
                <a:gd name="T32" fmla="*/ 723 w 286"/>
                <a:gd name="T33" fmla="*/ 9506 h 203"/>
                <a:gd name="T34" fmla="*/ 644 w 286"/>
                <a:gd name="T35" fmla="*/ 10000 h 203"/>
                <a:gd name="T36" fmla="*/ 498 w 286"/>
                <a:gd name="T37" fmla="*/ 10000 h 203"/>
                <a:gd name="T38" fmla="*/ 420 w 286"/>
                <a:gd name="T39" fmla="*/ 10816 h 203"/>
                <a:gd name="T40" fmla="*/ 256 w 286"/>
                <a:gd name="T41" fmla="*/ 10816 h 203"/>
                <a:gd name="T42" fmla="*/ 351 w 286"/>
                <a:gd name="T43" fmla="*/ 10954 h 203"/>
                <a:gd name="T44" fmla="*/ 256 w 286"/>
                <a:gd name="T45" fmla="*/ 11754 h 203"/>
                <a:gd name="T46" fmla="*/ 171 w 286"/>
                <a:gd name="T47" fmla="*/ 11754 h 203"/>
                <a:gd name="T48" fmla="*/ 56 w 286"/>
                <a:gd name="T49" fmla="*/ 12000 h 203"/>
                <a:gd name="T50" fmla="*/ 171 w 286"/>
                <a:gd name="T51" fmla="*/ 12367 h 203"/>
                <a:gd name="T52" fmla="*/ 2 w 286"/>
                <a:gd name="T53" fmla="*/ 13075 h 203"/>
                <a:gd name="T54" fmla="*/ 171 w 286"/>
                <a:gd name="T55" fmla="*/ 13075 h 203"/>
                <a:gd name="T56" fmla="*/ 294 w 286"/>
                <a:gd name="T57" fmla="*/ 13506 h 203"/>
                <a:gd name="T58" fmla="*/ 0 w 286"/>
                <a:gd name="T59" fmla="*/ 13506 h 203"/>
                <a:gd name="T60" fmla="*/ 0 w 286"/>
                <a:gd name="T61" fmla="*/ 13884 h 203"/>
                <a:gd name="T62" fmla="*/ 2 w 286"/>
                <a:gd name="T63" fmla="*/ 14510 h 203"/>
                <a:gd name="T64" fmla="*/ 171 w 286"/>
                <a:gd name="T65" fmla="*/ 14262 h 203"/>
                <a:gd name="T66" fmla="*/ 171 w 286"/>
                <a:gd name="T67" fmla="*/ 14262 h 203"/>
                <a:gd name="T68" fmla="*/ 56 w 286"/>
                <a:gd name="T69" fmla="*/ 15428 h 203"/>
                <a:gd name="T70" fmla="*/ 150 w 286"/>
                <a:gd name="T71" fmla="*/ 15428 h 203"/>
                <a:gd name="T72" fmla="*/ 87 w 286"/>
                <a:gd name="T73" fmla="*/ 16259 h 203"/>
                <a:gd name="T74" fmla="*/ 401 w 286"/>
                <a:gd name="T75" fmla="*/ 17490 h 203"/>
                <a:gd name="T76" fmla="*/ 723 w 286"/>
                <a:gd name="T77" fmla="*/ 15289 h 203"/>
                <a:gd name="T78" fmla="*/ 853 w 286"/>
                <a:gd name="T79" fmla="*/ 16259 h 203"/>
                <a:gd name="T80" fmla="*/ 973 w 286"/>
                <a:gd name="T81" fmla="*/ 13506 h 203"/>
                <a:gd name="T82" fmla="*/ 903 w 286"/>
                <a:gd name="T83" fmla="*/ 10954 h 203"/>
                <a:gd name="T84" fmla="*/ 1156 w 286"/>
                <a:gd name="T85" fmla="*/ 9077 h 203"/>
                <a:gd name="T86" fmla="*/ 1156 w 286"/>
                <a:gd name="T87" fmla="*/ 6524 h 203"/>
                <a:gd name="T88" fmla="*/ 1368 w 286"/>
                <a:gd name="T89" fmla="*/ 4061 h 203"/>
                <a:gd name="T90" fmla="*/ 1777 w 286"/>
                <a:gd name="T91" fmla="*/ 3284 h 203"/>
                <a:gd name="T92" fmla="*/ 1909 w 286"/>
                <a:gd name="T93" fmla="*/ 2257 h 203"/>
                <a:gd name="T94" fmla="*/ 2344 w 286"/>
                <a:gd name="T95" fmla="*/ 3027 h 203"/>
                <a:gd name="T96" fmla="*/ 2623 w 286"/>
                <a:gd name="T97" fmla="*/ 1194 h 203"/>
                <a:gd name="T98" fmla="*/ 2948 w 286"/>
                <a:gd name="T99" fmla="*/ 1980 h 203"/>
                <a:gd name="T100" fmla="*/ 2965 w 286"/>
                <a:gd name="T101" fmla="*/ 1601 h 203"/>
                <a:gd name="T102" fmla="*/ 3033 w 286"/>
                <a:gd name="T103" fmla="*/ 1047 h 203"/>
                <a:gd name="T104" fmla="*/ 2726 w 286"/>
                <a:gd name="T105" fmla="*/ 632 h 203"/>
                <a:gd name="T106" fmla="*/ 2684 w 286"/>
                <a:gd name="T107" fmla="*/ 632 h 203"/>
                <a:gd name="T108" fmla="*/ 2581 w 286"/>
                <a:gd name="T109" fmla="*/ 2 h 203"/>
                <a:gd name="T110" fmla="*/ 2307 w 286"/>
                <a:gd name="T111" fmla="*/ 1194 h 203"/>
                <a:gd name="T112" fmla="*/ 2252 w 286"/>
                <a:gd name="T113" fmla="*/ 2 h 203"/>
                <a:gd name="T114" fmla="*/ 2035 w 286"/>
                <a:gd name="T115" fmla="*/ 1194 h 203"/>
                <a:gd name="T116" fmla="*/ 1980 w 286"/>
                <a:gd name="T117" fmla="*/ 1194 h 203"/>
                <a:gd name="T118" fmla="*/ 1799 w 286"/>
                <a:gd name="T119" fmla="*/ 1825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GB"/>
            </a:p>
          </p:txBody>
        </p:sp>
        <p:sp>
          <p:nvSpPr>
            <p:cNvPr id="34150" name="Freeform 356"/>
            <p:cNvSpPr>
              <a:spLocks/>
            </p:cNvSpPr>
            <p:nvPr/>
          </p:nvSpPr>
          <p:spPr bwMode="auto">
            <a:xfrm>
              <a:off x="2637" y="973"/>
              <a:ext cx="119" cy="59"/>
            </a:xfrm>
            <a:custGeom>
              <a:avLst/>
              <a:gdLst>
                <a:gd name="T0" fmla="*/ 300 w 106"/>
                <a:gd name="T1" fmla="*/ 603 h 47"/>
                <a:gd name="T2" fmla="*/ 135 w 106"/>
                <a:gd name="T3" fmla="*/ 603 h 47"/>
                <a:gd name="T4" fmla="*/ 0 w 106"/>
                <a:gd name="T5" fmla="*/ 603 h 47"/>
                <a:gd name="T6" fmla="*/ 2 w 106"/>
                <a:gd name="T7" fmla="*/ 1439 h 47"/>
                <a:gd name="T8" fmla="*/ 135 w 106"/>
                <a:gd name="T9" fmla="*/ 1062 h 47"/>
                <a:gd name="T10" fmla="*/ 135 w 106"/>
                <a:gd name="T11" fmla="*/ 1673 h 47"/>
                <a:gd name="T12" fmla="*/ 61 w 106"/>
                <a:gd name="T13" fmla="*/ 1673 h 47"/>
                <a:gd name="T14" fmla="*/ 177 w 106"/>
                <a:gd name="T15" fmla="*/ 2267 h 47"/>
                <a:gd name="T16" fmla="*/ 315 w 106"/>
                <a:gd name="T17" fmla="*/ 2846 h 47"/>
                <a:gd name="T18" fmla="*/ 397 w 106"/>
                <a:gd name="T19" fmla="*/ 2422 h 47"/>
                <a:gd name="T20" fmla="*/ 476 w 106"/>
                <a:gd name="T21" fmla="*/ 1880 h 47"/>
                <a:gd name="T22" fmla="*/ 518 w 106"/>
                <a:gd name="T23" fmla="*/ 2267 h 47"/>
                <a:gd name="T24" fmla="*/ 653 w 106"/>
                <a:gd name="T25" fmla="*/ 1880 h 47"/>
                <a:gd name="T26" fmla="*/ 665 w 106"/>
                <a:gd name="T27" fmla="*/ 2422 h 47"/>
                <a:gd name="T28" fmla="*/ 378 w 106"/>
                <a:gd name="T29" fmla="*/ 3040 h 47"/>
                <a:gd name="T30" fmla="*/ 354 w 106"/>
                <a:gd name="T31" fmla="*/ 3308 h 47"/>
                <a:gd name="T32" fmla="*/ 665 w 106"/>
                <a:gd name="T33" fmla="*/ 3308 h 47"/>
                <a:gd name="T34" fmla="*/ 534 w 106"/>
                <a:gd name="T35" fmla="*/ 3720 h 47"/>
                <a:gd name="T36" fmla="*/ 610 w 106"/>
                <a:gd name="T37" fmla="*/ 3816 h 47"/>
                <a:gd name="T38" fmla="*/ 397 w 106"/>
                <a:gd name="T39" fmla="*/ 4153 h 47"/>
                <a:gd name="T40" fmla="*/ 610 w 106"/>
                <a:gd name="T41" fmla="*/ 4734 h 47"/>
                <a:gd name="T42" fmla="*/ 733 w 106"/>
                <a:gd name="T43" fmla="*/ 5584 h 47"/>
                <a:gd name="T44" fmla="*/ 747 w 106"/>
                <a:gd name="T45" fmla="*/ 5026 h 47"/>
                <a:gd name="T46" fmla="*/ 863 w 106"/>
                <a:gd name="T47" fmla="*/ 3816 h 47"/>
                <a:gd name="T48" fmla="*/ 912 w 106"/>
                <a:gd name="T49" fmla="*/ 3040 h 47"/>
                <a:gd name="T50" fmla="*/ 942 w 106"/>
                <a:gd name="T51" fmla="*/ 2846 h 47"/>
                <a:gd name="T52" fmla="*/ 1198 w 106"/>
                <a:gd name="T53" fmla="*/ 1880 h 47"/>
                <a:gd name="T54" fmla="*/ 891 w 106"/>
                <a:gd name="T55" fmla="*/ 1439 h 47"/>
                <a:gd name="T56" fmla="*/ 863 w 106"/>
                <a:gd name="T57" fmla="*/ 846 h 47"/>
                <a:gd name="T58" fmla="*/ 769 w 106"/>
                <a:gd name="T59" fmla="*/ 846 h 47"/>
                <a:gd name="T60" fmla="*/ 747 w 106"/>
                <a:gd name="T61" fmla="*/ 603 h 47"/>
                <a:gd name="T62" fmla="*/ 610 w 106"/>
                <a:gd name="T63" fmla="*/ 0 h 47"/>
                <a:gd name="T64" fmla="*/ 610 w 106"/>
                <a:gd name="T65" fmla="*/ 1673 h 47"/>
                <a:gd name="T66" fmla="*/ 431 w 106"/>
                <a:gd name="T67" fmla="*/ 304 h 47"/>
                <a:gd name="T68" fmla="*/ 354 w 106"/>
                <a:gd name="T69" fmla="*/ 846 h 47"/>
                <a:gd name="T70" fmla="*/ 272 w 106"/>
                <a:gd name="T71" fmla="*/ 846 h 47"/>
                <a:gd name="T72" fmla="*/ 300 w 106"/>
                <a:gd name="T73" fmla="*/ 603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GB"/>
            </a:p>
          </p:txBody>
        </p:sp>
        <p:sp>
          <p:nvSpPr>
            <p:cNvPr id="34151" name="Freeform 357"/>
            <p:cNvSpPr>
              <a:spLocks/>
            </p:cNvSpPr>
            <p:nvPr/>
          </p:nvSpPr>
          <p:spPr bwMode="auto">
            <a:xfrm>
              <a:off x="2716" y="967"/>
              <a:ext cx="97" cy="18"/>
            </a:xfrm>
            <a:custGeom>
              <a:avLst/>
              <a:gdLst>
                <a:gd name="T0" fmla="*/ 366 w 87"/>
                <a:gd name="T1" fmla="*/ 937 h 14"/>
                <a:gd name="T2" fmla="*/ 145 w 87"/>
                <a:gd name="T3" fmla="*/ 441 h 14"/>
                <a:gd name="T4" fmla="*/ 67 w 87"/>
                <a:gd name="T5" fmla="*/ 937 h 14"/>
                <a:gd name="T6" fmla="*/ 0 w 87"/>
                <a:gd name="T7" fmla="*/ 937 h 14"/>
                <a:gd name="T8" fmla="*/ 0 w 87"/>
                <a:gd name="T9" fmla="*/ 1341 h 14"/>
                <a:gd name="T10" fmla="*/ 348 w 87"/>
                <a:gd name="T11" fmla="*/ 1992 h 14"/>
                <a:gd name="T12" fmla="*/ 184 w 87"/>
                <a:gd name="T13" fmla="*/ 2217 h 14"/>
                <a:gd name="T14" fmla="*/ 439 w 87"/>
                <a:gd name="T15" fmla="*/ 2766 h 14"/>
                <a:gd name="T16" fmla="*/ 749 w 87"/>
                <a:gd name="T17" fmla="*/ 2217 h 14"/>
                <a:gd name="T18" fmla="*/ 850 w 87"/>
                <a:gd name="T19" fmla="*/ 1341 h 14"/>
                <a:gd name="T20" fmla="*/ 783 w 87"/>
                <a:gd name="T21" fmla="*/ 937 h 14"/>
                <a:gd name="T22" fmla="*/ 507 w 87"/>
                <a:gd name="T23" fmla="*/ 441 h 14"/>
                <a:gd name="T24" fmla="*/ 455 w 87"/>
                <a:gd name="T25" fmla="*/ 441 h 14"/>
                <a:gd name="T26" fmla="*/ 408 w 87"/>
                <a:gd name="T27" fmla="*/ 0 h 14"/>
                <a:gd name="T28" fmla="*/ 394 w 87"/>
                <a:gd name="T29" fmla="*/ 441 h 14"/>
                <a:gd name="T30" fmla="*/ 366 w 87"/>
                <a:gd name="T31" fmla="*/ 93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GB"/>
            </a:p>
          </p:txBody>
        </p:sp>
        <p:sp>
          <p:nvSpPr>
            <p:cNvPr id="34152" name="Freeform 358"/>
            <p:cNvSpPr>
              <a:spLocks/>
            </p:cNvSpPr>
            <p:nvPr/>
          </p:nvSpPr>
          <p:spPr bwMode="auto">
            <a:xfrm>
              <a:off x="2751" y="1006"/>
              <a:ext cx="47" cy="11"/>
            </a:xfrm>
            <a:custGeom>
              <a:avLst/>
              <a:gdLst>
                <a:gd name="T0" fmla="*/ 351 w 42"/>
                <a:gd name="T1" fmla="*/ 590 h 9"/>
                <a:gd name="T2" fmla="*/ 208 w 42"/>
                <a:gd name="T3" fmla="*/ 590 h 9"/>
                <a:gd name="T4" fmla="*/ 4 w 42"/>
                <a:gd name="T5" fmla="*/ 590 h 9"/>
                <a:gd name="T6" fmla="*/ 94 w 42"/>
                <a:gd name="T7" fmla="*/ 2 h 9"/>
                <a:gd name="T8" fmla="*/ 0 w 42"/>
                <a:gd name="T9" fmla="*/ 0 h 9"/>
                <a:gd name="T10" fmla="*/ 267 w 42"/>
                <a:gd name="T11" fmla="*/ 0 h 9"/>
                <a:gd name="T12" fmla="*/ 445 w 42"/>
                <a:gd name="T13" fmla="*/ 323 h 9"/>
                <a:gd name="T14" fmla="*/ 351 w 42"/>
                <a:gd name="T15" fmla="*/ 590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GB"/>
            </a:p>
          </p:txBody>
        </p:sp>
        <p:sp>
          <p:nvSpPr>
            <p:cNvPr id="34153" name="Freeform 359"/>
            <p:cNvSpPr>
              <a:spLocks/>
            </p:cNvSpPr>
            <p:nvPr/>
          </p:nvSpPr>
          <p:spPr bwMode="auto">
            <a:xfrm>
              <a:off x="2711" y="1167"/>
              <a:ext cx="16" cy="8"/>
            </a:xfrm>
            <a:custGeom>
              <a:avLst/>
              <a:gdLst>
                <a:gd name="T0" fmla="*/ 109 w 14"/>
                <a:gd name="T1" fmla="*/ 0 h 7"/>
                <a:gd name="T2" fmla="*/ 2 w 14"/>
                <a:gd name="T3" fmla="*/ 83 h 7"/>
                <a:gd name="T4" fmla="*/ 0 w 14"/>
                <a:gd name="T5" fmla="*/ 109 h 7"/>
                <a:gd name="T6" fmla="*/ 83 w 14"/>
                <a:gd name="T7" fmla="*/ 83 h 7"/>
                <a:gd name="T8" fmla="*/ 163 w 14"/>
                <a:gd name="T9" fmla="*/ 109 h 7"/>
                <a:gd name="T10" fmla="*/ 231 w 14"/>
                <a:gd name="T11" fmla="*/ 0 h 7"/>
                <a:gd name="T12" fmla="*/ 163 w 14"/>
                <a:gd name="T13" fmla="*/ 2 h 7"/>
                <a:gd name="T14" fmla="*/ 109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GB"/>
            </a:p>
          </p:txBody>
        </p:sp>
        <p:sp>
          <p:nvSpPr>
            <p:cNvPr id="34154" name="Freeform 360"/>
            <p:cNvSpPr>
              <a:spLocks/>
            </p:cNvSpPr>
            <p:nvPr/>
          </p:nvSpPr>
          <p:spPr bwMode="auto">
            <a:xfrm>
              <a:off x="2780" y="1143"/>
              <a:ext cx="166" cy="199"/>
            </a:xfrm>
            <a:custGeom>
              <a:avLst/>
              <a:gdLst>
                <a:gd name="T0" fmla="*/ 1210 w 149"/>
                <a:gd name="T1" fmla="*/ 7436 h 161"/>
                <a:gd name="T2" fmla="*/ 1161 w 149"/>
                <a:gd name="T3" fmla="*/ 6880 h 161"/>
                <a:gd name="T4" fmla="*/ 1161 w 149"/>
                <a:gd name="T5" fmla="*/ 5683 h 161"/>
                <a:gd name="T6" fmla="*/ 1003 w 149"/>
                <a:gd name="T7" fmla="*/ 4290 h 161"/>
                <a:gd name="T8" fmla="*/ 1090 w 149"/>
                <a:gd name="T9" fmla="*/ 3415 h 161"/>
                <a:gd name="T10" fmla="*/ 935 w 149"/>
                <a:gd name="T11" fmla="*/ 2435 h 161"/>
                <a:gd name="T12" fmla="*/ 916 w 149"/>
                <a:gd name="T13" fmla="*/ 1594 h 161"/>
                <a:gd name="T14" fmla="*/ 916 w 149"/>
                <a:gd name="T15" fmla="*/ 1463 h 161"/>
                <a:gd name="T16" fmla="*/ 916 w 149"/>
                <a:gd name="T17" fmla="*/ 627 h 161"/>
                <a:gd name="T18" fmla="*/ 738 w 149"/>
                <a:gd name="T19" fmla="*/ 0 h 161"/>
                <a:gd name="T20" fmla="*/ 570 w 149"/>
                <a:gd name="T21" fmla="*/ 627 h 161"/>
                <a:gd name="T22" fmla="*/ 533 w 149"/>
                <a:gd name="T23" fmla="*/ 1594 h 161"/>
                <a:gd name="T24" fmla="*/ 482 w 149"/>
                <a:gd name="T25" fmla="*/ 1808 h 161"/>
                <a:gd name="T26" fmla="*/ 319 w 149"/>
                <a:gd name="T27" fmla="*/ 1808 h 161"/>
                <a:gd name="T28" fmla="*/ 205 w 149"/>
                <a:gd name="T29" fmla="*/ 1594 h 161"/>
                <a:gd name="T30" fmla="*/ 66 w 149"/>
                <a:gd name="T31" fmla="*/ 1044 h 161"/>
                <a:gd name="T32" fmla="*/ 0 w 149"/>
                <a:gd name="T33" fmla="*/ 1463 h 161"/>
                <a:gd name="T34" fmla="*/ 319 w 149"/>
                <a:gd name="T35" fmla="*/ 2649 h 161"/>
                <a:gd name="T36" fmla="*/ 436 w 149"/>
                <a:gd name="T37" fmla="*/ 4451 h 161"/>
                <a:gd name="T38" fmla="*/ 482 w 149"/>
                <a:gd name="T39" fmla="*/ 5683 h 161"/>
                <a:gd name="T40" fmla="*/ 541 w 149"/>
                <a:gd name="T41" fmla="*/ 5502 h 161"/>
                <a:gd name="T42" fmla="*/ 598 w 149"/>
                <a:gd name="T43" fmla="*/ 5916 h 161"/>
                <a:gd name="T44" fmla="*/ 635 w 149"/>
                <a:gd name="T45" fmla="*/ 6880 h 161"/>
                <a:gd name="T46" fmla="*/ 436 w 149"/>
                <a:gd name="T47" fmla="*/ 8102 h 161"/>
                <a:gd name="T48" fmla="*/ 333 w 149"/>
                <a:gd name="T49" fmla="*/ 8909 h 161"/>
                <a:gd name="T50" fmla="*/ 254 w 149"/>
                <a:gd name="T51" fmla="*/ 9338 h 161"/>
                <a:gd name="T52" fmla="*/ 268 w 149"/>
                <a:gd name="T53" fmla="*/ 10926 h 161"/>
                <a:gd name="T54" fmla="*/ 286 w 149"/>
                <a:gd name="T55" fmla="*/ 12601 h 161"/>
                <a:gd name="T56" fmla="*/ 436 w 149"/>
                <a:gd name="T57" fmla="*/ 12992 h 161"/>
                <a:gd name="T58" fmla="*/ 436 w 149"/>
                <a:gd name="T59" fmla="*/ 13113 h 161"/>
                <a:gd name="T60" fmla="*/ 500 w 149"/>
                <a:gd name="T61" fmla="*/ 13113 h 161"/>
                <a:gd name="T62" fmla="*/ 541 w 149"/>
                <a:gd name="T63" fmla="*/ 13808 h 161"/>
                <a:gd name="T64" fmla="*/ 570 w 149"/>
                <a:gd name="T65" fmla="*/ 13505 h 161"/>
                <a:gd name="T66" fmla="*/ 872 w 149"/>
                <a:gd name="T67" fmla="*/ 12992 h 161"/>
                <a:gd name="T68" fmla="*/ 935 w 149"/>
                <a:gd name="T69" fmla="*/ 12724 h 161"/>
                <a:gd name="T70" fmla="*/ 1090 w 149"/>
                <a:gd name="T71" fmla="*/ 12724 h 161"/>
                <a:gd name="T72" fmla="*/ 1188 w 149"/>
                <a:gd name="T73" fmla="*/ 11929 h 161"/>
                <a:gd name="T74" fmla="*/ 1277 w 149"/>
                <a:gd name="T75" fmla="*/ 11171 h 161"/>
                <a:gd name="T76" fmla="*/ 1348 w 149"/>
                <a:gd name="T77" fmla="*/ 10390 h 161"/>
                <a:gd name="T78" fmla="*/ 1441 w 149"/>
                <a:gd name="T79" fmla="*/ 9463 h 161"/>
                <a:gd name="T80" fmla="*/ 1226 w 149"/>
                <a:gd name="T81" fmla="*/ 8504 h 161"/>
                <a:gd name="T82" fmla="*/ 1277 w 149"/>
                <a:gd name="T83" fmla="*/ 8102 h 161"/>
                <a:gd name="T84" fmla="*/ 1210 w 149"/>
                <a:gd name="T85" fmla="*/ 7436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GB"/>
            </a:p>
          </p:txBody>
        </p:sp>
        <p:sp>
          <p:nvSpPr>
            <p:cNvPr id="34155" name="Freeform 361"/>
            <p:cNvSpPr>
              <a:spLocks/>
            </p:cNvSpPr>
            <p:nvPr/>
          </p:nvSpPr>
          <p:spPr bwMode="auto">
            <a:xfrm>
              <a:off x="2664" y="1605"/>
              <a:ext cx="2" cy="6"/>
            </a:xfrm>
            <a:custGeom>
              <a:avLst/>
              <a:gdLst>
                <a:gd name="T0" fmla="*/ 0 w 2"/>
                <a:gd name="T1" fmla="*/ 0 h 5"/>
                <a:gd name="T2" fmla="*/ 0 w 2"/>
                <a:gd name="T3" fmla="*/ 215 h 5"/>
                <a:gd name="T4" fmla="*/ 2 w 2"/>
                <a:gd name="T5" fmla="*/ 215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GB"/>
            </a:p>
          </p:txBody>
        </p:sp>
        <p:sp>
          <p:nvSpPr>
            <p:cNvPr id="34156" name="Freeform 362"/>
            <p:cNvSpPr>
              <a:spLocks/>
            </p:cNvSpPr>
            <p:nvPr/>
          </p:nvSpPr>
          <p:spPr bwMode="auto">
            <a:xfrm>
              <a:off x="2664" y="1570"/>
              <a:ext cx="118" cy="53"/>
            </a:xfrm>
            <a:custGeom>
              <a:avLst/>
              <a:gdLst>
                <a:gd name="T0" fmla="*/ 352 w 106"/>
                <a:gd name="T1" fmla="*/ 2885 h 43"/>
                <a:gd name="T2" fmla="*/ 227 w 106"/>
                <a:gd name="T3" fmla="*/ 3057 h 43"/>
                <a:gd name="T4" fmla="*/ 134 w 106"/>
                <a:gd name="T5" fmla="*/ 2885 h 43"/>
                <a:gd name="T6" fmla="*/ 2 w 106"/>
                <a:gd name="T7" fmla="*/ 2712 h 43"/>
                <a:gd name="T8" fmla="*/ 0 w 106"/>
                <a:gd name="T9" fmla="*/ 2480 h 43"/>
                <a:gd name="T10" fmla="*/ 0 w 106"/>
                <a:gd name="T11" fmla="*/ 2265 h 43"/>
                <a:gd name="T12" fmla="*/ 0 w 106"/>
                <a:gd name="T13" fmla="*/ 2068 h 43"/>
                <a:gd name="T14" fmla="*/ 78 w 106"/>
                <a:gd name="T15" fmla="*/ 2068 h 43"/>
                <a:gd name="T16" fmla="*/ 97 w 106"/>
                <a:gd name="T17" fmla="*/ 2068 h 43"/>
                <a:gd name="T18" fmla="*/ 149 w 106"/>
                <a:gd name="T19" fmla="*/ 1973 h 43"/>
                <a:gd name="T20" fmla="*/ 263 w 106"/>
                <a:gd name="T21" fmla="*/ 1973 h 43"/>
                <a:gd name="T22" fmla="*/ 425 w 106"/>
                <a:gd name="T23" fmla="*/ 1973 h 43"/>
                <a:gd name="T24" fmla="*/ 473 w 106"/>
                <a:gd name="T25" fmla="*/ 1678 h 43"/>
                <a:gd name="T26" fmla="*/ 440 w 106"/>
                <a:gd name="T27" fmla="*/ 953 h 43"/>
                <a:gd name="T28" fmla="*/ 558 w 106"/>
                <a:gd name="T29" fmla="*/ 2 h 43"/>
                <a:gd name="T30" fmla="*/ 621 w 106"/>
                <a:gd name="T31" fmla="*/ 389 h 43"/>
                <a:gd name="T32" fmla="*/ 707 w 106"/>
                <a:gd name="T33" fmla="*/ 0 h 43"/>
                <a:gd name="T34" fmla="*/ 923 w 106"/>
                <a:gd name="T35" fmla="*/ 2 h 43"/>
                <a:gd name="T36" fmla="*/ 1003 w 106"/>
                <a:gd name="T37" fmla="*/ 1361 h 43"/>
                <a:gd name="T38" fmla="*/ 964 w 106"/>
                <a:gd name="T39" fmla="*/ 1678 h 43"/>
                <a:gd name="T40" fmla="*/ 933 w 106"/>
                <a:gd name="T41" fmla="*/ 1973 h 43"/>
                <a:gd name="T42" fmla="*/ 895 w 106"/>
                <a:gd name="T43" fmla="*/ 2712 h 43"/>
                <a:gd name="T44" fmla="*/ 876 w 106"/>
                <a:gd name="T45" fmla="*/ 2885 h 43"/>
                <a:gd name="T46" fmla="*/ 621 w 106"/>
                <a:gd name="T47" fmla="*/ 3441 h 43"/>
                <a:gd name="T48" fmla="*/ 558 w 106"/>
                <a:gd name="T49" fmla="*/ 3180 h 43"/>
                <a:gd name="T50" fmla="*/ 352 w 106"/>
                <a:gd name="T51" fmla="*/ 288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GB"/>
            </a:p>
          </p:txBody>
        </p:sp>
        <p:sp>
          <p:nvSpPr>
            <p:cNvPr id="34157" name="Freeform 363"/>
            <p:cNvSpPr>
              <a:spLocks/>
            </p:cNvSpPr>
            <p:nvPr/>
          </p:nvSpPr>
          <p:spPr bwMode="auto">
            <a:xfrm>
              <a:off x="2763" y="1650"/>
              <a:ext cx="63" cy="58"/>
            </a:xfrm>
            <a:custGeom>
              <a:avLst/>
              <a:gdLst>
                <a:gd name="T0" fmla="*/ 421 w 57"/>
                <a:gd name="T1" fmla="*/ 597 h 47"/>
                <a:gd name="T2" fmla="*/ 421 w 57"/>
                <a:gd name="T3" fmla="*/ 737 h 47"/>
                <a:gd name="T4" fmla="*/ 421 w 57"/>
                <a:gd name="T5" fmla="*/ 1002 h 47"/>
                <a:gd name="T6" fmla="*/ 395 w 57"/>
                <a:gd name="T7" fmla="*/ 1122 h 47"/>
                <a:gd name="T8" fmla="*/ 395 w 57"/>
                <a:gd name="T9" fmla="*/ 1385 h 47"/>
                <a:gd name="T10" fmla="*/ 421 w 57"/>
                <a:gd name="T11" fmla="*/ 1385 h 47"/>
                <a:gd name="T12" fmla="*/ 465 w 57"/>
                <a:gd name="T13" fmla="*/ 1709 h 47"/>
                <a:gd name="T14" fmla="*/ 421 w 57"/>
                <a:gd name="T15" fmla="*/ 2023 h 47"/>
                <a:gd name="T16" fmla="*/ 465 w 57"/>
                <a:gd name="T17" fmla="*/ 2109 h 47"/>
                <a:gd name="T18" fmla="*/ 465 w 57"/>
                <a:gd name="T19" fmla="*/ 2579 h 47"/>
                <a:gd name="T20" fmla="*/ 395 w 57"/>
                <a:gd name="T21" fmla="*/ 2773 h 47"/>
                <a:gd name="T22" fmla="*/ 421 w 57"/>
                <a:gd name="T23" fmla="*/ 2869 h 47"/>
                <a:gd name="T24" fmla="*/ 410 w 57"/>
                <a:gd name="T25" fmla="*/ 2869 h 47"/>
                <a:gd name="T26" fmla="*/ 395 w 57"/>
                <a:gd name="T27" fmla="*/ 2869 h 47"/>
                <a:gd name="T28" fmla="*/ 371 w 57"/>
                <a:gd name="T29" fmla="*/ 3233 h 47"/>
                <a:gd name="T30" fmla="*/ 357 w 57"/>
                <a:gd name="T31" fmla="*/ 3233 h 47"/>
                <a:gd name="T32" fmla="*/ 371 w 57"/>
                <a:gd name="T33" fmla="*/ 3928 h 47"/>
                <a:gd name="T34" fmla="*/ 357 w 57"/>
                <a:gd name="T35" fmla="*/ 3928 h 47"/>
                <a:gd name="T36" fmla="*/ 311 w 57"/>
                <a:gd name="T37" fmla="*/ 3743 h 47"/>
                <a:gd name="T38" fmla="*/ 295 w 57"/>
                <a:gd name="T39" fmla="*/ 3540 h 47"/>
                <a:gd name="T40" fmla="*/ 254 w 57"/>
                <a:gd name="T41" fmla="*/ 3233 h 47"/>
                <a:gd name="T42" fmla="*/ 254 w 57"/>
                <a:gd name="T43" fmla="*/ 3233 h 47"/>
                <a:gd name="T44" fmla="*/ 198 w 57"/>
                <a:gd name="T45" fmla="*/ 2869 h 47"/>
                <a:gd name="T46" fmla="*/ 198 w 57"/>
                <a:gd name="T47" fmla="*/ 2773 h 47"/>
                <a:gd name="T48" fmla="*/ 179 w 57"/>
                <a:gd name="T49" fmla="*/ 2579 h 47"/>
                <a:gd name="T50" fmla="*/ 76 w 57"/>
                <a:gd name="T51" fmla="*/ 1709 h 47"/>
                <a:gd name="T52" fmla="*/ 76 w 57"/>
                <a:gd name="T53" fmla="*/ 1527 h 47"/>
                <a:gd name="T54" fmla="*/ 62 w 57"/>
                <a:gd name="T55" fmla="*/ 1527 h 47"/>
                <a:gd name="T56" fmla="*/ 46 w 57"/>
                <a:gd name="T57" fmla="*/ 737 h 47"/>
                <a:gd name="T58" fmla="*/ 0 w 57"/>
                <a:gd name="T59" fmla="*/ 737 h 47"/>
                <a:gd name="T60" fmla="*/ 0 w 57"/>
                <a:gd name="T61" fmla="*/ 0 h 47"/>
                <a:gd name="T62" fmla="*/ 46 w 57"/>
                <a:gd name="T63" fmla="*/ 0 h 47"/>
                <a:gd name="T64" fmla="*/ 76 w 57"/>
                <a:gd name="T65" fmla="*/ 392 h 47"/>
                <a:gd name="T66" fmla="*/ 93 w 57"/>
                <a:gd name="T67" fmla="*/ 0 h 47"/>
                <a:gd name="T68" fmla="*/ 139 w 57"/>
                <a:gd name="T69" fmla="*/ 0 h 47"/>
                <a:gd name="T70" fmla="*/ 179 w 57"/>
                <a:gd name="T71" fmla="*/ 0 h 47"/>
                <a:gd name="T72" fmla="*/ 254 w 57"/>
                <a:gd name="T73" fmla="*/ 392 h 47"/>
                <a:gd name="T74" fmla="*/ 281 w 57"/>
                <a:gd name="T75" fmla="*/ 0 h 47"/>
                <a:gd name="T76" fmla="*/ 281 w 57"/>
                <a:gd name="T77" fmla="*/ 2 h 47"/>
                <a:gd name="T78" fmla="*/ 295 w 57"/>
                <a:gd name="T79" fmla="*/ 2 h 47"/>
                <a:gd name="T80" fmla="*/ 336 w 57"/>
                <a:gd name="T81" fmla="*/ 2 h 47"/>
                <a:gd name="T82" fmla="*/ 336 w 57"/>
                <a:gd name="T83" fmla="*/ 2 h 47"/>
                <a:gd name="T84" fmla="*/ 371 w 57"/>
                <a:gd name="T85" fmla="*/ 392 h 47"/>
                <a:gd name="T86" fmla="*/ 395 w 57"/>
                <a:gd name="T87" fmla="*/ 597 h 47"/>
                <a:gd name="T88" fmla="*/ 421 w 57"/>
                <a:gd name="T89" fmla="*/ 597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GB"/>
            </a:p>
          </p:txBody>
        </p:sp>
        <p:sp>
          <p:nvSpPr>
            <p:cNvPr id="34158" name="Freeform 364"/>
            <p:cNvSpPr>
              <a:spLocks/>
            </p:cNvSpPr>
            <p:nvPr/>
          </p:nvSpPr>
          <p:spPr bwMode="auto">
            <a:xfrm>
              <a:off x="2731" y="1620"/>
              <a:ext cx="91" cy="79"/>
            </a:xfrm>
            <a:custGeom>
              <a:avLst/>
              <a:gdLst>
                <a:gd name="T0" fmla="*/ 1091 w 80"/>
                <a:gd name="T1" fmla="*/ 2417 h 64"/>
                <a:gd name="T2" fmla="*/ 1119 w 80"/>
                <a:gd name="T3" fmla="*/ 2593 h 64"/>
                <a:gd name="T4" fmla="*/ 1119 w 80"/>
                <a:gd name="T5" fmla="*/ 2128 h 64"/>
                <a:gd name="T6" fmla="*/ 1197 w 80"/>
                <a:gd name="T7" fmla="*/ 2028 h 64"/>
                <a:gd name="T8" fmla="*/ 1197 w 80"/>
                <a:gd name="T9" fmla="*/ 2028 h 64"/>
                <a:gd name="T10" fmla="*/ 1119 w 80"/>
                <a:gd name="T11" fmla="*/ 1822 h 64"/>
                <a:gd name="T12" fmla="*/ 1091 w 80"/>
                <a:gd name="T13" fmla="*/ 1822 h 64"/>
                <a:gd name="T14" fmla="*/ 1119 w 80"/>
                <a:gd name="T15" fmla="*/ 1822 h 64"/>
                <a:gd name="T16" fmla="*/ 1091 w 80"/>
                <a:gd name="T17" fmla="*/ 1529 h 64"/>
                <a:gd name="T18" fmla="*/ 1058 w 80"/>
                <a:gd name="T19" fmla="*/ 1004 h 64"/>
                <a:gd name="T20" fmla="*/ 751 w 80"/>
                <a:gd name="T21" fmla="*/ 1004 h 64"/>
                <a:gd name="T22" fmla="*/ 572 w 80"/>
                <a:gd name="T23" fmla="*/ 0 h 64"/>
                <a:gd name="T24" fmla="*/ 572 w 80"/>
                <a:gd name="T25" fmla="*/ 259 h 64"/>
                <a:gd name="T26" fmla="*/ 536 w 80"/>
                <a:gd name="T27" fmla="*/ 259 h 64"/>
                <a:gd name="T28" fmla="*/ 454 w 80"/>
                <a:gd name="T29" fmla="*/ 395 h 64"/>
                <a:gd name="T30" fmla="*/ 414 w 80"/>
                <a:gd name="T31" fmla="*/ 395 h 64"/>
                <a:gd name="T32" fmla="*/ 394 w 80"/>
                <a:gd name="T33" fmla="*/ 395 h 64"/>
                <a:gd name="T34" fmla="*/ 394 w 80"/>
                <a:gd name="T35" fmla="*/ 813 h 64"/>
                <a:gd name="T36" fmla="*/ 394 w 80"/>
                <a:gd name="T37" fmla="*/ 1004 h 64"/>
                <a:gd name="T38" fmla="*/ 414 w 80"/>
                <a:gd name="T39" fmla="*/ 1132 h 64"/>
                <a:gd name="T40" fmla="*/ 394 w 80"/>
                <a:gd name="T41" fmla="*/ 1132 h 64"/>
                <a:gd name="T42" fmla="*/ 309 w 80"/>
                <a:gd name="T43" fmla="*/ 1397 h 64"/>
                <a:gd name="T44" fmla="*/ 309 w 80"/>
                <a:gd name="T45" fmla="*/ 1397 h 64"/>
                <a:gd name="T46" fmla="*/ 309 w 80"/>
                <a:gd name="T47" fmla="*/ 1822 h 64"/>
                <a:gd name="T48" fmla="*/ 247 w 80"/>
                <a:gd name="T49" fmla="*/ 1822 h 64"/>
                <a:gd name="T50" fmla="*/ 207 w 80"/>
                <a:gd name="T51" fmla="*/ 1529 h 64"/>
                <a:gd name="T52" fmla="*/ 207 w 80"/>
                <a:gd name="T53" fmla="*/ 1529 h 64"/>
                <a:gd name="T54" fmla="*/ 182 w 80"/>
                <a:gd name="T55" fmla="*/ 1397 h 64"/>
                <a:gd name="T56" fmla="*/ 148 w 80"/>
                <a:gd name="T57" fmla="*/ 1822 h 64"/>
                <a:gd name="T58" fmla="*/ 2 w 80"/>
                <a:gd name="T59" fmla="*/ 1822 h 64"/>
                <a:gd name="T60" fmla="*/ 0 w 80"/>
                <a:gd name="T61" fmla="*/ 1529 h 64"/>
                <a:gd name="T62" fmla="*/ 2 w 80"/>
                <a:gd name="T63" fmla="*/ 2028 h 64"/>
                <a:gd name="T64" fmla="*/ 77 w 80"/>
                <a:gd name="T65" fmla="*/ 2417 h 64"/>
                <a:gd name="T66" fmla="*/ 148 w 80"/>
                <a:gd name="T67" fmla="*/ 2028 h 64"/>
                <a:gd name="T68" fmla="*/ 281 w 80"/>
                <a:gd name="T69" fmla="*/ 3549 h 64"/>
                <a:gd name="T70" fmla="*/ 351 w 80"/>
                <a:gd name="T71" fmla="*/ 3983 h 64"/>
                <a:gd name="T72" fmla="*/ 572 w 80"/>
                <a:gd name="T73" fmla="*/ 4596 h 64"/>
                <a:gd name="T74" fmla="*/ 791 w 80"/>
                <a:gd name="T75" fmla="*/ 5346 h 64"/>
                <a:gd name="T76" fmla="*/ 854 w 80"/>
                <a:gd name="T77" fmla="*/ 5346 h 64"/>
                <a:gd name="T78" fmla="*/ 865 w 80"/>
                <a:gd name="T79" fmla="*/ 5346 h 64"/>
                <a:gd name="T80" fmla="*/ 865 w 80"/>
                <a:gd name="T81" fmla="*/ 5346 h 64"/>
                <a:gd name="T82" fmla="*/ 760 w 80"/>
                <a:gd name="T83" fmla="*/ 4917 h 64"/>
                <a:gd name="T84" fmla="*/ 760 w 80"/>
                <a:gd name="T85" fmla="*/ 4708 h 64"/>
                <a:gd name="T86" fmla="*/ 751 w 80"/>
                <a:gd name="T87" fmla="*/ 4596 h 64"/>
                <a:gd name="T88" fmla="*/ 572 w 80"/>
                <a:gd name="T89" fmla="*/ 3750 h 64"/>
                <a:gd name="T90" fmla="*/ 572 w 80"/>
                <a:gd name="T91" fmla="*/ 3549 h 64"/>
                <a:gd name="T92" fmla="*/ 536 w 80"/>
                <a:gd name="T93" fmla="*/ 3549 h 64"/>
                <a:gd name="T94" fmla="*/ 503 w 80"/>
                <a:gd name="T95" fmla="*/ 2776 h 64"/>
                <a:gd name="T96" fmla="*/ 414 w 80"/>
                <a:gd name="T97" fmla="*/ 2776 h 64"/>
                <a:gd name="T98" fmla="*/ 414 w 80"/>
                <a:gd name="T99" fmla="*/ 2028 h 64"/>
                <a:gd name="T100" fmla="*/ 503 w 80"/>
                <a:gd name="T101" fmla="*/ 2028 h 64"/>
                <a:gd name="T102" fmla="*/ 572 w 80"/>
                <a:gd name="T103" fmla="*/ 2417 h 64"/>
                <a:gd name="T104" fmla="*/ 587 w 80"/>
                <a:gd name="T105" fmla="*/ 2028 h 64"/>
                <a:gd name="T106" fmla="*/ 667 w 80"/>
                <a:gd name="T107" fmla="*/ 2028 h 64"/>
                <a:gd name="T108" fmla="*/ 751 w 80"/>
                <a:gd name="T109" fmla="*/ 2028 h 64"/>
                <a:gd name="T110" fmla="*/ 865 w 80"/>
                <a:gd name="T111" fmla="*/ 2417 h 64"/>
                <a:gd name="T112" fmla="*/ 930 w 80"/>
                <a:gd name="T113" fmla="*/ 2028 h 64"/>
                <a:gd name="T114" fmla="*/ 930 w 80"/>
                <a:gd name="T115" fmla="*/ 2128 h 64"/>
                <a:gd name="T116" fmla="*/ 959 w 80"/>
                <a:gd name="T117" fmla="*/ 2128 h 64"/>
                <a:gd name="T118" fmla="*/ 1024 w 80"/>
                <a:gd name="T119" fmla="*/ 2128 h 64"/>
                <a:gd name="T120" fmla="*/ 1024 w 80"/>
                <a:gd name="T121" fmla="*/ 2128 h 64"/>
                <a:gd name="T122" fmla="*/ 1091 w 80"/>
                <a:gd name="T123" fmla="*/ 2417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GB"/>
            </a:p>
          </p:txBody>
        </p:sp>
        <p:sp>
          <p:nvSpPr>
            <p:cNvPr id="34159" name="Freeform 365"/>
            <p:cNvSpPr>
              <a:spLocks/>
            </p:cNvSpPr>
            <p:nvPr/>
          </p:nvSpPr>
          <p:spPr bwMode="auto">
            <a:xfrm>
              <a:off x="2788" y="1699"/>
              <a:ext cx="22" cy="13"/>
            </a:xfrm>
            <a:custGeom>
              <a:avLst/>
              <a:gdLst>
                <a:gd name="T0" fmla="*/ 48 w 21"/>
                <a:gd name="T1" fmla="*/ 2512 h 10"/>
                <a:gd name="T2" fmla="*/ 52 w 21"/>
                <a:gd name="T3" fmla="*/ 1802 h 10"/>
                <a:gd name="T4" fmla="*/ 42 w 21"/>
                <a:gd name="T5" fmla="*/ 1386 h 10"/>
                <a:gd name="T6" fmla="*/ 38 w 21"/>
                <a:gd name="T7" fmla="*/ 820 h 10"/>
                <a:gd name="T8" fmla="*/ 9 w 21"/>
                <a:gd name="T9" fmla="*/ 0 h 10"/>
                <a:gd name="T10" fmla="*/ 7 w 21"/>
                <a:gd name="T11" fmla="*/ 0 h 10"/>
                <a:gd name="T12" fmla="*/ 0 w 21"/>
                <a:gd name="T13" fmla="*/ 0 h 10"/>
                <a:gd name="T14" fmla="*/ 48 w 21"/>
                <a:gd name="T15" fmla="*/ 2512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GB"/>
            </a:p>
          </p:txBody>
        </p:sp>
        <p:sp>
          <p:nvSpPr>
            <p:cNvPr id="34160" name="Freeform 366"/>
            <p:cNvSpPr>
              <a:spLocks/>
            </p:cNvSpPr>
            <p:nvPr/>
          </p:nvSpPr>
          <p:spPr bwMode="auto">
            <a:xfrm>
              <a:off x="2441" y="1523"/>
              <a:ext cx="198" cy="189"/>
            </a:xfrm>
            <a:custGeom>
              <a:avLst/>
              <a:gdLst>
                <a:gd name="T0" fmla="*/ 1846 w 177"/>
                <a:gd name="T1" fmla="*/ 11784 h 152"/>
                <a:gd name="T2" fmla="*/ 1846 w 177"/>
                <a:gd name="T3" fmla="*/ 12404 h 152"/>
                <a:gd name="T4" fmla="*/ 1821 w 177"/>
                <a:gd name="T5" fmla="*/ 12404 h 152"/>
                <a:gd name="T6" fmla="*/ 1785 w 177"/>
                <a:gd name="T7" fmla="*/ 12404 h 152"/>
                <a:gd name="T8" fmla="*/ 1785 w 177"/>
                <a:gd name="T9" fmla="*/ 12633 h 152"/>
                <a:gd name="T10" fmla="*/ 1659 w 177"/>
                <a:gd name="T11" fmla="*/ 13542 h 152"/>
                <a:gd name="T12" fmla="*/ 1455 w 177"/>
                <a:gd name="T13" fmla="*/ 13128 h 152"/>
                <a:gd name="T14" fmla="*/ 1417 w 177"/>
                <a:gd name="T15" fmla="*/ 12848 h 152"/>
                <a:gd name="T16" fmla="*/ 1404 w 177"/>
                <a:gd name="T17" fmla="*/ 13128 h 152"/>
                <a:gd name="T18" fmla="*/ 1265 w 177"/>
                <a:gd name="T19" fmla="*/ 13128 h 152"/>
                <a:gd name="T20" fmla="*/ 1163 w 177"/>
                <a:gd name="T21" fmla="*/ 13542 h 152"/>
                <a:gd name="T22" fmla="*/ 1163 w 177"/>
                <a:gd name="T23" fmla="*/ 14742 h 152"/>
                <a:gd name="T24" fmla="*/ 964 w 177"/>
                <a:gd name="T25" fmla="*/ 14475 h 152"/>
                <a:gd name="T26" fmla="*/ 964 w 177"/>
                <a:gd name="T27" fmla="*/ 14475 h 152"/>
                <a:gd name="T28" fmla="*/ 912 w 177"/>
                <a:gd name="T29" fmla="*/ 14475 h 152"/>
                <a:gd name="T30" fmla="*/ 521 w 177"/>
                <a:gd name="T31" fmla="*/ 13542 h 152"/>
                <a:gd name="T32" fmla="*/ 417 w 177"/>
                <a:gd name="T33" fmla="*/ 13128 h 152"/>
                <a:gd name="T34" fmla="*/ 497 w 177"/>
                <a:gd name="T35" fmla="*/ 12225 h 152"/>
                <a:gd name="T36" fmla="*/ 521 w 177"/>
                <a:gd name="T37" fmla="*/ 10821 h 152"/>
                <a:gd name="T38" fmla="*/ 521 w 177"/>
                <a:gd name="T39" fmla="*/ 9627 h 152"/>
                <a:gd name="T40" fmla="*/ 615 w 177"/>
                <a:gd name="T41" fmla="*/ 10333 h 152"/>
                <a:gd name="T42" fmla="*/ 521 w 177"/>
                <a:gd name="T43" fmla="*/ 8938 h 152"/>
                <a:gd name="T44" fmla="*/ 551 w 177"/>
                <a:gd name="T45" fmla="*/ 8526 h 152"/>
                <a:gd name="T46" fmla="*/ 466 w 177"/>
                <a:gd name="T47" fmla="*/ 8023 h 152"/>
                <a:gd name="T48" fmla="*/ 400 w 177"/>
                <a:gd name="T49" fmla="*/ 6857 h 152"/>
                <a:gd name="T50" fmla="*/ 417 w 177"/>
                <a:gd name="T51" fmla="*/ 6402 h 152"/>
                <a:gd name="T52" fmla="*/ 351 w 177"/>
                <a:gd name="T53" fmla="*/ 6179 h 152"/>
                <a:gd name="T54" fmla="*/ 256 w 177"/>
                <a:gd name="T55" fmla="*/ 6009 h 152"/>
                <a:gd name="T56" fmla="*/ 122 w 177"/>
                <a:gd name="T57" fmla="*/ 5515 h 152"/>
                <a:gd name="T58" fmla="*/ 2 w 177"/>
                <a:gd name="T59" fmla="*/ 5373 h 152"/>
                <a:gd name="T60" fmla="*/ 56 w 177"/>
                <a:gd name="T61" fmla="*/ 4833 h 152"/>
                <a:gd name="T62" fmla="*/ 70 w 177"/>
                <a:gd name="T63" fmla="*/ 4701 h 152"/>
                <a:gd name="T64" fmla="*/ 0 w 177"/>
                <a:gd name="T65" fmla="*/ 4701 h 152"/>
                <a:gd name="T66" fmla="*/ 168 w 177"/>
                <a:gd name="T67" fmla="*/ 3887 h 152"/>
                <a:gd name="T68" fmla="*/ 294 w 177"/>
                <a:gd name="T69" fmla="*/ 4141 h 152"/>
                <a:gd name="T70" fmla="*/ 466 w 177"/>
                <a:gd name="T71" fmla="*/ 4141 h 152"/>
                <a:gd name="T72" fmla="*/ 417 w 177"/>
                <a:gd name="T73" fmla="*/ 2514 h 152"/>
                <a:gd name="T74" fmla="*/ 466 w 177"/>
                <a:gd name="T75" fmla="*/ 2307 h 152"/>
                <a:gd name="T76" fmla="*/ 521 w 177"/>
                <a:gd name="T77" fmla="*/ 3041 h 152"/>
                <a:gd name="T78" fmla="*/ 771 w 177"/>
                <a:gd name="T79" fmla="*/ 2837 h 152"/>
                <a:gd name="T80" fmla="*/ 720 w 177"/>
                <a:gd name="T81" fmla="*/ 2837 h 152"/>
                <a:gd name="T82" fmla="*/ 901 w 177"/>
                <a:gd name="T83" fmla="*/ 1626 h 152"/>
                <a:gd name="T84" fmla="*/ 912 w 177"/>
                <a:gd name="T85" fmla="*/ 440 h 152"/>
                <a:gd name="T86" fmla="*/ 1040 w 177"/>
                <a:gd name="T87" fmla="*/ 0 h 152"/>
                <a:gd name="T88" fmla="*/ 1128 w 177"/>
                <a:gd name="T89" fmla="*/ 680 h 152"/>
                <a:gd name="T90" fmla="*/ 1298 w 177"/>
                <a:gd name="T91" fmla="*/ 1855 h 152"/>
                <a:gd name="T92" fmla="*/ 1404 w 177"/>
                <a:gd name="T93" fmla="*/ 1626 h 152"/>
                <a:gd name="T94" fmla="*/ 1404 w 177"/>
                <a:gd name="T95" fmla="*/ 1855 h 152"/>
                <a:gd name="T96" fmla="*/ 1533 w 177"/>
                <a:gd name="T97" fmla="*/ 2837 h 152"/>
                <a:gd name="T98" fmla="*/ 1624 w 177"/>
                <a:gd name="T99" fmla="*/ 2837 h 152"/>
                <a:gd name="T100" fmla="*/ 1650 w 177"/>
                <a:gd name="T101" fmla="*/ 3041 h 152"/>
                <a:gd name="T102" fmla="*/ 1856 w 177"/>
                <a:gd name="T103" fmla="*/ 3528 h 152"/>
                <a:gd name="T104" fmla="*/ 1785 w 177"/>
                <a:gd name="T105" fmla="*/ 6009 h 152"/>
                <a:gd name="T106" fmla="*/ 1771 w 177"/>
                <a:gd name="T107" fmla="*/ 6179 h 152"/>
                <a:gd name="T108" fmla="*/ 1713 w 177"/>
                <a:gd name="T109" fmla="*/ 6402 h 152"/>
                <a:gd name="T110" fmla="*/ 1585 w 177"/>
                <a:gd name="T111" fmla="*/ 8023 h 152"/>
                <a:gd name="T112" fmla="*/ 1659 w 177"/>
                <a:gd name="T113" fmla="*/ 7907 h 152"/>
                <a:gd name="T114" fmla="*/ 1754 w 177"/>
                <a:gd name="T115" fmla="*/ 8734 h 152"/>
                <a:gd name="T116" fmla="*/ 1754 w 177"/>
                <a:gd name="T117" fmla="*/ 9477 h 152"/>
                <a:gd name="T118" fmla="*/ 1713 w 177"/>
                <a:gd name="T119" fmla="*/ 10039 h 152"/>
                <a:gd name="T120" fmla="*/ 1713 w 177"/>
                <a:gd name="T121" fmla="*/ 10601 h 152"/>
                <a:gd name="T122" fmla="*/ 1713 w 177"/>
                <a:gd name="T123" fmla="*/ 11237 h 152"/>
                <a:gd name="T124" fmla="*/ 1846 w 177"/>
                <a:gd name="T125" fmla="*/ 11784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GB"/>
            </a:p>
          </p:txBody>
        </p:sp>
        <p:sp>
          <p:nvSpPr>
            <p:cNvPr id="34161" name="Freeform 367"/>
            <p:cNvSpPr>
              <a:spLocks/>
            </p:cNvSpPr>
            <p:nvPr/>
          </p:nvSpPr>
          <p:spPr bwMode="auto">
            <a:xfrm>
              <a:off x="2655" y="1703"/>
              <a:ext cx="13" cy="28"/>
            </a:xfrm>
            <a:custGeom>
              <a:avLst/>
              <a:gdLst>
                <a:gd name="T0" fmla="*/ 46 w 12"/>
                <a:gd name="T1" fmla="*/ 1417 h 23"/>
                <a:gd name="T2" fmla="*/ 3 w 12"/>
                <a:gd name="T3" fmla="*/ 1315 h 23"/>
                <a:gd name="T4" fmla="*/ 0 w 12"/>
                <a:gd name="T5" fmla="*/ 530 h 23"/>
                <a:gd name="T6" fmla="*/ 46 w 12"/>
                <a:gd name="T7" fmla="*/ 0 h 23"/>
                <a:gd name="T8" fmla="*/ 64 w 12"/>
                <a:gd name="T9" fmla="*/ 530 h 23"/>
                <a:gd name="T10" fmla="*/ 46 w 12"/>
                <a:gd name="T11" fmla="*/ 1417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GB"/>
            </a:p>
          </p:txBody>
        </p:sp>
        <p:sp>
          <p:nvSpPr>
            <p:cNvPr id="34162" name="Freeform 368"/>
            <p:cNvSpPr>
              <a:spLocks/>
            </p:cNvSpPr>
            <p:nvPr/>
          </p:nvSpPr>
          <p:spPr bwMode="auto">
            <a:xfrm>
              <a:off x="2768" y="1583"/>
              <a:ext cx="102" cy="52"/>
            </a:xfrm>
            <a:custGeom>
              <a:avLst/>
              <a:gdLst>
                <a:gd name="T0" fmla="*/ 348 w 92"/>
                <a:gd name="T1" fmla="*/ 3703 h 42"/>
                <a:gd name="T2" fmla="*/ 166 w 92"/>
                <a:gd name="T3" fmla="*/ 3703 h 42"/>
                <a:gd name="T4" fmla="*/ 61 w 92"/>
                <a:gd name="T5" fmla="*/ 2677 h 42"/>
                <a:gd name="T6" fmla="*/ 2 w 92"/>
                <a:gd name="T7" fmla="*/ 2503 h 42"/>
                <a:gd name="T8" fmla="*/ 0 w 92"/>
                <a:gd name="T9" fmla="*/ 2345 h 42"/>
                <a:gd name="T10" fmla="*/ 2 w 92"/>
                <a:gd name="T11" fmla="*/ 2022 h 42"/>
                <a:gd name="T12" fmla="*/ 61 w 92"/>
                <a:gd name="T13" fmla="*/ 1236 h 42"/>
                <a:gd name="T14" fmla="*/ 75 w 92"/>
                <a:gd name="T15" fmla="*/ 998 h 42"/>
                <a:gd name="T16" fmla="*/ 125 w 92"/>
                <a:gd name="T17" fmla="*/ 651 h 42"/>
                <a:gd name="T18" fmla="*/ 166 w 92"/>
                <a:gd name="T19" fmla="*/ 651 h 42"/>
                <a:gd name="T20" fmla="*/ 308 w 92"/>
                <a:gd name="T21" fmla="*/ 651 h 42"/>
                <a:gd name="T22" fmla="*/ 491 w 92"/>
                <a:gd name="T23" fmla="*/ 0 h 42"/>
                <a:gd name="T24" fmla="*/ 703 w 92"/>
                <a:gd name="T25" fmla="*/ 0 h 42"/>
                <a:gd name="T26" fmla="*/ 805 w 92"/>
                <a:gd name="T27" fmla="*/ 651 h 42"/>
                <a:gd name="T28" fmla="*/ 703 w 92"/>
                <a:gd name="T29" fmla="*/ 1894 h 42"/>
                <a:gd name="T30" fmla="*/ 591 w 92"/>
                <a:gd name="T31" fmla="*/ 3099 h 42"/>
                <a:gd name="T32" fmla="*/ 516 w 92"/>
                <a:gd name="T33" fmla="*/ 3594 h 42"/>
                <a:gd name="T34" fmla="*/ 348 w 92"/>
                <a:gd name="T35" fmla="*/ 3703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GB"/>
            </a:p>
          </p:txBody>
        </p:sp>
        <p:sp>
          <p:nvSpPr>
            <p:cNvPr id="34163" name="Freeform 369" descr="Large checker board"/>
            <p:cNvSpPr>
              <a:spLocks/>
            </p:cNvSpPr>
            <p:nvPr/>
          </p:nvSpPr>
          <p:spPr bwMode="auto">
            <a:xfrm>
              <a:off x="2884" y="1011"/>
              <a:ext cx="2095" cy="718"/>
            </a:xfrm>
            <a:custGeom>
              <a:avLst/>
              <a:gdLst>
                <a:gd name="T0" fmla="*/ 16797 w 1874"/>
                <a:gd name="T1" fmla="*/ 11457 h 579"/>
                <a:gd name="T2" fmla="*/ 15224 w 1874"/>
                <a:gd name="T3" fmla="*/ 9149 h 579"/>
                <a:gd name="T4" fmla="*/ 13736 w 1874"/>
                <a:gd name="T5" fmla="*/ 7454 h 579"/>
                <a:gd name="T6" fmla="*/ 12633 w 1874"/>
                <a:gd name="T7" fmla="*/ 6495 h 579"/>
                <a:gd name="T8" fmla="*/ 12248 w 1874"/>
                <a:gd name="T9" fmla="*/ 7454 h 579"/>
                <a:gd name="T10" fmla="*/ 11094 w 1874"/>
                <a:gd name="T11" fmla="*/ 6845 h 579"/>
                <a:gd name="T12" fmla="*/ 9201 w 1874"/>
                <a:gd name="T13" fmla="*/ 4721 h 579"/>
                <a:gd name="T14" fmla="*/ 9018 w 1874"/>
                <a:gd name="T15" fmla="*/ 2747 h 579"/>
                <a:gd name="T16" fmla="*/ 8031 w 1874"/>
                <a:gd name="T17" fmla="*/ 1452 h 579"/>
                <a:gd name="T18" fmla="*/ 7270 w 1874"/>
                <a:gd name="T19" fmla="*/ 1786 h 579"/>
                <a:gd name="T20" fmla="*/ 6174 w 1874"/>
                <a:gd name="T21" fmla="*/ 3679 h 579"/>
                <a:gd name="T22" fmla="*/ 5850 w 1874"/>
                <a:gd name="T23" fmla="*/ 6758 h 579"/>
                <a:gd name="T24" fmla="*/ 6174 w 1874"/>
                <a:gd name="T25" fmla="*/ 7454 h 579"/>
                <a:gd name="T26" fmla="*/ 5292 w 1874"/>
                <a:gd name="T27" fmla="*/ 7981 h 579"/>
                <a:gd name="T28" fmla="*/ 5691 w 1874"/>
                <a:gd name="T29" fmla="*/ 11016 h 579"/>
                <a:gd name="T30" fmla="*/ 5613 w 1874"/>
                <a:gd name="T31" fmla="*/ 12934 h 579"/>
                <a:gd name="T32" fmla="*/ 5292 w 1874"/>
                <a:gd name="T33" fmla="*/ 14069 h 579"/>
                <a:gd name="T34" fmla="*/ 4424 w 1874"/>
                <a:gd name="T35" fmla="*/ 6011 h 579"/>
                <a:gd name="T36" fmla="*/ 4813 w 1874"/>
                <a:gd name="T37" fmla="*/ 11457 h 579"/>
                <a:gd name="T38" fmla="*/ 3719 w 1874"/>
                <a:gd name="T39" fmla="*/ 12273 h 579"/>
                <a:gd name="T40" fmla="*/ 3056 w 1874"/>
                <a:gd name="T41" fmla="*/ 11345 h 579"/>
                <a:gd name="T42" fmla="*/ 2025 w 1874"/>
                <a:gd name="T43" fmla="*/ 13377 h 579"/>
                <a:gd name="T44" fmla="*/ 1876 w 1874"/>
                <a:gd name="T45" fmla="*/ 14886 h 579"/>
                <a:gd name="T46" fmla="*/ 1347 w 1874"/>
                <a:gd name="T47" fmla="*/ 18398 h 579"/>
                <a:gd name="T48" fmla="*/ 572 w 1874"/>
                <a:gd name="T49" fmla="*/ 14069 h 579"/>
                <a:gd name="T50" fmla="*/ 495 w 1874"/>
                <a:gd name="T51" fmla="*/ 11345 h 579"/>
                <a:gd name="T52" fmla="*/ 121 w 1874"/>
                <a:gd name="T53" fmla="*/ 10526 h 579"/>
                <a:gd name="T54" fmla="*/ 395 w 1874"/>
                <a:gd name="T55" fmla="*/ 18398 h 579"/>
                <a:gd name="T56" fmla="*/ 295 w 1874"/>
                <a:gd name="T57" fmla="*/ 23618 h 579"/>
                <a:gd name="T58" fmla="*/ 587 w 1874"/>
                <a:gd name="T59" fmla="*/ 30731 h 579"/>
                <a:gd name="T60" fmla="*/ 1576 w 1874"/>
                <a:gd name="T61" fmla="*/ 37833 h 579"/>
                <a:gd name="T62" fmla="*/ 2133 w 1874"/>
                <a:gd name="T63" fmla="*/ 44779 h 579"/>
                <a:gd name="T64" fmla="*/ 2167 w 1874"/>
                <a:gd name="T65" fmla="*/ 48423 h 579"/>
                <a:gd name="T66" fmla="*/ 3870 w 1874"/>
                <a:gd name="T67" fmla="*/ 53120 h 579"/>
                <a:gd name="T68" fmla="*/ 3766 w 1874"/>
                <a:gd name="T69" fmla="*/ 45679 h 579"/>
                <a:gd name="T70" fmla="*/ 3644 w 1874"/>
                <a:gd name="T71" fmla="*/ 37216 h 579"/>
                <a:gd name="T72" fmla="*/ 4992 w 1874"/>
                <a:gd name="T73" fmla="*/ 36110 h 579"/>
                <a:gd name="T74" fmla="*/ 6054 w 1874"/>
                <a:gd name="T75" fmla="*/ 31369 h 579"/>
                <a:gd name="T76" fmla="*/ 7165 w 1874"/>
                <a:gd name="T77" fmla="*/ 33597 h 579"/>
                <a:gd name="T78" fmla="*/ 8652 w 1874"/>
                <a:gd name="T79" fmla="*/ 40060 h 579"/>
                <a:gd name="T80" fmla="*/ 9984 w 1874"/>
                <a:gd name="T81" fmla="*/ 39430 h 579"/>
                <a:gd name="T82" fmla="*/ 11221 w 1874"/>
                <a:gd name="T83" fmla="*/ 39430 h 579"/>
                <a:gd name="T84" fmla="*/ 13048 w 1874"/>
                <a:gd name="T85" fmla="*/ 39835 h 579"/>
                <a:gd name="T86" fmla="*/ 13563 w 1874"/>
                <a:gd name="T87" fmla="*/ 34426 h 579"/>
                <a:gd name="T88" fmla="*/ 15307 w 1874"/>
                <a:gd name="T89" fmla="*/ 41529 h 579"/>
                <a:gd name="T90" fmla="*/ 15951 w 1874"/>
                <a:gd name="T91" fmla="*/ 49616 h 579"/>
                <a:gd name="T92" fmla="*/ 16247 w 1874"/>
                <a:gd name="T93" fmla="*/ 51162 h 579"/>
                <a:gd name="T94" fmla="*/ 16627 w 1874"/>
                <a:gd name="T95" fmla="*/ 41189 h 579"/>
                <a:gd name="T96" fmla="*/ 15663 w 1874"/>
                <a:gd name="T97" fmla="*/ 32946 h 579"/>
                <a:gd name="T98" fmla="*/ 15224 w 1874"/>
                <a:gd name="T99" fmla="*/ 29626 h 579"/>
                <a:gd name="T100" fmla="*/ 15842 w 1874"/>
                <a:gd name="T101" fmla="*/ 25180 h 579"/>
                <a:gd name="T102" fmla="*/ 16808 w 1874"/>
                <a:gd name="T103" fmla="*/ 25553 h 579"/>
                <a:gd name="T104" fmla="*/ 17278 w 1874"/>
                <a:gd name="T105" fmla="*/ 22796 h 579"/>
                <a:gd name="T106" fmla="*/ 17603 w 1874"/>
                <a:gd name="T107" fmla="*/ 20817 h 579"/>
                <a:gd name="T108" fmla="*/ 17603 w 1874"/>
                <a:gd name="T109" fmla="*/ 29023 h 579"/>
                <a:gd name="T110" fmla="*/ 18684 w 1874"/>
                <a:gd name="T111" fmla="*/ 34701 h 579"/>
                <a:gd name="T112" fmla="*/ 18684 w 1874"/>
                <a:gd name="T113" fmla="*/ 30254 h 579"/>
                <a:gd name="T114" fmla="*/ 18163 w 1874"/>
                <a:gd name="T115" fmla="*/ 24397 h 579"/>
                <a:gd name="T116" fmla="*/ 18905 w 1874"/>
                <a:gd name="T117" fmla="*/ 22796 h 579"/>
                <a:gd name="T118" fmla="*/ 19363 w 1874"/>
                <a:gd name="T119" fmla="*/ 19889 h 579"/>
                <a:gd name="T120" fmla="*/ 18492 w 1874"/>
                <a:gd name="T121" fmla="*/ 14069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4164" name="Freeform 370" descr="Large checker board"/>
            <p:cNvSpPr>
              <a:spLocks/>
            </p:cNvSpPr>
            <p:nvPr/>
          </p:nvSpPr>
          <p:spPr bwMode="auto">
            <a:xfrm>
              <a:off x="4622" y="1454"/>
              <a:ext cx="145" cy="178"/>
            </a:xfrm>
            <a:custGeom>
              <a:avLst/>
              <a:gdLst>
                <a:gd name="T0" fmla="*/ 1123 w 130"/>
                <a:gd name="T1" fmla="*/ 8511 h 144"/>
                <a:gd name="T2" fmla="*/ 953 w 130"/>
                <a:gd name="T3" fmla="*/ 7325 h 144"/>
                <a:gd name="T4" fmla="*/ 802 w 130"/>
                <a:gd name="T5" fmla="*/ 5865 h 144"/>
                <a:gd name="T6" fmla="*/ 612 w 130"/>
                <a:gd name="T7" fmla="*/ 4670 h 144"/>
                <a:gd name="T8" fmla="*/ 433 w 130"/>
                <a:gd name="T9" fmla="*/ 3431 h 144"/>
                <a:gd name="T10" fmla="*/ 407 w 130"/>
                <a:gd name="T11" fmla="*/ 2859 h 144"/>
                <a:gd name="T12" fmla="*/ 226 w 130"/>
                <a:gd name="T13" fmla="*/ 1403 h 144"/>
                <a:gd name="T14" fmla="*/ 3 w 130"/>
                <a:gd name="T15" fmla="*/ 0 h 144"/>
                <a:gd name="T16" fmla="*/ 0 w 130"/>
                <a:gd name="T17" fmla="*/ 2 h 144"/>
                <a:gd name="T18" fmla="*/ 148 w 130"/>
                <a:gd name="T19" fmla="*/ 1189 h 144"/>
                <a:gd name="T20" fmla="*/ 148 w 130"/>
                <a:gd name="T21" fmla="*/ 1403 h 144"/>
                <a:gd name="T22" fmla="*/ 55 w 130"/>
                <a:gd name="T23" fmla="*/ 1514 h 144"/>
                <a:gd name="T24" fmla="*/ 226 w 130"/>
                <a:gd name="T25" fmla="*/ 2859 h 144"/>
                <a:gd name="T26" fmla="*/ 354 w 130"/>
                <a:gd name="T27" fmla="*/ 4241 h 144"/>
                <a:gd name="T28" fmla="*/ 492 w 130"/>
                <a:gd name="T29" fmla="*/ 5399 h 144"/>
                <a:gd name="T30" fmla="*/ 612 w 130"/>
                <a:gd name="T31" fmla="*/ 6885 h 144"/>
                <a:gd name="T32" fmla="*/ 746 w 130"/>
                <a:gd name="T33" fmla="*/ 8250 h 144"/>
                <a:gd name="T34" fmla="*/ 850 w 130"/>
                <a:gd name="T35" fmla="*/ 9470 h 144"/>
                <a:gd name="T36" fmla="*/ 953 w 130"/>
                <a:gd name="T37" fmla="*/ 10904 h 144"/>
                <a:gd name="T38" fmla="*/ 1086 w 130"/>
                <a:gd name="T39" fmla="*/ 12333 h 144"/>
                <a:gd name="T40" fmla="*/ 1104 w 130"/>
                <a:gd name="T41" fmla="*/ 12333 h 144"/>
                <a:gd name="T42" fmla="*/ 1104 w 130"/>
                <a:gd name="T43" fmla="*/ 11241 h 144"/>
                <a:gd name="T44" fmla="*/ 1222 w 130"/>
                <a:gd name="T45" fmla="*/ 11933 h 144"/>
                <a:gd name="T46" fmla="*/ 1289 w 130"/>
                <a:gd name="T47" fmla="*/ 12333 h 144"/>
                <a:gd name="T48" fmla="*/ 1198 w 130"/>
                <a:gd name="T49" fmla="*/ 11241 h 144"/>
                <a:gd name="T50" fmla="*/ 928 w 130"/>
                <a:gd name="T51" fmla="*/ 9470 h 144"/>
                <a:gd name="T52" fmla="*/ 850 w 130"/>
                <a:gd name="T53" fmla="*/ 7448 h 144"/>
                <a:gd name="T54" fmla="*/ 928 w 130"/>
                <a:gd name="T55" fmla="*/ 7448 h 144"/>
                <a:gd name="T56" fmla="*/ 1086 w 130"/>
                <a:gd name="T57" fmla="*/ 8052 h 144"/>
                <a:gd name="T58" fmla="*/ 1123 w 130"/>
                <a:gd name="T59" fmla="*/ 851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00FF"/>
              </a:fgClr>
              <a:bgClr>
                <a:srgbClr val="FFFFFF"/>
              </a:bgClr>
            </a:pattFill>
            <a:ln w="3175">
              <a:solidFill>
                <a:srgbClr val="000000"/>
              </a:solidFill>
              <a:round/>
              <a:headEnd/>
              <a:tailEnd/>
            </a:ln>
          </p:spPr>
          <p:txBody>
            <a:bodyPr/>
            <a:lstStyle/>
            <a:p>
              <a:endParaRPr lang="en-GB"/>
            </a:p>
          </p:txBody>
        </p:sp>
        <p:sp>
          <p:nvSpPr>
            <p:cNvPr id="34165" name="Freeform 371"/>
            <p:cNvSpPr>
              <a:spLocks/>
            </p:cNvSpPr>
            <p:nvPr/>
          </p:nvSpPr>
          <p:spPr bwMode="auto">
            <a:xfrm>
              <a:off x="3163" y="1023"/>
              <a:ext cx="149" cy="62"/>
            </a:xfrm>
            <a:custGeom>
              <a:avLst/>
              <a:gdLst>
                <a:gd name="T0" fmla="*/ 1255 w 134"/>
                <a:gd name="T1" fmla="*/ 2 h 50"/>
                <a:gd name="T2" fmla="*/ 1158 w 134"/>
                <a:gd name="T3" fmla="*/ 936 h 50"/>
                <a:gd name="T4" fmla="*/ 881 w 134"/>
                <a:gd name="T5" fmla="*/ 1786 h 50"/>
                <a:gd name="T6" fmla="*/ 604 w 134"/>
                <a:gd name="T7" fmla="*/ 2392 h 50"/>
                <a:gd name="T8" fmla="*/ 523 w 134"/>
                <a:gd name="T9" fmla="*/ 2392 h 50"/>
                <a:gd name="T10" fmla="*/ 577 w 134"/>
                <a:gd name="T11" fmla="*/ 2542 h 50"/>
                <a:gd name="T12" fmla="*/ 543 w 134"/>
                <a:gd name="T13" fmla="*/ 2768 h 50"/>
                <a:gd name="T14" fmla="*/ 500 w 134"/>
                <a:gd name="T15" fmla="*/ 2768 h 50"/>
                <a:gd name="T16" fmla="*/ 500 w 134"/>
                <a:gd name="T17" fmla="*/ 3026 h 50"/>
                <a:gd name="T18" fmla="*/ 391 w 134"/>
                <a:gd name="T19" fmla="*/ 3026 h 50"/>
                <a:gd name="T20" fmla="*/ 423 w 134"/>
                <a:gd name="T21" fmla="*/ 3432 h 50"/>
                <a:gd name="T22" fmla="*/ 391 w 134"/>
                <a:gd name="T23" fmla="*/ 3678 h 50"/>
                <a:gd name="T24" fmla="*/ 423 w 134"/>
                <a:gd name="T25" fmla="*/ 4165 h 50"/>
                <a:gd name="T26" fmla="*/ 279 w 134"/>
                <a:gd name="T27" fmla="*/ 3908 h 50"/>
                <a:gd name="T28" fmla="*/ 391 w 134"/>
                <a:gd name="T29" fmla="*/ 4165 h 50"/>
                <a:gd name="T30" fmla="*/ 319 w 134"/>
                <a:gd name="T31" fmla="*/ 4165 h 50"/>
                <a:gd name="T32" fmla="*/ 345 w 134"/>
                <a:gd name="T33" fmla="*/ 4561 h 50"/>
                <a:gd name="T34" fmla="*/ 63 w 134"/>
                <a:gd name="T35" fmla="*/ 4256 h 50"/>
                <a:gd name="T36" fmla="*/ 133 w 134"/>
                <a:gd name="T37" fmla="*/ 4165 h 50"/>
                <a:gd name="T38" fmla="*/ 0 w 134"/>
                <a:gd name="T39" fmla="*/ 4165 h 50"/>
                <a:gd name="T40" fmla="*/ 133 w 134"/>
                <a:gd name="T41" fmla="*/ 3432 h 50"/>
                <a:gd name="T42" fmla="*/ 173 w 134"/>
                <a:gd name="T43" fmla="*/ 3432 h 50"/>
                <a:gd name="T44" fmla="*/ 97 w 134"/>
                <a:gd name="T45" fmla="*/ 3359 h 50"/>
                <a:gd name="T46" fmla="*/ 133 w 134"/>
                <a:gd name="T47" fmla="*/ 3026 h 50"/>
                <a:gd name="T48" fmla="*/ 192 w 134"/>
                <a:gd name="T49" fmla="*/ 2768 h 50"/>
                <a:gd name="T50" fmla="*/ 173 w 134"/>
                <a:gd name="T51" fmla="*/ 2542 h 50"/>
                <a:gd name="T52" fmla="*/ 173 w 134"/>
                <a:gd name="T53" fmla="*/ 2392 h 50"/>
                <a:gd name="T54" fmla="*/ 97 w 134"/>
                <a:gd name="T55" fmla="*/ 2392 h 50"/>
                <a:gd name="T56" fmla="*/ 192 w 134"/>
                <a:gd name="T57" fmla="*/ 1929 h 50"/>
                <a:gd name="T58" fmla="*/ 256 w 134"/>
                <a:gd name="T59" fmla="*/ 1929 h 50"/>
                <a:gd name="T60" fmla="*/ 500 w 134"/>
                <a:gd name="T61" fmla="*/ 1255 h 50"/>
                <a:gd name="T62" fmla="*/ 523 w 134"/>
                <a:gd name="T63" fmla="*/ 936 h 50"/>
                <a:gd name="T64" fmla="*/ 936 w 134"/>
                <a:gd name="T65" fmla="*/ 428 h 50"/>
                <a:gd name="T66" fmla="*/ 1142 w 134"/>
                <a:gd name="T67" fmla="*/ 0 h 50"/>
                <a:gd name="T68" fmla="*/ 1255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GB"/>
            </a:p>
          </p:txBody>
        </p:sp>
        <p:sp>
          <p:nvSpPr>
            <p:cNvPr id="34166" name="Freeform 372"/>
            <p:cNvSpPr>
              <a:spLocks/>
            </p:cNvSpPr>
            <p:nvPr/>
          </p:nvSpPr>
          <p:spPr bwMode="auto">
            <a:xfrm>
              <a:off x="3153" y="1085"/>
              <a:ext cx="86" cy="49"/>
            </a:xfrm>
            <a:custGeom>
              <a:avLst/>
              <a:gdLst>
                <a:gd name="T0" fmla="*/ 606 w 78"/>
                <a:gd name="T1" fmla="*/ 2739 h 40"/>
                <a:gd name="T2" fmla="*/ 368 w 78"/>
                <a:gd name="T3" fmla="*/ 1852 h 40"/>
                <a:gd name="T4" fmla="*/ 313 w 78"/>
                <a:gd name="T5" fmla="*/ 832 h 40"/>
                <a:gd name="T6" fmla="*/ 313 w 78"/>
                <a:gd name="T7" fmla="*/ 540 h 40"/>
                <a:gd name="T8" fmla="*/ 313 w 78"/>
                <a:gd name="T9" fmla="*/ 540 h 40"/>
                <a:gd name="T10" fmla="*/ 334 w 78"/>
                <a:gd name="T11" fmla="*/ 2 h 40"/>
                <a:gd name="T12" fmla="*/ 109 w 78"/>
                <a:gd name="T13" fmla="*/ 0 h 40"/>
                <a:gd name="T14" fmla="*/ 74 w 78"/>
                <a:gd name="T15" fmla="*/ 294 h 40"/>
                <a:gd name="T16" fmla="*/ 45 w 78"/>
                <a:gd name="T17" fmla="*/ 662 h 40"/>
                <a:gd name="T18" fmla="*/ 74 w 78"/>
                <a:gd name="T19" fmla="*/ 832 h 40"/>
                <a:gd name="T20" fmla="*/ 45 w 78"/>
                <a:gd name="T21" fmla="*/ 1308 h 40"/>
                <a:gd name="T22" fmla="*/ 0 w 78"/>
                <a:gd name="T23" fmla="*/ 1512 h 40"/>
                <a:gd name="T24" fmla="*/ 55 w 78"/>
                <a:gd name="T25" fmla="*/ 1962 h 40"/>
                <a:gd name="T26" fmla="*/ 132 w 78"/>
                <a:gd name="T27" fmla="*/ 1962 h 40"/>
                <a:gd name="T28" fmla="*/ 186 w 78"/>
                <a:gd name="T29" fmla="*/ 1962 h 40"/>
                <a:gd name="T30" fmla="*/ 226 w 78"/>
                <a:gd name="T31" fmla="*/ 1962 h 40"/>
                <a:gd name="T32" fmla="*/ 258 w 78"/>
                <a:gd name="T33" fmla="*/ 2294 h 40"/>
                <a:gd name="T34" fmla="*/ 238 w 78"/>
                <a:gd name="T35" fmla="*/ 2509 h 40"/>
                <a:gd name="T36" fmla="*/ 334 w 78"/>
                <a:gd name="T37" fmla="*/ 2739 h 40"/>
                <a:gd name="T38" fmla="*/ 406 w 78"/>
                <a:gd name="T39" fmla="*/ 2810 h 40"/>
                <a:gd name="T40" fmla="*/ 499 w 78"/>
                <a:gd name="T41" fmla="*/ 2810 h 40"/>
                <a:gd name="T42" fmla="*/ 573 w 78"/>
                <a:gd name="T43" fmla="*/ 2810 h 40"/>
                <a:gd name="T44" fmla="*/ 606 w 78"/>
                <a:gd name="T45" fmla="*/ 2739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GB"/>
            </a:p>
          </p:txBody>
        </p:sp>
        <p:sp>
          <p:nvSpPr>
            <p:cNvPr id="34167" name="Freeform 373"/>
            <p:cNvSpPr>
              <a:spLocks/>
            </p:cNvSpPr>
            <p:nvPr/>
          </p:nvSpPr>
          <p:spPr bwMode="auto">
            <a:xfrm>
              <a:off x="4125" y="1035"/>
              <a:ext cx="103" cy="27"/>
            </a:xfrm>
            <a:custGeom>
              <a:avLst/>
              <a:gdLst>
                <a:gd name="T0" fmla="*/ 976 w 92"/>
                <a:gd name="T1" fmla="*/ 1724 h 21"/>
                <a:gd name="T2" fmla="*/ 355 w 92"/>
                <a:gd name="T3" fmla="*/ 0 h 21"/>
                <a:gd name="T4" fmla="*/ 431 w 92"/>
                <a:gd name="T5" fmla="*/ 729 h 21"/>
                <a:gd name="T6" fmla="*/ 355 w 92"/>
                <a:gd name="T7" fmla="*/ 441 h 21"/>
                <a:gd name="T8" fmla="*/ 410 w 92"/>
                <a:gd name="T9" fmla="*/ 1341 h 21"/>
                <a:gd name="T10" fmla="*/ 94 w 92"/>
                <a:gd name="T11" fmla="*/ 441 h 21"/>
                <a:gd name="T12" fmla="*/ 0 w 92"/>
                <a:gd name="T13" fmla="*/ 729 h 21"/>
                <a:gd name="T14" fmla="*/ 0 w 92"/>
                <a:gd name="T15" fmla="*/ 1341 h 21"/>
                <a:gd name="T16" fmla="*/ 4 w 92"/>
                <a:gd name="T17" fmla="*/ 1724 h 21"/>
                <a:gd name="T18" fmla="*/ 75 w 92"/>
                <a:gd name="T19" fmla="*/ 2151 h 21"/>
                <a:gd name="T20" fmla="*/ 483 w 92"/>
                <a:gd name="T21" fmla="*/ 4144 h 21"/>
                <a:gd name="T22" fmla="*/ 483 w 92"/>
                <a:gd name="T23" fmla="*/ 3556 h 21"/>
                <a:gd name="T24" fmla="*/ 779 w 92"/>
                <a:gd name="T25" fmla="*/ 3223 h 21"/>
                <a:gd name="T26" fmla="*/ 929 w 92"/>
                <a:gd name="T27" fmla="*/ 3223 h 21"/>
                <a:gd name="T28" fmla="*/ 865 w 92"/>
                <a:gd name="T29" fmla="*/ 3223 h 21"/>
                <a:gd name="T30" fmla="*/ 976 w 92"/>
                <a:gd name="T31" fmla="*/ 2151 h 21"/>
                <a:gd name="T32" fmla="*/ 976 w 92"/>
                <a:gd name="T33" fmla="*/ 1724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GB"/>
            </a:p>
          </p:txBody>
        </p:sp>
        <p:sp>
          <p:nvSpPr>
            <p:cNvPr id="34168" name="Freeform 374"/>
            <p:cNvSpPr>
              <a:spLocks/>
            </p:cNvSpPr>
            <p:nvPr/>
          </p:nvSpPr>
          <p:spPr bwMode="auto">
            <a:xfrm>
              <a:off x="3548" y="973"/>
              <a:ext cx="80" cy="18"/>
            </a:xfrm>
            <a:custGeom>
              <a:avLst/>
              <a:gdLst>
                <a:gd name="T0" fmla="*/ 712 w 71"/>
                <a:gd name="T1" fmla="*/ 441 h 14"/>
                <a:gd name="T2" fmla="*/ 530 w 71"/>
                <a:gd name="T3" fmla="*/ 0 h 14"/>
                <a:gd name="T4" fmla="*/ 420 w 71"/>
                <a:gd name="T5" fmla="*/ 441 h 14"/>
                <a:gd name="T6" fmla="*/ 348 w 71"/>
                <a:gd name="T7" fmla="*/ 0 h 14"/>
                <a:gd name="T8" fmla="*/ 2 w 71"/>
                <a:gd name="T9" fmla="*/ 441 h 14"/>
                <a:gd name="T10" fmla="*/ 0 w 71"/>
                <a:gd name="T11" fmla="*/ 1341 h 14"/>
                <a:gd name="T12" fmla="*/ 87 w 71"/>
                <a:gd name="T13" fmla="*/ 1341 h 14"/>
                <a:gd name="T14" fmla="*/ 258 w 71"/>
                <a:gd name="T15" fmla="*/ 2766 h 14"/>
                <a:gd name="T16" fmla="*/ 860 w 71"/>
                <a:gd name="T17" fmla="*/ 2766 h 14"/>
                <a:gd name="T18" fmla="*/ 788 w 71"/>
                <a:gd name="T19" fmla="*/ 2217 h 14"/>
                <a:gd name="T20" fmla="*/ 712 w 71"/>
                <a:gd name="T21" fmla="*/ 44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GB"/>
            </a:p>
          </p:txBody>
        </p:sp>
        <p:sp>
          <p:nvSpPr>
            <p:cNvPr id="34169" name="Freeform 375"/>
            <p:cNvSpPr>
              <a:spLocks/>
            </p:cNvSpPr>
            <p:nvPr/>
          </p:nvSpPr>
          <p:spPr bwMode="auto">
            <a:xfrm>
              <a:off x="3638" y="982"/>
              <a:ext cx="62" cy="24"/>
            </a:xfrm>
            <a:custGeom>
              <a:avLst/>
              <a:gdLst>
                <a:gd name="T0" fmla="*/ 661 w 55"/>
                <a:gd name="T1" fmla="*/ 1603 h 19"/>
                <a:gd name="T2" fmla="*/ 326 w 55"/>
                <a:gd name="T3" fmla="*/ 661 h 19"/>
                <a:gd name="T4" fmla="*/ 229 w 55"/>
                <a:gd name="T5" fmla="*/ 1248 h 19"/>
                <a:gd name="T6" fmla="*/ 180 w 55"/>
                <a:gd name="T7" fmla="*/ 328 h 19"/>
                <a:gd name="T8" fmla="*/ 98 w 55"/>
                <a:gd name="T9" fmla="*/ 0 h 19"/>
                <a:gd name="T10" fmla="*/ 124 w 55"/>
                <a:gd name="T11" fmla="*/ 661 h 19"/>
                <a:gd name="T12" fmla="*/ 0 w 55"/>
                <a:gd name="T13" fmla="*/ 661 h 19"/>
                <a:gd name="T14" fmla="*/ 3 w 55"/>
                <a:gd name="T15" fmla="*/ 988 h 19"/>
                <a:gd name="T16" fmla="*/ 98 w 55"/>
                <a:gd name="T17" fmla="*/ 1248 h 19"/>
                <a:gd name="T18" fmla="*/ 3 w 55"/>
                <a:gd name="T19" fmla="*/ 1603 h 19"/>
                <a:gd name="T20" fmla="*/ 68 w 55"/>
                <a:gd name="T21" fmla="*/ 2558 h 19"/>
                <a:gd name="T22" fmla="*/ 675 w 55"/>
                <a:gd name="T23" fmla="*/ 1603 h 19"/>
                <a:gd name="T24" fmla="*/ 661 w 55"/>
                <a:gd name="T25" fmla="*/ 160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GB"/>
            </a:p>
          </p:txBody>
        </p:sp>
        <p:sp>
          <p:nvSpPr>
            <p:cNvPr id="34170" name="Freeform 376"/>
            <p:cNvSpPr>
              <a:spLocks/>
            </p:cNvSpPr>
            <p:nvPr/>
          </p:nvSpPr>
          <p:spPr bwMode="auto">
            <a:xfrm>
              <a:off x="3514" y="958"/>
              <a:ext cx="63" cy="15"/>
            </a:xfrm>
            <a:custGeom>
              <a:avLst/>
              <a:gdLst>
                <a:gd name="T0" fmla="*/ 958 w 55"/>
                <a:gd name="T1" fmla="*/ 569 h 12"/>
                <a:gd name="T2" fmla="*/ 551 w 55"/>
                <a:gd name="T3" fmla="*/ 0 h 12"/>
                <a:gd name="T4" fmla="*/ 3 w 55"/>
                <a:gd name="T5" fmla="*/ 291 h 12"/>
                <a:gd name="T6" fmla="*/ 166 w 55"/>
                <a:gd name="T7" fmla="*/ 291 h 12"/>
                <a:gd name="T8" fmla="*/ 111 w 55"/>
                <a:gd name="T9" fmla="*/ 719 h 12"/>
                <a:gd name="T10" fmla="*/ 0 w 55"/>
                <a:gd name="T11" fmla="*/ 719 h 12"/>
                <a:gd name="T12" fmla="*/ 244 w 55"/>
                <a:gd name="T13" fmla="*/ 899 h 12"/>
                <a:gd name="T14" fmla="*/ 213 w 55"/>
                <a:gd name="T15" fmla="*/ 1314 h 12"/>
                <a:gd name="T16" fmla="*/ 958 w 55"/>
                <a:gd name="T17" fmla="*/ 899 h 12"/>
                <a:gd name="T18" fmla="*/ 850 w 55"/>
                <a:gd name="T19" fmla="*/ 719 h 12"/>
                <a:gd name="T20" fmla="*/ 958 w 55"/>
                <a:gd name="T21" fmla="*/ 56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GB"/>
            </a:p>
          </p:txBody>
        </p:sp>
        <p:sp>
          <p:nvSpPr>
            <p:cNvPr id="34171" name="Freeform 377"/>
            <p:cNvSpPr>
              <a:spLocks/>
            </p:cNvSpPr>
            <p:nvPr/>
          </p:nvSpPr>
          <p:spPr bwMode="auto">
            <a:xfrm>
              <a:off x="4236" y="1047"/>
              <a:ext cx="66" cy="15"/>
            </a:xfrm>
            <a:custGeom>
              <a:avLst/>
              <a:gdLst>
                <a:gd name="T0" fmla="*/ 622 w 59"/>
                <a:gd name="T1" fmla="*/ 569 h 12"/>
                <a:gd name="T2" fmla="*/ 150 w 59"/>
                <a:gd name="T3" fmla="*/ 291 h 12"/>
                <a:gd name="T4" fmla="*/ 0 w 59"/>
                <a:gd name="T5" fmla="*/ 0 h 12"/>
                <a:gd name="T6" fmla="*/ 70 w 59"/>
                <a:gd name="T7" fmla="*/ 569 h 12"/>
                <a:gd name="T8" fmla="*/ 559 w 59"/>
                <a:gd name="T9" fmla="*/ 1314 h 12"/>
                <a:gd name="T10" fmla="*/ 622 w 59"/>
                <a:gd name="T11" fmla="*/ 569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GB"/>
            </a:p>
          </p:txBody>
        </p:sp>
        <p:sp>
          <p:nvSpPr>
            <p:cNvPr id="34172" name="Freeform 378"/>
            <p:cNvSpPr>
              <a:spLocks/>
            </p:cNvSpPr>
            <p:nvPr/>
          </p:nvSpPr>
          <p:spPr bwMode="auto">
            <a:xfrm>
              <a:off x="2813" y="1444"/>
              <a:ext cx="34" cy="12"/>
            </a:xfrm>
            <a:custGeom>
              <a:avLst/>
              <a:gdLst>
                <a:gd name="T0" fmla="*/ 66 w 31"/>
                <a:gd name="T1" fmla="*/ 0 h 10"/>
                <a:gd name="T2" fmla="*/ 66 w 31"/>
                <a:gd name="T3" fmla="*/ 149 h 10"/>
                <a:gd name="T4" fmla="*/ 3 w 31"/>
                <a:gd name="T5" fmla="*/ 0 h 10"/>
                <a:gd name="T6" fmla="*/ 0 w 31"/>
                <a:gd name="T7" fmla="*/ 149 h 10"/>
                <a:gd name="T8" fmla="*/ 3 w 31"/>
                <a:gd name="T9" fmla="*/ 215 h 10"/>
                <a:gd name="T10" fmla="*/ 3 w 31"/>
                <a:gd name="T11" fmla="*/ 215 h 10"/>
                <a:gd name="T12" fmla="*/ 0 w 31"/>
                <a:gd name="T13" fmla="*/ 372 h 10"/>
                <a:gd name="T14" fmla="*/ 50 w 31"/>
                <a:gd name="T15" fmla="*/ 446 h 10"/>
                <a:gd name="T16" fmla="*/ 215 w 31"/>
                <a:gd name="T17" fmla="*/ 446 h 10"/>
                <a:gd name="T18" fmla="*/ 215 w 31"/>
                <a:gd name="T19" fmla="*/ 149 h 10"/>
                <a:gd name="T20" fmla="*/ 133 w 31"/>
                <a:gd name="T21" fmla="*/ 0 h 10"/>
                <a:gd name="T22" fmla="*/ 66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GB"/>
            </a:p>
          </p:txBody>
        </p:sp>
        <p:sp>
          <p:nvSpPr>
            <p:cNvPr id="34173" name="Freeform 379"/>
            <p:cNvSpPr>
              <a:spLocks/>
            </p:cNvSpPr>
            <p:nvPr/>
          </p:nvSpPr>
          <p:spPr bwMode="auto">
            <a:xfrm>
              <a:off x="4209" y="1076"/>
              <a:ext cx="51" cy="11"/>
            </a:xfrm>
            <a:custGeom>
              <a:avLst/>
              <a:gdLst>
                <a:gd name="T0" fmla="*/ 632 w 45"/>
                <a:gd name="T1" fmla="*/ 590 h 9"/>
                <a:gd name="T2" fmla="*/ 0 w 45"/>
                <a:gd name="T3" fmla="*/ 483 h 9"/>
                <a:gd name="T4" fmla="*/ 206 w 45"/>
                <a:gd name="T5" fmla="*/ 0 h 9"/>
                <a:gd name="T6" fmla="*/ 559 w 45"/>
                <a:gd name="T7" fmla="*/ 483 h 9"/>
                <a:gd name="T8" fmla="*/ 632 w 45"/>
                <a:gd name="T9" fmla="*/ 590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GB"/>
            </a:p>
          </p:txBody>
        </p:sp>
        <p:sp>
          <p:nvSpPr>
            <p:cNvPr id="34174" name="Freeform 380"/>
            <p:cNvSpPr>
              <a:spLocks/>
            </p:cNvSpPr>
            <p:nvPr/>
          </p:nvSpPr>
          <p:spPr bwMode="auto">
            <a:xfrm>
              <a:off x="3131" y="1155"/>
              <a:ext cx="29" cy="15"/>
            </a:xfrm>
            <a:custGeom>
              <a:avLst/>
              <a:gdLst>
                <a:gd name="T0" fmla="*/ 255 w 26"/>
                <a:gd name="T1" fmla="*/ 889 h 12"/>
                <a:gd name="T2" fmla="*/ 69 w 26"/>
                <a:gd name="T3" fmla="*/ 1314 h 12"/>
                <a:gd name="T4" fmla="*/ 0 w 26"/>
                <a:gd name="T5" fmla="*/ 364 h 12"/>
                <a:gd name="T6" fmla="*/ 69 w 26"/>
                <a:gd name="T7" fmla="*/ 0 h 12"/>
                <a:gd name="T8" fmla="*/ 255 w 26"/>
                <a:gd name="T9" fmla="*/ 889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GB"/>
            </a:p>
          </p:txBody>
        </p:sp>
        <p:sp>
          <p:nvSpPr>
            <p:cNvPr id="34175" name="Freeform 381"/>
            <p:cNvSpPr>
              <a:spLocks/>
            </p:cNvSpPr>
            <p:nvPr/>
          </p:nvSpPr>
          <p:spPr bwMode="auto">
            <a:xfrm>
              <a:off x="3028" y="961"/>
              <a:ext cx="48" cy="12"/>
            </a:xfrm>
            <a:custGeom>
              <a:avLst/>
              <a:gdLst>
                <a:gd name="T0" fmla="*/ 439 w 43"/>
                <a:gd name="T1" fmla="*/ 149 h 10"/>
                <a:gd name="T2" fmla="*/ 169 w 43"/>
                <a:gd name="T3" fmla="*/ 310 h 10"/>
                <a:gd name="T4" fmla="*/ 70 w 43"/>
                <a:gd name="T5" fmla="*/ 446 h 10"/>
                <a:gd name="T6" fmla="*/ 0 w 43"/>
                <a:gd name="T7" fmla="*/ 446 h 10"/>
                <a:gd name="T8" fmla="*/ 87 w 43"/>
                <a:gd name="T9" fmla="*/ 215 h 10"/>
                <a:gd name="T10" fmla="*/ 237 w 43"/>
                <a:gd name="T11" fmla="*/ 149 h 10"/>
                <a:gd name="T12" fmla="*/ 355 w 43"/>
                <a:gd name="T13" fmla="*/ 0 h 10"/>
                <a:gd name="T14" fmla="*/ 439 w 43"/>
                <a:gd name="T15" fmla="*/ 149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GB"/>
            </a:p>
          </p:txBody>
        </p:sp>
        <p:sp>
          <p:nvSpPr>
            <p:cNvPr id="34176" name="Freeform 382"/>
            <p:cNvSpPr>
              <a:spLocks/>
            </p:cNvSpPr>
            <p:nvPr/>
          </p:nvSpPr>
          <p:spPr bwMode="auto">
            <a:xfrm>
              <a:off x="4844" y="1647"/>
              <a:ext cx="15" cy="23"/>
            </a:xfrm>
            <a:custGeom>
              <a:avLst/>
              <a:gdLst>
                <a:gd name="T0" fmla="*/ 58 w 14"/>
                <a:gd name="T1" fmla="*/ 0 h 19"/>
                <a:gd name="T2" fmla="*/ 2 w 14"/>
                <a:gd name="T3" fmla="*/ 2 h 19"/>
                <a:gd name="T4" fmla="*/ 0 w 14"/>
                <a:gd name="T5" fmla="*/ 1081 h 19"/>
                <a:gd name="T6" fmla="*/ 35 w 14"/>
                <a:gd name="T7" fmla="*/ 504 h 19"/>
                <a:gd name="T8" fmla="*/ 50 w 14"/>
                <a:gd name="T9" fmla="*/ 2 h 19"/>
                <a:gd name="T10" fmla="*/ 58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p>
              <a:endParaRPr lang="en-GB"/>
            </a:p>
          </p:txBody>
        </p:sp>
        <p:sp>
          <p:nvSpPr>
            <p:cNvPr id="34177" name="Freeform 383"/>
            <p:cNvSpPr>
              <a:spLocks/>
            </p:cNvSpPr>
            <p:nvPr/>
          </p:nvSpPr>
          <p:spPr bwMode="auto">
            <a:xfrm>
              <a:off x="4746" y="1118"/>
              <a:ext cx="18" cy="14"/>
            </a:xfrm>
            <a:custGeom>
              <a:avLst/>
              <a:gdLst>
                <a:gd name="T0" fmla="*/ 54 w 16"/>
                <a:gd name="T1" fmla="*/ 0 h 12"/>
                <a:gd name="T2" fmla="*/ 0 w 16"/>
                <a:gd name="T3" fmla="*/ 107 h 12"/>
                <a:gd name="T4" fmla="*/ 99 w 16"/>
                <a:gd name="T5" fmla="*/ 307 h 12"/>
                <a:gd name="T6" fmla="*/ 181 w 16"/>
                <a:gd name="T7" fmla="*/ 230 h 12"/>
                <a:gd name="T8" fmla="*/ 54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GB"/>
            </a:p>
          </p:txBody>
        </p:sp>
        <p:sp>
          <p:nvSpPr>
            <p:cNvPr id="34178" name="Freeform 384"/>
            <p:cNvSpPr>
              <a:spLocks/>
            </p:cNvSpPr>
            <p:nvPr/>
          </p:nvSpPr>
          <p:spPr bwMode="auto">
            <a:xfrm>
              <a:off x="3253" y="1137"/>
              <a:ext cx="31" cy="12"/>
            </a:xfrm>
            <a:custGeom>
              <a:avLst/>
              <a:gdLst>
                <a:gd name="T0" fmla="*/ 239 w 28"/>
                <a:gd name="T1" fmla="*/ 446 h 10"/>
                <a:gd name="T2" fmla="*/ 2 w 28"/>
                <a:gd name="T3" fmla="*/ 0 h 10"/>
                <a:gd name="T4" fmla="*/ 0 w 28"/>
                <a:gd name="T5" fmla="*/ 149 h 10"/>
                <a:gd name="T6" fmla="*/ 144 w 28"/>
                <a:gd name="T7" fmla="*/ 446 h 10"/>
                <a:gd name="T8" fmla="*/ 239 w 28"/>
                <a:gd name="T9" fmla="*/ 446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GB"/>
            </a:p>
          </p:txBody>
        </p:sp>
        <p:sp>
          <p:nvSpPr>
            <p:cNvPr id="34179" name="Freeform 385"/>
            <p:cNvSpPr>
              <a:spLocks/>
            </p:cNvSpPr>
            <p:nvPr/>
          </p:nvSpPr>
          <p:spPr bwMode="auto">
            <a:xfrm>
              <a:off x="2831" y="1369"/>
              <a:ext cx="16" cy="8"/>
            </a:xfrm>
            <a:custGeom>
              <a:avLst/>
              <a:gdLst>
                <a:gd name="T0" fmla="*/ 16 w 16"/>
                <a:gd name="T1" fmla="*/ 2 h 7"/>
                <a:gd name="T2" fmla="*/ 2 w 16"/>
                <a:gd name="T3" fmla="*/ 109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GB"/>
            </a:p>
          </p:txBody>
        </p:sp>
        <p:sp>
          <p:nvSpPr>
            <p:cNvPr id="34180" name="Freeform 386"/>
            <p:cNvSpPr>
              <a:spLocks/>
            </p:cNvSpPr>
            <p:nvPr/>
          </p:nvSpPr>
          <p:spPr bwMode="auto">
            <a:xfrm>
              <a:off x="4844" y="1354"/>
              <a:ext cx="11" cy="15"/>
            </a:xfrm>
            <a:custGeom>
              <a:avLst/>
              <a:gdLst>
                <a:gd name="T0" fmla="*/ 69 w 10"/>
                <a:gd name="T1" fmla="*/ 364 h 12"/>
                <a:gd name="T2" fmla="*/ 43 w 10"/>
                <a:gd name="T3" fmla="*/ 1314 h 12"/>
                <a:gd name="T4" fmla="*/ 0 w 10"/>
                <a:gd name="T5" fmla="*/ 719 h 12"/>
                <a:gd name="T6" fmla="*/ 43 w 10"/>
                <a:gd name="T7" fmla="*/ 0 h 12"/>
                <a:gd name="T8" fmla="*/ 69 w 10"/>
                <a:gd name="T9" fmla="*/ 364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GB"/>
            </a:p>
          </p:txBody>
        </p:sp>
        <p:sp>
          <p:nvSpPr>
            <p:cNvPr id="34181" name="Freeform 387"/>
            <p:cNvSpPr>
              <a:spLocks/>
            </p:cNvSpPr>
            <p:nvPr/>
          </p:nvSpPr>
          <p:spPr bwMode="auto">
            <a:xfrm>
              <a:off x="4645" y="1149"/>
              <a:ext cx="22" cy="3"/>
            </a:xfrm>
            <a:custGeom>
              <a:avLst/>
              <a:gdLst>
                <a:gd name="T0" fmla="*/ 406 w 19"/>
                <a:gd name="T1" fmla="*/ 0 h 2"/>
                <a:gd name="T2" fmla="*/ 351 w 19"/>
                <a:gd name="T3" fmla="*/ 8159 h 2"/>
                <a:gd name="T4" fmla="*/ 0 w 19"/>
                <a:gd name="T5" fmla="*/ 0 h 2"/>
                <a:gd name="T6" fmla="*/ 351 w 19"/>
                <a:gd name="T7" fmla="*/ 0 h 2"/>
                <a:gd name="T8" fmla="*/ 406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GB"/>
            </a:p>
          </p:txBody>
        </p:sp>
        <p:sp>
          <p:nvSpPr>
            <p:cNvPr id="34182" name="Freeform 388"/>
            <p:cNvSpPr>
              <a:spLocks/>
            </p:cNvSpPr>
            <p:nvPr/>
          </p:nvSpPr>
          <p:spPr bwMode="auto">
            <a:xfrm>
              <a:off x="3367" y="1081"/>
              <a:ext cx="21" cy="9"/>
            </a:xfrm>
            <a:custGeom>
              <a:avLst/>
              <a:gdLst>
                <a:gd name="T0" fmla="*/ 154 w 19"/>
                <a:gd name="T1" fmla="*/ 937 h 7"/>
                <a:gd name="T2" fmla="*/ 0 w 19"/>
                <a:gd name="T3" fmla="*/ 1341 h 7"/>
                <a:gd name="T4" fmla="*/ 2 w 19"/>
                <a:gd name="T5" fmla="*/ 0 h 7"/>
                <a:gd name="T6" fmla="*/ 69 w 19"/>
                <a:gd name="T7" fmla="*/ 567 h 7"/>
                <a:gd name="T8" fmla="*/ 154 w 19"/>
                <a:gd name="T9" fmla="*/ 937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GB"/>
            </a:p>
          </p:txBody>
        </p:sp>
        <p:sp>
          <p:nvSpPr>
            <p:cNvPr id="34183" name="Freeform 389"/>
            <p:cNvSpPr>
              <a:spLocks/>
            </p:cNvSpPr>
            <p:nvPr/>
          </p:nvSpPr>
          <p:spPr bwMode="auto">
            <a:xfrm>
              <a:off x="3157" y="965"/>
              <a:ext cx="31" cy="2"/>
            </a:xfrm>
            <a:custGeom>
              <a:avLst/>
              <a:gdLst>
                <a:gd name="T0" fmla="*/ 239 w 28"/>
                <a:gd name="T1" fmla="*/ 0 h 2"/>
                <a:gd name="T2" fmla="*/ 0 w 28"/>
                <a:gd name="T3" fmla="*/ 0 h 2"/>
                <a:gd name="T4" fmla="*/ 125 w 28"/>
                <a:gd name="T5" fmla="*/ 2 h 2"/>
                <a:gd name="T6" fmla="*/ 239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GB"/>
            </a:p>
          </p:txBody>
        </p:sp>
        <p:sp>
          <p:nvSpPr>
            <p:cNvPr id="34184" name="Freeform 390"/>
            <p:cNvSpPr>
              <a:spLocks/>
            </p:cNvSpPr>
            <p:nvPr/>
          </p:nvSpPr>
          <p:spPr bwMode="auto">
            <a:xfrm>
              <a:off x="3192" y="958"/>
              <a:ext cx="32" cy="3"/>
            </a:xfrm>
            <a:custGeom>
              <a:avLst/>
              <a:gdLst>
                <a:gd name="T0" fmla="*/ 464 w 28"/>
                <a:gd name="T1" fmla="*/ 8159 h 2"/>
                <a:gd name="T2" fmla="*/ 0 w 28"/>
                <a:gd name="T3" fmla="*/ 8159 h 2"/>
                <a:gd name="T4" fmla="*/ 373 w 28"/>
                <a:gd name="T5" fmla="*/ 0 h 2"/>
                <a:gd name="T6" fmla="*/ 464 w 28"/>
                <a:gd name="T7" fmla="*/ 8159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GB"/>
            </a:p>
          </p:txBody>
        </p:sp>
        <p:sp>
          <p:nvSpPr>
            <p:cNvPr id="34185" name="Freeform 391"/>
            <p:cNvSpPr>
              <a:spLocks/>
            </p:cNvSpPr>
            <p:nvPr/>
          </p:nvSpPr>
          <p:spPr bwMode="auto">
            <a:xfrm>
              <a:off x="3849" y="1064"/>
              <a:ext cx="22" cy="6"/>
            </a:xfrm>
            <a:custGeom>
              <a:avLst/>
              <a:gdLst>
                <a:gd name="T0" fmla="*/ 406 w 19"/>
                <a:gd name="T1" fmla="*/ 0 h 5"/>
                <a:gd name="T2" fmla="*/ 0 w 19"/>
                <a:gd name="T3" fmla="*/ 149 h 5"/>
                <a:gd name="T4" fmla="*/ 406 w 19"/>
                <a:gd name="T5" fmla="*/ 215 h 5"/>
                <a:gd name="T6" fmla="*/ 406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GB"/>
            </a:p>
          </p:txBody>
        </p:sp>
        <p:sp>
          <p:nvSpPr>
            <p:cNvPr id="34186" name="Freeform 392"/>
            <p:cNvSpPr>
              <a:spLocks/>
            </p:cNvSpPr>
            <p:nvPr/>
          </p:nvSpPr>
          <p:spPr bwMode="auto">
            <a:xfrm>
              <a:off x="4889" y="1532"/>
              <a:ext cx="4" cy="15"/>
            </a:xfrm>
            <a:custGeom>
              <a:avLst/>
              <a:gdLst>
                <a:gd name="T0" fmla="*/ 2 w 5"/>
                <a:gd name="T1" fmla="*/ 364 h 12"/>
                <a:gd name="T2" fmla="*/ 0 w 5"/>
                <a:gd name="T3" fmla="*/ 1314 h 12"/>
                <a:gd name="T4" fmla="*/ 0 w 5"/>
                <a:gd name="T5" fmla="*/ 0 h 12"/>
                <a:gd name="T6" fmla="*/ 2 w 5"/>
                <a:gd name="T7" fmla="*/ 364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GB"/>
            </a:p>
          </p:txBody>
        </p:sp>
        <p:sp>
          <p:nvSpPr>
            <p:cNvPr id="34187" name="Freeform 393" descr="Large checker board"/>
            <p:cNvSpPr>
              <a:spLocks/>
            </p:cNvSpPr>
            <p:nvPr/>
          </p:nvSpPr>
          <p:spPr bwMode="auto">
            <a:xfrm>
              <a:off x="4830" y="1667"/>
              <a:ext cx="8" cy="15"/>
            </a:xfrm>
            <a:custGeom>
              <a:avLst/>
              <a:gdLst>
                <a:gd name="T0" fmla="*/ 109 w 7"/>
                <a:gd name="T1" fmla="*/ 0 h 12"/>
                <a:gd name="T2" fmla="*/ 0 w 7"/>
                <a:gd name="T3" fmla="*/ 1314 h 12"/>
                <a:gd name="T4" fmla="*/ 0 w 7"/>
                <a:gd name="T5" fmla="*/ 364 h 12"/>
                <a:gd name="T6" fmla="*/ 109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pattFill prst="lgCheck">
              <a:fgClr>
                <a:srgbClr val="0000FF"/>
              </a:fgClr>
              <a:bgClr>
                <a:srgbClr val="FFFFFF"/>
              </a:bgClr>
            </a:pattFill>
            <a:ln w="3175">
              <a:solidFill>
                <a:srgbClr val="000000"/>
              </a:solidFill>
              <a:round/>
              <a:headEnd/>
              <a:tailEnd/>
            </a:ln>
          </p:spPr>
          <p:txBody>
            <a:bodyPr/>
            <a:lstStyle/>
            <a:p>
              <a:endParaRPr lang="en-GB"/>
            </a:p>
          </p:txBody>
        </p:sp>
        <p:sp>
          <p:nvSpPr>
            <p:cNvPr id="34188" name="Freeform 394"/>
            <p:cNvSpPr>
              <a:spLocks/>
            </p:cNvSpPr>
            <p:nvPr/>
          </p:nvSpPr>
          <p:spPr bwMode="auto">
            <a:xfrm>
              <a:off x="4198" y="1070"/>
              <a:ext cx="9" cy="6"/>
            </a:xfrm>
            <a:custGeom>
              <a:avLst/>
              <a:gdLst>
                <a:gd name="T0" fmla="*/ 9 w 9"/>
                <a:gd name="T1" fmla="*/ 0 h 5"/>
                <a:gd name="T2" fmla="*/ 0 w 9"/>
                <a:gd name="T3" fmla="*/ 0 h 5"/>
                <a:gd name="T4" fmla="*/ 9 w 9"/>
                <a:gd name="T5" fmla="*/ 215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GB"/>
            </a:p>
          </p:txBody>
        </p:sp>
        <p:sp>
          <p:nvSpPr>
            <p:cNvPr id="34189" name="Freeform 395"/>
            <p:cNvSpPr>
              <a:spLocks/>
            </p:cNvSpPr>
            <p:nvPr/>
          </p:nvSpPr>
          <p:spPr bwMode="auto">
            <a:xfrm>
              <a:off x="3012" y="965"/>
              <a:ext cx="31" cy="2"/>
            </a:xfrm>
            <a:custGeom>
              <a:avLst/>
              <a:gdLst>
                <a:gd name="T0" fmla="*/ 239 w 28"/>
                <a:gd name="T1" fmla="*/ 0 h 2"/>
                <a:gd name="T2" fmla="*/ 0 w 28"/>
                <a:gd name="T3" fmla="*/ 2 h 2"/>
                <a:gd name="T4" fmla="*/ 61 w 28"/>
                <a:gd name="T5" fmla="*/ 0 h 2"/>
                <a:gd name="T6" fmla="*/ 239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GB"/>
            </a:p>
          </p:txBody>
        </p:sp>
        <p:sp>
          <p:nvSpPr>
            <p:cNvPr id="34190" name="Freeform 396"/>
            <p:cNvSpPr>
              <a:spLocks/>
            </p:cNvSpPr>
            <p:nvPr/>
          </p:nvSpPr>
          <p:spPr bwMode="auto">
            <a:xfrm>
              <a:off x="3463" y="1100"/>
              <a:ext cx="14" cy="5"/>
            </a:xfrm>
            <a:custGeom>
              <a:avLst/>
              <a:gdLst>
                <a:gd name="T0" fmla="*/ 307 w 12"/>
                <a:gd name="T1" fmla="*/ 0 h 4"/>
                <a:gd name="T2" fmla="*/ 0 w 12"/>
                <a:gd name="T3" fmla="*/ 380 h 4"/>
                <a:gd name="T4" fmla="*/ 0 w 12"/>
                <a:gd name="T5" fmla="*/ 0 h 4"/>
                <a:gd name="T6" fmla="*/ 307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GB"/>
            </a:p>
          </p:txBody>
        </p:sp>
        <p:sp>
          <p:nvSpPr>
            <p:cNvPr id="34191" name="Freeform 397"/>
            <p:cNvSpPr>
              <a:spLocks/>
            </p:cNvSpPr>
            <p:nvPr/>
          </p:nvSpPr>
          <p:spPr bwMode="auto">
            <a:xfrm>
              <a:off x="3139" y="970"/>
              <a:ext cx="21" cy="3"/>
            </a:xfrm>
            <a:custGeom>
              <a:avLst/>
              <a:gdLst>
                <a:gd name="T0" fmla="*/ 154 w 19"/>
                <a:gd name="T1" fmla="*/ 0 h 3"/>
                <a:gd name="T2" fmla="*/ 0 w 19"/>
                <a:gd name="T3" fmla="*/ 0 h 3"/>
                <a:gd name="T4" fmla="*/ 76 w 19"/>
                <a:gd name="T5" fmla="*/ 3 h 3"/>
                <a:gd name="T6" fmla="*/ 154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GB"/>
            </a:p>
          </p:txBody>
        </p:sp>
        <p:sp>
          <p:nvSpPr>
            <p:cNvPr id="34192" name="Freeform 398"/>
            <p:cNvSpPr>
              <a:spLocks/>
            </p:cNvSpPr>
            <p:nvPr/>
          </p:nvSpPr>
          <p:spPr bwMode="auto">
            <a:xfrm>
              <a:off x="4950" y="1436"/>
              <a:ext cx="25" cy="14"/>
            </a:xfrm>
            <a:custGeom>
              <a:avLst/>
              <a:gdLst>
                <a:gd name="T0" fmla="*/ 133 w 23"/>
                <a:gd name="T1" fmla="*/ 307 h 12"/>
                <a:gd name="T2" fmla="*/ 0 w 23"/>
                <a:gd name="T3" fmla="*/ 0 h 12"/>
                <a:gd name="T4" fmla="*/ 112 w 23"/>
                <a:gd name="T5" fmla="*/ 169 h 12"/>
                <a:gd name="T6" fmla="*/ 133 w 23"/>
                <a:gd name="T7" fmla="*/ 307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GB"/>
            </a:p>
          </p:txBody>
        </p:sp>
        <p:sp>
          <p:nvSpPr>
            <p:cNvPr id="34193" name="Freeform 399"/>
            <p:cNvSpPr>
              <a:spLocks/>
            </p:cNvSpPr>
            <p:nvPr/>
          </p:nvSpPr>
          <p:spPr bwMode="auto">
            <a:xfrm>
              <a:off x="4104" y="1040"/>
              <a:ext cx="13" cy="9"/>
            </a:xfrm>
            <a:custGeom>
              <a:avLst/>
              <a:gdLst>
                <a:gd name="T0" fmla="*/ 64 w 12"/>
                <a:gd name="T1" fmla="*/ 937 h 7"/>
                <a:gd name="T2" fmla="*/ 0 w 12"/>
                <a:gd name="T3" fmla="*/ 0 h 7"/>
                <a:gd name="T4" fmla="*/ 64 w 12"/>
                <a:gd name="T5" fmla="*/ 1341 h 7"/>
                <a:gd name="T6" fmla="*/ 64 w 12"/>
                <a:gd name="T7" fmla="*/ 937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GB"/>
            </a:p>
          </p:txBody>
        </p:sp>
        <p:sp>
          <p:nvSpPr>
            <p:cNvPr id="34194" name="Freeform 400"/>
            <p:cNvSpPr>
              <a:spLocks/>
            </p:cNvSpPr>
            <p:nvPr/>
          </p:nvSpPr>
          <p:spPr bwMode="auto">
            <a:xfrm>
              <a:off x="2831" y="1360"/>
              <a:ext cx="12" cy="2"/>
            </a:xfrm>
            <a:custGeom>
              <a:avLst/>
              <a:gdLst>
                <a:gd name="T0" fmla="*/ 63 w 11"/>
                <a:gd name="T1" fmla="*/ 2 h 2"/>
                <a:gd name="T2" fmla="*/ 0 w 11"/>
                <a:gd name="T3" fmla="*/ 2 h 2"/>
                <a:gd name="T4" fmla="*/ 4 w 11"/>
                <a:gd name="T5" fmla="*/ 0 h 2"/>
                <a:gd name="T6" fmla="*/ 63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GB"/>
            </a:p>
          </p:txBody>
        </p:sp>
        <p:sp>
          <p:nvSpPr>
            <p:cNvPr id="34195" name="Freeform 40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GB"/>
            </a:p>
          </p:txBody>
        </p:sp>
        <p:sp>
          <p:nvSpPr>
            <p:cNvPr id="34196" name="Freeform 402"/>
            <p:cNvSpPr>
              <a:spLocks/>
            </p:cNvSpPr>
            <p:nvPr/>
          </p:nvSpPr>
          <p:spPr bwMode="auto">
            <a:xfrm>
              <a:off x="2771" y="1559"/>
              <a:ext cx="91" cy="33"/>
            </a:xfrm>
            <a:custGeom>
              <a:avLst/>
              <a:gdLst>
                <a:gd name="T0" fmla="*/ 414 w 80"/>
                <a:gd name="T1" fmla="*/ 0 h 26"/>
                <a:gd name="T2" fmla="*/ 414 w 80"/>
                <a:gd name="T3" fmla="*/ 0 h 26"/>
                <a:gd name="T4" fmla="*/ 394 w 80"/>
                <a:gd name="T5" fmla="*/ 393 h 26"/>
                <a:gd name="T6" fmla="*/ 309 w 80"/>
                <a:gd name="T7" fmla="*/ 633 h 26"/>
                <a:gd name="T8" fmla="*/ 309 w 80"/>
                <a:gd name="T9" fmla="*/ 1042 h 26"/>
                <a:gd name="T10" fmla="*/ 235 w 80"/>
                <a:gd name="T11" fmla="*/ 1679 h 26"/>
                <a:gd name="T12" fmla="*/ 130 w 80"/>
                <a:gd name="T13" fmla="*/ 1679 h 26"/>
                <a:gd name="T14" fmla="*/ 68 w 80"/>
                <a:gd name="T15" fmla="*/ 2131 h 26"/>
                <a:gd name="T16" fmla="*/ 0 w 80"/>
                <a:gd name="T17" fmla="*/ 1679 h 26"/>
                <a:gd name="T18" fmla="*/ 130 w 80"/>
                <a:gd name="T19" fmla="*/ 3852 h 26"/>
                <a:gd name="T20" fmla="*/ 207 w 80"/>
                <a:gd name="T21" fmla="*/ 3852 h 26"/>
                <a:gd name="T22" fmla="*/ 448 w 80"/>
                <a:gd name="T23" fmla="*/ 3852 h 26"/>
                <a:gd name="T24" fmla="*/ 760 w 80"/>
                <a:gd name="T25" fmla="*/ 2744 h 26"/>
                <a:gd name="T26" fmla="*/ 1117 w 80"/>
                <a:gd name="T27" fmla="*/ 2744 h 26"/>
                <a:gd name="T28" fmla="*/ 1197 w 80"/>
                <a:gd name="T29" fmla="*/ 1042 h 26"/>
                <a:gd name="T30" fmla="*/ 900 w 80"/>
                <a:gd name="T31" fmla="*/ 393 h 26"/>
                <a:gd name="T32" fmla="*/ 694 w 80"/>
                <a:gd name="T33" fmla="*/ 393 h 26"/>
                <a:gd name="T34" fmla="*/ 660 w 80"/>
                <a:gd name="T35" fmla="*/ 0 h 26"/>
                <a:gd name="T36" fmla="*/ 414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GB"/>
            </a:p>
          </p:txBody>
        </p:sp>
        <p:sp>
          <p:nvSpPr>
            <p:cNvPr id="34197" name="Freeform 403"/>
            <p:cNvSpPr>
              <a:spLocks/>
            </p:cNvSpPr>
            <p:nvPr/>
          </p:nvSpPr>
          <p:spPr bwMode="auto">
            <a:xfrm>
              <a:off x="2727" y="1615"/>
              <a:ext cx="46" cy="32"/>
            </a:xfrm>
            <a:custGeom>
              <a:avLst/>
              <a:gdLst>
                <a:gd name="T0" fmla="*/ 7 w 43"/>
                <a:gd name="T1" fmla="*/ 2046 h 26"/>
                <a:gd name="T2" fmla="*/ 59 w 43"/>
                <a:gd name="T3" fmla="*/ 2046 h 26"/>
                <a:gd name="T4" fmla="*/ 67 w 43"/>
                <a:gd name="T5" fmla="*/ 1662 h 26"/>
                <a:gd name="T6" fmla="*/ 77 w 43"/>
                <a:gd name="T7" fmla="*/ 1772 h 26"/>
                <a:gd name="T8" fmla="*/ 77 w 43"/>
                <a:gd name="T9" fmla="*/ 1772 h 26"/>
                <a:gd name="T10" fmla="*/ 94 w 43"/>
                <a:gd name="T11" fmla="*/ 2046 h 26"/>
                <a:gd name="T12" fmla="*/ 108 w 43"/>
                <a:gd name="T13" fmla="*/ 2046 h 26"/>
                <a:gd name="T14" fmla="*/ 108 w 43"/>
                <a:gd name="T15" fmla="*/ 1662 h 26"/>
                <a:gd name="T16" fmla="*/ 108 w 43"/>
                <a:gd name="T17" fmla="*/ 1662 h 26"/>
                <a:gd name="T18" fmla="*/ 125 w 43"/>
                <a:gd name="T19" fmla="*/ 1406 h 26"/>
                <a:gd name="T20" fmla="*/ 134 w 43"/>
                <a:gd name="T21" fmla="*/ 1406 h 26"/>
                <a:gd name="T22" fmla="*/ 125 w 43"/>
                <a:gd name="T23" fmla="*/ 1294 h 26"/>
                <a:gd name="T24" fmla="*/ 125 w 43"/>
                <a:gd name="T25" fmla="*/ 1097 h 26"/>
                <a:gd name="T26" fmla="*/ 125 w 43"/>
                <a:gd name="T27" fmla="*/ 724 h 26"/>
                <a:gd name="T28" fmla="*/ 134 w 43"/>
                <a:gd name="T29" fmla="*/ 724 h 26"/>
                <a:gd name="T30" fmla="*/ 152 w 43"/>
                <a:gd name="T31" fmla="*/ 724 h 26"/>
                <a:gd name="T32" fmla="*/ 168 w 43"/>
                <a:gd name="T33" fmla="*/ 588 h 26"/>
                <a:gd name="T34" fmla="*/ 175 w 43"/>
                <a:gd name="T35" fmla="*/ 588 h 26"/>
                <a:gd name="T36" fmla="*/ 175 w 43"/>
                <a:gd name="T37" fmla="*/ 315 h 26"/>
                <a:gd name="T38" fmla="*/ 157 w 43"/>
                <a:gd name="T39" fmla="*/ 2 h 26"/>
                <a:gd name="T40" fmla="*/ 152 w 43"/>
                <a:gd name="T41" fmla="*/ 0 h 26"/>
                <a:gd name="T42" fmla="*/ 42 w 43"/>
                <a:gd name="T43" fmla="*/ 588 h 26"/>
                <a:gd name="T44" fmla="*/ 3 w 43"/>
                <a:gd name="T45" fmla="*/ 315 h 26"/>
                <a:gd name="T46" fmla="*/ 0 w 43"/>
                <a:gd name="T47" fmla="*/ 891 h 26"/>
                <a:gd name="T48" fmla="*/ 5 w 43"/>
                <a:gd name="T49" fmla="*/ 1772 h 26"/>
                <a:gd name="T50" fmla="*/ 7 w 43"/>
                <a:gd name="T51" fmla="*/ 2046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GB"/>
            </a:p>
          </p:txBody>
        </p:sp>
        <p:sp>
          <p:nvSpPr>
            <p:cNvPr id="34198" name="Freeform 404"/>
            <p:cNvSpPr>
              <a:spLocks/>
            </p:cNvSpPr>
            <p:nvPr/>
          </p:nvSpPr>
          <p:spPr bwMode="auto">
            <a:xfrm>
              <a:off x="2675" y="1165"/>
              <a:ext cx="160" cy="268"/>
            </a:xfrm>
            <a:custGeom>
              <a:avLst/>
              <a:gdLst>
                <a:gd name="T0" fmla="*/ 929 w 144"/>
                <a:gd name="T1" fmla="*/ 6872 h 217"/>
                <a:gd name="T2" fmla="*/ 774 w 144"/>
                <a:gd name="T3" fmla="*/ 7898 h 217"/>
                <a:gd name="T4" fmla="*/ 681 w 144"/>
                <a:gd name="T5" fmla="*/ 8487 h 217"/>
                <a:gd name="T6" fmla="*/ 667 w 144"/>
                <a:gd name="T7" fmla="*/ 9584 h 217"/>
                <a:gd name="T8" fmla="*/ 823 w 144"/>
                <a:gd name="T9" fmla="*/ 11531 h 217"/>
                <a:gd name="T10" fmla="*/ 774 w 144"/>
                <a:gd name="T11" fmla="*/ 12891 h 217"/>
                <a:gd name="T12" fmla="*/ 738 w 144"/>
                <a:gd name="T13" fmla="*/ 12491 h 217"/>
                <a:gd name="T14" fmla="*/ 836 w 144"/>
                <a:gd name="T15" fmla="*/ 12891 h 217"/>
                <a:gd name="T16" fmla="*/ 738 w 144"/>
                <a:gd name="T17" fmla="*/ 13110 h 217"/>
                <a:gd name="T18" fmla="*/ 642 w 144"/>
                <a:gd name="T19" fmla="*/ 13877 h 217"/>
                <a:gd name="T20" fmla="*/ 651 w 144"/>
                <a:gd name="T21" fmla="*/ 14676 h 217"/>
                <a:gd name="T22" fmla="*/ 651 w 144"/>
                <a:gd name="T23" fmla="*/ 14877 h 217"/>
                <a:gd name="T24" fmla="*/ 600 w 144"/>
                <a:gd name="T25" fmla="*/ 17088 h 217"/>
                <a:gd name="T26" fmla="*/ 393 w 144"/>
                <a:gd name="T27" fmla="*/ 18281 h 217"/>
                <a:gd name="T28" fmla="*/ 224 w 144"/>
                <a:gd name="T29" fmla="*/ 17088 h 217"/>
                <a:gd name="T30" fmla="*/ 78 w 144"/>
                <a:gd name="T31" fmla="*/ 14877 h 217"/>
                <a:gd name="T32" fmla="*/ 63 w 144"/>
                <a:gd name="T33" fmla="*/ 14304 h 217"/>
                <a:gd name="T34" fmla="*/ 0 w 144"/>
                <a:gd name="T35" fmla="*/ 13544 h 217"/>
                <a:gd name="T36" fmla="*/ 108 w 144"/>
                <a:gd name="T37" fmla="*/ 12177 h 217"/>
                <a:gd name="T38" fmla="*/ 133 w 144"/>
                <a:gd name="T39" fmla="*/ 10482 h 217"/>
                <a:gd name="T40" fmla="*/ 78 w 144"/>
                <a:gd name="T41" fmla="*/ 9584 h 217"/>
                <a:gd name="T42" fmla="*/ 63 w 144"/>
                <a:gd name="T43" fmla="*/ 6872 h 217"/>
                <a:gd name="T44" fmla="*/ 280 w 144"/>
                <a:gd name="T45" fmla="*/ 6121 h 217"/>
                <a:gd name="T46" fmla="*/ 308 w 144"/>
                <a:gd name="T47" fmla="*/ 4155 h 217"/>
                <a:gd name="T48" fmla="*/ 393 w 144"/>
                <a:gd name="T49" fmla="*/ 3522 h 217"/>
                <a:gd name="T50" fmla="*/ 474 w 144"/>
                <a:gd name="T51" fmla="*/ 1384 h 217"/>
                <a:gd name="T52" fmla="*/ 642 w 144"/>
                <a:gd name="T53" fmla="*/ 622 h 217"/>
                <a:gd name="T54" fmla="*/ 823 w 144"/>
                <a:gd name="T55" fmla="*/ 0 h 217"/>
                <a:gd name="T56" fmla="*/ 1178 w 144"/>
                <a:gd name="T57" fmla="*/ 1171 h 217"/>
                <a:gd name="T58" fmla="*/ 1316 w 144"/>
                <a:gd name="T59" fmla="*/ 4155 h 217"/>
                <a:gd name="T60" fmla="*/ 1137 w 144"/>
                <a:gd name="T61" fmla="*/ 4155 h 217"/>
                <a:gd name="T62" fmla="*/ 1101 w 144"/>
                <a:gd name="T63" fmla="*/ 4350 h 217"/>
                <a:gd name="T64" fmla="*/ 1016 w 144"/>
                <a:gd name="T65" fmla="*/ 5343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GB"/>
            </a:p>
          </p:txBody>
        </p:sp>
        <p:sp>
          <p:nvSpPr>
            <p:cNvPr id="34199" name="Freeform 405"/>
            <p:cNvSpPr>
              <a:spLocks/>
            </p:cNvSpPr>
            <p:nvPr/>
          </p:nvSpPr>
          <p:spPr bwMode="auto">
            <a:xfrm>
              <a:off x="2777" y="1384"/>
              <a:ext cx="7" cy="16"/>
            </a:xfrm>
            <a:custGeom>
              <a:avLst/>
              <a:gdLst>
                <a:gd name="T0" fmla="*/ 7 w 7"/>
                <a:gd name="T1" fmla="*/ 0 h 14"/>
                <a:gd name="T2" fmla="*/ 7 w 7"/>
                <a:gd name="T3" fmla="*/ 2 h 14"/>
                <a:gd name="T4" fmla="*/ 5 w 7"/>
                <a:gd name="T5" fmla="*/ 202 h 14"/>
                <a:gd name="T6" fmla="*/ 5 w 7"/>
                <a:gd name="T7" fmla="*/ 231 h 14"/>
                <a:gd name="T8" fmla="*/ 0 w 7"/>
                <a:gd name="T9" fmla="*/ 109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GB"/>
            </a:p>
          </p:txBody>
        </p:sp>
        <p:sp>
          <p:nvSpPr>
            <p:cNvPr id="34200" name="Freeform 406"/>
            <p:cNvSpPr>
              <a:spLocks/>
            </p:cNvSpPr>
            <p:nvPr/>
          </p:nvSpPr>
          <p:spPr bwMode="auto">
            <a:xfrm>
              <a:off x="2610" y="1597"/>
              <a:ext cx="69" cy="38"/>
            </a:xfrm>
            <a:custGeom>
              <a:avLst/>
              <a:gdLst>
                <a:gd name="T0" fmla="*/ 555 w 62"/>
                <a:gd name="T1" fmla="*/ 1326 h 31"/>
                <a:gd name="T2" fmla="*/ 525 w 62"/>
                <a:gd name="T3" fmla="*/ 1697 h 31"/>
                <a:gd name="T4" fmla="*/ 432 w 62"/>
                <a:gd name="T5" fmla="*/ 1697 h 31"/>
                <a:gd name="T6" fmla="*/ 388 w 62"/>
                <a:gd name="T7" fmla="*/ 2264 h 31"/>
                <a:gd name="T8" fmla="*/ 292 w 62"/>
                <a:gd name="T9" fmla="*/ 1697 h 31"/>
                <a:gd name="T10" fmla="*/ 229 w 62"/>
                <a:gd name="T11" fmla="*/ 2264 h 31"/>
                <a:gd name="T12" fmla="*/ 134 w 62"/>
                <a:gd name="T13" fmla="*/ 2264 h 31"/>
                <a:gd name="T14" fmla="*/ 63 w 62"/>
                <a:gd name="T15" fmla="*/ 1581 h 31"/>
                <a:gd name="T16" fmla="*/ 0 w 62"/>
                <a:gd name="T17" fmla="*/ 1697 h 31"/>
                <a:gd name="T18" fmla="*/ 108 w 62"/>
                <a:gd name="T19" fmla="*/ 544 h 31"/>
                <a:gd name="T20" fmla="*/ 164 w 62"/>
                <a:gd name="T21" fmla="*/ 362 h 31"/>
                <a:gd name="T22" fmla="*/ 183 w 62"/>
                <a:gd name="T23" fmla="*/ 241 h 31"/>
                <a:gd name="T24" fmla="*/ 349 w 62"/>
                <a:gd name="T25" fmla="*/ 0 h 31"/>
                <a:gd name="T26" fmla="*/ 449 w 62"/>
                <a:gd name="T27" fmla="*/ 362 h 31"/>
                <a:gd name="T28" fmla="*/ 449 w 62"/>
                <a:gd name="T29" fmla="*/ 544 h 31"/>
                <a:gd name="T30" fmla="*/ 449 w 62"/>
                <a:gd name="T31" fmla="*/ 700 h 31"/>
                <a:gd name="T32" fmla="*/ 449 w 62"/>
                <a:gd name="T33" fmla="*/ 858 h 31"/>
                <a:gd name="T34" fmla="*/ 481 w 62"/>
                <a:gd name="T35" fmla="*/ 858 h 31"/>
                <a:gd name="T36" fmla="*/ 595 w 62"/>
                <a:gd name="T37" fmla="*/ 1052 h 31"/>
                <a:gd name="T38" fmla="*/ 595 w 62"/>
                <a:gd name="T39" fmla="*/ 1247 h 31"/>
                <a:gd name="T40" fmla="*/ 555 w 62"/>
                <a:gd name="T41" fmla="*/ 1326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GB"/>
            </a:p>
          </p:txBody>
        </p:sp>
        <p:sp>
          <p:nvSpPr>
            <p:cNvPr id="34201" name="Freeform 407"/>
            <p:cNvSpPr>
              <a:spLocks/>
            </p:cNvSpPr>
            <p:nvPr/>
          </p:nvSpPr>
          <p:spPr bwMode="auto">
            <a:xfrm>
              <a:off x="2855" y="1495"/>
              <a:ext cx="287" cy="172"/>
            </a:xfrm>
            <a:custGeom>
              <a:avLst/>
              <a:gdLst>
                <a:gd name="T0" fmla="*/ 1482 w 256"/>
                <a:gd name="T1" fmla="*/ 0 h 139"/>
                <a:gd name="T2" fmla="*/ 1387 w 256"/>
                <a:gd name="T3" fmla="*/ 334 h 139"/>
                <a:gd name="T4" fmla="*/ 1200 w 256"/>
                <a:gd name="T5" fmla="*/ 968 h 139"/>
                <a:gd name="T6" fmla="*/ 1200 w 256"/>
                <a:gd name="T7" fmla="*/ 1740 h 139"/>
                <a:gd name="T8" fmla="*/ 938 w 256"/>
                <a:gd name="T9" fmla="*/ 1198 h 139"/>
                <a:gd name="T10" fmla="*/ 687 w 256"/>
                <a:gd name="T11" fmla="*/ 782 h 139"/>
                <a:gd name="T12" fmla="*/ 422 w 256"/>
                <a:gd name="T13" fmla="*/ 782 h 139"/>
                <a:gd name="T14" fmla="*/ 155 w 256"/>
                <a:gd name="T15" fmla="*/ 782 h 139"/>
                <a:gd name="T16" fmla="*/ 246 w 256"/>
                <a:gd name="T17" fmla="*/ 2482 h 139"/>
                <a:gd name="T18" fmla="*/ 246 w 256"/>
                <a:gd name="T19" fmla="*/ 3071 h 139"/>
                <a:gd name="T20" fmla="*/ 76 w 256"/>
                <a:gd name="T21" fmla="*/ 4739 h 139"/>
                <a:gd name="T22" fmla="*/ 61 w 256"/>
                <a:gd name="T23" fmla="*/ 5129 h 139"/>
                <a:gd name="T24" fmla="*/ 0 w 256"/>
                <a:gd name="T25" fmla="*/ 6245 h 139"/>
                <a:gd name="T26" fmla="*/ 135 w 256"/>
                <a:gd name="T27" fmla="*/ 6834 h 139"/>
                <a:gd name="T28" fmla="*/ 135 w 256"/>
                <a:gd name="T29" fmla="*/ 6834 h 139"/>
                <a:gd name="T30" fmla="*/ 444 w 256"/>
                <a:gd name="T31" fmla="*/ 7031 h 139"/>
                <a:gd name="T32" fmla="*/ 707 w 256"/>
                <a:gd name="T33" fmla="*/ 6347 h 139"/>
                <a:gd name="T34" fmla="*/ 837 w 256"/>
                <a:gd name="T35" fmla="*/ 5523 h 139"/>
                <a:gd name="T36" fmla="*/ 889 w 256"/>
                <a:gd name="T37" fmla="*/ 5818 h 139"/>
                <a:gd name="T38" fmla="*/ 1015 w 256"/>
                <a:gd name="T39" fmla="*/ 6584 h 139"/>
                <a:gd name="T40" fmla="*/ 1118 w 256"/>
                <a:gd name="T41" fmla="*/ 7667 h 139"/>
                <a:gd name="T42" fmla="*/ 1253 w 256"/>
                <a:gd name="T43" fmla="*/ 8456 h 139"/>
                <a:gd name="T44" fmla="*/ 1387 w 256"/>
                <a:gd name="T45" fmla="*/ 9255 h 139"/>
                <a:gd name="T46" fmla="*/ 1482 w 256"/>
                <a:gd name="T47" fmla="*/ 8700 h 139"/>
                <a:gd name="T48" fmla="*/ 1545 w 256"/>
                <a:gd name="T49" fmla="*/ 8908 h 139"/>
                <a:gd name="T50" fmla="*/ 1545 w 256"/>
                <a:gd name="T51" fmla="*/ 8042 h 139"/>
                <a:gd name="T52" fmla="*/ 1563 w 256"/>
                <a:gd name="T53" fmla="*/ 8700 h 139"/>
                <a:gd name="T54" fmla="*/ 1684 w 256"/>
                <a:gd name="T55" fmla="*/ 8908 h 139"/>
                <a:gd name="T56" fmla="*/ 1508 w 256"/>
                <a:gd name="T57" fmla="*/ 8908 h 139"/>
                <a:gd name="T58" fmla="*/ 1563 w 256"/>
                <a:gd name="T59" fmla="*/ 9255 h 139"/>
                <a:gd name="T60" fmla="*/ 1691 w 256"/>
                <a:gd name="T61" fmla="*/ 9719 h 139"/>
                <a:gd name="T62" fmla="*/ 1854 w 256"/>
                <a:gd name="T63" fmla="*/ 9719 h 139"/>
                <a:gd name="T64" fmla="*/ 1691 w 256"/>
                <a:gd name="T65" fmla="*/ 10765 h 139"/>
                <a:gd name="T66" fmla="*/ 1798 w 256"/>
                <a:gd name="T67" fmla="*/ 11023 h 139"/>
                <a:gd name="T68" fmla="*/ 1889 w 256"/>
                <a:gd name="T69" fmla="*/ 11549 h 139"/>
                <a:gd name="T70" fmla="*/ 1896 w 256"/>
                <a:gd name="T71" fmla="*/ 12233 h 139"/>
                <a:gd name="T72" fmla="*/ 2118 w 256"/>
                <a:gd name="T73" fmla="*/ 11549 h 139"/>
                <a:gd name="T74" fmla="*/ 2210 w 256"/>
                <a:gd name="T75" fmla="*/ 11353 h 139"/>
                <a:gd name="T76" fmla="*/ 2331 w 256"/>
                <a:gd name="T77" fmla="*/ 11023 h 139"/>
                <a:gd name="T78" fmla="*/ 2197 w 256"/>
                <a:gd name="T79" fmla="*/ 10765 h 139"/>
                <a:gd name="T80" fmla="*/ 2027 w 256"/>
                <a:gd name="T81" fmla="*/ 9894 h 139"/>
                <a:gd name="T82" fmla="*/ 2087 w 256"/>
                <a:gd name="T83" fmla="*/ 9255 h 139"/>
                <a:gd name="T84" fmla="*/ 2057 w 256"/>
                <a:gd name="T85" fmla="*/ 9719 h 139"/>
                <a:gd name="T86" fmla="*/ 2087 w 256"/>
                <a:gd name="T87" fmla="*/ 9255 h 139"/>
                <a:gd name="T88" fmla="*/ 2331 w 256"/>
                <a:gd name="T89" fmla="*/ 8700 h 139"/>
                <a:gd name="T90" fmla="*/ 2547 w 256"/>
                <a:gd name="T91" fmla="*/ 7759 h 139"/>
                <a:gd name="T92" fmla="*/ 2633 w 256"/>
                <a:gd name="T93" fmla="*/ 7759 h 139"/>
                <a:gd name="T94" fmla="*/ 2706 w 256"/>
                <a:gd name="T95" fmla="*/ 7031 h 139"/>
                <a:gd name="T96" fmla="*/ 2825 w 256"/>
                <a:gd name="T97" fmla="*/ 6584 h 139"/>
                <a:gd name="T98" fmla="*/ 2706 w 256"/>
                <a:gd name="T99" fmla="*/ 4300 h 139"/>
                <a:gd name="T100" fmla="*/ 2478 w 256"/>
                <a:gd name="T101" fmla="*/ 3678 h 139"/>
                <a:gd name="T102" fmla="*/ 2265 w 256"/>
                <a:gd name="T103" fmla="*/ 3071 h 139"/>
                <a:gd name="T104" fmla="*/ 2177 w 256"/>
                <a:gd name="T105" fmla="*/ 3475 h 139"/>
                <a:gd name="T106" fmla="*/ 1964 w 256"/>
                <a:gd name="T107" fmla="*/ 2006 h 139"/>
                <a:gd name="T108" fmla="*/ 1766 w 256"/>
                <a:gd name="T109" fmla="*/ 632 h 139"/>
                <a:gd name="T110" fmla="*/ 1752 w 256"/>
                <a:gd name="T111" fmla="*/ 2 h 139"/>
                <a:gd name="T112" fmla="*/ 1482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GB"/>
            </a:p>
          </p:txBody>
        </p:sp>
        <p:sp>
          <p:nvSpPr>
            <p:cNvPr id="34202" name="Freeform 408"/>
            <p:cNvSpPr>
              <a:spLocks/>
            </p:cNvSpPr>
            <p:nvPr/>
          </p:nvSpPr>
          <p:spPr bwMode="auto">
            <a:xfrm>
              <a:off x="2808" y="1689"/>
              <a:ext cx="22" cy="30"/>
            </a:xfrm>
            <a:custGeom>
              <a:avLst/>
              <a:gdLst>
                <a:gd name="T0" fmla="*/ 247 w 19"/>
                <a:gd name="T1" fmla="*/ 0 h 30"/>
                <a:gd name="T2" fmla="*/ 195 w 19"/>
                <a:gd name="T3" fmla="*/ 0 h 30"/>
                <a:gd name="T4" fmla="*/ 145 w 19"/>
                <a:gd name="T5" fmla="*/ 0 h 30"/>
                <a:gd name="T6" fmla="*/ 93 w 19"/>
                <a:gd name="T7" fmla="*/ 7 h 30"/>
                <a:gd name="T8" fmla="*/ 2 w 19"/>
                <a:gd name="T9" fmla="*/ 7 h 30"/>
                <a:gd name="T10" fmla="*/ 93 w 19"/>
                <a:gd name="T11" fmla="*/ 15 h 30"/>
                <a:gd name="T12" fmla="*/ 2 w 19"/>
                <a:gd name="T13" fmla="*/ 15 h 30"/>
                <a:gd name="T14" fmla="*/ 0 w 19"/>
                <a:gd name="T15" fmla="*/ 19 h 30"/>
                <a:gd name="T16" fmla="*/ 247 w 19"/>
                <a:gd name="T17" fmla="*/ 28 h 30"/>
                <a:gd name="T18" fmla="*/ 351 w 19"/>
                <a:gd name="T19" fmla="*/ 30 h 30"/>
                <a:gd name="T20" fmla="*/ 406 w 19"/>
                <a:gd name="T21" fmla="*/ 15 h 30"/>
                <a:gd name="T22" fmla="*/ 331 w 19"/>
                <a:gd name="T23" fmla="*/ 8 h 30"/>
                <a:gd name="T24" fmla="*/ 24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GB"/>
            </a:p>
          </p:txBody>
        </p:sp>
        <p:sp>
          <p:nvSpPr>
            <p:cNvPr id="34203" name="Freeform 409"/>
            <p:cNvSpPr>
              <a:spLocks/>
            </p:cNvSpPr>
            <p:nvPr/>
          </p:nvSpPr>
          <p:spPr bwMode="auto">
            <a:xfrm>
              <a:off x="535" y="1109"/>
              <a:ext cx="1146" cy="620"/>
            </a:xfrm>
            <a:custGeom>
              <a:avLst/>
              <a:gdLst>
                <a:gd name="T0" fmla="*/ 8230 w 1025"/>
                <a:gd name="T1" fmla="*/ 7415 h 501"/>
                <a:gd name="T2" fmla="*/ 8697 w 1025"/>
                <a:gd name="T3" fmla="*/ 3074 h 501"/>
                <a:gd name="T4" fmla="*/ 7840 w 1025"/>
                <a:gd name="T5" fmla="*/ 4842 h 501"/>
                <a:gd name="T6" fmla="*/ 7491 w 1025"/>
                <a:gd name="T7" fmla="*/ 2944 h 501"/>
                <a:gd name="T8" fmla="*/ 7469 w 1025"/>
                <a:gd name="T9" fmla="*/ 343 h 501"/>
                <a:gd name="T10" fmla="*/ 7339 w 1025"/>
                <a:gd name="T11" fmla="*/ 3573 h 501"/>
                <a:gd name="T12" fmla="*/ 6798 w 1025"/>
                <a:gd name="T13" fmla="*/ 6590 h 501"/>
                <a:gd name="T14" fmla="*/ 6905 w 1025"/>
                <a:gd name="T15" fmla="*/ 4842 h 501"/>
                <a:gd name="T16" fmla="*/ 6472 w 1025"/>
                <a:gd name="T17" fmla="*/ 5579 h 501"/>
                <a:gd name="T18" fmla="*/ 5644 w 1025"/>
                <a:gd name="T19" fmla="*/ 4750 h 501"/>
                <a:gd name="T20" fmla="*/ 5293 w 1025"/>
                <a:gd name="T21" fmla="*/ 5826 h 501"/>
                <a:gd name="T22" fmla="*/ 4530 w 1025"/>
                <a:gd name="T23" fmla="*/ 4105 h 501"/>
                <a:gd name="T24" fmla="*/ 3568 w 1025"/>
                <a:gd name="T25" fmla="*/ 3074 h 501"/>
                <a:gd name="T26" fmla="*/ 3015 w 1025"/>
                <a:gd name="T27" fmla="*/ 2484 h 501"/>
                <a:gd name="T28" fmla="*/ 1319 w 1025"/>
                <a:gd name="T29" fmla="*/ 6254 h 501"/>
                <a:gd name="T30" fmla="*/ 253 w 1025"/>
                <a:gd name="T31" fmla="*/ 16603 h 501"/>
                <a:gd name="T32" fmla="*/ 771 w 1025"/>
                <a:gd name="T33" fmla="*/ 22211 h 501"/>
                <a:gd name="T34" fmla="*/ 498 w 1025"/>
                <a:gd name="T35" fmla="*/ 24222 h 501"/>
                <a:gd name="T36" fmla="*/ 670 w 1025"/>
                <a:gd name="T37" fmla="*/ 26128 h 501"/>
                <a:gd name="T38" fmla="*/ 670 w 1025"/>
                <a:gd name="T39" fmla="*/ 28182 h 501"/>
                <a:gd name="T40" fmla="*/ 395 w 1025"/>
                <a:gd name="T41" fmla="*/ 29453 h 501"/>
                <a:gd name="T42" fmla="*/ 617 w 1025"/>
                <a:gd name="T43" fmla="*/ 29975 h 501"/>
                <a:gd name="T44" fmla="*/ 731 w 1025"/>
                <a:gd name="T45" fmla="*/ 31467 h 501"/>
                <a:gd name="T46" fmla="*/ 801 w 1025"/>
                <a:gd name="T47" fmla="*/ 32604 h 501"/>
                <a:gd name="T48" fmla="*/ 2817 w 1025"/>
                <a:gd name="T49" fmla="*/ 32604 h 501"/>
                <a:gd name="T50" fmla="*/ 4858 w 1025"/>
                <a:gd name="T51" fmla="*/ 32137 h 501"/>
                <a:gd name="T52" fmla="*/ 6035 w 1025"/>
                <a:gd name="T53" fmla="*/ 35914 h 501"/>
                <a:gd name="T54" fmla="*/ 5993 w 1025"/>
                <a:gd name="T55" fmla="*/ 43355 h 501"/>
                <a:gd name="T56" fmla="*/ 7218 w 1025"/>
                <a:gd name="T57" fmla="*/ 40018 h 501"/>
                <a:gd name="T58" fmla="*/ 8497 w 1025"/>
                <a:gd name="T59" fmla="*/ 35277 h 501"/>
                <a:gd name="T60" fmla="*/ 8992 w 1025"/>
                <a:gd name="T61" fmla="*/ 37352 h 501"/>
                <a:gd name="T62" fmla="*/ 8734 w 1025"/>
                <a:gd name="T63" fmla="*/ 39410 h 501"/>
                <a:gd name="T64" fmla="*/ 9488 w 1025"/>
                <a:gd name="T65" fmla="*/ 38441 h 501"/>
                <a:gd name="T66" fmla="*/ 8972 w 1025"/>
                <a:gd name="T67" fmla="*/ 35635 h 501"/>
                <a:gd name="T68" fmla="*/ 9247 w 1025"/>
                <a:gd name="T69" fmla="*/ 32922 h 501"/>
                <a:gd name="T70" fmla="*/ 8393 w 1025"/>
                <a:gd name="T71" fmla="*/ 34016 h 501"/>
                <a:gd name="T72" fmla="*/ 10155 w 1025"/>
                <a:gd name="T73" fmla="*/ 29453 h 501"/>
                <a:gd name="T74" fmla="*/ 10670 w 1025"/>
                <a:gd name="T75" fmla="*/ 25899 h 501"/>
                <a:gd name="T76" fmla="*/ 10143 w 1025"/>
                <a:gd name="T77" fmla="*/ 25899 h 501"/>
                <a:gd name="T78" fmla="*/ 10237 w 1025"/>
                <a:gd name="T79" fmla="*/ 23800 h 501"/>
                <a:gd name="T80" fmla="*/ 10170 w 1025"/>
                <a:gd name="T81" fmla="*/ 22851 h 501"/>
                <a:gd name="T82" fmla="*/ 10031 w 1025"/>
                <a:gd name="T83" fmla="*/ 20928 h 501"/>
                <a:gd name="T84" fmla="*/ 10031 w 1025"/>
                <a:gd name="T85" fmla="*/ 19110 h 501"/>
                <a:gd name="T86" fmla="*/ 10009 w 1025"/>
                <a:gd name="T87" fmla="*/ 16390 h 501"/>
                <a:gd name="T88" fmla="*/ 9787 w 1025"/>
                <a:gd name="T89" fmla="*/ 17622 h 501"/>
                <a:gd name="T90" fmla="*/ 9318 w 1025"/>
                <a:gd name="T91" fmla="*/ 19232 h 501"/>
                <a:gd name="T92" fmla="*/ 9262 w 1025"/>
                <a:gd name="T93" fmla="*/ 16957 h 501"/>
                <a:gd name="T94" fmla="*/ 9164 w 1025"/>
                <a:gd name="T95" fmla="*/ 14037 h 501"/>
                <a:gd name="T96" fmla="*/ 8401 w 1025"/>
                <a:gd name="T97" fmla="*/ 14306 h 501"/>
                <a:gd name="T98" fmla="*/ 8024 w 1025"/>
                <a:gd name="T99" fmla="*/ 22211 h 501"/>
                <a:gd name="T100" fmla="*/ 7309 w 1025"/>
                <a:gd name="T101" fmla="*/ 28629 h 501"/>
                <a:gd name="T102" fmla="*/ 7076 w 1025"/>
                <a:gd name="T103" fmla="*/ 24815 h 501"/>
                <a:gd name="T104" fmla="*/ 6205 w 1025"/>
                <a:gd name="T105" fmla="*/ 20292 h 501"/>
                <a:gd name="T106" fmla="*/ 5919 w 1025"/>
                <a:gd name="T107" fmla="*/ 17622 h 501"/>
                <a:gd name="T108" fmla="*/ 6714 w 1025"/>
                <a:gd name="T109" fmla="*/ 12321 h 501"/>
                <a:gd name="T110" fmla="*/ 7113 w 1025"/>
                <a:gd name="T111" fmla="*/ 10801 h 501"/>
                <a:gd name="T112" fmla="*/ 7491 w 1025"/>
                <a:gd name="T113" fmla="*/ 8544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GB"/>
            </a:p>
          </p:txBody>
        </p:sp>
        <p:sp>
          <p:nvSpPr>
            <p:cNvPr id="34204" name="Freeform 410"/>
            <p:cNvSpPr>
              <a:spLocks/>
            </p:cNvSpPr>
            <p:nvPr/>
          </p:nvSpPr>
          <p:spPr bwMode="auto">
            <a:xfrm>
              <a:off x="1396" y="1076"/>
              <a:ext cx="313" cy="226"/>
            </a:xfrm>
            <a:custGeom>
              <a:avLst/>
              <a:gdLst>
                <a:gd name="T0" fmla="*/ 2127 w 280"/>
                <a:gd name="T1" fmla="*/ 3976 h 182"/>
                <a:gd name="T2" fmla="*/ 2022 w 280"/>
                <a:gd name="T3" fmla="*/ 3094 h 182"/>
                <a:gd name="T4" fmla="*/ 1906 w 280"/>
                <a:gd name="T5" fmla="*/ 3094 h 182"/>
                <a:gd name="T6" fmla="*/ 1705 w 280"/>
                <a:gd name="T7" fmla="*/ 3491 h 182"/>
                <a:gd name="T8" fmla="*/ 1751 w 280"/>
                <a:gd name="T9" fmla="*/ 2462 h 182"/>
                <a:gd name="T10" fmla="*/ 1818 w 280"/>
                <a:gd name="T11" fmla="*/ 2231 h 182"/>
                <a:gd name="T12" fmla="*/ 1393 w 280"/>
                <a:gd name="T13" fmla="*/ 2231 h 182"/>
                <a:gd name="T14" fmla="*/ 1327 w 280"/>
                <a:gd name="T15" fmla="*/ 2462 h 182"/>
                <a:gd name="T16" fmla="*/ 1258 w 280"/>
                <a:gd name="T17" fmla="*/ 2231 h 182"/>
                <a:gd name="T18" fmla="*/ 1128 w 280"/>
                <a:gd name="T19" fmla="*/ 2231 h 182"/>
                <a:gd name="T20" fmla="*/ 964 w 280"/>
                <a:gd name="T21" fmla="*/ 672 h 182"/>
                <a:gd name="T22" fmla="*/ 771 w 280"/>
                <a:gd name="T23" fmla="*/ 1036 h 182"/>
                <a:gd name="T24" fmla="*/ 717 w 280"/>
                <a:gd name="T25" fmla="*/ 1983 h 182"/>
                <a:gd name="T26" fmla="*/ 641 w 280"/>
                <a:gd name="T27" fmla="*/ 3273 h 182"/>
                <a:gd name="T28" fmla="*/ 461 w 280"/>
                <a:gd name="T29" fmla="*/ 2462 h 182"/>
                <a:gd name="T30" fmla="*/ 253 w 280"/>
                <a:gd name="T31" fmla="*/ 1286 h 182"/>
                <a:gd name="T32" fmla="*/ 56 w 280"/>
                <a:gd name="T33" fmla="*/ 4626 h 182"/>
                <a:gd name="T34" fmla="*/ 321 w 280"/>
                <a:gd name="T35" fmla="*/ 5059 h 182"/>
                <a:gd name="T36" fmla="*/ 783 w 280"/>
                <a:gd name="T37" fmla="*/ 5059 h 182"/>
                <a:gd name="T38" fmla="*/ 1182 w 280"/>
                <a:gd name="T39" fmla="*/ 4626 h 182"/>
                <a:gd name="T40" fmla="*/ 1315 w 280"/>
                <a:gd name="T41" fmla="*/ 5744 h 182"/>
                <a:gd name="T42" fmla="*/ 1258 w 280"/>
                <a:gd name="T43" fmla="*/ 7040 h 182"/>
                <a:gd name="T44" fmla="*/ 1576 w 280"/>
                <a:gd name="T45" fmla="*/ 7040 h 182"/>
                <a:gd name="T46" fmla="*/ 1506 w 280"/>
                <a:gd name="T47" fmla="*/ 10025 h 182"/>
                <a:gd name="T48" fmla="*/ 1818 w 280"/>
                <a:gd name="T49" fmla="*/ 10644 h 182"/>
                <a:gd name="T50" fmla="*/ 1406 w 280"/>
                <a:gd name="T51" fmla="*/ 10159 h 182"/>
                <a:gd name="T52" fmla="*/ 1006 w 280"/>
                <a:gd name="T53" fmla="*/ 12449 h 182"/>
                <a:gd name="T54" fmla="*/ 641 w 280"/>
                <a:gd name="T55" fmla="*/ 13181 h 182"/>
                <a:gd name="T56" fmla="*/ 1057 w 280"/>
                <a:gd name="T57" fmla="*/ 13181 h 182"/>
                <a:gd name="T58" fmla="*/ 1205 w 280"/>
                <a:gd name="T59" fmla="*/ 13181 h 182"/>
                <a:gd name="T60" fmla="*/ 1315 w 280"/>
                <a:gd name="T61" fmla="*/ 14455 h 182"/>
                <a:gd name="T62" fmla="*/ 1525 w 280"/>
                <a:gd name="T63" fmla="*/ 16032 h 182"/>
                <a:gd name="T64" fmla="*/ 1818 w 280"/>
                <a:gd name="T65" fmla="*/ 15352 h 182"/>
                <a:gd name="T66" fmla="*/ 1946 w 280"/>
                <a:gd name="T67" fmla="*/ 15352 h 182"/>
                <a:gd name="T68" fmla="*/ 2127 w 280"/>
                <a:gd name="T69" fmla="*/ 16032 h 182"/>
                <a:gd name="T70" fmla="*/ 2229 w 280"/>
                <a:gd name="T71" fmla="*/ 14725 h 182"/>
                <a:gd name="T72" fmla="*/ 2204 w 280"/>
                <a:gd name="T73" fmla="*/ 13617 h 182"/>
                <a:gd name="T74" fmla="*/ 2133 w 280"/>
                <a:gd name="T75" fmla="*/ 12911 h 182"/>
                <a:gd name="T76" fmla="*/ 2064 w 280"/>
                <a:gd name="T77" fmla="*/ 12215 h 182"/>
                <a:gd name="T78" fmla="*/ 2022 w 280"/>
                <a:gd name="T79" fmla="*/ 11342 h 182"/>
                <a:gd name="T80" fmla="*/ 2127 w 280"/>
                <a:gd name="T81" fmla="*/ 10855 h 182"/>
                <a:gd name="T82" fmla="*/ 2229 w 280"/>
                <a:gd name="T83" fmla="*/ 10159 h 182"/>
                <a:gd name="T84" fmla="*/ 2517 w 280"/>
                <a:gd name="T85" fmla="*/ 10452 h 182"/>
                <a:gd name="T86" fmla="*/ 2313 w 280"/>
                <a:gd name="T87" fmla="*/ 11740 h 182"/>
                <a:gd name="T88" fmla="*/ 2446 w 280"/>
                <a:gd name="T89" fmla="*/ 12215 h 182"/>
                <a:gd name="T90" fmla="*/ 2631 w 280"/>
                <a:gd name="T91" fmla="*/ 11641 h 182"/>
                <a:gd name="T92" fmla="*/ 2752 w 280"/>
                <a:gd name="T93" fmla="*/ 10855 h 182"/>
                <a:gd name="T94" fmla="*/ 2838 w 280"/>
                <a:gd name="T95" fmla="*/ 10159 h 182"/>
                <a:gd name="T96" fmla="*/ 2778 w 280"/>
                <a:gd name="T97" fmla="*/ 10025 h 182"/>
                <a:gd name="T98" fmla="*/ 2631 w 280"/>
                <a:gd name="T99" fmla="*/ 9796 h 182"/>
                <a:gd name="T100" fmla="*/ 2631 w 280"/>
                <a:gd name="T101" fmla="*/ 9134 h 182"/>
                <a:gd name="T102" fmla="*/ 2631 w 280"/>
                <a:gd name="T103" fmla="*/ 8857 h 182"/>
                <a:gd name="T104" fmla="*/ 2539 w 280"/>
                <a:gd name="T105" fmla="*/ 8073 h 182"/>
                <a:gd name="T106" fmla="*/ 2462 w 280"/>
                <a:gd name="T107" fmla="*/ 8073 h 182"/>
                <a:gd name="T108" fmla="*/ 2313 w 280"/>
                <a:gd name="T109" fmla="*/ 7782 h 182"/>
                <a:gd name="T110" fmla="*/ 2265 w 280"/>
                <a:gd name="T111" fmla="*/ 7040 h 182"/>
                <a:gd name="T112" fmla="*/ 2335 w 280"/>
                <a:gd name="T113" fmla="*/ 6684 h 182"/>
                <a:gd name="T114" fmla="*/ 2313 w 280"/>
                <a:gd name="T115" fmla="*/ 6267 h 182"/>
                <a:gd name="T116" fmla="*/ 2133 w 280"/>
                <a:gd name="T117" fmla="*/ 5744 h 182"/>
                <a:gd name="T118" fmla="*/ 2127 w 280"/>
                <a:gd name="T119" fmla="*/ 5744 h 182"/>
                <a:gd name="T120" fmla="*/ 2265 w 280"/>
                <a:gd name="T121" fmla="*/ 4395 h 182"/>
                <a:gd name="T122" fmla="*/ 1989 w 280"/>
                <a:gd name="T123" fmla="*/ 5059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GB"/>
            </a:p>
          </p:txBody>
        </p:sp>
        <p:sp>
          <p:nvSpPr>
            <p:cNvPr id="34205" name="Freeform 411"/>
            <p:cNvSpPr>
              <a:spLocks/>
            </p:cNvSpPr>
            <p:nvPr/>
          </p:nvSpPr>
          <p:spPr bwMode="auto">
            <a:xfrm>
              <a:off x="1489" y="935"/>
              <a:ext cx="382" cy="97"/>
            </a:xfrm>
            <a:custGeom>
              <a:avLst/>
              <a:gdLst>
                <a:gd name="T0" fmla="*/ 915 w 341"/>
                <a:gd name="T1" fmla="*/ 5518 h 78"/>
                <a:gd name="T2" fmla="*/ 664 w 341"/>
                <a:gd name="T3" fmla="*/ 6196 h 78"/>
                <a:gd name="T4" fmla="*/ 553 w 341"/>
                <a:gd name="T5" fmla="*/ 5518 h 78"/>
                <a:gd name="T6" fmla="*/ 664 w 341"/>
                <a:gd name="T7" fmla="*/ 5377 h 78"/>
                <a:gd name="T8" fmla="*/ 441 w 341"/>
                <a:gd name="T9" fmla="*/ 4839 h 78"/>
                <a:gd name="T10" fmla="*/ 1014 w 341"/>
                <a:gd name="T11" fmla="*/ 4399 h 78"/>
                <a:gd name="T12" fmla="*/ 744 w 341"/>
                <a:gd name="T13" fmla="*/ 3042 h 78"/>
                <a:gd name="T14" fmla="*/ 1103 w 341"/>
                <a:gd name="T15" fmla="*/ 3042 h 78"/>
                <a:gd name="T16" fmla="*/ 1271 w 341"/>
                <a:gd name="T17" fmla="*/ 3191 h 78"/>
                <a:gd name="T18" fmla="*/ 1157 w 341"/>
                <a:gd name="T19" fmla="*/ 2796 h 78"/>
                <a:gd name="T20" fmla="*/ 1699 w 341"/>
                <a:gd name="T21" fmla="*/ 2023 h 78"/>
                <a:gd name="T22" fmla="*/ 1951 w 341"/>
                <a:gd name="T23" fmla="*/ 1627 h 78"/>
                <a:gd name="T24" fmla="*/ 1424 w 341"/>
                <a:gd name="T25" fmla="*/ 2023 h 78"/>
                <a:gd name="T26" fmla="*/ 817 w 341"/>
                <a:gd name="T27" fmla="*/ 2307 h 78"/>
                <a:gd name="T28" fmla="*/ 1312 w 341"/>
                <a:gd name="T29" fmla="*/ 1855 h 78"/>
                <a:gd name="T30" fmla="*/ 744 w 341"/>
                <a:gd name="T31" fmla="*/ 2516 h 78"/>
                <a:gd name="T32" fmla="*/ 562 w 341"/>
                <a:gd name="T33" fmla="*/ 2023 h 78"/>
                <a:gd name="T34" fmla="*/ 1103 w 341"/>
                <a:gd name="T35" fmla="*/ 1855 h 78"/>
                <a:gd name="T36" fmla="*/ 553 w 341"/>
                <a:gd name="T37" fmla="*/ 1855 h 78"/>
                <a:gd name="T38" fmla="*/ 905 w 341"/>
                <a:gd name="T39" fmla="*/ 1308 h 78"/>
                <a:gd name="T40" fmla="*/ 459 w 341"/>
                <a:gd name="T41" fmla="*/ 1308 h 78"/>
                <a:gd name="T42" fmla="*/ 1053 w 341"/>
                <a:gd name="T43" fmla="*/ 680 h 78"/>
                <a:gd name="T44" fmla="*/ 1779 w 341"/>
                <a:gd name="T45" fmla="*/ 1200 h 78"/>
                <a:gd name="T46" fmla="*/ 1699 w 341"/>
                <a:gd name="T47" fmla="*/ 2 h 78"/>
                <a:gd name="T48" fmla="*/ 2248 w 341"/>
                <a:gd name="T49" fmla="*/ 2 h 78"/>
                <a:gd name="T50" fmla="*/ 2105 w 341"/>
                <a:gd name="T51" fmla="*/ 0 h 78"/>
                <a:gd name="T52" fmla="*/ 2906 w 341"/>
                <a:gd name="T53" fmla="*/ 2 h 78"/>
                <a:gd name="T54" fmla="*/ 3703 w 341"/>
                <a:gd name="T55" fmla="*/ 680 h 78"/>
                <a:gd name="T56" fmla="*/ 3189 w 341"/>
                <a:gd name="T57" fmla="*/ 1308 h 78"/>
                <a:gd name="T58" fmla="*/ 2647 w 341"/>
                <a:gd name="T59" fmla="*/ 1855 h 78"/>
                <a:gd name="T60" fmla="*/ 3273 w 341"/>
                <a:gd name="T61" fmla="*/ 1308 h 78"/>
                <a:gd name="T62" fmla="*/ 2701 w 341"/>
                <a:gd name="T63" fmla="*/ 2516 h 78"/>
                <a:gd name="T64" fmla="*/ 2105 w 341"/>
                <a:gd name="T65" fmla="*/ 3537 h 78"/>
                <a:gd name="T66" fmla="*/ 1597 w 341"/>
                <a:gd name="T67" fmla="*/ 3891 h 78"/>
                <a:gd name="T68" fmla="*/ 1903 w 341"/>
                <a:gd name="T69" fmla="*/ 4399 h 78"/>
                <a:gd name="T70" fmla="*/ 1457 w 341"/>
                <a:gd name="T71" fmla="*/ 4553 h 78"/>
                <a:gd name="T72" fmla="*/ 1823 w 341"/>
                <a:gd name="T73" fmla="*/ 4839 h 78"/>
                <a:gd name="T74" fmla="*/ 1340 w 341"/>
                <a:gd name="T75" fmla="*/ 5518 h 78"/>
                <a:gd name="T76" fmla="*/ 1312 w 341"/>
                <a:gd name="T77" fmla="*/ 6419 h 78"/>
                <a:gd name="T78" fmla="*/ 915 w 341"/>
                <a:gd name="T79" fmla="*/ 6419 h 78"/>
                <a:gd name="T80" fmla="*/ 1236 w 341"/>
                <a:gd name="T81" fmla="*/ 7471 h 78"/>
                <a:gd name="T82" fmla="*/ 839 w 341"/>
                <a:gd name="T83" fmla="*/ 7632 h 78"/>
                <a:gd name="T84" fmla="*/ 410 w 341"/>
                <a:gd name="T85" fmla="*/ 7632 h 78"/>
                <a:gd name="T86" fmla="*/ 0 w 341"/>
                <a:gd name="T87" fmla="*/ 7471 h 78"/>
                <a:gd name="T88" fmla="*/ 280 w 341"/>
                <a:gd name="T89" fmla="*/ 6693 h 78"/>
                <a:gd name="T90" fmla="*/ 239 w 341"/>
                <a:gd name="T91" fmla="*/ 6018 h 78"/>
                <a:gd name="T92" fmla="*/ 664 w 341"/>
                <a:gd name="T93" fmla="*/ 6419 h 78"/>
                <a:gd name="T94" fmla="*/ 915 w 341"/>
                <a:gd name="T95" fmla="*/ 5518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GB"/>
            </a:p>
          </p:txBody>
        </p:sp>
        <p:sp>
          <p:nvSpPr>
            <p:cNvPr id="34206" name="Freeform 412"/>
            <p:cNvSpPr>
              <a:spLocks/>
            </p:cNvSpPr>
            <p:nvPr/>
          </p:nvSpPr>
          <p:spPr bwMode="auto">
            <a:xfrm>
              <a:off x="1027" y="1085"/>
              <a:ext cx="212" cy="88"/>
            </a:xfrm>
            <a:custGeom>
              <a:avLst/>
              <a:gdLst>
                <a:gd name="T0" fmla="*/ 1232 w 190"/>
                <a:gd name="T1" fmla="*/ 5766 h 71"/>
                <a:gd name="T2" fmla="*/ 1186 w 190"/>
                <a:gd name="T3" fmla="*/ 5326 h 71"/>
                <a:gd name="T4" fmla="*/ 1129 w 190"/>
                <a:gd name="T5" fmla="*/ 5326 h 71"/>
                <a:gd name="T6" fmla="*/ 928 w 190"/>
                <a:gd name="T7" fmla="*/ 5766 h 71"/>
                <a:gd name="T8" fmla="*/ 615 w 190"/>
                <a:gd name="T9" fmla="*/ 6141 h 71"/>
                <a:gd name="T10" fmla="*/ 286 w 190"/>
                <a:gd name="T11" fmla="*/ 6435 h 71"/>
                <a:gd name="T12" fmla="*/ 286 w 190"/>
                <a:gd name="T13" fmla="*/ 5766 h 71"/>
                <a:gd name="T14" fmla="*/ 0 w 190"/>
                <a:gd name="T15" fmla="*/ 4922 h 71"/>
                <a:gd name="T16" fmla="*/ 69 w 190"/>
                <a:gd name="T17" fmla="*/ 4215 h 71"/>
                <a:gd name="T18" fmla="*/ 409 w 190"/>
                <a:gd name="T19" fmla="*/ 4132 h 71"/>
                <a:gd name="T20" fmla="*/ 746 w 190"/>
                <a:gd name="T21" fmla="*/ 3753 h 71"/>
                <a:gd name="T22" fmla="*/ 437 w 190"/>
                <a:gd name="T23" fmla="*/ 3659 h 71"/>
                <a:gd name="T24" fmla="*/ 96 w 190"/>
                <a:gd name="T25" fmla="*/ 3401 h 71"/>
                <a:gd name="T26" fmla="*/ 69 w 190"/>
                <a:gd name="T27" fmla="*/ 3138 h 71"/>
                <a:gd name="T28" fmla="*/ 494 w 190"/>
                <a:gd name="T29" fmla="*/ 2382 h 71"/>
                <a:gd name="T30" fmla="*/ 165 w 190"/>
                <a:gd name="T31" fmla="*/ 2532 h 71"/>
                <a:gd name="T32" fmla="*/ 256 w 190"/>
                <a:gd name="T33" fmla="*/ 2170 h 71"/>
                <a:gd name="T34" fmla="*/ 96 w 190"/>
                <a:gd name="T35" fmla="*/ 2170 h 71"/>
                <a:gd name="T36" fmla="*/ 329 w 190"/>
                <a:gd name="T37" fmla="*/ 1441 h 71"/>
                <a:gd name="T38" fmla="*/ 316 w 190"/>
                <a:gd name="T39" fmla="*/ 1155 h 71"/>
                <a:gd name="T40" fmla="*/ 615 w 190"/>
                <a:gd name="T41" fmla="*/ 657 h 71"/>
                <a:gd name="T42" fmla="*/ 880 w 190"/>
                <a:gd name="T43" fmla="*/ 0 h 71"/>
                <a:gd name="T44" fmla="*/ 928 w 190"/>
                <a:gd name="T45" fmla="*/ 345 h 71"/>
                <a:gd name="T46" fmla="*/ 761 w 190"/>
                <a:gd name="T47" fmla="*/ 1155 h 71"/>
                <a:gd name="T48" fmla="*/ 880 w 190"/>
                <a:gd name="T49" fmla="*/ 814 h 71"/>
                <a:gd name="T50" fmla="*/ 1000 w 190"/>
                <a:gd name="T51" fmla="*/ 345 h 71"/>
                <a:gd name="T52" fmla="*/ 1115 w 190"/>
                <a:gd name="T53" fmla="*/ 1155 h 71"/>
                <a:gd name="T54" fmla="*/ 1035 w 190"/>
                <a:gd name="T55" fmla="*/ 1441 h 71"/>
                <a:gd name="T56" fmla="*/ 1096 w 190"/>
                <a:gd name="T57" fmla="*/ 1251 h 71"/>
                <a:gd name="T58" fmla="*/ 1232 w 190"/>
                <a:gd name="T59" fmla="*/ 1155 h 71"/>
                <a:gd name="T60" fmla="*/ 1257 w 190"/>
                <a:gd name="T61" fmla="*/ 814 h 71"/>
                <a:gd name="T62" fmla="*/ 1288 w 190"/>
                <a:gd name="T63" fmla="*/ 345 h 71"/>
                <a:gd name="T64" fmla="*/ 1390 w 190"/>
                <a:gd name="T65" fmla="*/ 1155 h 71"/>
                <a:gd name="T66" fmla="*/ 1323 w 190"/>
                <a:gd name="T67" fmla="*/ 2170 h 71"/>
                <a:gd name="T68" fmla="*/ 1447 w 190"/>
                <a:gd name="T69" fmla="*/ 1775 h 71"/>
                <a:gd name="T70" fmla="*/ 1551 w 190"/>
                <a:gd name="T71" fmla="*/ 2 h 71"/>
                <a:gd name="T72" fmla="*/ 1746 w 190"/>
                <a:gd name="T73" fmla="*/ 2 h 71"/>
                <a:gd name="T74" fmla="*/ 1787 w 190"/>
                <a:gd name="T75" fmla="*/ 1155 h 71"/>
                <a:gd name="T76" fmla="*/ 1652 w 190"/>
                <a:gd name="T77" fmla="*/ 2727 h 71"/>
                <a:gd name="T78" fmla="*/ 1677 w 190"/>
                <a:gd name="T79" fmla="*/ 3659 h 71"/>
                <a:gd name="T80" fmla="*/ 1712 w 190"/>
                <a:gd name="T81" fmla="*/ 3659 h 71"/>
                <a:gd name="T82" fmla="*/ 1896 w 190"/>
                <a:gd name="T83" fmla="*/ 4215 h 71"/>
                <a:gd name="T84" fmla="*/ 1871 w 190"/>
                <a:gd name="T85" fmla="*/ 4498 h 71"/>
                <a:gd name="T86" fmla="*/ 1791 w 190"/>
                <a:gd name="T87" fmla="*/ 4922 h 71"/>
                <a:gd name="T88" fmla="*/ 1791 w 190"/>
                <a:gd name="T89" fmla="*/ 4498 h 71"/>
                <a:gd name="T90" fmla="*/ 1729 w 190"/>
                <a:gd name="T91" fmla="*/ 4652 h 71"/>
                <a:gd name="T92" fmla="*/ 1677 w 190"/>
                <a:gd name="T93" fmla="*/ 4652 h 71"/>
                <a:gd name="T94" fmla="*/ 1579 w 190"/>
                <a:gd name="T95" fmla="*/ 4922 h 71"/>
                <a:gd name="T96" fmla="*/ 1551 w 190"/>
                <a:gd name="T97" fmla="*/ 4922 h 71"/>
                <a:gd name="T98" fmla="*/ 1523 w 190"/>
                <a:gd name="T99" fmla="*/ 5766 h 71"/>
                <a:gd name="T100" fmla="*/ 1677 w 190"/>
                <a:gd name="T101" fmla="*/ 5121 h 71"/>
                <a:gd name="T102" fmla="*/ 1677 w 190"/>
                <a:gd name="T103" fmla="*/ 5326 h 71"/>
                <a:gd name="T104" fmla="*/ 1579 w 190"/>
                <a:gd name="T105" fmla="*/ 5766 h 71"/>
                <a:gd name="T106" fmla="*/ 1232 w 190"/>
                <a:gd name="T107" fmla="*/ 57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GB"/>
            </a:p>
          </p:txBody>
        </p:sp>
        <p:sp>
          <p:nvSpPr>
            <p:cNvPr id="34207" name="Freeform 413"/>
            <p:cNvSpPr>
              <a:spLocks/>
            </p:cNvSpPr>
            <p:nvPr/>
          </p:nvSpPr>
          <p:spPr bwMode="auto">
            <a:xfrm>
              <a:off x="967" y="1064"/>
              <a:ext cx="152" cy="62"/>
            </a:xfrm>
            <a:custGeom>
              <a:avLst/>
              <a:gdLst>
                <a:gd name="T0" fmla="*/ 538 w 137"/>
                <a:gd name="T1" fmla="*/ 3026 h 50"/>
                <a:gd name="T2" fmla="*/ 353 w 137"/>
                <a:gd name="T3" fmla="*/ 4165 h 50"/>
                <a:gd name="T4" fmla="*/ 75 w 137"/>
                <a:gd name="T5" fmla="*/ 4561 h 50"/>
                <a:gd name="T6" fmla="*/ 50 w 137"/>
                <a:gd name="T7" fmla="*/ 3678 h 50"/>
                <a:gd name="T8" fmla="*/ 0 w 137"/>
                <a:gd name="T9" fmla="*/ 3359 h 50"/>
                <a:gd name="T10" fmla="*/ 170 w 137"/>
                <a:gd name="T11" fmla="*/ 2392 h 50"/>
                <a:gd name="T12" fmla="*/ 233 w 137"/>
                <a:gd name="T13" fmla="*/ 1929 h 50"/>
                <a:gd name="T14" fmla="*/ 437 w 137"/>
                <a:gd name="T15" fmla="*/ 936 h 50"/>
                <a:gd name="T16" fmla="*/ 437 w 137"/>
                <a:gd name="T17" fmla="*/ 278 h 50"/>
                <a:gd name="T18" fmla="*/ 814 w 137"/>
                <a:gd name="T19" fmla="*/ 0 h 50"/>
                <a:gd name="T20" fmla="*/ 903 w 137"/>
                <a:gd name="T21" fmla="*/ 428 h 50"/>
                <a:gd name="T22" fmla="*/ 923 w 137"/>
                <a:gd name="T23" fmla="*/ 658 h 50"/>
                <a:gd name="T24" fmla="*/ 1136 w 137"/>
                <a:gd name="T25" fmla="*/ 428 h 50"/>
                <a:gd name="T26" fmla="*/ 1217 w 137"/>
                <a:gd name="T27" fmla="*/ 1255 h 50"/>
                <a:gd name="T28" fmla="*/ 949 w 137"/>
                <a:gd name="T29" fmla="*/ 2215 h 50"/>
                <a:gd name="T30" fmla="*/ 665 w 137"/>
                <a:gd name="T31" fmla="*/ 2768 h 50"/>
                <a:gd name="T32" fmla="*/ 538 w 137"/>
                <a:gd name="T33" fmla="*/ 3026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GB"/>
            </a:p>
          </p:txBody>
        </p:sp>
        <p:sp>
          <p:nvSpPr>
            <p:cNvPr id="34208" name="Freeform 414"/>
            <p:cNvSpPr>
              <a:spLocks/>
            </p:cNvSpPr>
            <p:nvPr/>
          </p:nvSpPr>
          <p:spPr bwMode="auto">
            <a:xfrm>
              <a:off x="1596" y="1514"/>
              <a:ext cx="102" cy="106"/>
            </a:xfrm>
            <a:custGeom>
              <a:avLst/>
              <a:gdLst>
                <a:gd name="T0" fmla="*/ 417 w 92"/>
                <a:gd name="T1" fmla="*/ 7081 h 85"/>
                <a:gd name="T2" fmla="*/ 417 w 92"/>
                <a:gd name="T3" fmla="*/ 6664 h 85"/>
                <a:gd name="T4" fmla="*/ 184 w 92"/>
                <a:gd name="T5" fmla="*/ 7081 h 85"/>
                <a:gd name="T6" fmla="*/ 0 w 92"/>
                <a:gd name="T7" fmla="*/ 6762 h 85"/>
                <a:gd name="T8" fmla="*/ 50 w 92"/>
                <a:gd name="T9" fmla="*/ 6078 h 85"/>
                <a:gd name="T10" fmla="*/ 139 w 92"/>
                <a:gd name="T11" fmla="*/ 5371 h 85"/>
                <a:gd name="T12" fmla="*/ 50 w 92"/>
                <a:gd name="T13" fmla="*/ 5371 h 85"/>
                <a:gd name="T14" fmla="*/ 75 w 92"/>
                <a:gd name="T15" fmla="*/ 5142 h 85"/>
                <a:gd name="T16" fmla="*/ 184 w 92"/>
                <a:gd name="T17" fmla="*/ 4464 h 85"/>
                <a:gd name="T18" fmla="*/ 211 w 92"/>
                <a:gd name="T19" fmla="*/ 4464 h 85"/>
                <a:gd name="T20" fmla="*/ 226 w 92"/>
                <a:gd name="T21" fmla="*/ 3908 h 85"/>
                <a:gd name="T22" fmla="*/ 211 w 92"/>
                <a:gd name="T23" fmla="*/ 3908 h 85"/>
                <a:gd name="T24" fmla="*/ 249 w 92"/>
                <a:gd name="T25" fmla="*/ 3714 h 85"/>
                <a:gd name="T26" fmla="*/ 391 w 92"/>
                <a:gd name="T27" fmla="*/ 1367 h 85"/>
                <a:gd name="T28" fmla="*/ 516 w 92"/>
                <a:gd name="T29" fmla="*/ 291 h 85"/>
                <a:gd name="T30" fmla="*/ 574 w 92"/>
                <a:gd name="T31" fmla="*/ 0 h 85"/>
                <a:gd name="T32" fmla="*/ 636 w 92"/>
                <a:gd name="T33" fmla="*/ 0 h 85"/>
                <a:gd name="T34" fmla="*/ 568 w 92"/>
                <a:gd name="T35" fmla="*/ 453 h 85"/>
                <a:gd name="T36" fmla="*/ 568 w 92"/>
                <a:gd name="T37" fmla="*/ 705 h 85"/>
                <a:gd name="T38" fmla="*/ 516 w 92"/>
                <a:gd name="T39" fmla="*/ 1367 h 85"/>
                <a:gd name="T40" fmla="*/ 376 w 92"/>
                <a:gd name="T41" fmla="*/ 3714 h 85"/>
                <a:gd name="T42" fmla="*/ 491 w 92"/>
                <a:gd name="T43" fmla="*/ 2431 h 85"/>
                <a:gd name="T44" fmla="*/ 462 w 92"/>
                <a:gd name="T45" fmla="*/ 2651 h 85"/>
                <a:gd name="T46" fmla="*/ 568 w 92"/>
                <a:gd name="T47" fmla="*/ 2651 h 85"/>
                <a:gd name="T48" fmla="*/ 475 w 92"/>
                <a:gd name="T49" fmla="*/ 3212 h 85"/>
                <a:gd name="T50" fmla="*/ 475 w 92"/>
                <a:gd name="T51" fmla="*/ 3714 h 85"/>
                <a:gd name="T52" fmla="*/ 568 w 92"/>
                <a:gd name="T53" fmla="*/ 3908 h 85"/>
                <a:gd name="T54" fmla="*/ 533 w 92"/>
                <a:gd name="T55" fmla="*/ 4123 h 85"/>
                <a:gd name="T56" fmla="*/ 661 w 92"/>
                <a:gd name="T57" fmla="*/ 3714 h 85"/>
                <a:gd name="T58" fmla="*/ 636 w 92"/>
                <a:gd name="T59" fmla="*/ 3908 h 85"/>
                <a:gd name="T60" fmla="*/ 759 w 92"/>
                <a:gd name="T61" fmla="*/ 3908 h 85"/>
                <a:gd name="T62" fmla="*/ 669 w 92"/>
                <a:gd name="T63" fmla="*/ 4874 h 85"/>
                <a:gd name="T64" fmla="*/ 703 w 92"/>
                <a:gd name="T65" fmla="*/ 5142 h 85"/>
                <a:gd name="T66" fmla="*/ 661 w 92"/>
                <a:gd name="T67" fmla="*/ 5678 h 85"/>
                <a:gd name="T68" fmla="*/ 805 w 92"/>
                <a:gd name="T69" fmla="*/ 5142 h 85"/>
                <a:gd name="T70" fmla="*/ 661 w 92"/>
                <a:gd name="T71" fmla="*/ 6078 h 85"/>
                <a:gd name="T72" fmla="*/ 669 w 92"/>
                <a:gd name="T73" fmla="*/ 6412 h 85"/>
                <a:gd name="T74" fmla="*/ 661 w 92"/>
                <a:gd name="T75" fmla="*/ 6412 h 85"/>
                <a:gd name="T76" fmla="*/ 661 w 92"/>
                <a:gd name="T77" fmla="*/ 7081 h 85"/>
                <a:gd name="T78" fmla="*/ 782 w 92"/>
                <a:gd name="T79" fmla="*/ 6078 h 85"/>
                <a:gd name="T80" fmla="*/ 736 w 92"/>
                <a:gd name="T81" fmla="*/ 7081 h 85"/>
                <a:gd name="T82" fmla="*/ 782 w 92"/>
                <a:gd name="T83" fmla="*/ 6664 h 85"/>
                <a:gd name="T84" fmla="*/ 805 w 92"/>
                <a:gd name="T85" fmla="*/ 7333 h 85"/>
                <a:gd name="T86" fmla="*/ 703 w 92"/>
                <a:gd name="T87" fmla="*/ 8774 h 85"/>
                <a:gd name="T88" fmla="*/ 636 w 92"/>
                <a:gd name="T89" fmla="*/ 8626 h 85"/>
                <a:gd name="T90" fmla="*/ 636 w 92"/>
                <a:gd name="T91" fmla="*/ 7999 h 85"/>
                <a:gd name="T92" fmla="*/ 574 w 92"/>
                <a:gd name="T93" fmla="*/ 8353 h 85"/>
                <a:gd name="T94" fmla="*/ 636 w 92"/>
                <a:gd name="T95" fmla="*/ 7081 h 85"/>
                <a:gd name="T96" fmla="*/ 630 w 92"/>
                <a:gd name="T97" fmla="*/ 6664 h 85"/>
                <a:gd name="T98" fmla="*/ 568 w 92"/>
                <a:gd name="T99" fmla="*/ 7480 h 85"/>
                <a:gd name="T100" fmla="*/ 574 w 92"/>
                <a:gd name="T101" fmla="*/ 7081 h 85"/>
                <a:gd name="T102" fmla="*/ 391 w 92"/>
                <a:gd name="T103" fmla="*/ 8626 h 85"/>
                <a:gd name="T104" fmla="*/ 391 w 92"/>
                <a:gd name="T105" fmla="*/ 7999 h 85"/>
                <a:gd name="T106" fmla="*/ 533 w 92"/>
                <a:gd name="T107" fmla="*/ 6762 h 85"/>
                <a:gd name="T108" fmla="*/ 491 w 92"/>
                <a:gd name="T109" fmla="*/ 7081 h 85"/>
                <a:gd name="T110" fmla="*/ 533 w 92"/>
                <a:gd name="T111" fmla="*/ 6762 h 85"/>
                <a:gd name="T112" fmla="*/ 462 w 92"/>
                <a:gd name="T113" fmla="*/ 6762 h 85"/>
                <a:gd name="T114" fmla="*/ 417 w 92"/>
                <a:gd name="T115" fmla="*/ 7333 h 85"/>
                <a:gd name="T116" fmla="*/ 348 w 92"/>
                <a:gd name="T117" fmla="*/ 7333 h 85"/>
                <a:gd name="T118" fmla="*/ 417 w 92"/>
                <a:gd name="T119" fmla="*/ 7081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GB"/>
            </a:p>
          </p:txBody>
        </p:sp>
        <p:sp>
          <p:nvSpPr>
            <p:cNvPr id="34209" name="Freeform 415"/>
            <p:cNvSpPr>
              <a:spLocks/>
            </p:cNvSpPr>
            <p:nvPr/>
          </p:nvSpPr>
          <p:spPr bwMode="auto">
            <a:xfrm>
              <a:off x="1396" y="1025"/>
              <a:ext cx="181" cy="37"/>
            </a:xfrm>
            <a:custGeom>
              <a:avLst/>
              <a:gdLst>
                <a:gd name="T0" fmla="*/ 746 w 161"/>
                <a:gd name="T1" fmla="*/ 2498 h 29"/>
                <a:gd name="T2" fmla="*/ 579 w 161"/>
                <a:gd name="T3" fmla="*/ 1395 h 29"/>
                <a:gd name="T4" fmla="*/ 835 w 161"/>
                <a:gd name="T5" fmla="*/ 1395 h 29"/>
                <a:gd name="T6" fmla="*/ 344 w 161"/>
                <a:gd name="T7" fmla="*/ 857 h 29"/>
                <a:gd name="T8" fmla="*/ 458 w 161"/>
                <a:gd name="T9" fmla="*/ 0 h 29"/>
                <a:gd name="T10" fmla="*/ 0 w 161"/>
                <a:gd name="T11" fmla="*/ 0 h 29"/>
                <a:gd name="T12" fmla="*/ 407 w 161"/>
                <a:gd name="T13" fmla="*/ 1395 h 29"/>
                <a:gd name="T14" fmla="*/ 306 w 161"/>
                <a:gd name="T15" fmla="*/ 2897 h 29"/>
                <a:gd name="T16" fmla="*/ 255 w 161"/>
                <a:gd name="T17" fmla="*/ 4811 h 29"/>
                <a:gd name="T18" fmla="*/ 664 w 161"/>
                <a:gd name="T19" fmla="*/ 4811 h 29"/>
                <a:gd name="T20" fmla="*/ 1040 w 161"/>
                <a:gd name="T21" fmla="*/ 4811 h 29"/>
                <a:gd name="T22" fmla="*/ 1435 w 161"/>
                <a:gd name="T23" fmla="*/ 4321 h 29"/>
                <a:gd name="T24" fmla="*/ 1841 w 161"/>
                <a:gd name="T25" fmla="*/ 4321 h 29"/>
                <a:gd name="T26" fmla="*/ 1870 w 161"/>
                <a:gd name="T27" fmla="*/ 3187 h 29"/>
                <a:gd name="T28" fmla="*/ 1578 w 161"/>
                <a:gd name="T29" fmla="*/ 1958 h 29"/>
                <a:gd name="T30" fmla="*/ 1170 w 161"/>
                <a:gd name="T31" fmla="*/ 2498 h 29"/>
                <a:gd name="T32" fmla="*/ 746 w 161"/>
                <a:gd name="T33" fmla="*/ 249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GB"/>
            </a:p>
          </p:txBody>
        </p:sp>
        <p:sp>
          <p:nvSpPr>
            <p:cNvPr id="34210" name="Freeform 416"/>
            <p:cNvSpPr>
              <a:spLocks/>
            </p:cNvSpPr>
            <p:nvPr/>
          </p:nvSpPr>
          <p:spPr bwMode="auto">
            <a:xfrm>
              <a:off x="1458" y="958"/>
              <a:ext cx="115" cy="46"/>
            </a:xfrm>
            <a:custGeom>
              <a:avLst/>
              <a:gdLst>
                <a:gd name="T0" fmla="*/ 170 w 104"/>
                <a:gd name="T1" fmla="*/ 2004 h 36"/>
                <a:gd name="T2" fmla="*/ 114 w 104"/>
                <a:gd name="T3" fmla="*/ 1227 h 36"/>
                <a:gd name="T4" fmla="*/ 415 w 104"/>
                <a:gd name="T5" fmla="*/ 0 h 36"/>
                <a:gd name="T6" fmla="*/ 765 w 104"/>
                <a:gd name="T7" fmla="*/ 1227 h 36"/>
                <a:gd name="T8" fmla="*/ 692 w 104"/>
                <a:gd name="T9" fmla="*/ 3272 h 36"/>
                <a:gd name="T10" fmla="*/ 851 w 104"/>
                <a:gd name="T11" fmla="*/ 4181 h 36"/>
                <a:gd name="T12" fmla="*/ 553 w 104"/>
                <a:gd name="T13" fmla="*/ 4859 h 36"/>
                <a:gd name="T14" fmla="*/ 415 w 104"/>
                <a:gd name="T15" fmla="*/ 6209 h 36"/>
                <a:gd name="T16" fmla="*/ 344 w 104"/>
                <a:gd name="T17" fmla="*/ 5342 h 36"/>
                <a:gd name="T18" fmla="*/ 344 w 104"/>
                <a:gd name="T19" fmla="*/ 6209 h 36"/>
                <a:gd name="T20" fmla="*/ 56 w 104"/>
                <a:gd name="T21" fmla="*/ 4431 h 36"/>
                <a:gd name="T22" fmla="*/ 415 w 104"/>
                <a:gd name="T23" fmla="*/ 4181 h 36"/>
                <a:gd name="T24" fmla="*/ 0 w 104"/>
                <a:gd name="T25" fmla="*/ 2976 h 36"/>
                <a:gd name="T26" fmla="*/ 170 w 104"/>
                <a:gd name="T27" fmla="*/ 200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GB"/>
            </a:p>
          </p:txBody>
        </p:sp>
        <p:sp>
          <p:nvSpPr>
            <p:cNvPr id="34211" name="Freeform 417"/>
            <p:cNvSpPr>
              <a:spLocks/>
            </p:cNvSpPr>
            <p:nvPr/>
          </p:nvSpPr>
          <p:spPr bwMode="auto">
            <a:xfrm>
              <a:off x="1125" y="1025"/>
              <a:ext cx="156" cy="39"/>
            </a:xfrm>
            <a:custGeom>
              <a:avLst/>
              <a:gdLst>
                <a:gd name="T0" fmla="*/ 429 w 139"/>
                <a:gd name="T1" fmla="*/ 3845 h 31"/>
                <a:gd name="T2" fmla="*/ 261 w 139"/>
                <a:gd name="T3" fmla="*/ 3544 h 31"/>
                <a:gd name="T4" fmla="*/ 763 w 139"/>
                <a:gd name="T5" fmla="*/ 2320 h 31"/>
                <a:gd name="T6" fmla="*/ 397 w 139"/>
                <a:gd name="T7" fmla="*/ 2320 h 31"/>
                <a:gd name="T8" fmla="*/ 0 w 139"/>
                <a:gd name="T9" fmla="*/ 2320 h 31"/>
                <a:gd name="T10" fmla="*/ 369 w 139"/>
                <a:gd name="T11" fmla="*/ 2086 h 31"/>
                <a:gd name="T12" fmla="*/ 215 w 139"/>
                <a:gd name="T13" fmla="*/ 1844 h 31"/>
                <a:gd name="T14" fmla="*/ 457 w 139"/>
                <a:gd name="T15" fmla="*/ 1466 h 31"/>
                <a:gd name="T16" fmla="*/ 354 w 139"/>
                <a:gd name="T17" fmla="*/ 970 h 31"/>
                <a:gd name="T18" fmla="*/ 806 w 139"/>
                <a:gd name="T19" fmla="*/ 1220 h 31"/>
                <a:gd name="T20" fmla="*/ 1099 w 139"/>
                <a:gd name="T21" fmla="*/ 2086 h 31"/>
                <a:gd name="T22" fmla="*/ 1112 w 139"/>
                <a:gd name="T23" fmla="*/ 613 h 31"/>
                <a:gd name="T24" fmla="*/ 1392 w 139"/>
                <a:gd name="T25" fmla="*/ 0 h 31"/>
                <a:gd name="T26" fmla="*/ 1248 w 139"/>
                <a:gd name="T27" fmla="*/ 1844 h 31"/>
                <a:gd name="T28" fmla="*/ 1567 w 139"/>
                <a:gd name="T29" fmla="*/ 1466 h 31"/>
                <a:gd name="T30" fmla="*/ 1325 w 139"/>
                <a:gd name="T31" fmla="*/ 2919 h 31"/>
                <a:gd name="T32" fmla="*/ 1151 w 139"/>
                <a:gd name="T33" fmla="*/ 2919 h 31"/>
                <a:gd name="T34" fmla="*/ 763 w 139"/>
                <a:gd name="T35" fmla="*/ 3544 h 31"/>
                <a:gd name="T36" fmla="*/ 429 w 139"/>
                <a:gd name="T37" fmla="*/ 384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GB"/>
            </a:p>
          </p:txBody>
        </p:sp>
        <p:sp>
          <p:nvSpPr>
            <p:cNvPr id="34212" name="Freeform 418"/>
            <p:cNvSpPr>
              <a:spLocks/>
            </p:cNvSpPr>
            <p:nvPr/>
          </p:nvSpPr>
          <p:spPr bwMode="auto">
            <a:xfrm>
              <a:off x="1331" y="1223"/>
              <a:ext cx="98" cy="56"/>
            </a:xfrm>
            <a:custGeom>
              <a:avLst/>
              <a:gdLst>
                <a:gd name="T0" fmla="*/ 600 w 88"/>
                <a:gd name="T1" fmla="*/ 3219 h 45"/>
                <a:gd name="T2" fmla="*/ 491 w 88"/>
                <a:gd name="T3" fmla="*/ 3138 h 45"/>
                <a:gd name="T4" fmla="*/ 537 w 88"/>
                <a:gd name="T5" fmla="*/ 2815 h 45"/>
                <a:gd name="T6" fmla="*/ 455 w 88"/>
                <a:gd name="T7" fmla="*/ 3138 h 45"/>
                <a:gd name="T8" fmla="*/ 184 w 88"/>
                <a:gd name="T9" fmla="*/ 4446 h 45"/>
                <a:gd name="T10" fmla="*/ 165 w 88"/>
                <a:gd name="T11" fmla="*/ 3503 h 45"/>
                <a:gd name="T12" fmla="*/ 0 w 88"/>
                <a:gd name="T13" fmla="*/ 3503 h 45"/>
                <a:gd name="T14" fmla="*/ 165 w 88"/>
                <a:gd name="T15" fmla="*/ 2540 h 45"/>
                <a:gd name="T16" fmla="*/ 283 w 88"/>
                <a:gd name="T17" fmla="*/ 1318 h 45"/>
                <a:gd name="T18" fmla="*/ 392 w 88"/>
                <a:gd name="T19" fmla="*/ 0 h 45"/>
                <a:gd name="T20" fmla="*/ 455 w 88"/>
                <a:gd name="T21" fmla="*/ 442 h 45"/>
                <a:gd name="T22" fmla="*/ 435 w 88"/>
                <a:gd name="T23" fmla="*/ 1221 h 45"/>
                <a:gd name="T24" fmla="*/ 491 w 88"/>
                <a:gd name="T25" fmla="*/ 684 h 45"/>
                <a:gd name="T26" fmla="*/ 742 w 88"/>
                <a:gd name="T27" fmla="*/ 2307 h 45"/>
                <a:gd name="T28" fmla="*/ 668 w 88"/>
                <a:gd name="T29" fmla="*/ 3138 h 45"/>
                <a:gd name="T30" fmla="*/ 826 w 88"/>
                <a:gd name="T31" fmla="*/ 3138 h 45"/>
                <a:gd name="T32" fmla="*/ 839 w 88"/>
                <a:gd name="T33" fmla="*/ 3503 h 45"/>
                <a:gd name="T34" fmla="*/ 703 w 88"/>
                <a:gd name="T35" fmla="*/ 3711 h 45"/>
                <a:gd name="T36" fmla="*/ 600 w 88"/>
                <a:gd name="T37" fmla="*/ 3219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GB"/>
            </a:p>
          </p:txBody>
        </p:sp>
        <p:sp>
          <p:nvSpPr>
            <p:cNvPr id="34213" name="Freeform 419"/>
            <p:cNvSpPr>
              <a:spLocks/>
            </p:cNvSpPr>
            <p:nvPr/>
          </p:nvSpPr>
          <p:spPr bwMode="auto">
            <a:xfrm>
              <a:off x="1259" y="1079"/>
              <a:ext cx="88" cy="40"/>
            </a:xfrm>
            <a:custGeom>
              <a:avLst/>
              <a:gdLst>
                <a:gd name="T0" fmla="*/ 754 w 79"/>
                <a:gd name="T1" fmla="*/ 0 h 33"/>
                <a:gd name="T2" fmla="*/ 299 w 79"/>
                <a:gd name="T3" fmla="*/ 0 h 33"/>
                <a:gd name="T4" fmla="*/ 362 w 79"/>
                <a:gd name="T5" fmla="*/ 396 h 33"/>
                <a:gd name="T6" fmla="*/ 254 w 79"/>
                <a:gd name="T7" fmla="*/ 705 h 33"/>
                <a:gd name="T8" fmla="*/ 0 w 79"/>
                <a:gd name="T9" fmla="*/ 705 h 33"/>
                <a:gd name="T10" fmla="*/ 165 w 79"/>
                <a:gd name="T11" fmla="*/ 1335 h 33"/>
                <a:gd name="T12" fmla="*/ 325 w 79"/>
                <a:gd name="T13" fmla="*/ 1845 h 33"/>
                <a:gd name="T14" fmla="*/ 351 w 79"/>
                <a:gd name="T15" fmla="*/ 1516 h 33"/>
                <a:gd name="T16" fmla="*/ 537 w 79"/>
                <a:gd name="T17" fmla="*/ 1516 h 33"/>
                <a:gd name="T18" fmla="*/ 658 w 79"/>
                <a:gd name="T19" fmla="*/ 705 h 33"/>
                <a:gd name="T20" fmla="*/ 754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GB"/>
            </a:p>
          </p:txBody>
        </p:sp>
        <p:sp>
          <p:nvSpPr>
            <p:cNvPr id="34214" name="Freeform 420"/>
            <p:cNvSpPr>
              <a:spLocks/>
            </p:cNvSpPr>
            <p:nvPr/>
          </p:nvSpPr>
          <p:spPr bwMode="auto">
            <a:xfrm>
              <a:off x="1339" y="1070"/>
              <a:ext cx="90" cy="39"/>
            </a:xfrm>
            <a:custGeom>
              <a:avLst/>
              <a:gdLst>
                <a:gd name="T0" fmla="*/ 468 w 81"/>
                <a:gd name="T1" fmla="*/ 2320 h 31"/>
                <a:gd name="T2" fmla="*/ 224 w 81"/>
                <a:gd name="T3" fmla="*/ 2320 h 31"/>
                <a:gd name="T4" fmla="*/ 233 w 81"/>
                <a:gd name="T5" fmla="*/ 2919 h 31"/>
                <a:gd name="T6" fmla="*/ 138 w 81"/>
                <a:gd name="T7" fmla="*/ 3845 h 31"/>
                <a:gd name="T8" fmla="*/ 0 w 81"/>
                <a:gd name="T9" fmla="*/ 3845 h 31"/>
                <a:gd name="T10" fmla="*/ 3 w 81"/>
                <a:gd name="T11" fmla="*/ 3397 h 31"/>
                <a:gd name="T12" fmla="*/ 170 w 81"/>
                <a:gd name="T13" fmla="*/ 1125 h 31"/>
                <a:gd name="T14" fmla="*/ 233 w 81"/>
                <a:gd name="T15" fmla="*/ 894 h 31"/>
                <a:gd name="T16" fmla="*/ 233 w 81"/>
                <a:gd name="T17" fmla="*/ 613 h 31"/>
                <a:gd name="T18" fmla="*/ 311 w 81"/>
                <a:gd name="T19" fmla="*/ 0 h 31"/>
                <a:gd name="T20" fmla="*/ 741 w 81"/>
                <a:gd name="T21" fmla="*/ 613 h 31"/>
                <a:gd name="T22" fmla="*/ 642 w 81"/>
                <a:gd name="T23" fmla="*/ 1125 h 31"/>
                <a:gd name="T24" fmla="*/ 468 w 81"/>
                <a:gd name="T25" fmla="*/ 232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GB"/>
            </a:p>
          </p:txBody>
        </p:sp>
        <p:sp>
          <p:nvSpPr>
            <p:cNvPr id="34215" name="Freeform 421"/>
            <p:cNvSpPr>
              <a:spLocks/>
            </p:cNvSpPr>
            <p:nvPr/>
          </p:nvSpPr>
          <p:spPr bwMode="auto">
            <a:xfrm>
              <a:off x="563" y="1532"/>
              <a:ext cx="47" cy="51"/>
            </a:xfrm>
            <a:custGeom>
              <a:avLst/>
              <a:gdLst>
                <a:gd name="T0" fmla="*/ 198 w 43"/>
                <a:gd name="T1" fmla="*/ 2857 h 41"/>
                <a:gd name="T2" fmla="*/ 181 w 43"/>
                <a:gd name="T3" fmla="*/ 2857 h 41"/>
                <a:gd name="T4" fmla="*/ 114 w 43"/>
                <a:gd name="T5" fmla="*/ 2857 h 41"/>
                <a:gd name="T6" fmla="*/ 125 w 43"/>
                <a:gd name="T7" fmla="*/ 2535 h 41"/>
                <a:gd name="T8" fmla="*/ 114 w 43"/>
                <a:gd name="T9" fmla="*/ 2320 h 41"/>
                <a:gd name="T10" fmla="*/ 47 w 43"/>
                <a:gd name="T11" fmla="*/ 2320 h 41"/>
                <a:gd name="T12" fmla="*/ 125 w 43"/>
                <a:gd name="T13" fmla="*/ 1865 h 41"/>
                <a:gd name="T14" fmla="*/ 47 w 43"/>
                <a:gd name="T15" fmla="*/ 1499 h 41"/>
                <a:gd name="T16" fmla="*/ 47 w 43"/>
                <a:gd name="T17" fmla="*/ 1205 h 41"/>
                <a:gd name="T18" fmla="*/ 2 w 43"/>
                <a:gd name="T19" fmla="*/ 969 h 41"/>
                <a:gd name="T20" fmla="*/ 2 w 43"/>
                <a:gd name="T21" fmla="*/ 684 h 41"/>
                <a:gd name="T22" fmla="*/ 47 w 43"/>
                <a:gd name="T23" fmla="*/ 285 h 41"/>
                <a:gd name="T24" fmla="*/ 5 w 43"/>
                <a:gd name="T25" fmla="*/ 442 h 41"/>
                <a:gd name="T26" fmla="*/ 0 w 43"/>
                <a:gd name="T27" fmla="*/ 0 h 41"/>
                <a:gd name="T28" fmla="*/ 114 w 43"/>
                <a:gd name="T29" fmla="*/ 285 h 41"/>
                <a:gd name="T30" fmla="*/ 198 w 43"/>
                <a:gd name="T31" fmla="*/ 442 h 41"/>
                <a:gd name="T32" fmla="*/ 214 w 43"/>
                <a:gd name="T33" fmla="*/ 1205 h 41"/>
                <a:gd name="T34" fmla="*/ 258 w 43"/>
                <a:gd name="T35" fmla="*/ 2320 h 41"/>
                <a:gd name="T36" fmla="*/ 280 w 43"/>
                <a:gd name="T37" fmla="*/ 3554 h 41"/>
                <a:gd name="T38" fmla="*/ 280 w 43"/>
                <a:gd name="T39" fmla="*/ 3994 h 41"/>
                <a:gd name="T40" fmla="*/ 137 w 43"/>
                <a:gd name="T41" fmla="*/ 3211 h 41"/>
                <a:gd name="T42" fmla="*/ 198 w 43"/>
                <a:gd name="T43" fmla="*/ 2857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GB"/>
            </a:p>
          </p:txBody>
        </p:sp>
        <p:sp>
          <p:nvSpPr>
            <p:cNvPr id="34216" name="Freeform 422"/>
            <p:cNvSpPr>
              <a:spLocks/>
            </p:cNvSpPr>
            <p:nvPr/>
          </p:nvSpPr>
          <p:spPr bwMode="auto">
            <a:xfrm>
              <a:off x="1083" y="1017"/>
              <a:ext cx="113" cy="23"/>
            </a:xfrm>
            <a:custGeom>
              <a:avLst/>
              <a:gdLst>
                <a:gd name="T0" fmla="*/ 525 w 102"/>
                <a:gd name="T1" fmla="*/ 701 h 19"/>
                <a:gd name="T2" fmla="*/ 525 w 102"/>
                <a:gd name="T3" fmla="*/ 395 h 19"/>
                <a:gd name="T4" fmla="*/ 428 w 102"/>
                <a:gd name="T5" fmla="*/ 701 h 19"/>
                <a:gd name="T6" fmla="*/ 330 w 102"/>
                <a:gd name="T7" fmla="*/ 849 h 19"/>
                <a:gd name="T8" fmla="*/ 330 w 102"/>
                <a:gd name="T9" fmla="*/ 849 h 19"/>
                <a:gd name="T10" fmla="*/ 243 w 102"/>
                <a:gd name="T11" fmla="*/ 1081 h 19"/>
                <a:gd name="T12" fmla="*/ 162 w 102"/>
                <a:gd name="T13" fmla="*/ 1081 h 19"/>
                <a:gd name="T14" fmla="*/ 162 w 102"/>
                <a:gd name="T15" fmla="*/ 926 h 19"/>
                <a:gd name="T16" fmla="*/ 102 w 102"/>
                <a:gd name="T17" fmla="*/ 1081 h 19"/>
                <a:gd name="T18" fmla="*/ 0 w 102"/>
                <a:gd name="T19" fmla="*/ 1081 h 19"/>
                <a:gd name="T20" fmla="*/ 61 w 102"/>
                <a:gd name="T21" fmla="*/ 849 h 19"/>
                <a:gd name="T22" fmla="*/ 377 w 102"/>
                <a:gd name="T23" fmla="*/ 395 h 19"/>
                <a:gd name="T24" fmla="*/ 589 w 102"/>
                <a:gd name="T25" fmla="*/ 0 h 19"/>
                <a:gd name="T26" fmla="*/ 727 w 102"/>
                <a:gd name="T27" fmla="*/ 0 h 19"/>
                <a:gd name="T28" fmla="*/ 869 w 102"/>
                <a:gd name="T29" fmla="*/ 0 h 19"/>
                <a:gd name="T30" fmla="*/ 727 w 102"/>
                <a:gd name="T31" fmla="*/ 183 h 19"/>
                <a:gd name="T32" fmla="*/ 773 w 102"/>
                <a:gd name="T33" fmla="*/ 395 h 19"/>
                <a:gd name="T34" fmla="*/ 727 w 102"/>
                <a:gd name="T35" fmla="*/ 395 h 19"/>
                <a:gd name="T36" fmla="*/ 589 w 102"/>
                <a:gd name="T37" fmla="*/ 701 h 19"/>
                <a:gd name="T38" fmla="*/ 513 w 102"/>
                <a:gd name="T39" fmla="*/ 849 h 19"/>
                <a:gd name="T40" fmla="*/ 525 w 102"/>
                <a:gd name="T41" fmla="*/ 70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GB"/>
            </a:p>
          </p:txBody>
        </p:sp>
        <p:sp>
          <p:nvSpPr>
            <p:cNvPr id="34217" name="Freeform 423"/>
            <p:cNvSpPr>
              <a:spLocks/>
            </p:cNvSpPr>
            <p:nvPr/>
          </p:nvSpPr>
          <p:spPr bwMode="auto">
            <a:xfrm>
              <a:off x="1310" y="1029"/>
              <a:ext cx="68" cy="27"/>
            </a:xfrm>
            <a:custGeom>
              <a:avLst/>
              <a:gdLst>
                <a:gd name="T0" fmla="*/ 199 w 62"/>
                <a:gd name="T1" fmla="*/ 1341 h 21"/>
                <a:gd name="T2" fmla="*/ 133 w 62"/>
                <a:gd name="T3" fmla="*/ 937 h 21"/>
                <a:gd name="T4" fmla="*/ 165 w 62"/>
                <a:gd name="T5" fmla="*/ 937 h 21"/>
                <a:gd name="T6" fmla="*/ 121 w 62"/>
                <a:gd name="T7" fmla="*/ 1341 h 21"/>
                <a:gd name="T8" fmla="*/ 104 w 62"/>
                <a:gd name="T9" fmla="*/ 1724 h 21"/>
                <a:gd name="T10" fmla="*/ 104 w 62"/>
                <a:gd name="T11" fmla="*/ 1724 h 21"/>
                <a:gd name="T12" fmla="*/ 0 w 62"/>
                <a:gd name="T13" fmla="*/ 2766 h 21"/>
                <a:gd name="T14" fmla="*/ 284 w 62"/>
                <a:gd name="T15" fmla="*/ 2217 h 21"/>
                <a:gd name="T16" fmla="*/ 121 w 62"/>
                <a:gd name="T17" fmla="*/ 3223 h 21"/>
                <a:gd name="T18" fmla="*/ 104 w 62"/>
                <a:gd name="T19" fmla="*/ 3664 h 21"/>
                <a:gd name="T20" fmla="*/ 262 w 62"/>
                <a:gd name="T21" fmla="*/ 4144 h 21"/>
                <a:gd name="T22" fmla="*/ 284 w 62"/>
                <a:gd name="T23" fmla="*/ 3664 h 21"/>
                <a:gd name="T24" fmla="*/ 311 w 62"/>
                <a:gd name="T25" fmla="*/ 3223 h 21"/>
                <a:gd name="T26" fmla="*/ 365 w 62"/>
                <a:gd name="T27" fmla="*/ 3223 h 21"/>
                <a:gd name="T28" fmla="*/ 400 w 62"/>
                <a:gd name="T29" fmla="*/ 2766 h 21"/>
                <a:gd name="T30" fmla="*/ 345 w 62"/>
                <a:gd name="T31" fmla="*/ 2217 h 21"/>
                <a:gd name="T32" fmla="*/ 437 w 62"/>
                <a:gd name="T33" fmla="*/ 937 h 21"/>
                <a:gd name="T34" fmla="*/ 415 w 62"/>
                <a:gd name="T35" fmla="*/ 0 h 21"/>
                <a:gd name="T36" fmla="*/ 339 w 62"/>
                <a:gd name="T37" fmla="*/ 441 h 21"/>
                <a:gd name="T38" fmla="*/ 236 w 62"/>
                <a:gd name="T39" fmla="*/ 441 h 21"/>
                <a:gd name="T40" fmla="*/ 262 w 62"/>
                <a:gd name="T41" fmla="*/ 1341 h 21"/>
                <a:gd name="T42" fmla="*/ 236 w 62"/>
                <a:gd name="T43" fmla="*/ 1341 h 21"/>
                <a:gd name="T44" fmla="*/ 199 w 62"/>
                <a:gd name="T45" fmla="*/ 1341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GB"/>
            </a:p>
          </p:txBody>
        </p:sp>
        <p:sp>
          <p:nvSpPr>
            <p:cNvPr id="34218" name="Freeform 424"/>
            <p:cNvSpPr>
              <a:spLocks/>
            </p:cNvSpPr>
            <p:nvPr/>
          </p:nvSpPr>
          <p:spPr bwMode="auto">
            <a:xfrm>
              <a:off x="1337" y="989"/>
              <a:ext cx="59" cy="22"/>
            </a:xfrm>
            <a:custGeom>
              <a:avLst/>
              <a:gdLst>
                <a:gd name="T0" fmla="*/ 214 w 54"/>
                <a:gd name="T1" fmla="*/ 2 h 19"/>
                <a:gd name="T2" fmla="*/ 234 w 54"/>
                <a:gd name="T3" fmla="*/ 2 h 19"/>
                <a:gd name="T4" fmla="*/ 306 w 54"/>
                <a:gd name="T5" fmla="*/ 2 h 19"/>
                <a:gd name="T6" fmla="*/ 337 w 54"/>
                <a:gd name="T7" fmla="*/ 2 h 19"/>
                <a:gd name="T8" fmla="*/ 337 w 54"/>
                <a:gd name="T9" fmla="*/ 195 h 19"/>
                <a:gd name="T10" fmla="*/ 341 w 54"/>
                <a:gd name="T11" fmla="*/ 303 h 19"/>
                <a:gd name="T12" fmla="*/ 258 w 54"/>
                <a:gd name="T13" fmla="*/ 406 h 19"/>
                <a:gd name="T14" fmla="*/ 152 w 54"/>
                <a:gd name="T15" fmla="*/ 262 h 19"/>
                <a:gd name="T16" fmla="*/ 0 w 54"/>
                <a:gd name="T17" fmla="*/ 262 h 19"/>
                <a:gd name="T18" fmla="*/ 5 w 54"/>
                <a:gd name="T19" fmla="*/ 145 h 19"/>
                <a:gd name="T20" fmla="*/ 125 w 54"/>
                <a:gd name="T21" fmla="*/ 145 h 19"/>
                <a:gd name="T22" fmla="*/ 114 w 54"/>
                <a:gd name="T23" fmla="*/ 2 h 19"/>
                <a:gd name="T24" fmla="*/ 61 w 54"/>
                <a:gd name="T25" fmla="*/ 2 h 19"/>
                <a:gd name="T26" fmla="*/ 5 w 54"/>
                <a:gd name="T27" fmla="*/ 0 h 19"/>
                <a:gd name="T28" fmla="*/ 214 w 54"/>
                <a:gd name="T29" fmla="*/ 0 h 19"/>
                <a:gd name="T30" fmla="*/ 214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GB"/>
            </a:p>
          </p:txBody>
        </p:sp>
        <p:sp>
          <p:nvSpPr>
            <p:cNvPr id="34219" name="Freeform 425"/>
            <p:cNvSpPr>
              <a:spLocks/>
            </p:cNvSpPr>
            <p:nvPr/>
          </p:nvSpPr>
          <p:spPr bwMode="auto">
            <a:xfrm>
              <a:off x="1241" y="1149"/>
              <a:ext cx="53" cy="24"/>
            </a:xfrm>
            <a:custGeom>
              <a:avLst/>
              <a:gdLst>
                <a:gd name="T0" fmla="*/ 495 w 47"/>
                <a:gd name="T1" fmla="*/ 1248 h 19"/>
                <a:gd name="T2" fmla="*/ 495 w 47"/>
                <a:gd name="T3" fmla="*/ 988 h 19"/>
                <a:gd name="T4" fmla="*/ 327 w 47"/>
                <a:gd name="T5" fmla="*/ 0 h 19"/>
                <a:gd name="T6" fmla="*/ 258 w 47"/>
                <a:gd name="T7" fmla="*/ 523 h 19"/>
                <a:gd name="T8" fmla="*/ 229 w 47"/>
                <a:gd name="T9" fmla="*/ 328 h 19"/>
                <a:gd name="T10" fmla="*/ 179 w 47"/>
                <a:gd name="T11" fmla="*/ 988 h 19"/>
                <a:gd name="T12" fmla="*/ 0 w 47"/>
                <a:gd name="T13" fmla="*/ 1603 h 19"/>
                <a:gd name="T14" fmla="*/ 327 w 47"/>
                <a:gd name="T15" fmla="*/ 2558 h 19"/>
                <a:gd name="T16" fmla="*/ 597 w 47"/>
                <a:gd name="T17" fmla="*/ 1991 h 19"/>
                <a:gd name="T18" fmla="*/ 529 w 47"/>
                <a:gd name="T19" fmla="*/ 1991 h 19"/>
                <a:gd name="T20" fmla="*/ 495 w 47"/>
                <a:gd name="T21" fmla="*/ 124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GB"/>
            </a:p>
          </p:txBody>
        </p:sp>
        <p:sp>
          <p:nvSpPr>
            <p:cNvPr id="34220" name="Freeform 426"/>
            <p:cNvSpPr>
              <a:spLocks/>
            </p:cNvSpPr>
            <p:nvPr/>
          </p:nvSpPr>
          <p:spPr bwMode="auto">
            <a:xfrm>
              <a:off x="1533" y="1079"/>
              <a:ext cx="55" cy="17"/>
            </a:xfrm>
            <a:custGeom>
              <a:avLst/>
              <a:gdLst>
                <a:gd name="T0" fmla="*/ 608 w 48"/>
                <a:gd name="T1" fmla="*/ 0 h 14"/>
                <a:gd name="T2" fmla="*/ 3 w 48"/>
                <a:gd name="T3" fmla="*/ 0 h 14"/>
                <a:gd name="T4" fmla="*/ 0 w 48"/>
                <a:gd name="T5" fmla="*/ 287 h 14"/>
                <a:gd name="T6" fmla="*/ 85 w 48"/>
                <a:gd name="T7" fmla="*/ 515 h 14"/>
                <a:gd name="T8" fmla="*/ 167 w 48"/>
                <a:gd name="T9" fmla="*/ 866 h 14"/>
                <a:gd name="T10" fmla="*/ 838 w 48"/>
                <a:gd name="T11" fmla="*/ 750 h 14"/>
                <a:gd name="T12" fmla="*/ 608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GB"/>
            </a:p>
          </p:txBody>
        </p:sp>
        <p:sp>
          <p:nvSpPr>
            <p:cNvPr id="34221" name="Freeform 427"/>
            <p:cNvSpPr>
              <a:spLocks/>
            </p:cNvSpPr>
            <p:nvPr/>
          </p:nvSpPr>
          <p:spPr bwMode="auto">
            <a:xfrm>
              <a:off x="1511" y="1177"/>
              <a:ext cx="34" cy="19"/>
            </a:xfrm>
            <a:custGeom>
              <a:avLst/>
              <a:gdLst>
                <a:gd name="T0" fmla="*/ 181 w 31"/>
                <a:gd name="T1" fmla="*/ 1426 h 15"/>
                <a:gd name="T2" fmla="*/ 3 w 31"/>
                <a:gd name="T3" fmla="*/ 2117 h 15"/>
                <a:gd name="T4" fmla="*/ 0 w 31"/>
                <a:gd name="T5" fmla="*/ 1023 h 15"/>
                <a:gd name="T6" fmla="*/ 133 w 31"/>
                <a:gd name="T7" fmla="*/ 0 h 15"/>
                <a:gd name="T8" fmla="*/ 215 w 31"/>
                <a:gd name="T9" fmla="*/ 437 h 15"/>
                <a:gd name="T10" fmla="*/ 181 w 31"/>
                <a:gd name="T11" fmla="*/ 1426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GB"/>
            </a:p>
          </p:txBody>
        </p:sp>
        <p:sp>
          <p:nvSpPr>
            <p:cNvPr id="34222" name="Freeform 428"/>
            <p:cNvSpPr>
              <a:spLocks/>
            </p:cNvSpPr>
            <p:nvPr/>
          </p:nvSpPr>
          <p:spPr bwMode="auto">
            <a:xfrm>
              <a:off x="1411" y="994"/>
              <a:ext cx="37" cy="17"/>
            </a:xfrm>
            <a:custGeom>
              <a:avLst/>
              <a:gdLst>
                <a:gd name="T0" fmla="*/ 0 w 33"/>
                <a:gd name="T1" fmla="*/ 100 h 15"/>
                <a:gd name="T2" fmla="*/ 61 w 33"/>
                <a:gd name="T3" fmla="*/ 0 h 15"/>
                <a:gd name="T4" fmla="*/ 363 w 33"/>
                <a:gd name="T5" fmla="*/ 100 h 15"/>
                <a:gd name="T6" fmla="*/ 324 w 33"/>
                <a:gd name="T7" fmla="*/ 128 h 15"/>
                <a:gd name="T8" fmla="*/ 61 w 33"/>
                <a:gd name="T9" fmla="*/ 206 h 15"/>
                <a:gd name="T10" fmla="*/ 3 w 33"/>
                <a:gd name="T11" fmla="*/ 128 h 15"/>
                <a:gd name="T12" fmla="*/ 0 w 33"/>
                <a:gd name="T13" fmla="*/ 100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GB"/>
            </a:p>
          </p:txBody>
        </p:sp>
        <p:sp>
          <p:nvSpPr>
            <p:cNvPr id="34223" name="Freeform 429"/>
            <p:cNvSpPr>
              <a:spLocks/>
            </p:cNvSpPr>
            <p:nvPr/>
          </p:nvSpPr>
          <p:spPr bwMode="auto">
            <a:xfrm>
              <a:off x="1368" y="1047"/>
              <a:ext cx="40" cy="15"/>
            </a:xfrm>
            <a:custGeom>
              <a:avLst/>
              <a:gdLst>
                <a:gd name="T0" fmla="*/ 87 w 36"/>
                <a:gd name="T1" fmla="*/ 899 h 12"/>
                <a:gd name="T2" fmla="*/ 0 w 36"/>
                <a:gd name="T3" fmla="*/ 719 h 12"/>
                <a:gd name="T4" fmla="*/ 259 w 36"/>
                <a:gd name="T5" fmla="*/ 0 h 12"/>
                <a:gd name="T6" fmla="*/ 320 w 36"/>
                <a:gd name="T7" fmla="*/ 719 h 12"/>
                <a:gd name="T8" fmla="*/ 280 w 36"/>
                <a:gd name="T9" fmla="*/ 1314 h 12"/>
                <a:gd name="T10" fmla="*/ 87 w 36"/>
                <a:gd name="T11" fmla="*/ 899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GB"/>
            </a:p>
          </p:txBody>
        </p:sp>
        <p:sp>
          <p:nvSpPr>
            <p:cNvPr id="34224" name="Freeform 430"/>
            <p:cNvSpPr>
              <a:spLocks/>
            </p:cNvSpPr>
            <p:nvPr/>
          </p:nvSpPr>
          <p:spPr bwMode="auto">
            <a:xfrm>
              <a:off x="1219" y="1079"/>
              <a:ext cx="32" cy="15"/>
            </a:xfrm>
            <a:custGeom>
              <a:avLst/>
              <a:gdLst>
                <a:gd name="T0" fmla="*/ 37 w 30"/>
                <a:gd name="T1" fmla="*/ 1314 h 12"/>
                <a:gd name="T2" fmla="*/ 0 w 30"/>
                <a:gd name="T3" fmla="*/ 291 h 12"/>
                <a:gd name="T4" fmla="*/ 102 w 30"/>
                <a:gd name="T5" fmla="*/ 0 h 12"/>
                <a:gd name="T6" fmla="*/ 116 w 30"/>
                <a:gd name="T7" fmla="*/ 291 h 12"/>
                <a:gd name="T8" fmla="*/ 37 w 30"/>
                <a:gd name="T9" fmla="*/ 1314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GB"/>
            </a:p>
          </p:txBody>
        </p:sp>
        <p:sp>
          <p:nvSpPr>
            <p:cNvPr id="34225" name="Freeform 431"/>
            <p:cNvSpPr>
              <a:spLocks/>
            </p:cNvSpPr>
            <p:nvPr/>
          </p:nvSpPr>
          <p:spPr bwMode="auto">
            <a:xfrm>
              <a:off x="1822" y="1137"/>
              <a:ext cx="35" cy="21"/>
            </a:xfrm>
            <a:custGeom>
              <a:avLst/>
              <a:gdLst>
                <a:gd name="T0" fmla="*/ 399 w 31"/>
                <a:gd name="T1" fmla="*/ 1012 h 17"/>
                <a:gd name="T2" fmla="*/ 87 w 31"/>
                <a:gd name="T3" fmla="*/ 0 h 17"/>
                <a:gd name="T4" fmla="*/ 0 w 31"/>
                <a:gd name="T5" fmla="*/ 408 h 17"/>
                <a:gd name="T6" fmla="*/ 0 w 31"/>
                <a:gd name="T7" fmla="*/ 623 h 17"/>
                <a:gd name="T8" fmla="*/ 0 w 31"/>
                <a:gd name="T9" fmla="*/ 819 h 17"/>
                <a:gd name="T10" fmla="*/ 3 w 31"/>
                <a:gd name="T11" fmla="*/ 1012 h 17"/>
                <a:gd name="T12" fmla="*/ 87 w 31"/>
                <a:gd name="T13" fmla="*/ 1175 h 17"/>
                <a:gd name="T14" fmla="*/ 3 w 31"/>
                <a:gd name="T15" fmla="*/ 1451 h 17"/>
                <a:gd name="T16" fmla="*/ 399 w 31"/>
                <a:gd name="T17" fmla="*/ 101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p>
              <a:endParaRPr lang="en-GB"/>
            </a:p>
          </p:txBody>
        </p:sp>
        <p:sp>
          <p:nvSpPr>
            <p:cNvPr id="34226" name="Freeform 432"/>
            <p:cNvSpPr>
              <a:spLocks/>
            </p:cNvSpPr>
            <p:nvPr/>
          </p:nvSpPr>
          <p:spPr bwMode="auto">
            <a:xfrm>
              <a:off x="2191" y="1210"/>
              <a:ext cx="143" cy="60"/>
            </a:xfrm>
            <a:custGeom>
              <a:avLst/>
              <a:gdLst>
                <a:gd name="T0" fmla="*/ 1390 w 126"/>
                <a:gd name="T1" fmla="*/ 0 h 48"/>
                <a:gd name="T2" fmla="*/ 1364 w 126"/>
                <a:gd name="T3" fmla="*/ 569 h 48"/>
                <a:gd name="T4" fmla="*/ 1183 w 126"/>
                <a:gd name="T5" fmla="*/ 719 h 48"/>
                <a:gd name="T6" fmla="*/ 1059 w 126"/>
                <a:gd name="T7" fmla="*/ 569 h 48"/>
                <a:gd name="T8" fmla="*/ 1059 w 126"/>
                <a:gd name="T9" fmla="*/ 1314 h 48"/>
                <a:gd name="T10" fmla="*/ 1059 w 126"/>
                <a:gd name="T11" fmla="*/ 1111 h 48"/>
                <a:gd name="T12" fmla="*/ 882 w 126"/>
                <a:gd name="T13" fmla="*/ 719 h 48"/>
                <a:gd name="T14" fmla="*/ 841 w 126"/>
                <a:gd name="T15" fmla="*/ 1314 h 48"/>
                <a:gd name="T16" fmla="*/ 724 w 126"/>
                <a:gd name="T17" fmla="*/ 719 h 48"/>
                <a:gd name="T18" fmla="*/ 628 w 126"/>
                <a:gd name="T19" fmla="*/ 1756 h 48"/>
                <a:gd name="T20" fmla="*/ 553 w 126"/>
                <a:gd name="T21" fmla="*/ 2054 h 48"/>
                <a:gd name="T22" fmla="*/ 443 w 126"/>
                <a:gd name="T23" fmla="*/ 1643 h 48"/>
                <a:gd name="T24" fmla="*/ 507 w 126"/>
                <a:gd name="T25" fmla="*/ 1314 h 48"/>
                <a:gd name="T26" fmla="*/ 270 w 126"/>
                <a:gd name="T27" fmla="*/ 0 h 48"/>
                <a:gd name="T28" fmla="*/ 306 w 126"/>
                <a:gd name="T29" fmla="*/ 569 h 48"/>
                <a:gd name="T30" fmla="*/ 344 w 126"/>
                <a:gd name="T31" fmla="*/ 1111 h 48"/>
                <a:gd name="T32" fmla="*/ 210 w 126"/>
                <a:gd name="T33" fmla="*/ 569 h 48"/>
                <a:gd name="T34" fmla="*/ 180 w 126"/>
                <a:gd name="T35" fmla="*/ 1111 h 48"/>
                <a:gd name="T36" fmla="*/ 180 w 126"/>
                <a:gd name="T37" fmla="*/ 1111 h 48"/>
                <a:gd name="T38" fmla="*/ 210 w 126"/>
                <a:gd name="T39" fmla="*/ 1314 h 48"/>
                <a:gd name="T40" fmla="*/ 180 w 126"/>
                <a:gd name="T41" fmla="*/ 1314 h 48"/>
                <a:gd name="T42" fmla="*/ 3 w 126"/>
                <a:gd name="T43" fmla="*/ 1314 h 48"/>
                <a:gd name="T44" fmla="*/ 74 w 126"/>
                <a:gd name="T45" fmla="*/ 1643 h 48"/>
                <a:gd name="T46" fmla="*/ 0 w 126"/>
                <a:gd name="T47" fmla="*/ 1643 h 48"/>
                <a:gd name="T48" fmla="*/ 390 w 126"/>
                <a:gd name="T49" fmla="*/ 1756 h 48"/>
                <a:gd name="T50" fmla="*/ 306 w 126"/>
                <a:gd name="T51" fmla="*/ 2054 h 48"/>
                <a:gd name="T52" fmla="*/ 344 w 126"/>
                <a:gd name="T53" fmla="*/ 2461 h 48"/>
                <a:gd name="T54" fmla="*/ 3 w 126"/>
                <a:gd name="T55" fmla="*/ 2568 h 48"/>
                <a:gd name="T56" fmla="*/ 270 w 126"/>
                <a:gd name="T57" fmla="*/ 3124 h 48"/>
                <a:gd name="T58" fmla="*/ 390 w 126"/>
                <a:gd name="T59" fmla="*/ 3391 h 48"/>
                <a:gd name="T60" fmla="*/ 344 w 126"/>
                <a:gd name="T61" fmla="*/ 3551 h 48"/>
                <a:gd name="T62" fmla="*/ 390 w 126"/>
                <a:gd name="T63" fmla="*/ 3551 h 48"/>
                <a:gd name="T64" fmla="*/ 344 w 126"/>
                <a:gd name="T65" fmla="*/ 3905 h 48"/>
                <a:gd name="T66" fmla="*/ 210 w 126"/>
                <a:gd name="T67" fmla="*/ 4439 h 48"/>
                <a:gd name="T68" fmla="*/ 344 w 126"/>
                <a:gd name="T69" fmla="*/ 4655 h 48"/>
                <a:gd name="T70" fmla="*/ 553 w 126"/>
                <a:gd name="T71" fmla="*/ 4866 h 48"/>
                <a:gd name="T72" fmla="*/ 952 w 126"/>
                <a:gd name="T73" fmla="*/ 5224 h 48"/>
                <a:gd name="T74" fmla="*/ 1226 w 126"/>
                <a:gd name="T75" fmla="*/ 4655 h 48"/>
                <a:gd name="T76" fmla="*/ 1524 w 126"/>
                <a:gd name="T77" fmla="*/ 3905 h 48"/>
                <a:gd name="T78" fmla="*/ 1660 w 126"/>
                <a:gd name="T79" fmla="*/ 3124 h 48"/>
                <a:gd name="T80" fmla="*/ 1784 w 126"/>
                <a:gd name="T81" fmla="*/ 2568 h 48"/>
                <a:gd name="T82" fmla="*/ 1792 w 126"/>
                <a:gd name="T83" fmla="*/ 2568 h 48"/>
                <a:gd name="T84" fmla="*/ 1730 w 126"/>
                <a:gd name="T85" fmla="*/ 2461 h 48"/>
                <a:gd name="T86" fmla="*/ 1792 w 126"/>
                <a:gd name="T87" fmla="*/ 2054 h 48"/>
                <a:gd name="T88" fmla="*/ 1792 w 126"/>
                <a:gd name="T89" fmla="*/ 1756 h 48"/>
                <a:gd name="T90" fmla="*/ 1660 w 126"/>
                <a:gd name="T91" fmla="*/ 1756 h 48"/>
                <a:gd name="T92" fmla="*/ 1692 w 126"/>
                <a:gd name="T93" fmla="*/ 1643 h 48"/>
                <a:gd name="T94" fmla="*/ 1617 w 126"/>
                <a:gd name="T95" fmla="*/ 1314 h 48"/>
                <a:gd name="T96" fmla="*/ 1583 w 126"/>
                <a:gd name="T97" fmla="*/ 719 h 48"/>
                <a:gd name="T98" fmla="*/ 1692 w 126"/>
                <a:gd name="T99" fmla="*/ 364 h 48"/>
                <a:gd name="T100" fmla="*/ 1524 w 126"/>
                <a:gd name="T101" fmla="*/ 569 h 48"/>
                <a:gd name="T102" fmla="*/ 1390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GB"/>
            </a:p>
          </p:txBody>
        </p:sp>
        <p:sp>
          <p:nvSpPr>
            <p:cNvPr id="34227" name="Freeform 433"/>
            <p:cNvSpPr>
              <a:spLocks/>
            </p:cNvSpPr>
            <p:nvPr/>
          </p:nvSpPr>
          <p:spPr bwMode="auto">
            <a:xfrm>
              <a:off x="2360" y="1436"/>
              <a:ext cx="61" cy="78"/>
            </a:xfrm>
            <a:custGeom>
              <a:avLst/>
              <a:gdLst>
                <a:gd name="T0" fmla="*/ 337 w 56"/>
                <a:gd name="T1" fmla="*/ 3047 h 64"/>
                <a:gd name="T2" fmla="*/ 337 w 56"/>
                <a:gd name="T3" fmla="*/ 2111 h 64"/>
                <a:gd name="T4" fmla="*/ 337 w 56"/>
                <a:gd name="T5" fmla="*/ 1182 h 64"/>
                <a:gd name="T6" fmla="*/ 284 w 56"/>
                <a:gd name="T7" fmla="*/ 1133 h 64"/>
                <a:gd name="T8" fmla="*/ 267 w 56"/>
                <a:gd name="T9" fmla="*/ 1133 h 64"/>
                <a:gd name="T10" fmla="*/ 208 w 56"/>
                <a:gd name="T11" fmla="*/ 1133 h 64"/>
                <a:gd name="T12" fmla="*/ 251 w 56"/>
                <a:gd name="T13" fmla="*/ 310 h 64"/>
                <a:gd name="T14" fmla="*/ 284 w 56"/>
                <a:gd name="T15" fmla="*/ 0 h 64"/>
                <a:gd name="T16" fmla="*/ 245 w 56"/>
                <a:gd name="T17" fmla="*/ 208 h 64"/>
                <a:gd name="T18" fmla="*/ 208 w 56"/>
                <a:gd name="T19" fmla="*/ 208 h 64"/>
                <a:gd name="T20" fmla="*/ 160 w 56"/>
                <a:gd name="T21" fmla="*/ 461 h 64"/>
                <a:gd name="T22" fmla="*/ 174 w 56"/>
                <a:gd name="T23" fmla="*/ 785 h 64"/>
                <a:gd name="T24" fmla="*/ 160 w 56"/>
                <a:gd name="T25" fmla="*/ 1133 h 64"/>
                <a:gd name="T26" fmla="*/ 45 w 56"/>
                <a:gd name="T27" fmla="*/ 1182 h 64"/>
                <a:gd name="T28" fmla="*/ 53 w 56"/>
                <a:gd name="T29" fmla="*/ 1512 h 64"/>
                <a:gd name="T30" fmla="*/ 4 w 56"/>
                <a:gd name="T31" fmla="*/ 1827 h 64"/>
                <a:gd name="T32" fmla="*/ 114 w 56"/>
                <a:gd name="T33" fmla="*/ 2289 h 64"/>
                <a:gd name="T34" fmla="*/ 45 w 56"/>
                <a:gd name="T35" fmla="*/ 2906 h 64"/>
                <a:gd name="T36" fmla="*/ 114 w 56"/>
                <a:gd name="T37" fmla="*/ 2714 h 64"/>
                <a:gd name="T38" fmla="*/ 45 w 56"/>
                <a:gd name="T39" fmla="*/ 3179 h 64"/>
                <a:gd name="T40" fmla="*/ 0 w 56"/>
                <a:gd name="T41" fmla="*/ 3308 h 64"/>
                <a:gd name="T42" fmla="*/ 4 w 56"/>
                <a:gd name="T43" fmla="*/ 3542 h 64"/>
                <a:gd name="T44" fmla="*/ 0 w 56"/>
                <a:gd name="T45" fmla="*/ 3578 h 64"/>
                <a:gd name="T46" fmla="*/ 45 w 56"/>
                <a:gd name="T47" fmla="*/ 3743 h 64"/>
                <a:gd name="T48" fmla="*/ 4 w 56"/>
                <a:gd name="T49" fmla="*/ 3991 h 64"/>
                <a:gd name="T50" fmla="*/ 53 w 56"/>
                <a:gd name="T51" fmla="*/ 3991 h 64"/>
                <a:gd name="T52" fmla="*/ 53 w 56"/>
                <a:gd name="T53" fmla="*/ 4073 h 64"/>
                <a:gd name="T54" fmla="*/ 136 w 56"/>
                <a:gd name="T55" fmla="*/ 3991 h 64"/>
                <a:gd name="T56" fmla="*/ 225 w 56"/>
                <a:gd name="T57" fmla="*/ 3542 h 64"/>
                <a:gd name="T58" fmla="*/ 317 w 56"/>
                <a:gd name="T59" fmla="*/ 3308 h 64"/>
                <a:gd name="T60" fmla="*/ 337 w 56"/>
                <a:gd name="T61" fmla="*/ 3047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GB"/>
            </a:p>
          </p:txBody>
        </p:sp>
        <p:sp>
          <p:nvSpPr>
            <p:cNvPr id="34228" name="Freeform 434"/>
            <p:cNvSpPr>
              <a:spLocks/>
            </p:cNvSpPr>
            <p:nvPr/>
          </p:nvSpPr>
          <p:spPr bwMode="auto">
            <a:xfrm>
              <a:off x="2428" y="1369"/>
              <a:ext cx="113" cy="176"/>
            </a:xfrm>
            <a:custGeom>
              <a:avLst/>
              <a:gdLst>
                <a:gd name="T0" fmla="*/ 75 w 102"/>
                <a:gd name="T1" fmla="*/ 3889 h 142"/>
                <a:gd name="T2" fmla="*/ 146 w 102"/>
                <a:gd name="T3" fmla="*/ 3889 h 142"/>
                <a:gd name="T4" fmla="*/ 102 w 102"/>
                <a:gd name="T5" fmla="*/ 5192 h 142"/>
                <a:gd name="T6" fmla="*/ 179 w 102"/>
                <a:gd name="T7" fmla="*/ 5575 h 142"/>
                <a:gd name="T8" fmla="*/ 269 w 102"/>
                <a:gd name="T9" fmla="*/ 5974 h 142"/>
                <a:gd name="T10" fmla="*/ 330 w 102"/>
                <a:gd name="T11" fmla="*/ 7694 h 142"/>
                <a:gd name="T12" fmla="*/ 146 w 102"/>
                <a:gd name="T13" fmla="*/ 8635 h 142"/>
                <a:gd name="T14" fmla="*/ 208 w 102"/>
                <a:gd name="T15" fmla="*/ 9177 h 142"/>
                <a:gd name="T16" fmla="*/ 75 w 102"/>
                <a:gd name="T17" fmla="*/ 10282 h 142"/>
                <a:gd name="T18" fmla="*/ 243 w 102"/>
                <a:gd name="T19" fmla="*/ 10979 h 142"/>
                <a:gd name="T20" fmla="*/ 330 w 102"/>
                <a:gd name="T21" fmla="*/ 10979 h 142"/>
                <a:gd name="T22" fmla="*/ 125 w 102"/>
                <a:gd name="T23" fmla="*/ 12005 h 142"/>
                <a:gd name="T24" fmla="*/ 50 w 102"/>
                <a:gd name="T25" fmla="*/ 12859 h 142"/>
                <a:gd name="T26" fmla="*/ 226 w 102"/>
                <a:gd name="T27" fmla="*/ 12569 h 142"/>
                <a:gd name="T28" fmla="*/ 377 w 102"/>
                <a:gd name="T29" fmla="*/ 12005 h 142"/>
                <a:gd name="T30" fmla="*/ 697 w 102"/>
                <a:gd name="T31" fmla="*/ 12005 h 142"/>
                <a:gd name="T32" fmla="*/ 727 w 102"/>
                <a:gd name="T33" fmla="*/ 10703 h 142"/>
                <a:gd name="T34" fmla="*/ 869 w 102"/>
                <a:gd name="T35" fmla="*/ 9177 h 142"/>
                <a:gd name="T36" fmla="*/ 697 w 102"/>
                <a:gd name="T37" fmla="*/ 8785 h 142"/>
                <a:gd name="T38" fmla="*/ 630 w 102"/>
                <a:gd name="T39" fmla="*/ 7562 h 142"/>
                <a:gd name="T40" fmla="*/ 653 w 102"/>
                <a:gd name="T41" fmla="*/ 6910 h 142"/>
                <a:gd name="T42" fmla="*/ 449 w 102"/>
                <a:gd name="T43" fmla="*/ 4132 h 142"/>
                <a:gd name="T44" fmla="*/ 377 w 102"/>
                <a:gd name="T45" fmla="*/ 3401 h 142"/>
                <a:gd name="T46" fmla="*/ 341 w 102"/>
                <a:gd name="T47" fmla="*/ 3138 h 142"/>
                <a:gd name="T48" fmla="*/ 243 w 102"/>
                <a:gd name="T49" fmla="*/ 1551 h 142"/>
                <a:gd name="T50" fmla="*/ 243 w 102"/>
                <a:gd name="T51" fmla="*/ 1155 h 142"/>
                <a:gd name="T52" fmla="*/ 146 w 102"/>
                <a:gd name="T53" fmla="*/ 0 h 142"/>
                <a:gd name="T54" fmla="*/ 102 w 102"/>
                <a:gd name="T55" fmla="*/ 1155 h 142"/>
                <a:gd name="T56" fmla="*/ 50 w 102"/>
                <a:gd name="T57" fmla="*/ 1551 h 142"/>
                <a:gd name="T58" fmla="*/ 50 w 102"/>
                <a:gd name="T59" fmla="*/ 2200 h 142"/>
                <a:gd name="T60" fmla="*/ 2 w 102"/>
                <a:gd name="T61" fmla="*/ 2744 h 142"/>
                <a:gd name="T62" fmla="*/ 75 w 102"/>
                <a:gd name="T63" fmla="*/ 2744 h 142"/>
                <a:gd name="T64" fmla="*/ 2 w 102"/>
                <a:gd name="T65" fmla="*/ 4922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GB"/>
            </a:p>
          </p:txBody>
        </p:sp>
        <p:sp>
          <p:nvSpPr>
            <p:cNvPr id="34229" name="Freeform 435"/>
            <p:cNvSpPr>
              <a:spLocks/>
            </p:cNvSpPr>
            <p:nvPr/>
          </p:nvSpPr>
          <p:spPr bwMode="auto">
            <a:xfrm>
              <a:off x="2399" y="1436"/>
              <a:ext cx="33" cy="23"/>
            </a:xfrm>
            <a:custGeom>
              <a:avLst/>
              <a:gdLst>
                <a:gd name="T0" fmla="*/ 113 w 31"/>
                <a:gd name="T1" fmla="*/ 849 h 19"/>
                <a:gd name="T2" fmla="*/ 104 w 31"/>
                <a:gd name="T3" fmla="*/ 579 h 19"/>
                <a:gd name="T4" fmla="*/ 67 w 31"/>
                <a:gd name="T5" fmla="*/ 0 h 19"/>
                <a:gd name="T6" fmla="*/ 7 w 31"/>
                <a:gd name="T7" fmla="*/ 269 h 19"/>
                <a:gd name="T8" fmla="*/ 0 w 31"/>
                <a:gd name="T9" fmla="*/ 926 h 19"/>
                <a:gd name="T10" fmla="*/ 36 w 31"/>
                <a:gd name="T11" fmla="*/ 926 h 19"/>
                <a:gd name="T12" fmla="*/ 43 w 31"/>
                <a:gd name="T13" fmla="*/ 926 h 19"/>
                <a:gd name="T14" fmla="*/ 76 w 31"/>
                <a:gd name="T15" fmla="*/ 1081 h 19"/>
                <a:gd name="T16" fmla="*/ 113 w 31"/>
                <a:gd name="T17" fmla="*/ 84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GB"/>
            </a:p>
          </p:txBody>
        </p:sp>
        <p:sp>
          <p:nvSpPr>
            <p:cNvPr id="34230" name="Freeform 436"/>
            <p:cNvSpPr>
              <a:spLocks/>
            </p:cNvSpPr>
            <p:nvPr/>
          </p:nvSpPr>
          <p:spPr bwMode="auto">
            <a:xfrm>
              <a:off x="2419" y="1389"/>
              <a:ext cx="13" cy="9"/>
            </a:xfrm>
            <a:custGeom>
              <a:avLst/>
              <a:gdLst>
                <a:gd name="T0" fmla="*/ 42 w 12"/>
                <a:gd name="T1" fmla="*/ 441 h 7"/>
                <a:gd name="T2" fmla="*/ 2 w 12"/>
                <a:gd name="T3" fmla="*/ 0 h 7"/>
                <a:gd name="T4" fmla="*/ 0 w 12"/>
                <a:gd name="T5" fmla="*/ 441 h 7"/>
                <a:gd name="T6" fmla="*/ 50 w 12"/>
                <a:gd name="T7" fmla="*/ 1341 h 7"/>
                <a:gd name="T8" fmla="*/ 64 w 12"/>
                <a:gd name="T9" fmla="*/ 729 h 7"/>
                <a:gd name="T10" fmla="*/ 42 w 12"/>
                <a:gd name="T11" fmla="*/ 441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GB"/>
            </a:p>
          </p:txBody>
        </p:sp>
        <p:sp>
          <p:nvSpPr>
            <p:cNvPr id="34231" name="Freeform 437"/>
            <p:cNvSpPr>
              <a:spLocks/>
            </p:cNvSpPr>
            <p:nvPr/>
          </p:nvSpPr>
          <p:spPr bwMode="auto">
            <a:xfrm>
              <a:off x="2416" y="1371"/>
              <a:ext cx="12" cy="13"/>
            </a:xfrm>
            <a:custGeom>
              <a:avLst/>
              <a:gdLst>
                <a:gd name="T0" fmla="*/ 12 w 12"/>
                <a:gd name="T1" fmla="*/ 1386 h 10"/>
                <a:gd name="T2" fmla="*/ 10 w 12"/>
                <a:gd name="T3" fmla="*/ 0 h 10"/>
                <a:gd name="T4" fmla="*/ 3 w 12"/>
                <a:gd name="T5" fmla="*/ 1386 h 10"/>
                <a:gd name="T6" fmla="*/ 0 w 12"/>
                <a:gd name="T7" fmla="*/ 2512 h 10"/>
                <a:gd name="T8" fmla="*/ 12 w 12"/>
                <a:gd name="T9" fmla="*/ 1386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GB"/>
            </a:p>
          </p:txBody>
        </p:sp>
        <p:sp>
          <p:nvSpPr>
            <p:cNvPr id="34232" name="Freeform 438"/>
            <p:cNvSpPr>
              <a:spLocks/>
            </p:cNvSpPr>
            <p:nvPr/>
          </p:nvSpPr>
          <p:spPr bwMode="auto">
            <a:xfrm>
              <a:off x="2498" y="1328"/>
              <a:ext cx="2" cy="10"/>
            </a:xfrm>
            <a:custGeom>
              <a:avLst/>
              <a:gdLst>
                <a:gd name="T0" fmla="*/ 0 w 2"/>
                <a:gd name="T1" fmla="*/ 0 h 9"/>
                <a:gd name="T2" fmla="*/ 0 w 2"/>
                <a:gd name="T3" fmla="*/ 51 h 9"/>
                <a:gd name="T4" fmla="*/ 0 w 2"/>
                <a:gd name="T5" fmla="*/ 63 h 9"/>
                <a:gd name="T6" fmla="*/ 0 w 2"/>
                <a:gd name="T7" fmla="*/ 7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GB"/>
            </a:p>
          </p:txBody>
        </p:sp>
        <p:sp>
          <p:nvSpPr>
            <p:cNvPr id="34233" name="Freeform 439"/>
            <p:cNvSpPr>
              <a:spLocks/>
            </p:cNvSpPr>
            <p:nvPr/>
          </p:nvSpPr>
          <p:spPr bwMode="auto">
            <a:xfrm>
              <a:off x="2426" y="1412"/>
              <a:ext cx="6" cy="4"/>
            </a:xfrm>
            <a:custGeom>
              <a:avLst/>
              <a:gdLst>
                <a:gd name="T0" fmla="*/ 0 w 7"/>
                <a:gd name="T1" fmla="*/ 1164 h 3"/>
                <a:gd name="T2" fmla="*/ 3 w 7"/>
                <a:gd name="T3" fmla="*/ 0 h 3"/>
                <a:gd name="T4" fmla="*/ 0 w 7"/>
                <a:gd name="T5" fmla="*/ 0 h 3"/>
                <a:gd name="T6" fmla="*/ 0 w 7"/>
                <a:gd name="T7" fmla="*/ 1164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GB"/>
            </a:p>
          </p:txBody>
        </p:sp>
        <p:sp>
          <p:nvSpPr>
            <p:cNvPr id="34234" name="Freeform 440"/>
            <p:cNvSpPr>
              <a:spLocks/>
            </p:cNvSpPr>
            <p:nvPr/>
          </p:nvSpPr>
          <p:spPr bwMode="auto">
            <a:xfrm>
              <a:off x="2449" y="1474"/>
              <a:ext cx="6" cy="6"/>
            </a:xfrm>
            <a:custGeom>
              <a:avLst/>
              <a:gdLst>
                <a:gd name="T0" fmla="*/ 215 w 5"/>
                <a:gd name="T1" fmla="*/ 215 h 5"/>
                <a:gd name="T2" fmla="*/ 0 w 5"/>
                <a:gd name="T3" fmla="*/ 0 h 5"/>
                <a:gd name="T4" fmla="*/ 0 w 5"/>
                <a:gd name="T5" fmla="*/ 215 h 5"/>
                <a:gd name="T6" fmla="*/ 215 w 5"/>
                <a:gd name="T7" fmla="*/ 21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GB"/>
            </a:p>
          </p:txBody>
        </p:sp>
        <p:sp>
          <p:nvSpPr>
            <p:cNvPr id="34235" name="Rectangle 441"/>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4236" name="Freeform 442"/>
            <p:cNvSpPr>
              <a:spLocks/>
            </p:cNvSpPr>
            <p:nvPr/>
          </p:nvSpPr>
          <p:spPr bwMode="auto">
            <a:xfrm>
              <a:off x="2089" y="1811"/>
              <a:ext cx="14" cy="2"/>
            </a:xfrm>
            <a:custGeom>
              <a:avLst/>
              <a:gdLst>
                <a:gd name="T0" fmla="*/ 125 w 12"/>
                <a:gd name="T1" fmla="*/ 2 h 2"/>
                <a:gd name="T2" fmla="*/ 0 w 12"/>
                <a:gd name="T3" fmla="*/ 0 h 2"/>
                <a:gd name="T4" fmla="*/ 307 w 12"/>
                <a:gd name="T5" fmla="*/ 0 h 2"/>
                <a:gd name="T6" fmla="*/ 125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GB"/>
            </a:p>
          </p:txBody>
        </p:sp>
        <p:sp>
          <p:nvSpPr>
            <p:cNvPr id="34237" name="Freeform 443"/>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GB"/>
            </a:p>
          </p:txBody>
        </p:sp>
        <p:sp>
          <p:nvSpPr>
            <p:cNvPr id="34238" name="Rectangle 444"/>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4239" name="Freeform 445"/>
            <p:cNvSpPr>
              <a:spLocks/>
            </p:cNvSpPr>
            <p:nvPr/>
          </p:nvSpPr>
          <p:spPr bwMode="auto">
            <a:xfrm>
              <a:off x="1425" y="1933"/>
              <a:ext cx="4" cy="1"/>
            </a:xfrm>
            <a:custGeom>
              <a:avLst/>
              <a:gdLst>
                <a:gd name="T0" fmla="*/ 1164 w 3"/>
                <a:gd name="T1" fmla="*/ 0 h 1"/>
                <a:gd name="T2" fmla="*/ 1164 w 3"/>
                <a:gd name="T3" fmla="*/ 0 h 1"/>
                <a:gd name="T4" fmla="*/ 0 w 3"/>
                <a:gd name="T5" fmla="*/ 0 h 1"/>
                <a:gd name="T6" fmla="*/ 1164 w 3"/>
                <a:gd name="T7" fmla="*/ 0 h 1"/>
                <a:gd name="T8" fmla="*/ 1164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GB"/>
            </a:p>
          </p:txBody>
        </p:sp>
        <p:sp>
          <p:nvSpPr>
            <p:cNvPr id="34240" name="Freeform 446"/>
            <p:cNvSpPr>
              <a:spLocks/>
            </p:cNvSpPr>
            <p:nvPr/>
          </p:nvSpPr>
          <p:spPr bwMode="auto">
            <a:xfrm>
              <a:off x="2360" y="1720"/>
              <a:ext cx="52" cy="111"/>
            </a:xfrm>
            <a:custGeom>
              <a:avLst/>
              <a:gdLst>
                <a:gd name="T0" fmla="*/ 170 w 47"/>
                <a:gd name="T1" fmla="*/ 0 h 90"/>
                <a:gd name="T2" fmla="*/ 114 w 47"/>
                <a:gd name="T3" fmla="*/ 2 h 90"/>
                <a:gd name="T4" fmla="*/ 114 w 47"/>
                <a:gd name="T5" fmla="*/ 1857 h 90"/>
                <a:gd name="T6" fmla="*/ 69 w 47"/>
                <a:gd name="T7" fmla="*/ 2824 h 90"/>
                <a:gd name="T8" fmla="*/ 4 w 47"/>
                <a:gd name="T9" fmla="*/ 3880 h 90"/>
                <a:gd name="T10" fmla="*/ 0 w 47"/>
                <a:gd name="T11" fmla="*/ 4840 h 90"/>
                <a:gd name="T12" fmla="*/ 56 w 47"/>
                <a:gd name="T13" fmla="*/ 5259 h 90"/>
                <a:gd name="T14" fmla="*/ 84 w 47"/>
                <a:gd name="T15" fmla="*/ 5259 h 90"/>
                <a:gd name="T16" fmla="*/ 69 w 47"/>
                <a:gd name="T17" fmla="*/ 7362 h 90"/>
                <a:gd name="T18" fmla="*/ 252 w 47"/>
                <a:gd name="T19" fmla="*/ 6938 h 90"/>
                <a:gd name="T20" fmla="*/ 252 w 47"/>
                <a:gd name="T21" fmla="*/ 6701 h 90"/>
                <a:gd name="T22" fmla="*/ 297 w 47"/>
                <a:gd name="T23" fmla="*/ 5879 h 90"/>
                <a:gd name="T24" fmla="*/ 297 w 47"/>
                <a:gd name="T25" fmla="*/ 5372 h 90"/>
                <a:gd name="T26" fmla="*/ 297 w 47"/>
                <a:gd name="T27" fmla="*/ 4561 h 90"/>
                <a:gd name="T28" fmla="*/ 252 w 47"/>
                <a:gd name="T29" fmla="*/ 3457 h 90"/>
                <a:gd name="T30" fmla="*/ 297 w 47"/>
                <a:gd name="T31" fmla="*/ 3457 h 90"/>
                <a:gd name="T32" fmla="*/ 339 w 47"/>
                <a:gd name="T33" fmla="*/ 1696 h 90"/>
                <a:gd name="T34" fmla="*/ 394 w 47"/>
                <a:gd name="T35" fmla="*/ 964 h 90"/>
                <a:gd name="T36" fmla="*/ 394 w 47"/>
                <a:gd name="T37" fmla="*/ 2 h 90"/>
                <a:gd name="T38" fmla="*/ 230 w 47"/>
                <a:gd name="T39" fmla="*/ 2 h 90"/>
                <a:gd name="T40" fmla="*/ 170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GB"/>
            </a:p>
          </p:txBody>
        </p:sp>
        <p:sp>
          <p:nvSpPr>
            <p:cNvPr id="34241" name="Freeform 447"/>
            <p:cNvSpPr>
              <a:spLocks/>
            </p:cNvSpPr>
            <p:nvPr/>
          </p:nvSpPr>
          <p:spPr bwMode="auto">
            <a:xfrm>
              <a:off x="2370" y="1682"/>
              <a:ext cx="196" cy="167"/>
            </a:xfrm>
            <a:custGeom>
              <a:avLst/>
              <a:gdLst>
                <a:gd name="T0" fmla="*/ 410 w 175"/>
                <a:gd name="T1" fmla="*/ 2892 h 135"/>
                <a:gd name="T2" fmla="*/ 208 w 175"/>
                <a:gd name="T3" fmla="*/ 2892 h 135"/>
                <a:gd name="T4" fmla="*/ 132 w 175"/>
                <a:gd name="T5" fmla="*/ 2665 h 135"/>
                <a:gd name="T6" fmla="*/ 60 w 175"/>
                <a:gd name="T7" fmla="*/ 2892 h 135"/>
                <a:gd name="T8" fmla="*/ 60 w 175"/>
                <a:gd name="T9" fmla="*/ 2264 h 135"/>
                <a:gd name="T10" fmla="*/ 2 w 175"/>
                <a:gd name="T11" fmla="*/ 2150 h 135"/>
                <a:gd name="T12" fmla="*/ 2 w 175"/>
                <a:gd name="T13" fmla="*/ 1830 h 135"/>
                <a:gd name="T14" fmla="*/ 0 w 175"/>
                <a:gd name="T15" fmla="*/ 1738 h 135"/>
                <a:gd name="T16" fmla="*/ 0 w 175"/>
                <a:gd name="T17" fmla="*/ 782 h 135"/>
                <a:gd name="T18" fmla="*/ 233 w 175"/>
                <a:gd name="T19" fmla="*/ 0 h 135"/>
                <a:gd name="T20" fmla="*/ 441 w 175"/>
                <a:gd name="T21" fmla="*/ 2 h 135"/>
                <a:gd name="T22" fmla="*/ 620 w 175"/>
                <a:gd name="T23" fmla="*/ 413 h 135"/>
                <a:gd name="T24" fmla="*/ 786 w 175"/>
                <a:gd name="T25" fmla="*/ 413 h 135"/>
                <a:gd name="T26" fmla="*/ 973 w 175"/>
                <a:gd name="T27" fmla="*/ 632 h 135"/>
                <a:gd name="T28" fmla="*/ 1131 w 175"/>
                <a:gd name="T29" fmla="*/ 632 h 135"/>
                <a:gd name="T30" fmla="*/ 1222 w 175"/>
                <a:gd name="T31" fmla="*/ 1136 h 135"/>
                <a:gd name="T32" fmla="*/ 1627 w 175"/>
                <a:gd name="T33" fmla="*/ 1830 h 135"/>
                <a:gd name="T34" fmla="*/ 1627 w 175"/>
                <a:gd name="T35" fmla="*/ 1830 h 135"/>
                <a:gd name="T36" fmla="*/ 1691 w 175"/>
                <a:gd name="T37" fmla="*/ 1830 h 135"/>
                <a:gd name="T38" fmla="*/ 1894 w 175"/>
                <a:gd name="T39" fmla="*/ 2150 h 135"/>
                <a:gd name="T40" fmla="*/ 1874 w 175"/>
                <a:gd name="T41" fmla="*/ 3053 h 135"/>
                <a:gd name="T42" fmla="*/ 1691 w 175"/>
                <a:gd name="T43" fmla="*/ 3902 h 135"/>
                <a:gd name="T44" fmla="*/ 1532 w 175"/>
                <a:gd name="T45" fmla="*/ 4537 h 135"/>
                <a:gd name="T46" fmla="*/ 1426 w 175"/>
                <a:gd name="T47" fmla="*/ 5779 h 135"/>
                <a:gd name="T48" fmla="*/ 1360 w 175"/>
                <a:gd name="T49" fmla="*/ 6773 h 135"/>
                <a:gd name="T50" fmla="*/ 1426 w 175"/>
                <a:gd name="T51" fmla="*/ 7786 h 135"/>
                <a:gd name="T52" fmla="*/ 1273 w 175"/>
                <a:gd name="T53" fmla="*/ 9110 h 135"/>
                <a:gd name="T54" fmla="*/ 1267 w 175"/>
                <a:gd name="T55" fmla="*/ 9534 h 135"/>
                <a:gd name="T56" fmla="*/ 1131 w 175"/>
                <a:gd name="T57" fmla="*/ 10063 h 135"/>
                <a:gd name="T58" fmla="*/ 1052 w 175"/>
                <a:gd name="T59" fmla="*/ 10940 h 135"/>
                <a:gd name="T60" fmla="*/ 869 w 175"/>
                <a:gd name="T61" fmla="*/ 10940 h 135"/>
                <a:gd name="T62" fmla="*/ 646 w 175"/>
                <a:gd name="T63" fmla="*/ 11084 h 135"/>
                <a:gd name="T64" fmla="*/ 553 w 175"/>
                <a:gd name="T65" fmla="*/ 11794 h 135"/>
                <a:gd name="T66" fmla="*/ 441 w 175"/>
                <a:gd name="T67" fmla="*/ 11794 h 135"/>
                <a:gd name="T68" fmla="*/ 410 w 175"/>
                <a:gd name="T69" fmla="*/ 10624 h 135"/>
                <a:gd name="T70" fmla="*/ 280 w 175"/>
                <a:gd name="T71" fmla="*/ 10063 h 135"/>
                <a:gd name="T72" fmla="*/ 233 w 175"/>
                <a:gd name="T73" fmla="*/ 10063 h 135"/>
                <a:gd name="T74" fmla="*/ 233 w 175"/>
                <a:gd name="T75" fmla="*/ 9860 h 135"/>
                <a:gd name="T76" fmla="*/ 280 w 175"/>
                <a:gd name="T77" fmla="*/ 8889 h 135"/>
                <a:gd name="T78" fmla="*/ 280 w 175"/>
                <a:gd name="T79" fmla="*/ 8395 h 135"/>
                <a:gd name="T80" fmla="*/ 280 w 175"/>
                <a:gd name="T81" fmla="*/ 7618 h 135"/>
                <a:gd name="T82" fmla="*/ 233 w 175"/>
                <a:gd name="T83" fmla="*/ 6294 h 135"/>
                <a:gd name="T84" fmla="*/ 280 w 175"/>
                <a:gd name="T85" fmla="*/ 6294 h 135"/>
                <a:gd name="T86" fmla="*/ 336 w 175"/>
                <a:gd name="T87" fmla="*/ 4399 h 135"/>
                <a:gd name="T88" fmla="*/ 410 w 175"/>
                <a:gd name="T89" fmla="*/ 3777 h 135"/>
                <a:gd name="T90" fmla="*/ 410 w 175"/>
                <a:gd name="T91" fmla="*/ 2892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GB"/>
            </a:p>
          </p:txBody>
        </p:sp>
        <p:sp>
          <p:nvSpPr>
            <p:cNvPr id="34242" name="Freeform 448"/>
            <p:cNvSpPr>
              <a:spLocks/>
            </p:cNvSpPr>
            <p:nvPr/>
          </p:nvSpPr>
          <p:spPr bwMode="auto">
            <a:xfrm>
              <a:off x="2555" y="1768"/>
              <a:ext cx="17" cy="10"/>
            </a:xfrm>
            <a:custGeom>
              <a:avLst/>
              <a:gdLst>
                <a:gd name="T0" fmla="*/ 866 w 14"/>
                <a:gd name="T1" fmla="*/ 2 h 9"/>
                <a:gd name="T2" fmla="*/ 424 w 14"/>
                <a:gd name="T3" fmla="*/ 78 h 9"/>
                <a:gd name="T4" fmla="*/ 0 w 14"/>
                <a:gd name="T5" fmla="*/ 4 h 9"/>
                <a:gd name="T6" fmla="*/ 515 w 14"/>
                <a:gd name="T7" fmla="*/ 0 h 9"/>
                <a:gd name="T8" fmla="*/ 866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GB"/>
            </a:p>
          </p:txBody>
        </p:sp>
        <p:sp>
          <p:nvSpPr>
            <p:cNvPr id="34243" name="Freeform 449" descr="Large checker board"/>
            <p:cNvSpPr>
              <a:spLocks/>
            </p:cNvSpPr>
            <p:nvPr/>
          </p:nvSpPr>
          <p:spPr bwMode="auto">
            <a:xfrm>
              <a:off x="498" y="1561"/>
              <a:ext cx="960" cy="529"/>
            </a:xfrm>
            <a:custGeom>
              <a:avLst/>
              <a:gdLst>
                <a:gd name="T0" fmla="*/ 8773 w 859"/>
                <a:gd name="T1" fmla="*/ 3273 h 426"/>
                <a:gd name="T2" fmla="*/ 8302 w 859"/>
                <a:gd name="T3" fmla="*/ 6570 h 426"/>
                <a:gd name="T4" fmla="*/ 7359 w 859"/>
                <a:gd name="T5" fmla="*/ 9375 h 426"/>
                <a:gd name="T6" fmla="*/ 6651 w 859"/>
                <a:gd name="T7" fmla="*/ 11642 h 426"/>
                <a:gd name="T8" fmla="*/ 6541 w 859"/>
                <a:gd name="T9" fmla="*/ 9375 h 426"/>
                <a:gd name="T10" fmla="*/ 6456 w 859"/>
                <a:gd name="T11" fmla="*/ 5383 h 426"/>
                <a:gd name="T12" fmla="*/ 5961 w 859"/>
                <a:gd name="T13" fmla="*/ 1823 h 426"/>
                <a:gd name="T14" fmla="*/ 5153 w 859"/>
                <a:gd name="T15" fmla="*/ 834 h 426"/>
                <a:gd name="T16" fmla="*/ 4388 w 859"/>
                <a:gd name="T17" fmla="*/ 436 h 426"/>
                <a:gd name="T18" fmla="*/ 3143 w 859"/>
                <a:gd name="T19" fmla="*/ 436 h 426"/>
                <a:gd name="T20" fmla="*/ 1908 w 859"/>
                <a:gd name="T21" fmla="*/ 436 h 426"/>
                <a:gd name="T22" fmla="*/ 1054 w 859"/>
                <a:gd name="T23" fmla="*/ 3095 h 426"/>
                <a:gd name="T24" fmla="*/ 952 w 859"/>
                <a:gd name="T25" fmla="*/ 3095 h 426"/>
                <a:gd name="T26" fmla="*/ 769 w 859"/>
                <a:gd name="T27" fmla="*/ 3796 h 426"/>
                <a:gd name="T28" fmla="*/ 655 w 859"/>
                <a:gd name="T29" fmla="*/ 4941 h 426"/>
                <a:gd name="T30" fmla="*/ 264 w 859"/>
                <a:gd name="T31" fmla="*/ 10452 h 426"/>
                <a:gd name="T32" fmla="*/ 0 w 859"/>
                <a:gd name="T33" fmla="*/ 16480 h 426"/>
                <a:gd name="T34" fmla="*/ 97 w 859"/>
                <a:gd name="T35" fmla="*/ 18777 h 426"/>
                <a:gd name="T36" fmla="*/ 97 w 859"/>
                <a:gd name="T37" fmla="*/ 20583 h 426"/>
                <a:gd name="T38" fmla="*/ 169 w 859"/>
                <a:gd name="T39" fmla="*/ 24733 h 426"/>
                <a:gd name="T40" fmla="*/ 874 w 859"/>
                <a:gd name="T41" fmla="*/ 27940 h 426"/>
                <a:gd name="T42" fmla="*/ 1574 w 859"/>
                <a:gd name="T43" fmla="*/ 30149 h 426"/>
                <a:gd name="T44" fmla="*/ 2265 w 859"/>
                <a:gd name="T45" fmla="*/ 32496 h 426"/>
                <a:gd name="T46" fmla="*/ 2868 w 859"/>
                <a:gd name="T47" fmla="*/ 34376 h 426"/>
                <a:gd name="T48" fmla="*/ 3276 w 859"/>
                <a:gd name="T49" fmla="*/ 37295 h 426"/>
                <a:gd name="T50" fmla="*/ 3347 w 859"/>
                <a:gd name="T51" fmla="*/ 35657 h 426"/>
                <a:gd name="T52" fmla="*/ 3518 w 859"/>
                <a:gd name="T53" fmla="*/ 34846 h 426"/>
                <a:gd name="T54" fmla="*/ 3839 w 859"/>
                <a:gd name="T55" fmla="*/ 33035 h 426"/>
                <a:gd name="T56" fmla="*/ 4195 w 859"/>
                <a:gd name="T57" fmla="*/ 32818 h 426"/>
                <a:gd name="T58" fmla="*/ 4513 w 859"/>
                <a:gd name="T59" fmla="*/ 33035 h 426"/>
                <a:gd name="T60" fmla="*/ 4657 w 859"/>
                <a:gd name="T61" fmla="*/ 32384 h 426"/>
                <a:gd name="T62" fmla="*/ 4855 w 859"/>
                <a:gd name="T63" fmla="*/ 31705 h 426"/>
                <a:gd name="T64" fmla="*/ 5037 w 859"/>
                <a:gd name="T65" fmla="*/ 31705 h 426"/>
                <a:gd name="T66" fmla="*/ 5276 w 859"/>
                <a:gd name="T67" fmla="*/ 32065 h 426"/>
                <a:gd name="T68" fmla="*/ 5674 w 859"/>
                <a:gd name="T69" fmla="*/ 34376 h 426"/>
                <a:gd name="T70" fmla="*/ 5643 w 859"/>
                <a:gd name="T71" fmla="*/ 36761 h 426"/>
                <a:gd name="T72" fmla="*/ 5721 w 859"/>
                <a:gd name="T73" fmla="*/ 38139 h 426"/>
                <a:gd name="T74" fmla="*/ 5999 w 859"/>
                <a:gd name="T75" fmla="*/ 37470 h 426"/>
                <a:gd name="T76" fmla="*/ 5961 w 859"/>
                <a:gd name="T77" fmla="*/ 33214 h 426"/>
                <a:gd name="T78" fmla="*/ 6058 w 859"/>
                <a:gd name="T79" fmla="*/ 28955 h 426"/>
                <a:gd name="T80" fmla="*/ 6403 w 859"/>
                <a:gd name="T81" fmla="*/ 26839 h 426"/>
                <a:gd name="T82" fmla="*/ 6816 w 859"/>
                <a:gd name="T83" fmla="*/ 23400 h 426"/>
                <a:gd name="T84" fmla="*/ 7053 w 859"/>
                <a:gd name="T85" fmla="*/ 22293 h 426"/>
                <a:gd name="T86" fmla="*/ 6988 w 859"/>
                <a:gd name="T87" fmla="*/ 22059 h 426"/>
                <a:gd name="T88" fmla="*/ 7031 w 859"/>
                <a:gd name="T89" fmla="*/ 20583 h 426"/>
                <a:gd name="T90" fmla="*/ 7053 w 859"/>
                <a:gd name="T91" fmla="*/ 19808 h 426"/>
                <a:gd name="T92" fmla="*/ 7013 w 859"/>
                <a:gd name="T93" fmla="*/ 17683 h 426"/>
                <a:gd name="T94" fmla="*/ 7108 w 859"/>
                <a:gd name="T95" fmla="*/ 16721 h 426"/>
                <a:gd name="T96" fmla="*/ 7156 w 859"/>
                <a:gd name="T97" fmla="*/ 18285 h 426"/>
                <a:gd name="T98" fmla="*/ 7289 w 859"/>
                <a:gd name="T99" fmla="*/ 18119 h 426"/>
                <a:gd name="T100" fmla="*/ 7312 w 859"/>
                <a:gd name="T101" fmla="*/ 17200 h 426"/>
                <a:gd name="T102" fmla="*/ 7607 w 859"/>
                <a:gd name="T103" fmla="*/ 14091 h 426"/>
                <a:gd name="T104" fmla="*/ 8030 w 859"/>
                <a:gd name="T105" fmla="*/ 12800 h 426"/>
                <a:gd name="T106" fmla="*/ 8230 w 859"/>
                <a:gd name="T107" fmla="*/ 12075 h 426"/>
                <a:gd name="T108" fmla="*/ 8348 w 859"/>
                <a:gd name="T109" fmla="*/ 9138 h 426"/>
                <a:gd name="T110" fmla="*/ 8600 w 859"/>
                <a:gd name="T111" fmla="*/ 8073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3333CC"/>
              </a:fgClr>
              <a:bgClr>
                <a:srgbClr val="FFFFFF"/>
              </a:bgClr>
            </a:pattFill>
            <a:ln w="3175">
              <a:solidFill>
                <a:srgbClr val="000000"/>
              </a:solidFill>
              <a:round/>
              <a:headEnd/>
              <a:tailEnd/>
            </a:ln>
          </p:spPr>
          <p:txBody>
            <a:bodyPr/>
            <a:lstStyle/>
            <a:p>
              <a:endParaRPr lang="en-GB"/>
            </a:p>
          </p:txBody>
        </p:sp>
        <p:sp>
          <p:nvSpPr>
            <p:cNvPr id="34244" name="Freeform 450"/>
            <p:cNvSpPr>
              <a:spLocks/>
            </p:cNvSpPr>
            <p:nvPr/>
          </p:nvSpPr>
          <p:spPr bwMode="auto">
            <a:xfrm>
              <a:off x="113" y="1122"/>
              <a:ext cx="609" cy="322"/>
            </a:xfrm>
            <a:custGeom>
              <a:avLst/>
              <a:gdLst>
                <a:gd name="T0" fmla="*/ 4332 w 546"/>
                <a:gd name="T1" fmla="*/ 20260 h 260"/>
                <a:gd name="T2" fmla="*/ 4169 w 546"/>
                <a:gd name="T3" fmla="*/ 16268 h 260"/>
                <a:gd name="T4" fmla="*/ 3932 w 546"/>
                <a:gd name="T5" fmla="*/ 15636 h 260"/>
                <a:gd name="T6" fmla="*/ 4149 w 546"/>
                <a:gd name="T7" fmla="*/ 11899 h 260"/>
                <a:gd name="T8" fmla="*/ 4988 w 546"/>
                <a:gd name="T9" fmla="*/ 5366 h 260"/>
                <a:gd name="T10" fmla="*/ 4892 w 546"/>
                <a:gd name="T11" fmla="*/ 1419 h 260"/>
                <a:gd name="T12" fmla="*/ 4223 w 546"/>
                <a:gd name="T13" fmla="*/ 425 h 260"/>
                <a:gd name="T14" fmla="*/ 4056 w 546"/>
                <a:gd name="T15" fmla="*/ 0 h 260"/>
                <a:gd name="T16" fmla="*/ 3466 w 546"/>
                <a:gd name="T17" fmla="*/ 925 h 260"/>
                <a:gd name="T18" fmla="*/ 3177 w 546"/>
                <a:gd name="T19" fmla="*/ 1419 h 260"/>
                <a:gd name="T20" fmla="*/ 2245 w 546"/>
                <a:gd name="T21" fmla="*/ 3860 h 260"/>
                <a:gd name="T22" fmla="*/ 2458 w 546"/>
                <a:gd name="T23" fmla="*/ 6341 h 260"/>
                <a:gd name="T24" fmla="*/ 2369 w 546"/>
                <a:gd name="T25" fmla="*/ 6646 h 260"/>
                <a:gd name="T26" fmla="*/ 2178 w 546"/>
                <a:gd name="T27" fmla="*/ 6341 h 260"/>
                <a:gd name="T28" fmla="*/ 1530 w 546"/>
                <a:gd name="T29" fmla="*/ 8259 h 260"/>
                <a:gd name="T30" fmla="*/ 2154 w 546"/>
                <a:gd name="T31" fmla="*/ 8472 h 260"/>
                <a:gd name="T32" fmla="*/ 1751 w 546"/>
                <a:gd name="T33" fmla="*/ 10607 h 260"/>
                <a:gd name="T34" fmla="*/ 1231 w 546"/>
                <a:gd name="T35" fmla="*/ 11899 h 260"/>
                <a:gd name="T36" fmla="*/ 929 w 546"/>
                <a:gd name="T37" fmla="*/ 13136 h 260"/>
                <a:gd name="T38" fmla="*/ 1048 w 546"/>
                <a:gd name="T39" fmla="*/ 13585 h 260"/>
                <a:gd name="T40" fmla="*/ 1007 w 546"/>
                <a:gd name="T41" fmla="*/ 14341 h 260"/>
                <a:gd name="T42" fmla="*/ 766 w 546"/>
                <a:gd name="T43" fmla="*/ 14808 h 260"/>
                <a:gd name="T44" fmla="*/ 1048 w 546"/>
                <a:gd name="T45" fmla="*/ 15636 h 260"/>
                <a:gd name="T46" fmla="*/ 1118 w 546"/>
                <a:gd name="T47" fmla="*/ 17312 h 260"/>
                <a:gd name="T48" fmla="*/ 1373 w 546"/>
                <a:gd name="T49" fmla="*/ 17155 h 260"/>
                <a:gd name="T50" fmla="*/ 1336 w 546"/>
                <a:gd name="T51" fmla="*/ 18339 h 260"/>
                <a:gd name="T52" fmla="*/ 1118 w 546"/>
                <a:gd name="T53" fmla="*/ 19429 h 260"/>
                <a:gd name="T54" fmla="*/ 492 w 546"/>
                <a:gd name="T55" fmla="*/ 21749 h 260"/>
                <a:gd name="T56" fmla="*/ 0 w 546"/>
                <a:gd name="T57" fmla="*/ 23028 h 260"/>
                <a:gd name="T58" fmla="*/ 146 w 546"/>
                <a:gd name="T59" fmla="*/ 23028 h 260"/>
                <a:gd name="T60" fmla="*/ 492 w 546"/>
                <a:gd name="T61" fmla="*/ 21996 h 260"/>
                <a:gd name="T62" fmla="*/ 832 w 546"/>
                <a:gd name="T63" fmla="*/ 21667 h 260"/>
                <a:gd name="T64" fmla="*/ 1981 w 546"/>
                <a:gd name="T65" fmla="*/ 17312 h 260"/>
                <a:gd name="T66" fmla="*/ 2271 w 546"/>
                <a:gd name="T67" fmla="*/ 15332 h 260"/>
                <a:gd name="T68" fmla="*/ 2825 w 546"/>
                <a:gd name="T69" fmla="*/ 13814 h 260"/>
                <a:gd name="T70" fmla="*/ 2289 w 546"/>
                <a:gd name="T71" fmla="*/ 16080 h 260"/>
                <a:gd name="T72" fmla="*/ 2504 w 546"/>
                <a:gd name="T73" fmla="*/ 16080 h 260"/>
                <a:gd name="T74" fmla="*/ 2573 w 546"/>
                <a:gd name="T75" fmla="*/ 15802 h 260"/>
                <a:gd name="T76" fmla="*/ 2888 w 546"/>
                <a:gd name="T77" fmla="*/ 15014 h 260"/>
                <a:gd name="T78" fmla="*/ 2980 w 546"/>
                <a:gd name="T79" fmla="*/ 14341 h 260"/>
                <a:gd name="T80" fmla="*/ 3033 w 546"/>
                <a:gd name="T81" fmla="*/ 14341 h 260"/>
                <a:gd name="T82" fmla="*/ 3161 w 546"/>
                <a:gd name="T83" fmla="*/ 14623 h 260"/>
                <a:gd name="T84" fmla="*/ 3202 w 546"/>
                <a:gd name="T85" fmla="*/ 15332 h 260"/>
                <a:gd name="T86" fmla="*/ 3516 w 546"/>
                <a:gd name="T87" fmla="*/ 15636 h 260"/>
                <a:gd name="T88" fmla="*/ 3932 w 546"/>
                <a:gd name="T89" fmla="*/ 15802 h 260"/>
                <a:gd name="T90" fmla="*/ 3921 w 546"/>
                <a:gd name="T91" fmla="*/ 17155 h 260"/>
                <a:gd name="T92" fmla="*/ 4090 w 546"/>
                <a:gd name="T93" fmla="*/ 17312 h 260"/>
                <a:gd name="T94" fmla="*/ 4149 w 546"/>
                <a:gd name="T95" fmla="*/ 17913 h 260"/>
                <a:gd name="T96" fmla="*/ 4283 w 546"/>
                <a:gd name="T97" fmla="*/ 18339 h 260"/>
                <a:gd name="T98" fmla="*/ 4360 w 546"/>
                <a:gd name="T99" fmla="*/ 18775 h 260"/>
                <a:gd name="T100" fmla="*/ 4283 w 546"/>
                <a:gd name="T101" fmla="*/ 19429 h 260"/>
                <a:gd name="T102" fmla="*/ 4332 w 546"/>
                <a:gd name="T103" fmla="*/ 21181 h 260"/>
                <a:gd name="T104" fmla="*/ 4375 w 546"/>
                <a:gd name="T105" fmla="*/ 21349 h 260"/>
                <a:gd name="T106" fmla="*/ 4267 w 546"/>
                <a:gd name="T107" fmla="*/ 23028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p>
              <a:endParaRPr lang="en-GB"/>
            </a:p>
          </p:txBody>
        </p:sp>
        <p:sp>
          <p:nvSpPr>
            <p:cNvPr id="34245" name="Freeform 451"/>
            <p:cNvSpPr>
              <a:spLocks/>
            </p:cNvSpPr>
            <p:nvPr/>
          </p:nvSpPr>
          <p:spPr bwMode="auto">
            <a:xfrm>
              <a:off x="286" y="1380"/>
              <a:ext cx="41" cy="27"/>
            </a:xfrm>
            <a:custGeom>
              <a:avLst/>
              <a:gdLst>
                <a:gd name="T0" fmla="*/ 316 w 37"/>
                <a:gd name="T1" fmla="*/ 369 h 22"/>
                <a:gd name="T2" fmla="*/ 307 w 37"/>
                <a:gd name="T3" fmla="*/ 369 h 22"/>
                <a:gd name="T4" fmla="*/ 307 w 37"/>
                <a:gd name="T5" fmla="*/ 245 h 22"/>
                <a:gd name="T6" fmla="*/ 307 w 37"/>
                <a:gd name="T7" fmla="*/ 245 h 22"/>
                <a:gd name="T8" fmla="*/ 257 w 37"/>
                <a:gd name="T9" fmla="*/ 0 h 22"/>
                <a:gd name="T10" fmla="*/ 248 w 37"/>
                <a:gd name="T11" fmla="*/ 245 h 22"/>
                <a:gd name="T12" fmla="*/ 202 w 37"/>
                <a:gd name="T13" fmla="*/ 245 h 22"/>
                <a:gd name="T14" fmla="*/ 139 w 37"/>
                <a:gd name="T15" fmla="*/ 369 h 22"/>
                <a:gd name="T16" fmla="*/ 92 w 37"/>
                <a:gd name="T17" fmla="*/ 881 h 22"/>
                <a:gd name="T18" fmla="*/ 92 w 37"/>
                <a:gd name="T19" fmla="*/ 369 h 22"/>
                <a:gd name="T20" fmla="*/ 0 w 37"/>
                <a:gd name="T21" fmla="*/ 881 h 22"/>
                <a:gd name="T22" fmla="*/ 0 w 37"/>
                <a:gd name="T23" fmla="*/ 1260 h 22"/>
                <a:gd name="T24" fmla="*/ 2 w 37"/>
                <a:gd name="T25" fmla="*/ 1081 h 22"/>
                <a:gd name="T26" fmla="*/ 4 w 37"/>
                <a:gd name="T27" fmla="*/ 1081 h 22"/>
                <a:gd name="T28" fmla="*/ 0 w 37"/>
                <a:gd name="T29" fmla="*/ 1629 h 22"/>
                <a:gd name="T30" fmla="*/ 61 w 37"/>
                <a:gd name="T31" fmla="*/ 1260 h 22"/>
                <a:gd name="T32" fmla="*/ 202 w 37"/>
                <a:gd name="T33" fmla="*/ 718 h 22"/>
                <a:gd name="T34" fmla="*/ 248 w 37"/>
                <a:gd name="T35" fmla="*/ 718 h 22"/>
                <a:gd name="T36" fmla="*/ 316 w 37"/>
                <a:gd name="T37" fmla="*/ 369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p>
              <a:endParaRPr lang="en-GB"/>
            </a:p>
          </p:txBody>
        </p:sp>
        <p:sp>
          <p:nvSpPr>
            <p:cNvPr id="34246" name="Freeform 452"/>
            <p:cNvSpPr>
              <a:spLocks/>
            </p:cNvSpPr>
            <p:nvPr/>
          </p:nvSpPr>
          <p:spPr bwMode="auto">
            <a:xfrm>
              <a:off x="179" y="1266"/>
              <a:ext cx="38" cy="15"/>
            </a:xfrm>
            <a:custGeom>
              <a:avLst/>
              <a:gdLst>
                <a:gd name="T0" fmla="*/ 197 w 35"/>
                <a:gd name="T1" fmla="*/ 719 h 12"/>
                <a:gd name="T2" fmla="*/ 96 w 35"/>
                <a:gd name="T3" fmla="*/ 1314 h 12"/>
                <a:gd name="T4" fmla="*/ 64 w 35"/>
                <a:gd name="T5" fmla="*/ 364 h 12"/>
                <a:gd name="T6" fmla="*/ 75 w 35"/>
                <a:gd name="T7" fmla="*/ 719 h 12"/>
                <a:gd name="T8" fmla="*/ 0 w 35"/>
                <a:gd name="T9" fmla="*/ 719 h 12"/>
                <a:gd name="T10" fmla="*/ 5 w 35"/>
                <a:gd name="T11" fmla="*/ 0 h 12"/>
                <a:gd name="T12" fmla="*/ 107 w 35"/>
                <a:gd name="T13" fmla="*/ 0 h 12"/>
                <a:gd name="T14" fmla="*/ 197 w 35"/>
                <a:gd name="T15" fmla="*/ 719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p>
              <a:endParaRPr lang="en-GB"/>
            </a:p>
          </p:txBody>
        </p:sp>
        <p:sp>
          <p:nvSpPr>
            <p:cNvPr id="34247" name="Freeform 453"/>
            <p:cNvSpPr>
              <a:spLocks/>
            </p:cNvSpPr>
            <p:nvPr/>
          </p:nvSpPr>
          <p:spPr bwMode="auto">
            <a:xfrm>
              <a:off x="559" y="1416"/>
              <a:ext cx="18" cy="31"/>
            </a:xfrm>
            <a:custGeom>
              <a:avLst/>
              <a:gdLst>
                <a:gd name="T0" fmla="*/ 99 w 16"/>
                <a:gd name="T1" fmla="*/ 906 h 26"/>
                <a:gd name="T2" fmla="*/ 78 w 16"/>
                <a:gd name="T3" fmla="*/ 1034 h 26"/>
                <a:gd name="T4" fmla="*/ 78 w 16"/>
                <a:gd name="T5" fmla="*/ 855 h 26"/>
                <a:gd name="T6" fmla="*/ 0 w 16"/>
                <a:gd name="T7" fmla="*/ 637 h 26"/>
                <a:gd name="T8" fmla="*/ 78 w 16"/>
                <a:gd name="T9" fmla="*/ 637 h 26"/>
                <a:gd name="T10" fmla="*/ 99 w 16"/>
                <a:gd name="T11" fmla="*/ 503 h 26"/>
                <a:gd name="T12" fmla="*/ 54 w 16"/>
                <a:gd name="T13" fmla="*/ 503 h 26"/>
                <a:gd name="T14" fmla="*/ 99 w 16"/>
                <a:gd name="T15" fmla="*/ 297 h 26"/>
                <a:gd name="T16" fmla="*/ 99 w 16"/>
                <a:gd name="T17" fmla="*/ 0 h 26"/>
                <a:gd name="T18" fmla="*/ 161 w 16"/>
                <a:gd name="T19" fmla="*/ 0 h 26"/>
                <a:gd name="T20" fmla="*/ 181 w 16"/>
                <a:gd name="T21" fmla="*/ 503 h 26"/>
                <a:gd name="T22" fmla="*/ 161 w 16"/>
                <a:gd name="T23" fmla="*/ 503 h 26"/>
                <a:gd name="T24" fmla="*/ 161 w 16"/>
                <a:gd name="T25" fmla="*/ 600 h 26"/>
                <a:gd name="T26" fmla="*/ 99 w 16"/>
                <a:gd name="T27" fmla="*/ 90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GB"/>
            </a:p>
          </p:txBody>
        </p:sp>
        <p:sp>
          <p:nvSpPr>
            <p:cNvPr id="34248" name="Freeform 454"/>
            <p:cNvSpPr>
              <a:spLocks/>
            </p:cNvSpPr>
            <p:nvPr/>
          </p:nvSpPr>
          <p:spPr bwMode="auto">
            <a:xfrm>
              <a:off x="569" y="1375"/>
              <a:ext cx="22" cy="25"/>
            </a:xfrm>
            <a:custGeom>
              <a:avLst/>
              <a:gdLst>
                <a:gd name="T0" fmla="*/ 383 w 19"/>
                <a:gd name="T1" fmla="*/ 482 h 21"/>
                <a:gd name="T2" fmla="*/ 303 w 19"/>
                <a:gd name="T3" fmla="*/ 574 h 21"/>
                <a:gd name="T4" fmla="*/ 0 w 19"/>
                <a:gd name="T5" fmla="*/ 850 h 21"/>
                <a:gd name="T6" fmla="*/ 108 w 19"/>
                <a:gd name="T7" fmla="*/ 611 h 21"/>
                <a:gd name="T8" fmla="*/ 303 w 19"/>
                <a:gd name="T9" fmla="*/ 0 h 21"/>
                <a:gd name="T10" fmla="*/ 406 w 19"/>
                <a:gd name="T11" fmla="*/ 2 h 21"/>
                <a:gd name="T12" fmla="*/ 383 w 19"/>
                <a:gd name="T13" fmla="*/ 482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GB"/>
            </a:p>
          </p:txBody>
        </p:sp>
        <p:sp>
          <p:nvSpPr>
            <p:cNvPr id="34249" name="Freeform 455"/>
            <p:cNvSpPr>
              <a:spLocks/>
            </p:cNvSpPr>
            <p:nvPr/>
          </p:nvSpPr>
          <p:spPr bwMode="auto">
            <a:xfrm>
              <a:off x="163" y="1331"/>
              <a:ext cx="21" cy="11"/>
            </a:xfrm>
            <a:custGeom>
              <a:avLst/>
              <a:gdLst>
                <a:gd name="T0" fmla="*/ 154 w 19"/>
                <a:gd name="T1" fmla="*/ 52 h 10"/>
                <a:gd name="T2" fmla="*/ 93 w 19"/>
                <a:gd name="T3" fmla="*/ 69 h 10"/>
                <a:gd name="T4" fmla="*/ 0 w 19"/>
                <a:gd name="T5" fmla="*/ 52 h 10"/>
                <a:gd name="T6" fmla="*/ 154 w 19"/>
                <a:gd name="T7" fmla="*/ 0 h 10"/>
                <a:gd name="T8" fmla="*/ 154 w 19"/>
                <a:gd name="T9" fmla="*/ 52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p>
              <a:endParaRPr lang="en-GB"/>
            </a:p>
          </p:txBody>
        </p:sp>
        <p:sp>
          <p:nvSpPr>
            <p:cNvPr id="34250" name="Freeform 456"/>
            <p:cNvSpPr>
              <a:spLocks/>
            </p:cNvSpPr>
            <p:nvPr/>
          </p:nvSpPr>
          <p:spPr bwMode="auto">
            <a:xfrm>
              <a:off x="557" y="1375"/>
              <a:ext cx="20" cy="17"/>
            </a:xfrm>
            <a:custGeom>
              <a:avLst/>
              <a:gdLst>
                <a:gd name="T0" fmla="*/ 47 w 19"/>
                <a:gd name="T1" fmla="*/ 866 h 14"/>
                <a:gd name="T2" fmla="*/ 41 w 19"/>
                <a:gd name="T3" fmla="*/ 515 h 14"/>
                <a:gd name="T4" fmla="*/ 33 w 19"/>
                <a:gd name="T5" fmla="*/ 236 h 14"/>
                <a:gd name="T6" fmla="*/ 52 w 19"/>
                <a:gd name="T7" fmla="*/ 424 h 14"/>
                <a:gd name="T8" fmla="*/ 47 w 19"/>
                <a:gd name="T9" fmla="*/ 424 h 14"/>
                <a:gd name="T10" fmla="*/ 37 w 19"/>
                <a:gd name="T11" fmla="*/ 236 h 14"/>
                <a:gd name="T12" fmla="*/ 47 w 19"/>
                <a:gd name="T13" fmla="*/ 0 h 14"/>
                <a:gd name="T14" fmla="*/ 7 w 19"/>
                <a:gd name="T15" fmla="*/ 2 h 14"/>
                <a:gd name="T16" fmla="*/ 5 w 19"/>
                <a:gd name="T17" fmla="*/ 424 h 14"/>
                <a:gd name="T18" fmla="*/ 0 w 19"/>
                <a:gd name="T19" fmla="*/ 424 h 14"/>
                <a:gd name="T20" fmla="*/ 5 w 19"/>
                <a:gd name="T21" fmla="*/ 866 h 14"/>
                <a:gd name="T22" fmla="*/ 7 w 19"/>
                <a:gd name="T23" fmla="*/ 515 h 14"/>
                <a:gd name="T24" fmla="*/ 47 w 19"/>
                <a:gd name="T25" fmla="*/ 86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GB"/>
            </a:p>
          </p:txBody>
        </p:sp>
        <p:sp>
          <p:nvSpPr>
            <p:cNvPr id="34251" name="Freeform 457"/>
            <p:cNvSpPr>
              <a:spLocks/>
            </p:cNvSpPr>
            <p:nvPr/>
          </p:nvSpPr>
          <p:spPr bwMode="auto">
            <a:xfrm>
              <a:off x="557" y="1392"/>
              <a:ext cx="10" cy="24"/>
            </a:xfrm>
            <a:custGeom>
              <a:avLst/>
              <a:gdLst>
                <a:gd name="T0" fmla="*/ 0 w 10"/>
                <a:gd name="T1" fmla="*/ 2558 h 19"/>
                <a:gd name="T2" fmla="*/ 10 w 10"/>
                <a:gd name="T3" fmla="*/ 0 h 19"/>
                <a:gd name="T4" fmla="*/ 3 w 10"/>
                <a:gd name="T5" fmla="*/ 328 h 19"/>
                <a:gd name="T6" fmla="*/ 0 w 10"/>
                <a:gd name="T7" fmla="*/ 2558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GB"/>
            </a:p>
          </p:txBody>
        </p:sp>
        <p:sp>
          <p:nvSpPr>
            <p:cNvPr id="34252" name="Freeform 458"/>
            <p:cNvSpPr>
              <a:spLocks/>
            </p:cNvSpPr>
            <p:nvPr/>
          </p:nvSpPr>
          <p:spPr bwMode="auto">
            <a:xfrm>
              <a:off x="575" y="1398"/>
              <a:ext cx="14" cy="14"/>
            </a:xfrm>
            <a:custGeom>
              <a:avLst/>
              <a:gdLst>
                <a:gd name="T0" fmla="*/ 307 w 12"/>
                <a:gd name="T1" fmla="*/ 1087 h 11"/>
                <a:gd name="T2" fmla="*/ 307 w 12"/>
                <a:gd name="T3" fmla="*/ 653 h 11"/>
                <a:gd name="T4" fmla="*/ 125 w 12"/>
                <a:gd name="T5" fmla="*/ 0 h 11"/>
                <a:gd name="T6" fmla="*/ 0 w 12"/>
                <a:gd name="T7" fmla="*/ 1383 h 11"/>
                <a:gd name="T8" fmla="*/ 125 w 12"/>
                <a:gd name="T9" fmla="*/ 1760 h 11"/>
                <a:gd name="T10" fmla="*/ 169 w 12"/>
                <a:gd name="T11" fmla="*/ 1087 h 11"/>
                <a:gd name="T12" fmla="*/ 307 w 12"/>
                <a:gd name="T13" fmla="*/ 1087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GB"/>
            </a:p>
          </p:txBody>
        </p:sp>
        <p:sp>
          <p:nvSpPr>
            <p:cNvPr id="34253" name="Freeform 459"/>
            <p:cNvSpPr>
              <a:spLocks/>
            </p:cNvSpPr>
            <p:nvPr/>
          </p:nvSpPr>
          <p:spPr bwMode="auto">
            <a:xfrm>
              <a:off x="563" y="1403"/>
              <a:ext cx="12" cy="15"/>
            </a:xfrm>
            <a:custGeom>
              <a:avLst/>
              <a:gdLst>
                <a:gd name="T0" fmla="*/ 12 w 12"/>
                <a:gd name="T1" fmla="*/ 569 h 12"/>
                <a:gd name="T2" fmla="*/ 0 w 12"/>
                <a:gd name="T3" fmla="*/ 1314 h 12"/>
                <a:gd name="T4" fmla="*/ 7 w 12"/>
                <a:gd name="T5" fmla="*/ 0 h 12"/>
                <a:gd name="T6" fmla="*/ 12 w 12"/>
                <a:gd name="T7" fmla="*/ 569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GB"/>
            </a:p>
          </p:txBody>
        </p:sp>
        <p:sp>
          <p:nvSpPr>
            <p:cNvPr id="34254" name="Freeform 460"/>
            <p:cNvSpPr>
              <a:spLocks/>
            </p:cNvSpPr>
            <p:nvPr/>
          </p:nvSpPr>
          <p:spPr bwMode="auto">
            <a:xfrm>
              <a:off x="1319" y="1740"/>
              <a:ext cx="36" cy="13"/>
            </a:xfrm>
            <a:custGeom>
              <a:avLst/>
              <a:gdLst>
                <a:gd name="T0" fmla="*/ 206 w 33"/>
                <a:gd name="T1" fmla="*/ 0 h 10"/>
                <a:gd name="T2" fmla="*/ 139 w 33"/>
                <a:gd name="T3" fmla="*/ 820 h 10"/>
                <a:gd name="T4" fmla="*/ 161 w 33"/>
                <a:gd name="T5" fmla="*/ 0 h 10"/>
                <a:gd name="T6" fmla="*/ 0 w 33"/>
                <a:gd name="T7" fmla="*/ 2512 h 10"/>
                <a:gd name="T8" fmla="*/ 97 w 33"/>
                <a:gd name="T9" fmla="*/ 1386 h 10"/>
                <a:gd name="T10" fmla="*/ 206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GB"/>
            </a:p>
          </p:txBody>
        </p:sp>
        <p:sp>
          <p:nvSpPr>
            <p:cNvPr id="34255" name="Freeform 461"/>
            <p:cNvSpPr>
              <a:spLocks/>
            </p:cNvSpPr>
            <p:nvPr/>
          </p:nvSpPr>
          <p:spPr bwMode="auto">
            <a:xfrm>
              <a:off x="2223" y="2036"/>
              <a:ext cx="144" cy="152"/>
            </a:xfrm>
            <a:custGeom>
              <a:avLst/>
              <a:gdLst>
                <a:gd name="T0" fmla="*/ 0 w 130"/>
                <a:gd name="T1" fmla="*/ 9634 h 123"/>
                <a:gd name="T2" fmla="*/ 0 w 130"/>
                <a:gd name="T3" fmla="*/ 10511 h 123"/>
                <a:gd name="T4" fmla="*/ 0 w 130"/>
                <a:gd name="T5" fmla="*/ 9634 h 123"/>
                <a:gd name="T6" fmla="*/ 75 w 130"/>
                <a:gd name="T7" fmla="*/ 7892 h 123"/>
                <a:gd name="T8" fmla="*/ 179 w 130"/>
                <a:gd name="T9" fmla="*/ 6100 h 123"/>
                <a:gd name="T10" fmla="*/ 138 w 130"/>
                <a:gd name="T11" fmla="*/ 6100 h 123"/>
                <a:gd name="T12" fmla="*/ 243 w 130"/>
                <a:gd name="T13" fmla="*/ 4859 h 123"/>
                <a:gd name="T14" fmla="*/ 307 w 130"/>
                <a:gd name="T15" fmla="*/ 3620 h 123"/>
                <a:gd name="T16" fmla="*/ 341 w 130"/>
                <a:gd name="T17" fmla="*/ 2643 h 123"/>
                <a:gd name="T18" fmla="*/ 449 w 130"/>
                <a:gd name="T19" fmla="*/ 1552 h 123"/>
                <a:gd name="T20" fmla="*/ 517 w 130"/>
                <a:gd name="T21" fmla="*/ 0 h 123"/>
                <a:gd name="T22" fmla="*/ 697 w 130"/>
                <a:gd name="T23" fmla="*/ 0 h 123"/>
                <a:gd name="T24" fmla="*/ 802 w 130"/>
                <a:gd name="T25" fmla="*/ 0 h 123"/>
                <a:gd name="T26" fmla="*/ 956 w 130"/>
                <a:gd name="T27" fmla="*/ 0 h 123"/>
                <a:gd name="T28" fmla="*/ 1115 w 130"/>
                <a:gd name="T29" fmla="*/ 0 h 123"/>
                <a:gd name="T30" fmla="*/ 1115 w 130"/>
                <a:gd name="T31" fmla="*/ 623 h 123"/>
                <a:gd name="T32" fmla="*/ 1115 w 130"/>
                <a:gd name="T33" fmla="*/ 2643 h 123"/>
                <a:gd name="T34" fmla="*/ 1009 w 130"/>
                <a:gd name="T35" fmla="*/ 2643 h 123"/>
                <a:gd name="T36" fmla="*/ 888 w 130"/>
                <a:gd name="T37" fmla="*/ 2643 h 123"/>
                <a:gd name="T38" fmla="*/ 779 w 130"/>
                <a:gd name="T39" fmla="*/ 2643 h 123"/>
                <a:gd name="T40" fmla="*/ 697 w 130"/>
                <a:gd name="T41" fmla="*/ 2643 h 123"/>
                <a:gd name="T42" fmla="*/ 659 w 130"/>
                <a:gd name="T43" fmla="*/ 4444 h 123"/>
                <a:gd name="T44" fmla="*/ 659 w 130"/>
                <a:gd name="T45" fmla="*/ 6496 h 123"/>
                <a:gd name="T46" fmla="*/ 537 w 130"/>
                <a:gd name="T47" fmla="*/ 7111 h 123"/>
                <a:gd name="T48" fmla="*/ 517 w 130"/>
                <a:gd name="T49" fmla="*/ 8442 h 123"/>
                <a:gd name="T50" fmla="*/ 517 w 130"/>
                <a:gd name="T51" fmla="*/ 9634 h 123"/>
                <a:gd name="T52" fmla="*/ 405 w 130"/>
                <a:gd name="T53" fmla="*/ 9634 h 123"/>
                <a:gd name="T54" fmla="*/ 254 w 130"/>
                <a:gd name="T55" fmla="*/ 9634 h 123"/>
                <a:gd name="T56" fmla="*/ 138 w 130"/>
                <a:gd name="T57" fmla="*/ 9634 h 123"/>
                <a:gd name="T58" fmla="*/ 0 w 130"/>
                <a:gd name="T59" fmla="*/ 963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GB"/>
            </a:p>
          </p:txBody>
        </p:sp>
        <p:sp>
          <p:nvSpPr>
            <p:cNvPr id="34256" name="Freeform 462"/>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GB"/>
            </a:p>
          </p:txBody>
        </p:sp>
        <p:sp>
          <p:nvSpPr>
            <p:cNvPr id="34257" name="Freeform 463"/>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GB"/>
            </a:p>
          </p:txBody>
        </p:sp>
        <p:sp>
          <p:nvSpPr>
            <p:cNvPr id="34258" name="Oval 464" descr="Large checker board"/>
            <p:cNvSpPr>
              <a:spLocks noChangeArrowheads="1"/>
            </p:cNvSpPr>
            <p:nvPr/>
          </p:nvSpPr>
          <p:spPr bwMode="auto">
            <a:xfrm flipV="1">
              <a:off x="4328" y="2593"/>
              <a:ext cx="38" cy="34"/>
            </a:xfrm>
            <a:prstGeom prst="ellipse">
              <a:avLst/>
            </a:prstGeom>
            <a:pattFill prst="lgCheck">
              <a:fgClr>
                <a:srgbClr val="3333CC"/>
              </a:fgClr>
              <a:bgClr>
                <a:srgbClr val="FFFFFF"/>
              </a:bgClr>
            </a:pattFill>
            <a:ln w="6350">
              <a:solidFill>
                <a:srgbClr val="0033CC"/>
              </a:solidFill>
              <a:round/>
              <a:headEnd/>
              <a:tailEnd/>
            </a:ln>
          </p:spPr>
          <p:txBody>
            <a:bodyPr rot="10800000" wrap="none" anchor="ct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
          <p:nvSpPr>
            <p:cNvPr id="34259" name="Freeform 465"/>
            <p:cNvSpPr>
              <a:spLocks/>
            </p:cNvSpPr>
            <p:nvPr/>
          </p:nvSpPr>
          <p:spPr bwMode="auto">
            <a:xfrm>
              <a:off x="2810" y="1633"/>
              <a:ext cx="70" cy="90"/>
            </a:xfrm>
            <a:custGeom>
              <a:avLst/>
              <a:gdLst>
                <a:gd name="T0" fmla="*/ 111 w 62"/>
                <a:gd name="T1" fmla="*/ 17 h 90"/>
                <a:gd name="T2" fmla="*/ 111 w 62"/>
                <a:gd name="T3" fmla="*/ 17 h 90"/>
                <a:gd name="T4" fmla="*/ 68 w 62"/>
                <a:gd name="T5" fmla="*/ 20 h 90"/>
                <a:gd name="T6" fmla="*/ 68 w 62"/>
                <a:gd name="T7" fmla="*/ 26 h 90"/>
                <a:gd name="T8" fmla="*/ 111 w 62"/>
                <a:gd name="T9" fmla="*/ 26 h 90"/>
                <a:gd name="T10" fmla="*/ 111 w 62"/>
                <a:gd name="T11" fmla="*/ 28 h 90"/>
                <a:gd name="T12" fmla="*/ 111 w 62"/>
                <a:gd name="T13" fmla="*/ 32 h 90"/>
                <a:gd name="T14" fmla="*/ 68 w 62"/>
                <a:gd name="T15" fmla="*/ 35 h 90"/>
                <a:gd name="T16" fmla="*/ 68 w 62"/>
                <a:gd name="T17" fmla="*/ 38 h 90"/>
                <a:gd name="T18" fmla="*/ 111 w 62"/>
                <a:gd name="T19" fmla="*/ 38 h 90"/>
                <a:gd name="T20" fmla="*/ 180 w 62"/>
                <a:gd name="T21" fmla="*/ 43 h 90"/>
                <a:gd name="T22" fmla="*/ 111 w 62"/>
                <a:gd name="T23" fmla="*/ 47 h 90"/>
                <a:gd name="T24" fmla="*/ 180 w 62"/>
                <a:gd name="T25" fmla="*/ 49 h 90"/>
                <a:gd name="T26" fmla="*/ 111 w 62"/>
                <a:gd name="T27" fmla="*/ 61 h 90"/>
                <a:gd name="T28" fmla="*/ 111 w 62"/>
                <a:gd name="T29" fmla="*/ 57 h 90"/>
                <a:gd name="T30" fmla="*/ 159 w 62"/>
                <a:gd name="T31" fmla="*/ 62 h 90"/>
                <a:gd name="T32" fmla="*/ 159 w 62"/>
                <a:gd name="T33" fmla="*/ 60 h 90"/>
                <a:gd name="T34" fmla="*/ 159 w 62"/>
                <a:gd name="T35" fmla="*/ 62 h 90"/>
                <a:gd name="T36" fmla="*/ 125 w 62"/>
                <a:gd name="T37" fmla="*/ 65 h 90"/>
                <a:gd name="T38" fmla="*/ 159 w 62"/>
                <a:gd name="T39" fmla="*/ 65 h 90"/>
                <a:gd name="T40" fmla="*/ 164 w 62"/>
                <a:gd name="T41" fmla="*/ 63 h 90"/>
                <a:gd name="T42" fmla="*/ 164 w 62"/>
                <a:gd name="T43" fmla="*/ 68 h 90"/>
                <a:gd name="T44" fmla="*/ 164 w 62"/>
                <a:gd name="T45" fmla="*/ 71 h 90"/>
                <a:gd name="T46" fmla="*/ 185 w 62"/>
                <a:gd name="T47" fmla="*/ 71 h 90"/>
                <a:gd name="T48" fmla="*/ 236 w 62"/>
                <a:gd name="T49" fmla="*/ 74 h 90"/>
                <a:gd name="T50" fmla="*/ 209 w 62"/>
                <a:gd name="T51" fmla="*/ 75 h 90"/>
                <a:gd name="T52" fmla="*/ 330 w 62"/>
                <a:gd name="T53" fmla="*/ 79 h 90"/>
                <a:gd name="T54" fmla="*/ 368 w 62"/>
                <a:gd name="T55" fmla="*/ 90 h 90"/>
                <a:gd name="T56" fmla="*/ 421 w 62"/>
                <a:gd name="T57" fmla="*/ 90 h 90"/>
                <a:gd name="T58" fmla="*/ 421 w 62"/>
                <a:gd name="T59" fmla="*/ 88 h 90"/>
                <a:gd name="T60" fmla="*/ 488 w 62"/>
                <a:gd name="T61" fmla="*/ 84 h 90"/>
                <a:gd name="T62" fmla="*/ 508 w 62"/>
                <a:gd name="T63" fmla="*/ 88 h 90"/>
                <a:gd name="T64" fmla="*/ 551 w 62"/>
                <a:gd name="T65" fmla="*/ 81 h 90"/>
                <a:gd name="T66" fmla="*/ 574 w 62"/>
                <a:gd name="T67" fmla="*/ 81 h 90"/>
                <a:gd name="T68" fmla="*/ 629 w 62"/>
                <a:gd name="T69" fmla="*/ 84 h 90"/>
                <a:gd name="T70" fmla="*/ 629 w 62"/>
                <a:gd name="T71" fmla="*/ 81 h 90"/>
                <a:gd name="T72" fmla="*/ 689 w 62"/>
                <a:gd name="T73" fmla="*/ 81 h 90"/>
                <a:gd name="T74" fmla="*/ 762 w 62"/>
                <a:gd name="T75" fmla="*/ 88 h 90"/>
                <a:gd name="T76" fmla="*/ 793 w 62"/>
                <a:gd name="T77" fmla="*/ 84 h 90"/>
                <a:gd name="T78" fmla="*/ 715 w 62"/>
                <a:gd name="T79" fmla="*/ 75 h 90"/>
                <a:gd name="T80" fmla="*/ 793 w 62"/>
                <a:gd name="T81" fmla="*/ 67 h 90"/>
                <a:gd name="T82" fmla="*/ 715 w 62"/>
                <a:gd name="T83" fmla="*/ 52 h 90"/>
                <a:gd name="T84" fmla="*/ 715 w 62"/>
                <a:gd name="T85" fmla="*/ 41 h 90"/>
                <a:gd name="T86" fmla="*/ 715 w 62"/>
                <a:gd name="T87" fmla="*/ 32 h 90"/>
                <a:gd name="T88" fmla="*/ 675 w 62"/>
                <a:gd name="T89" fmla="*/ 28 h 90"/>
                <a:gd name="T90" fmla="*/ 605 w 62"/>
                <a:gd name="T91" fmla="*/ 28 h 90"/>
                <a:gd name="T92" fmla="*/ 508 w 62"/>
                <a:gd name="T93" fmla="*/ 26 h 90"/>
                <a:gd name="T94" fmla="*/ 236 w 62"/>
                <a:gd name="T95" fmla="*/ 0 h 90"/>
                <a:gd name="T96" fmla="*/ 0 w 62"/>
                <a:gd name="T97" fmla="*/ 2 h 90"/>
                <a:gd name="T98" fmla="*/ 2 w 62"/>
                <a:gd name="T99" fmla="*/ 11 h 90"/>
                <a:gd name="T100" fmla="*/ 68 w 62"/>
                <a:gd name="T101" fmla="*/ 15 h 90"/>
                <a:gd name="T102" fmla="*/ 2 w 62"/>
                <a:gd name="T103" fmla="*/ 15 h 90"/>
                <a:gd name="T104" fmla="*/ 68 w 62"/>
                <a:gd name="T105" fmla="*/ 15 h 90"/>
                <a:gd name="T106" fmla="*/ 111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GB"/>
            </a:p>
          </p:txBody>
        </p:sp>
      </p:grpSp>
      <p:sp>
        <p:nvSpPr>
          <p:cNvPr id="33798" name="Rectangle 467"/>
          <p:cNvSpPr>
            <a:spLocks noChangeArrowheads="1"/>
          </p:cNvSpPr>
          <p:nvPr/>
        </p:nvSpPr>
        <p:spPr bwMode="auto">
          <a:xfrm>
            <a:off x="4211638" y="4005263"/>
            <a:ext cx="228600" cy="295275"/>
          </a:xfrm>
          <a:prstGeom prst="rect">
            <a:avLst/>
          </a:prstGeom>
          <a:noFill/>
          <a:ln w="7620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endParaRPr lang="en-US" altLang="en-US" sz="2800"/>
          </a:p>
        </p:txBody>
      </p:sp>
      <p:sp>
        <p:nvSpPr>
          <p:cNvPr id="33799" name="Rectangle 467" descr="Large checker board"/>
          <p:cNvSpPr>
            <a:spLocks noChangeArrowheads="1"/>
          </p:cNvSpPr>
          <p:nvPr/>
        </p:nvSpPr>
        <p:spPr bwMode="auto">
          <a:xfrm>
            <a:off x="2843213" y="6021388"/>
            <a:ext cx="649287" cy="576262"/>
          </a:xfrm>
          <a:prstGeom prst="rect">
            <a:avLst/>
          </a:prstGeom>
          <a:pattFill prst="lgCheck">
            <a:fgClr>
              <a:srgbClr val="3333CC"/>
            </a:fgClr>
            <a:bgClr>
              <a:schemeClr val="bg1"/>
            </a:bgClr>
          </a:pattFill>
          <a:ln w="9525">
            <a:solidFill>
              <a:schemeClr val="tx1"/>
            </a:solidFill>
            <a:miter lim="800000"/>
            <a:headEnd/>
            <a:tailEnd/>
          </a:ln>
        </p:spPr>
        <p:txBody>
          <a:bodyPr wrap="none" anchor="ct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en-US" altLang="en-US" sz="2800"/>
          </a:p>
        </p:txBody>
      </p:sp>
    </p:spTree>
    <p:extLst>
      <p:ext uri="{BB962C8B-B14F-4D97-AF65-F5344CB8AC3E}">
        <p14:creationId xmlns:p14="http://schemas.microsoft.com/office/powerpoint/2010/main" val="3532990698"/>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p:txBody>
          <a:bodyPr/>
          <a:lstStyle/>
          <a:p>
            <a:pPr eaLnBrk="1" hangingPunct="1"/>
            <a:r>
              <a:rPr lang="fr-CH" altLang="en-US" dirty="0" smtClean="0">
                <a:ea typeface="ＭＳ Ｐゴシック" pitchFamily="34" charset="-128"/>
              </a:rPr>
              <a:t>The Use of the Hague System in 2012</a:t>
            </a:r>
            <a:endParaRPr lang="en-US" altLang="en-US" dirty="0" smtClean="0">
              <a:ea typeface="ＭＳ Ｐゴシック" pitchFamily="34" charset="-128"/>
            </a:endParaRPr>
          </a:p>
        </p:txBody>
      </p:sp>
      <p:sp>
        <p:nvSpPr>
          <p:cNvPr id="34819" name="Rectangle 3"/>
          <p:cNvSpPr>
            <a:spLocks noGrp="1" noChangeArrowheads="1"/>
          </p:cNvSpPr>
          <p:nvPr>
            <p:ph type="body" idx="4294967295"/>
          </p:nvPr>
        </p:nvSpPr>
        <p:spPr>
          <a:xfrm>
            <a:off x="250825" y="1700213"/>
            <a:ext cx="8642350" cy="4968875"/>
          </a:xfrm>
        </p:spPr>
        <p:txBody>
          <a:bodyPr/>
          <a:lstStyle/>
          <a:p>
            <a:pPr eaLnBrk="1" hangingPunct="1"/>
            <a:r>
              <a:rPr lang="fr-CH" altLang="en-US" smtClean="0">
                <a:ea typeface="ＭＳ Ｐゴシック" pitchFamily="34" charset="-128"/>
              </a:rPr>
              <a:t>2,604 international applications filed (12,454 designs)</a:t>
            </a:r>
          </a:p>
          <a:p>
            <a:pPr eaLnBrk="1" hangingPunct="1"/>
            <a:r>
              <a:rPr lang="fr-CH" altLang="en-US" smtClean="0">
                <a:ea typeface="ＭＳ Ｐゴシック" pitchFamily="34" charset="-128"/>
              </a:rPr>
              <a:t>2,440 international registrations recorded (11,971 designs)</a:t>
            </a:r>
          </a:p>
          <a:p>
            <a:pPr eaLnBrk="1" hangingPunct="1"/>
            <a:r>
              <a:rPr lang="fr-CH" altLang="en-US" smtClean="0">
                <a:ea typeface="ＭＳ Ｐゴシック" pitchFamily="34" charset="-128"/>
              </a:rPr>
              <a:t>Largest filers: Swatch AG, Daimler AG, Koninklijke Philips Electronics</a:t>
            </a:r>
          </a:p>
          <a:p>
            <a:pPr eaLnBrk="1" hangingPunct="1"/>
            <a:endParaRPr lang="fr-CH" altLang="en-US" smtClean="0">
              <a:ea typeface="ＭＳ Ｐゴシック" pitchFamily="34" charset="-128"/>
            </a:endParaRPr>
          </a:p>
          <a:p>
            <a:pPr eaLnBrk="1" hangingPunct="1"/>
            <a:r>
              <a:rPr lang="fr-CH" altLang="en-US" smtClean="0">
                <a:ea typeface="ＭＳ Ｐゴシック" pitchFamily="34" charset="-128"/>
              </a:rPr>
              <a:t>Approximately 26,284 international registrations in force, containing 110,158 designs</a:t>
            </a:r>
          </a:p>
          <a:p>
            <a:pPr lvl="1" eaLnBrk="1" hangingPunct="1"/>
            <a:r>
              <a:rPr lang="fr-CH" altLang="en-US" smtClean="0">
                <a:ea typeface="Arial" pitchFamily="34" charset="0"/>
              </a:rPr>
              <a:t>Equivalent to over 131,420 designations in force </a:t>
            </a:r>
          </a:p>
          <a:p>
            <a:pPr lvl="1" eaLnBrk="1" hangingPunct="1"/>
            <a:r>
              <a:rPr lang="fr-CH" altLang="en-US" smtClean="0">
                <a:ea typeface="Arial" pitchFamily="34" charset="0"/>
              </a:rPr>
              <a:t>Involving 8,029 holders</a:t>
            </a:r>
          </a:p>
        </p:txBody>
      </p:sp>
    </p:spTree>
    <p:extLst>
      <p:ext uri="{BB962C8B-B14F-4D97-AF65-F5344CB8AC3E}">
        <p14:creationId xmlns:p14="http://schemas.microsoft.com/office/powerpoint/2010/main" val="2850551979"/>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z="3000" smtClean="0">
                <a:ea typeface="ＭＳ Ｐゴシック" pitchFamily="34" charset="-128"/>
              </a:rPr>
              <a:t>Who Can Use the System?</a:t>
            </a:r>
            <a:br>
              <a:rPr lang="en-US" altLang="en-US" sz="3000" smtClean="0">
                <a:ea typeface="ＭＳ Ｐゴシック" pitchFamily="34" charset="-128"/>
              </a:rPr>
            </a:br>
            <a:r>
              <a:rPr lang="en-US" altLang="en-US" sz="3000" smtClean="0">
                <a:ea typeface="ＭＳ Ｐゴシック" pitchFamily="34" charset="-128"/>
              </a:rPr>
              <a:t>You need..</a:t>
            </a:r>
          </a:p>
        </p:txBody>
      </p:sp>
      <p:sp>
        <p:nvSpPr>
          <p:cNvPr id="35843" name="Rectangle 3"/>
          <p:cNvSpPr>
            <a:spLocks noGrp="1" noChangeArrowheads="1"/>
          </p:cNvSpPr>
          <p:nvPr>
            <p:ph type="body" idx="1"/>
          </p:nvPr>
        </p:nvSpPr>
        <p:spPr>
          <a:xfrm>
            <a:off x="457200" y="1700213"/>
            <a:ext cx="8229600" cy="4033837"/>
          </a:xfrm>
        </p:spPr>
        <p:txBody>
          <a:bodyPr/>
          <a:lstStyle/>
          <a:p>
            <a:pPr eaLnBrk="1" hangingPunct="1">
              <a:lnSpc>
                <a:spcPct val="90000"/>
              </a:lnSpc>
              <a:buFontTx/>
              <a:buNone/>
            </a:pPr>
            <a:r>
              <a:rPr lang="en-GB" altLang="en-US" smtClean="0">
                <a:ea typeface="ＭＳ Ｐゴシック" pitchFamily="34" charset="-128"/>
              </a:rPr>
              <a:t>to be connected to a </a:t>
            </a:r>
            <a:r>
              <a:rPr lang="is-IS" altLang="en-US" smtClean="0">
                <a:ea typeface="ＭＳ Ｐゴシック" pitchFamily="34" charset="-128"/>
              </a:rPr>
              <a:t>Member state</a:t>
            </a:r>
            <a:endParaRPr lang="en-US" altLang="en-US" smtClean="0">
              <a:ea typeface="ＭＳ Ｐゴシック" pitchFamily="34" charset="-128"/>
            </a:endParaRPr>
          </a:p>
          <a:p>
            <a:pPr eaLnBrk="1" hangingPunct="1">
              <a:lnSpc>
                <a:spcPct val="90000"/>
              </a:lnSpc>
            </a:pPr>
            <a:endParaRPr lang="en-US" altLang="en-US" smtClean="0">
              <a:ea typeface="ＭＳ Ｐゴシック" pitchFamily="34" charset="-128"/>
            </a:endParaRPr>
          </a:p>
          <a:p>
            <a:pPr eaLnBrk="1" hangingPunct="1">
              <a:lnSpc>
                <a:spcPct val="90000"/>
              </a:lnSpc>
            </a:pPr>
            <a:r>
              <a:rPr lang="fr-CH" altLang="en-US" smtClean="0">
                <a:ea typeface="ＭＳ Ｐゴシック" pitchFamily="34" charset="-128"/>
              </a:rPr>
              <a:t>Nationality</a:t>
            </a:r>
            <a:br>
              <a:rPr lang="fr-CH" altLang="en-US" smtClean="0">
                <a:ea typeface="ＭＳ Ｐゴシック" pitchFamily="34" charset="-128"/>
              </a:rPr>
            </a:br>
            <a:endParaRPr lang="fr-CH" altLang="en-US" smtClean="0">
              <a:ea typeface="ＭＳ Ｐゴシック" pitchFamily="34" charset="-128"/>
            </a:endParaRPr>
          </a:p>
          <a:p>
            <a:pPr eaLnBrk="1" hangingPunct="1">
              <a:lnSpc>
                <a:spcPct val="90000"/>
              </a:lnSpc>
            </a:pPr>
            <a:r>
              <a:rPr lang="fr-CH" altLang="en-US" smtClean="0">
                <a:ea typeface="ＭＳ Ｐゴシック" pitchFamily="34" charset="-128"/>
              </a:rPr>
              <a:t>Domicile</a:t>
            </a:r>
            <a:br>
              <a:rPr lang="fr-CH" altLang="en-US" smtClean="0">
                <a:ea typeface="ＭＳ Ｐゴシック" pitchFamily="34" charset="-128"/>
              </a:rPr>
            </a:br>
            <a:endParaRPr lang="fr-CH" altLang="en-US" smtClean="0">
              <a:ea typeface="ＭＳ Ｐゴシック" pitchFamily="34" charset="-128"/>
            </a:endParaRPr>
          </a:p>
          <a:p>
            <a:pPr eaLnBrk="1" hangingPunct="1">
              <a:lnSpc>
                <a:spcPct val="90000"/>
              </a:lnSpc>
            </a:pPr>
            <a:r>
              <a:rPr lang="fr-CH" altLang="en-US" smtClean="0">
                <a:ea typeface="ＭＳ Ｐゴシック" pitchFamily="34" charset="-128"/>
              </a:rPr>
              <a:t>Real and effective industrial or commercial establishment</a:t>
            </a:r>
            <a:br>
              <a:rPr lang="fr-CH" altLang="en-US" smtClean="0">
                <a:ea typeface="ＭＳ Ｐゴシック" pitchFamily="34" charset="-128"/>
              </a:rPr>
            </a:br>
            <a:endParaRPr lang="fr-CH" altLang="en-US" smtClean="0">
              <a:ea typeface="ＭＳ Ｐゴシック" pitchFamily="34" charset="-128"/>
            </a:endParaRPr>
          </a:p>
          <a:p>
            <a:pPr eaLnBrk="1" hangingPunct="1">
              <a:lnSpc>
                <a:spcPct val="90000"/>
              </a:lnSpc>
            </a:pPr>
            <a:r>
              <a:rPr lang="fr-CH" altLang="en-US" smtClean="0">
                <a:ea typeface="ＭＳ Ｐゴシック" pitchFamily="34" charset="-128"/>
              </a:rPr>
              <a:t>Habitual residence</a:t>
            </a:r>
            <a:endParaRPr lang="en-US" altLang="en-US" smtClean="0">
              <a:ea typeface="ＭＳ Ｐゴシック" pitchFamily="34" charset="-128"/>
            </a:endParaRPr>
          </a:p>
        </p:txBody>
      </p:sp>
    </p:spTree>
    <p:extLst>
      <p:ext uri="{BB962C8B-B14F-4D97-AF65-F5344CB8AC3E}">
        <p14:creationId xmlns:p14="http://schemas.microsoft.com/office/powerpoint/2010/main" val="2841934576"/>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z="3000" smtClean="0">
                <a:ea typeface="ＭＳ Ｐゴシック" pitchFamily="34" charset="-128"/>
              </a:rPr>
              <a:t>The International Application</a:t>
            </a:r>
          </a:p>
        </p:txBody>
      </p:sp>
      <p:sp>
        <p:nvSpPr>
          <p:cNvPr id="36867" name="Rectangle 3"/>
          <p:cNvSpPr>
            <a:spLocks noGrp="1" noChangeArrowheads="1"/>
          </p:cNvSpPr>
          <p:nvPr>
            <p:ph type="body" idx="1"/>
          </p:nvPr>
        </p:nvSpPr>
        <p:spPr>
          <a:xfrm>
            <a:off x="468313" y="1268413"/>
            <a:ext cx="8229600" cy="4608512"/>
          </a:xfrm>
        </p:spPr>
        <p:txBody>
          <a:bodyPr/>
          <a:lstStyle/>
          <a:p>
            <a:pPr eaLnBrk="1" hangingPunct="1">
              <a:lnSpc>
                <a:spcPct val="90000"/>
              </a:lnSpc>
              <a:buFontTx/>
              <a:buNone/>
            </a:pPr>
            <a:endParaRPr lang="en-US" altLang="en-US" smtClean="0">
              <a:ea typeface="ＭＳ Ｐゴシック" pitchFamily="34" charset="-128"/>
            </a:endParaRPr>
          </a:p>
          <a:p>
            <a:pPr eaLnBrk="1" hangingPunct="1">
              <a:lnSpc>
                <a:spcPct val="90000"/>
              </a:lnSpc>
            </a:pPr>
            <a:r>
              <a:rPr lang="en-GB" altLang="en-US" sz="2600" smtClean="0">
                <a:ea typeface="ＭＳ Ｐゴシック" pitchFamily="34" charset="-128"/>
              </a:rPr>
              <a:t>In English, French or Spanish</a:t>
            </a:r>
            <a:br>
              <a:rPr lang="en-GB" altLang="en-US" sz="2600" smtClean="0">
                <a:ea typeface="ＭＳ Ｐゴシック" pitchFamily="34" charset="-128"/>
              </a:rPr>
            </a:br>
            <a:endParaRPr lang="en-US" altLang="en-US" smtClean="0">
              <a:ea typeface="ＭＳ Ｐゴシック" pitchFamily="34" charset="-128"/>
            </a:endParaRPr>
          </a:p>
          <a:p>
            <a:pPr eaLnBrk="1" hangingPunct="1">
              <a:lnSpc>
                <a:spcPct val="90000"/>
              </a:lnSpc>
            </a:pPr>
            <a:r>
              <a:rPr lang="en-GB" altLang="en-US" sz="2600" smtClean="0">
                <a:ea typeface="ＭＳ Ｐゴシック" pitchFamily="34" charset="-128"/>
              </a:rPr>
              <a:t>May be filed directly with the International Bureau through the E-filing interface (or paper format)</a:t>
            </a:r>
            <a:br>
              <a:rPr lang="en-GB" altLang="en-US" sz="2600" smtClean="0">
                <a:ea typeface="ＭＳ Ｐゴシック" pitchFamily="34" charset="-128"/>
              </a:rPr>
            </a:br>
            <a:endParaRPr lang="en-GB" altLang="en-US" sz="2600" smtClean="0">
              <a:ea typeface="ＭＳ Ｐゴシック" pitchFamily="34" charset="-128"/>
            </a:endParaRPr>
          </a:p>
          <a:p>
            <a:pPr eaLnBrk="1" hangingPunct="1">
              <a:lnSpc>
                <a:spcPct val="90000"/>
              </a:lnSpc>
            </a:pPr>
            <a:r>
              <a:rPr lang="en-GB" altLang="en-US" sz="2600" smtClean="0">
                <a:ea typeface="ＭＳ Ｐゴシック" pitchFamily="34" charset="-128"/>
              </a:rPr>
              <a:t>May comprise several different designs up to a maximum of 100 if they belong to the same class of the international classification (Locarno)</a:t>
            </a:r>
            <a:br>
              <a:rPr lang="en-GB" altLang="en-US" sz="2600" smtClean="0">
                <a:ea typeface="ＭＳ Ｐゴシック" pitchFamily="34" charset="-128"/>
              </a:rPr>
            </a:br>
            <a:endParaRPr lang="en-GB" altLang="en-US" sz="2600" smtClean="0">
              <a:ea typeface="ＭＳ Ｐゴシック" pitchFamily="34" charset="-128"/>
            </a:endParaRPr>
          </a:p>
          <a:p>
            <a:pPr eaLnBrk="1" hangingPunct="1">
              <a:lnSpc>
                <a:spcPct val="90000"/>
              </a:lnSpc>
            </a:pPr>
            <a:r>
              <a:rPr lang="en-GB" altLang="en-US" sz="2600" smtClean="0">
                <a:ea typeface="ＭＳ Ｐゴシック" pitchFamily="34" charset="-128"/>
              </a:rPr>
              <a:t>One set of fees (in CHF) is to be paid</a:t>
            </a:r>
          </a:p>
          <a:p>
            <a:pPr eaLnBrk="1" hangingPunct="1">
              <a:lnSpc>
                <a:spcPct val="90000"/>
              </a:lnSpc>
            </a:pPr>
            <a:endParaRPr lang="en-GB" altLang="en-US" sz="2600" smtClean="0">
              <a:ea typeface="ＭＳ Ｐゴシック" pitchFamily="34" charset="-128"/>
            </a:endParaRPr>
          </a:p>
          <a:p>
            <a:pPr eaLnBrk="1" hangingPunct="1">
              <a:lnSpc>
                <a:spcPct val="90000"/>
              </a:lnSpc>
            </a:pPr>
            <a:endParaRPr lang="en-US" altLang="en-US" sz="2600" smtClean="0">
              <a:ea typeface="ＭＳ Ｐゴシック" pitchFamily="34" charset="-128"/>
            </a:endParaRPr>
          </a:p>
        </p:txBody>
      </p:sp>
    </p:spTree>
    <p:extLst>
      <p:ext uri="{BB962C8B-B14F-4D97-AF65-F5344CB8AC3E}">
        <p14:creationId xmlns:p14="http://schemas.microsoft.com/office/powerpoint/2010/main" val="1441584876"/>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50825" y="274638"/>
            <a:ext cx="8435975" cy="1143000"/>
          </a:xfrm>
        </p:spPr>
        <p:txBody>
          <a:bodyPr/>
          <a:lstStyle/>
          <a:p>
            <a:r>
              <a:rPr lang="en-US" altLang="en-US" smtClean="0">
                <a:ea typeface="ＭＳ Ｐゴシック" pitchFamily="34" charset="-128"/>
              </a:rPr>
              <a:t>The Registration Procedure</a:t>
            </a:r>
            <a:r>
              <a:rPr lang="en-US" altLang="en-US" sz="3000" smtClean="0">
                <a:ea typeface="ＭＳ Ｐゴシック" pitchFamily="34" charset="-128"/>
              </a:rPr>
              <a:t> </a:t>
            </a:r>
          </a:p>
        </p:txBody>
      </p:sp>
      <p:sp>
        <p:nvSpPr>
          <p:cNvPr id="37891" name="Rectangle 3"/>
          <p:cNvSpPr>
            <a:spLocks noGrp="1" noChangeArrowheads="1"/>
          </p:cNvSpPr>
          <p:nvPr>
            <p:ph type="body" idx="1"/>
          </p:nvPr>
        </p:nvSpPr>
        <p:spPr>
          <a:xfrm>
            <a:off x="250825" y="1557338"/>
            <a:ext cx="8686800" cy="4967287"/>
          </a:xfrm>
        </p:spPr>
        <p:txBody>
          <a:bodyPr/>
          <a:lstStyle/>
          <a:p>
            <a:pPr>
              <a:lnSpc>
                <a:spcPct val="80000"/>
              </a:lnSpc>
            </a:pPr>
            <a:endParaRPr lang="en-US" altLang="en-US" sz="1800" smtClean="0">
              <a:ea typeface="ＭＳ Ｐゴシック" pitchFamily="34" charset="-128"/>
            </a:endParaRPr>
          </a:p>
          <a:p>
            <a:pPr>
              <a:lnSpc>
                <a:spcPct val="80000"/>
              </a:lnSpc>
              <a:buFontTx/>
              <a:buNone/>
            </a:pPr>
            <a:r>
              <a:rPr lang="en-US" altLang="en-US" sz="2000" smtClean="0">
                <a:ea typeface="ＭＳ Ｐゴシック" pitchFamily="34" charset="-128"/>
              </a:rPr>
              <a:t> </a:t>
            </a:r>
          </a:p>
          <a:p>
            <a:pPr>
              <a:lnSpc>
                <a:spcPct val="80000"/>
              </a:lnSpc>
            </a:pPr>
            <a:r>
              <a:rPr lang="en-US" altLang="en-US" smtClean="0">
                <a:ea typeface="ＭＳ Ｐゴシック" pitchFamily="34" charset="-128"/>
              </a:rPr>
              <a:t>Only formal examination in the International Bureau</a:t>
            </a:r>
          </a:p>
          <a:p>
            <a:pPr lvl="1">
              <a:lnSpc>
                <a:spcPct val="80000"/>
              </a:lnSpc>
            </a:pPr>
            <a:r>
              <a:rPr lang="en-US" altLang="en-US" smtClean="0">
                <a:ea typeface="Arial" pitchFamily="34" charset="0"/>
              </a:rPr>
              <a:t>Recording in the International Register</a:t>
            </a:r>
          </a:p>
          <a:p>
            <a:pPr lvl="1">
              <a:lnSpc>
                <a:spcPct val="80000"/>
              </a:lnSpc>
            </a:pPr>
            <a:r>
              <a:rPr lang="en-US" altLang="en-US" smtClean="0">
                <a:ea typeface="Arial" pitchFamily="34" charset="0"/>
              </a:rPr>
              <a:t>Publication in the </a:t>
            </a:r>
            <a:r>
              <a:rPr lang="en-US" altLang="en-US" i="1" smtClean="0">
                <a:ea typeface="Arial" pitchFamily="34" charset="0"/>
              </a:rPr>
              <a:t>International Designs Bulletin</a:t>
            </a:r>
          </a:p>
          <a:p>
            <a:pPr lvl="1">
              <a:lnSpc>
                <a:spcPct val="80000"/>
              </a:lnSpc>
            </a:pPr>
            <a:r>
              <a:rPr lang="en-US" altLang="en-US" smtClean="0">
                <a:ea typeface="Arial" pitchFamily="34" charset="0"/>
              </a:rPr>
              <a:t>Notification to designated CPs through the publication </a:t>
            </a:r>
          </a:p>
          <a:p>
            <a:pPr>
              <a:lnSpc>
                <a:spcPct val="80000"/>
              </a:lnSpc>
              <a:buFontTx/>
              <a:buNone/>
            </a:pPr>
            <a:endParaRPr lang="en-US" altLang="en-US" smtClean="0">
              <a:ea typeface="ＭＳ Ｐゴシック" pitchFamily="34" charset="-128"/>
            </a:endParaRPr>
          </a:p>
          <a:p>
            <a:pPr>
              <a:lnSpc>
                <a:spcPct val="80000"/>
              </a:lnSpc>
            </a:pPr>
            <a:r>
              <a:rPr lang="en-US" altLang="en-US" smtClean="0">
                <a:ea typeface="ＭＳ Ｐゴシック" pitchFamily="34" charset="-128"/>
              </a:rPr>
              <a:t>Substantive examination by the designated Contracting Parties only</a:t>
            </a:r>
          </a:p>
          <a:p>
            <a:pPr>
              <a:lnSpc>
                <a:spcPct val="80000"/>
              </a:lnSpc>
            </a:pPr>
            <a:r>
              <a:rPr lang="en-US" altLang="en-US" smtClean="0">
                <a:ea typeface="ＭＳ Ｐゴシック" pitchFamily="34" charset="-128"/>
              </a:rPr>
              <a:t>Refusal must be received by the International Bureau within a set time limit after publication: 6 or 12 months</a:t>
            </a:r>
          </a:p>
          <a:p>
            <a:pPr>
              <a:lnSpc>
                <a:spcPct val="80000"/>
              </a:lnSpc>
            </a:pPr>
            <a:endParaRPr lang="en-US" altLang="en-US" smtClean="0">
              <a:ea typeface="ＭＳ Ｐゴシック" pitchFamily="34" charset="-128"/>
            </a:endParaRPr>
          </a:p>
          <a:p>
            <a:pPr>
              <a:lnSpc>
                <a:spcPct val="80000"/>
              </a:lnSpc>
            </a:pPr>
            <a:endParaRPr lang="en-US" altLang="en-US" smtClean="0">
              <a:ea typeface="ＭＳ Ｐゴシック" pitchFamily="34" charset="-128"/>
            </a:endParaRPr>
          </a:p>
          <a:p>
            <a:pPr>
              <a:lnSpc>
                <a:spcPct val="80000"/>
              </a:lnSpc>
              <a:buFontTx/>
              <a:buNone/>
            </a:pPr>
            <a:r>
              <a:rPr lang="en-US" altLang="en-US" sz="1600" smtClean="0">
                <a:ea typeface="ＭＳ Ｐゴシック" pitchFamily="34" charset="-128"/>
              </a:rPr>
              <a:t/>
            </a:r>
            <a:br>
              <a:rPr lang="en-US" altLang="en-US" sz="1600" smtClean="0">
                <a:ea typeface="ＭＳ Ｐゴシック" pitchFamily="34" charset="-128"/>
              </a:rPr>
            </a:br>
            <a:endParaRPr lang="en-US" altLang="en-US" sz="1600" smtClean="0">
              <a:ea typeface="ＭＳ Ｐゴシック" pitchFamily="34" charset="-128"/>
            </a:endParaRPr>
          </a:p>
        </p:txBody>
      </p:sp>
    </p:spTree>
    <p:extLst>
      <p:ext uri="{BB962C8B-B14F-4D97-AF65-F5344CB8AC3E}">
        <p14:creationId xmlns:p14="http://schemas.microsoft.com/office/powerpoint/2010/main" val="1196028410"/>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idx="4294967295"/>
          </p:nvPr>
        </p:nvSpPr>
        <p:spPr>
          <a:xfrm>
            <a:off x="250825" y="404813"/>
            <a:ext cx="8569325" cy="941387"/>
          </a:xfrm>
        </p:spPr>
        <p:txBody>
          <a:bodyPr/>
          <a:lstStyle/>
          <a:p>
            <a:pPr eaLnBrk="1" hangingPunct="1"/>
            <a:r>
              <a:rPr lang="en-US" altLang="en-US" smtClean="0">
                <a:ea typeface="ＭＳ Ｐゴシック" pitchFamily="34" charset="-128"/>
              </a:rPr>
              <a:t>The National Route vs. the Hague Route</a:t>
            </a:r>
          </a:p>
        </p:txBody>
      </p:sp>
      <p:sp>
        <p:nvSpPr>
          <p:cNvPr id="38915" name="Rectangle 5"/>
          <p:cNvSpPr>
            <a:spLocks noGrp="1" noChangeArrowheads="1"/>
          </p:cNvSpPr>
          <p:nvPr>
            <p:ph type="body" sz="half" idx="4294967295"/>
          </p:nvPr>
        </p:nvSpPr>
        <p:spPr>
          <a:xfrm>
            <a:off x="457200" y="1773238"/>
            <a:ext cx="4037013" cy="4352925"/>
          </a:xfrm>
        </p:spPr>
        <p:txBody>
          <a:bodyPr/>
          <a:lstStyle/>
          <a:p>
            <a:pPr eaLnBrk="1" hangingPunct="1"/>
            <a:r>
              <a:rPr lang="en-US" altLang="en-US" smtClean="0">
                <a:ea typeface="ＭＳ Ｐゴシック" pitchFamily="34" charset="-128"/>
              </a:rPr>
              <a:t>Several Offices for filing</a:t>
            </a:r>
          </a:p>
          <a:p>
            <a:pPr eaLnBrk="1" hangingPunct="1"/>
            <a:r>
              <a:rPr lang="en-US" altLang="en-US" smtClean="0">
                <a:ea typeface="ＭＳ Ｐゴシック" pitchFamily="34" charset="-128"/>
              </a:rPr>
              <a:t>Several application forms</a:t>
            </a:r>
          </a:p>
          <a:p>
            <a:pPr eaLnBrk="1" hangingPunct="1"/>
            <a:r>
              <a:rPr lang="en-US" altLang="en-US" smtClean="0">
                <a:ea typeface="ＭＳ Ｐゴシック" pitchFamily="34" charset="-128"/>
              </a:rPr>
              <a:t>Several languages</a:t>
            </a:r>
          </a:p>
          <a:p>
            <a:pPr eaLnBrk="1" hangingPunct="1"/>
            <a:r>
              <a:rPr lang="en-US" altLang="en-US" smtClean="0">
                <a:ea typeface="ＭＳ Ｐゴシック" pitchFamily="34" charset="-128"/>
              </a:rPr>
              <a:t>Several currencies</a:t>
            </a:r>
          </a:p>
          <a:p>
            <a:pPr eaLnBrk="1" hangingPunct="1"/>
            <a:r>
              <a:rPr lang="en-US" altLang="en-US" smtClean="0">
                <a:ea typeface="ＭＳ Ｐゴシック" pitchFamily="34" charset="-128"/>
              </a:rPr>
              <a:t>Several registrations</a:t>
            </a:r>
          </a:p>
          <a:p>
            <a:pPr eaLnBrk="1" hangingPunct="1"/>
            <a:r>
              <a:rPr lang="en-US" altLang="en-US" smtClean="0">
                <a:ea typeface="ＭＳ Ｐゴシック" pitchFamily="34" charset="-128"/>
              </a:rPr>
              <a:t>Several renewals</a:t>
            </a:r>
          </a:p>
          <a:p>
            <a:pPr eaLnBrk="1" hangingPunct="1"/>
            <a:r>
              <a:rPr lang="en-US" altLang="en-US" smtClean="0">
                <a:ea typeface="ＭＳ Ｐゴシック" pitchFamily="34" charset="-128"/>
              </a:rPr>
              <a:t>Several modifications</a:t>
            </a:r>
          </a:p>
          <a:p>
            <a:pPr eaLnBrk="1" hangingPunct="1"/>
            <a:r>
              <a:rPr lang="en-US" altLang="en-US" smtClean="0">
                <a:ea typeface="ＭＳ Ｐゴシック" pitchFamily="34" charset="-128"/>
              </a:rPr>
              <a:t>Foreign attorney needed from filing</a:t>
            </a:r>
          </a:p>
        </p:txBody>
      </p:sp>
      <p:sp>
        <p:nvSpPr>
          <p:cNvPr id="38916" name="Rectangle 6"/>
          <p:cNvSpPr>
            <a:spLocks noGrp="1" noChangeArrowheads="1"/>
          </p:cNvSpPr>
          <p:nvPr>
            <p:ph type="body" sz="half" idx="4294967295"/>
          </p:nvPr>
        </p:nvSpPr>
        <p:spPr>
          <a:xfrm>
            <a:off x="4356100" y="1773238"/>
            <a:ext cx="4608513" cy="4114800"/>
          </a:xfrm>
        </p:spPr>
        <p:txBody>
          <a:bodyPr/>
          <a:lstStyle/>
          <a:p>
            <a:pPr eaLnBrk="1" hangingPunct="1"/>
            <a:r>
              <a:rPr lang="en-US" altLang="en-US" smtClean="0">
                <a:ea typeface="ＭＳ Ｐゴシック" pitchFamily="34" charset="-128"/>
              </a:rPr>
              <a:t>One Office for filing</a:t>
            </a:r>
          </a:p>
          <a:p>
            <a:pPr eaLnBrk="1" hangingPunct="1"/>
            <a:r>
              <a:rPr lang="en-US" altLang="en-US" smtClean="0">
                <a:ea typeface="ＭＳ Ｐゴシック" pitchFamily="34" charset="-128"/>
              </a:rPr>
              <a:t>One application form</a:t>
            </a:r>
          </a:p>
          <a:p>
            <a:pPr eaLnBrk="1" hangingPunct="1"/>
            <a:r>
              <a:rPr lang="en-US" altLang="en-US" smtClean="0">
                <a:ea typeface="ＭＳ Ｐゴシック" pitchFamily="34" charset="-128"/>
              </a:rPr>
              <a:t>One language (E/F/S)</a:t>
            </a:r>
          </a:p>
          <a:p>
            <a:pPr eaLnBrk="1" hangingPunct="1"/>
            <a:r>
              <a:rPr lang="en-US" altLang="en-US" smtClean="0">
                <a:ea typeface="ＭＳ Ｐゴシック" pitchFamily="34" charset="-128"/>
              </a:rPr>
              <a:t>One currency (CHF)</a:t>
            </a:r>
          </a:p>
          <a:p>
            <a:pPr eaLnBrk="1" hangingPunct="1"/>
            <a:r>
              <a:rPr lang="en-US" altLang="en-US" smtClean="0">
                <a:ea typeface="ＭＳ Ｐゴシック" pitchFamily="34" charset="-128"/>
              </a:rPr>
              <a:t>One international registration</a:t>
            </a:r>
          </a:p>
          <a:p>
            <a:pPr eaLnBrk="1" hangingPunct="1"/>
            <a:r>
              <a:rPr lang="en-US" altLang="en-US" smtClean="0">
                <a:ea typeface="ＭＳ Ｐゴシック" pitchFamily="34" charset="-128"/>
              </a:rPr>
              <a:t>One renewal</a:t>
            </a:r>
          </a:p>
          <a:p>
            <a:pPr eaLnBrk="1" hangingPunct="1"/>
            <a:r>
              <a:rPr lang="en-US" altLang="en-US" smtClean="0">
                <a:ea typeface="ＭＳ Ｐゴシック" pitchFamily="34" charset="-128"/>
              </a:rPr>
              <a:t>One modification</a:t>
            </a:r>
          </a:p>
          <a:p>
            <a:pPr eaLnBrk="1" hangingPunct="1"/>
            <a:r>
              <a:rPr lang="en-US" altLang="en-US" smtClean="0">
                <a:ea typeface="ＭＳ Ｐゴシック" pitchFamily="34" charset="-128"/>
              </a:rPr>
              <a:t>Foreign attorney first needed in case of refusal</a:t>
            </a:r>
          </a:p>
        </p:txBody>
      </p:sp>
    </p:spTree>
    <p:extLst>
      <p:ext uri="{BB962C8B-B14F-4D97-AF65-F5344CB8AC3E}">
        <p14:creationId xmlns:p14="http://schemas.microsoft.com/office/powerpoint/2010/main" val="3090979331"/>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195736" y="1268760"/>
          <a:ext cx="6242670" cy="38806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nvGraphicFramePr>
        <p:xfrm>
          <a:off x="1403350" y="5084763"/>
          <a:ext cx="5184776" cy="576262"/>
        </p:xfrm>
        <a:graphic>
          <a:graphicData uri="http://schemas.openxmlformats.org/drawingml/2006/table">
            <a:tbl>
              <a:tblPr>
                <a:tableStyleId>{5C22544A-7EE6-4342-B048-85BDC9FD1C3A}</a:tableStyleId>
              </a:tblPr>
              <a:tblGrid>
                <a:gridCol w="1022349"/>
                <a:gridCol w="803275"/>
                <a:gridCol w="803275"/>
                <a:gridCol w="803275"/>
                <a:gridCol w="876301"/>
                <a:gridCol w="876301"/>
              </a:tblGrid>
              <a:tr h="323961">
                <a:tc>
                  <a:txBody>
                    <a:bodyPr/>
                    <a:lstStyle/>
                    <a:p>
                      <a:pPr algn="l" fontAlgn="b"/>
                      <a:r>
                        <a:rPr lang="en-US" sz="1000" b="1" u="none" strike="noStrike" dirty="0">
                          <a:effectLst/>
                        </a:rPr>
                        <a:t>International </a:t>
                      </a:r>
                      <a:r>
                        <a:rPr lang="en-US" sz="1000" b="1" u="none" strike="noStrike" dirty="0" smtClean="0">
                          <a:effectLst/>
                        </a:rPr>
                        <a:t>Registration</a:t>
                      </a:r>
                      <a:endParaRPr lang="en-US" sz="1000" b="1" i="0" u="none" strike="noStrike" dirty="0">
                        <a:effectLst/>
                        <a:latin typeface="Arial"/>
                      </a:endParaRPr>
                    </a:p>
                  </a:txBody>
                  <a:tcPr marL="9525" marR="9525" marT="9528" marB="0" anchor="b"/>
                </a:tc>
                <a:tc>
                  <a:txBody>
                    <a:bodyPr/>
                    <a:lstStyle/>
                    <a:p>
                      <a:pPr algn="r" fontAlgn="b"/>
                      <a:r>
                        <a:rPr lang="en-US" sz="1000" b="1" u="none" strike="noStrike" dirty="0">
                          <a:effectLst/>
                        </a:rPr>
                        <a:t>1162</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775</a:t>
                      </a:r>
                      <a:endParaRPr lang="en-US" sz="1000" b="1" i="0" u="none" strike="noStrike">
                        <a:effectLst/>
                        <a:latin typeface="Arial"/>
                      </a:endParaRPr>
                    </a:p>
                  </a:txBody>
                  <a:tcPr marL="9525" marR="9525" marT="9528" marB="0" anchor="b"/>
                </a:tc>
                <a:tc>
                  <a:txBody>
                    <a:bodyPr/>
                    <a:lstStyle/>
                    <a:p>
                      <a:pPr algn="r" fontAlgn="b"/>
                      <a:r>
                        <a:rPr lang="en-US" sz="1000" b="1" u="none" strike="noStrike" dirty="0">
                          <a:effectLst/>
                        </a:rPr>
                        <a:t>270</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153</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80</a:t>
                      </a:r>
                      <a:endParaRPr lang="en-US" sz="1000" b="1" i="0" u="none" strike="noStrike">
                        <a:effectLst/>
                        <a:latin typeface="Arial"/>
                      </a:endParaRPr>
                    </a:p>
                  </a:txBody>
                  <a:tcPr marL="9525" marR="9525" marT="9528" marB="0" anchor="b"/>
                </a:tc>
              </a:tr>
              <a:tr h="252301">
                <a:tc>
                  <a:txBody>
                    <a:bodyPr/>
                    <a:lstStyle/>
                    <a:p>
                      <a:pPr algn="l" fontAlgn="b"/>
                      <a:r>
                        <a:rPr lang="en-US" sz="1000" b="1" u="none" strike="noStrike" dirty="0">
                          <a:effectLst/>
                        </a:rPr>
                        <a:t>%</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47.6%</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31.8%</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11.1%</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6.3%</a:t>
                      </a:r>
                      <a:endParaRPr lang="en-US" sz="1000" b="1" i="0" u="none" strike="noStrike">
                        <a:effectLst/>
                        <a:latin typeface="Arial"/>
                      </a:endParaRPr>
                    </a:p>
                  </a:txBody>
                  <a:tcPr marL="9525" marR="9525" marT="9528" marB="0" anchor="b"/>
                </a:tc>
                <a:tc>
                  <a:txBody>
                    <a:bodyPr/>
                    <a:lstStyle/>
                    <a:p>
                      <a:pPr algn="r" fontAlgn="b"/>
                      <a:r>
                        <a:rPr lang="en-US" sz="1000" b="1" u="none" strike="noStrike" dirty="0">
                          <a:effectLst/>
                        </a:rPr>
                        <a:t>3.3%</a:t>
                      </a:r>
                      <a:endParaRPr lang="en-US" sz="1000" b="1" i="0" u="none" strike="noStrike" dirty="0">
                        <a:effectLst/>
                        <a:latin typeface="Arial"/>
                      </a:endParaRPr>
                    </a:p>
                  </a:txBody>
                  <a:tcPr marL="9525" marR="9525" marT="9528" marB="0" anchor="b"/>
                </a:tc>
              </a:tr>
            </a:tbl>
          </a:graphicData>
        </a:graphic>
      </p:graphicFrame>
    </p:spTree>
    <p:extLst>
      <p:ext uri="{BB962C8B-B14F-4D97-AF65-F5344CB8AC3E}">
        <p14:creationId xmlns:p14="http://schemas.microsoft.com/office/powerpoint/2010/main" val="3949871000"/>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850900"/>
          </a:xfrm>
        </p:spPr>
        <p:txBody>
          <a:bodyPr/>
          <a:lstStyle/>
          <a:p>
            <a:r>
              <a:rPr lang="fr-CH" altLang="en-US" dirty="0" smtClean="0">
                <a:ea typeface="ＭＳ Ｐゴシック" pitchFamily="34" charset="-128"/>
              </a:rPr>
              <a:t>Top </a:t>
            </a:r>
            <a:r>
              <a:rPr lang="fr-CH" altLang="en-US" dirty="0" err="1" smtClean="0">
                <a:ea typeface="ＭＳ Ｐゴシック" pitchFamily="34" charset="-128"/>
              </a:rPr>
              <a:t>Filing</a:t>
            </a:r>
            <a:r>
              <a:rPr lang="fr-CH" altLang="en-US" dirty="0" smtClean="0">
                <a:ea typeface="ＭＳ Ｐゴシック" pitchFamily="34" charset="-128"/>
              </a:rPr>
              <a:t> </a:t>
            </a:r>
            <a:r>
              <a:rPr lang="fr-CH" altLang="en-US" dirty="0" err="1" smtClean="0">
                <a:ea typeface="ＭＳ Ｐゴシック" pitchFamily="34" charset="-128"/>
              </a:rPr>
              <a:t>Contracting</a:t>
            </a:r>
            <a:r>
              <a:rPr lang="fr-CH" altLang="en-US" dirty="0" smtClean="0">
                <a:ea typeface="ＭＳ Ｐゴシック" pitchFamily="34" charset="-128"/>
              </a:rPr>
              <a:t> Parties</a:t>
            </a:r>
            <a:r>
              <a:rPr lang="fr-CH" altLang="en-US" b="1" u="sng" dirty="0" smtClean="0">
                <a:ea typeface="ＭＳ Ｐゴシック" pitchFamily="34" charset="-128"/>
              </a:rPr>
              <a:t/>
            </a:r>
            <a:br>
              <a:rPr lang="fr-CH" altLang="en-US" b="1" u="sng" dirty="0" smtClean="0">
                <a:ea typeface="ＭＳ Ｐゴシック" pitchFamily="34" charset="-128"/>
              </a:rPr>
            </a:br>
            <a:endParaRPr lang="en-US" altLang="en-US" u="sng" dirty="0" smtClean="0">
              <a:ea typeface="ＭＳ Ｐゴシック" pitchFamily="34" charset="-128"/>
            </a:endParaRPr>
          </a:p>
        </p:txBody>
      </p:sp>
      <p:sp>
        <p:nvSpPr>
          <p:cNvPr id="65538" name="Rectangle 3"/>
          <p:cNvSpPr>
            <a:spLocks noGrp="1" noChangeArrowheads="1"/>
          </p:cNvSpPr>
          <p:nvPr>
            <p:ph type="body" idx="1"/>
          </p:nvPr>
        </p:nvSpPr>
        <p:spPr>
          <a:xfrm>
            <a:off x="457200" y="1268413"/>
            <a:ext cx="4043363" cy="4824412"/>
          </a:xfrm>
        </p:spPr>
        <p:txBody>
          <a:bodyPr/>
          <a:lstStyle/>
          <a:p>
            <a:pPr marL="0" indent="0">
              <a:lnSpc>
                <a:spcPct val="80000"/>
              </a:lnSpc>
              <a:buFontTx/>
              <a:buNone/>
              <a:defRPr/>
            </a:pPr>
            <a:r>
              <a:rPr lang="en-US" altLang="en-US" dirty="0" smtClean="0">
                <a:ea typeface="ＭＳ Ｐゴシック" pitchFamily="34" charset="-128"/>
              </a:rPr>
              <a:t>By Contracting </a:t>
            </a:r>
            <a:r>
              <a:rPr lang="en-US" altLang="en-US" dirty="0">
                <a:ea typeface="ＭＳ Ｐゴシック" pitchFamily="34" charset="-128"/>
              </a:rPr>
              <a:t>Party of </a:t>
            </a:r>
            <a:r>
              <a:rPr lang="en-US" altLang="en-US" dirty="0" smtClean="0">
                <a:ea typeface="ＭＳ Ｐゴシック" pitchFamily="34" charset="-128"/>
              </a:rPr>
              <a:t>entitlement:</a:t>
            </a:r>
            <a:endParaRPr lang="en-US" altLang="en-US" dirty="0">
              <a:ea typeface="ＭＳ Ｐゴシック" pitchFamily="34" charset="-128"/>
            </a:endParaRPr>
          </a:p>
          <a:p>
            <a:pPr>
              <a:lnSpc>
                <a:spcPct val="80000"/>
              </a:lnSpc>
              <a:buFontTx/>
              <a:buNone/>
              <a:defRPr/>
            </a:pPr>
            <a:endParaRPr lang="en-US" altLang="en-US" dirty="0" smtClean="0">
              <a:ea typeface="ＭＳ Ｐゴシック" pitchFamily="34" charset="-128"/>
            </a:endParaRPr>
          </a:p>
          <a:p>
            <a:pPr>
              <a:lnSpc>
                <a:spcPct val="80000"/>
              </a:lnSpc>
              <a:defRPr/>
            </a:pPr>
            <a:r>
              <a:rPr lang="en-US" altLang="en-US" dirty="0" smtClean="0">
                <a:ea typeface="ＭＳ Ｐゴシック" pitchFamily="34" charset="-128"/>
              </a:rPr>
              <a:t>1.	European Union</a:t>
            </a:r>
          </a:p>
          <a:p>
            <a:pPr>
              <a:lnSpc>
                <a:spcPct val="80000"/>
              </a:lnSpc>
              <a:defRPr/>
            </a:pPr>
            <a:r>
              <a:rPr lang="en-US" altLang="en-US" dirty="0" smtClean="0">
                <a:ea typeface="ＭＳ Ｐゴシック" pitchFamily="34" charset="-128"/>
              </a:rPr>
              <a:t>2.	Switzerland 	</a:t>
            </a:r>
          </a:p>
          <a:p>
            <a:pPr>
              <a:lnSpc>
                <a:spcPct val="80000"/>
              </a:lnSpc>
              <a:defRPr/>
            </a:pPr>
            <a:r>
              <a:rPr lang="en-US" altLang="en-US" dirty="0" smtClean="0">
                <a:ea typeface="ＭＳ Ｐゴシック" pitchFamily="34" charset="-128"/>
              </a:rPr>
              <a:t>3.	Germany 	</a:t>
            </a:r>
          </a:p>
          <a:p>
            <a:pPr>
              <a:lnSpc>
                <a:spcPct val="80000"/>
              </a:lnSpc>
              <a:defRPr/>
            </a:pPr>
            <a:r>
              <a:rPr lang="en-US" altLang="en-US" dirty="0" smtClean="0">
                <a:ea typeface="ＭＳ Ｐゴシック" pitchFamily="34" charset="-128"/>
              </a:rPr>
              <a:t>4.	France </a:t>
            </a:r>
          </a:p>
          <a:p>
            <a:pPr>
              <a:lnSpc>
                <a:spcPct val="80000"/>
              </a:lnSpc>
              <a:defRPr/>
            </a:pPr>
            <a:r>
              <a:rPr lang="en-US" altLang="en-US" dirty="0" smtClean="0">
                <a:ea typeface="ＭＳ Ｐゴシック" pitchFamily="34" charset="-128"/>
              </a:rPr>
              <a:t>5.	Turkey </a:t>
            </a:r>
          </a:p>
          <a:p>
            <a:pPr>
              <a:lnSpc>
                <a:spcPct val="80000"/>
              </a:lnSpc>
              <a:defRPr/>
            </a:pPr>
            <a:r>
              <a:rPr lang="en-US" altLang="en-US" dirty="0" smtClean="0">
                <a:ea typeface="ＭＳ Ｐゴシック" pitchFamily="34" charset="-128"/>
              </a:rPr>
              <a:t>6.	 Norway </a:t>
            </a:r>
          </a:p>
          <a:p>
            <a:pPr>
              <a:lnSpc>
                <a:spcPct val="80000"/>
              </a:lnSpc>
              <a:defRPr/>
            </a:pPr>
            <a:r>
              <a:rPr lang="en-US" altLang="en-US" dirty="0" smtClean="0">
                <a:ea typeface="ＭＳ Ｐゴシック" pitchFamily="34" charset="-128"/>
              </a:rPr>
              <a:t>7.	 Spain 		</a:t>
            </a:r>
          </a:p>
          <a:p>
            <a:pPr>
              <a:lnSpc>
                <a:spcPct val="80000"/>
              </a:lnSpc>
              <a:defRPr/>
            </a:pPr>
            <a:r>
              <a:rPr lang="en-US" altLang="en-US" dirty="0" smtClean="0">
                <a:ea typeface="ＭＳ Ｐゴシック" pitchFamily="34" charset="-128"/>
              </a:rPr>
              <a:t>8.	 Poland</a:t>
            </a:r>
          </a:p>
          <a:p>
            <a:pPr>
              <a:lnSpc>
                <a:spcPct val="80000"/>
              </a:lnSpc>
              <a:defRPr/>
            </a:pPr>
            <a:r>
              <a:rPr lang="en-US" altLang="en-US" dirty="0" smtClean="0">
                <a:ea typeface="ＭＳ Ｐゴシック" pitchFamily="34" charset="-128"/>
              </a:rPr>
              <a:t>9.	 Croatia</a:t>
            </a:r>
          </a:p>
          <a:p>
            <a:pPr>
              <a:lnSpc>
                <a:spcPct val="80000"/>
              </a:lnSpc>
              <a:defRPr/>
            </a:pPr>
            <a:r>
              <a:rPr lang="en-US" altLang="en-US" dirty="0" smtClean="0">
                <a:ea typeface="ＭＳ Ｐゴシック" pitchFamily="34" charset="-128"/>
              </a:rPr>
              <a:t>10.	 Liechtenstein</a:t>
            </a:r>
            <a:endParaRPr lang="fr-CH" altLang="en-US" dirty="0" smtClean="0">
              <a:ea typeface="ＭＳ Ｐゴシック" pitchFamily="34" charset="-128"/>
            </a:endParaRPr>
          </a:p>
        </p:txBody>
      </p:sp>
      <p:sp>
        <p:nvSpPr>
          <p:cNvPr id="5" name="Rectangle 3"/>
          <p:cNvSpPr txBox="1">
            <a:spLocks noChangeArrowheads="1"/>
          </p:cNvSpPr>
          <p:nvPr/>
        </p:nvSpPr>
        <p:spPr bwMode="auto">
          <a:xfrm>
            <a:off x="4273053" y="1268760"/>
            <a:ext cx="404336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3"/>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3"/>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marL="0" indent="0">
              <a:lnSpc>
                <a:spcPct val="80000"/>
              </a:lnSpc>
              <a:buFontTx/>
              <a:buNone/>
              <a:defRPr/>
            </a:pPr>
            <a:r>
              <a:rPr lang="en-US" altLang="en-US" dirty="0">
                <a:ea typeface="ＭＳ Ｐゴシック" pitchFamily="34" charset="-128"/>
              </a:rPr>
              <a:t>By number of designs recorded:</a:t>
            </a:r>
          </a:p>
          <a:p>
            <a:pPr>
              <a:lnSpc>
                <a:spcPct val="80000"/>
              </a:lnSpc>
              <a:buFontTx/>
              <a:buNone/>
              <a:defRPr/>
            </a:pPr>
            <a:endParaRPr lang="en-US" altLang="en-US" kern="0" dirty="0" smtClean="0">
              <a:ea typeface="ＭＳ Ｐゴシック" pitchFamily="34" charset="-128"/>
            </a:endParaRPr>
          </a:p>
          <a:p>
            <a:pPr>
              <a:lnSpc>
                <a:spcPct val="80000"/>
              </a:lnSpc>
              <a:defRPr/>
            </a:pPr>
            <a:r>
              <a:rPr lang="en-US" altLang="en-US" kern="0" dirty="0" smtClean="0">
                <a:ea typeface="ＭＳ Ｐゴシック" pitchFamily="34" charset="-128"/>
              </a:rPr>
              <a:t>1.	European Union</a:t>
            </a:r>
          </a:p>
          <a:p>
            <a:pPr>
              <a:lnSpc>
                <a:spcPct val="80000"/>
              </a:lnSpc>
              <a:defRPr/>
            </a:pPr>
            <a:r>
              <a:rPr lang="en-US" altLang="en-US" kern="0" dirty="0" smtClean="0">
                <a:ea typeface="ＭＳ Ｐゴシック" pitchFamily="34" charset="-128"/>
              </a:rPr>
              <a:t>2.	Switzerland 	</a:t>
            </a:r>
          </a:p>
          <a:p>
            <a:pPr>
              <a:lnSpc>
                <a:spcPct val="80000"/>
              </a:lnSpc>
              <a:defRPr/>
            </a:pPr>
            <a:r>
              <a:rPr lang="en-US" altLang="en-US" kern="0" dirty="0" smtClean="0">
                <a:ea typeface="ＭＳ Ｐゴシック" pitchFamily="34" charset="-128"/>
              </a:rPr>
              <a:t>3.	Turkey 	</a:t>
            </a:r>
          </a:p>
          <a:p>
            <a:pPr>
              <a:lnSpc>
                <a:spcPct val="80000"/>
              </a:lnSpc>
              <a:defRPr/>
            </a:pPr>
            <a:r>
              <a:rPr lang="en-US" altLang="en-US" kern="0" dirty="0" smtClean="0">
                <a:ea typeface="ＭＳ Ｐゴシック" pitchFamily="34" charset="-128"/>
              </a:rPr>
              <a:t>4.	Ukraine </a:t>
            </a:r>
          </a:p>
          <a:p>
            <a:pPr>
              <a:lnSpc>
                <a:spcPct val="80000"/>
              </a:lnSpc>
              <a:defRPr/>
            </a:pPr>
            <a:r>
              <a:rPr lang="en-US" altLang="en-US" kern="0" dirty="0" smtClean="0">
                <a:ea typeface="ＭＳ Ｐゴシック" pitchFamily="34" charset="-128"/>
              </a:rPr>
              <a:t>5.	Singapore</a:t>
            </a:r>
          </a:p>
          <a:p>
            <a:pPr>
              <a:lnSpc>
                <a:spcPct val="80000"/>
              </a:lnSpc>
              <a:defRPr/>
            </a:pPr>
            <a:r>
              <a:rPr lang="en-US" altLang="en-US" kern="0" dirty="0" smtClean="0">
                <a:ea typeface="ＭＳ Ｐゴシック" pitchFamily="34" charset="-128"/>
              </a:rPr>
              <a:t>6.	Norway </a:t>
            </a:r>
          </a:p>
          <a:p>
            <a:pPr>
              <a:lnSpc>
                <a:spcPct val="80000"/>
              </a:lnSpc>
              <a:defRPr/>
            </a:pPr>
            <a:r>
              <a:rPr lang="en-US" altLang="en-US" kern="0" dirty="0" smtClean="0">
                <a:ea typeface="ＭＳ Ｐゴシック" pitchFamily="34" charset="-128"/>
              </a:rPr>
              <a:t>7.	Croatia 		</a:t>
            </a:r>
          </a:p>
          <a:p>
            <a:pPr>
              <a:lnSpc>
                <a:spcPct val="80000"/>
              </a:lnSpc>
              <a:defRPr/>
            </a:pPr>
            <a:r>
              <a:rPr lang="en-US" altLang="en-US" kern="0" dirty="0" smtClean="0">
                <a:ea typeface="ＭＳ Ｐゴシック" pitchFamily="34" charset="-128"/>
              </a:rPr>
              <a:t>8.	Morocco</a:t>
            </a:r>
          </a:p>
          <a:p>
            <a:pPr>
              <a:lnSpc>
                <a:spcPct val="80000"/>
              </a:lnSpc>
              <a:defRPr/>
            </a:pPr>
            <a:r>
              <a:rPr lang="en-US" altLang="en-US" kern="0" dirty="0" smtClean="0">
                <a:ea typeface="ＭＳ Ｐゴシック" pitchFamily="34" charset="-128"/>
              </a:rPr>
              <a:t>9.	Liechtenstein</a:t>
            </a:r>
          </a:p>
          <a:p>
            <a:pPr>
              <a:lnSpc>
                <a:spcPct val="80000"/>
              </a:lnSpc>
              <a:defRPr/>
            </a:pPr>
            <a:r>
              <a:rPr lang="en-US" altLang="en-US" kern="0" dirty="0" smtClean="0">
                <a:ea typeface="ＭＳ Ｐゴシック" pitchFamily="34" charset="-128"/>
              </a:rPr>
              <a:t>10. 	Serbia</a:t>
            </a:r>
            <a:endParaRPr lang="fr-CH" altLang="en-US" kern="0" dirty="0" smtClean="0">
              <a:ea typeface="ＭＳ Ｐゴシック" pitchFamily="34" charset="-128"/>
            </a:endParaRPr>
          </a:p>
        </p:txBody>
      </p:sp>
    </p:spTree>
    <p:extLst>
      <p:ext uri="{BB962C8B-B14F-4D97-AF65-F5344CB8AC3E}">
        <p14:creationId xmlns:p14="http://schemas.microsoft.com/office/powerpoint/2010/main" val="2518055857"/>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a:spcBef>
                <a:spcPct val="0"/>
              </a:spcBef>
              <a:buFontTx/>
              <a:buNone/>
            </a:pPr>
            <a:r>
              <a:rPr lang="en-US" altLang="en-US" sz="2000" b="0" dirty="0">
                <a:solidFill>
                  <a:srgbClr val="00408C"/>
                </a:solidFill>
                <a:ea typeface="ヒラギノ角ゴ Pro W3" pitchFamily="1" charset="-128"/>
              </a:rPr>
              <a:t/>
            </a:r>
            <a:br>
              <a:rPr lang="en-US" altLang="en-US" sz="2000" b="0" dirty="0">
                <a:solidFill>
                  <a:srgbClr val="00408C"/>
                </a:solidFill>
                <a:ea typeface="ヒラギノ角ゴ Pro W3" pitchFamily="1" charset="-128"/>
              </a:rPr>
            </a:br>
            <a:r>
              <a:rPr lang="en-US" altLang="en-US" sz="2000" b="0" dirty="0">
                <a:solidFill>
                  <a:srgbClr val="00408C"/>
                </a:solidFill>
                <a:ea typeface="ヒラギノ角ゴ Pro W3" pitchFamily="1" charset="-128"/>
              </a:rPr>
              <a:t/>
            </a:r>
            <a:br>
              <a:rPr lang="en-US" altLang="en-US" sz="2000" b="0" dirty="0">
                <a:solidFill>
                  <a:srgbClr val="00408C"/>
                </a:solidFill>
                <a:ea typeface="ヒラギノ角ゴ Pro W3" pitchFamily="1" charset="-128"/>
              </a:rPr>
            </a:br>
            <a:r>
              <a:rPr lang="en-US" altLang="en-US" sz="3600" dirty="0">
                <a:solidFill>
                  <a:srgbClr val="00408C"/>
                </a:solidFill>
                <a:latin typeface="+mj-lt"/>
                <a:cs typeface="+mj-cs"/>
              </a:rPr>
              <a:t>Thank you </a:t>
            </a:r>
          </a:p>
          <a:p>
            <a:pPr algn="ctr">
              <a:spcBef>
                <a:spcPct val="0"/>
              </a:spcBef>
              <a:buFontTx/>
              <a:buNone/>
            </a:pPr>
            <a:r>
              <a:rPr lang="en-US" altLang="en-US" sz="3600" dirty="0">
                <a:solidFill>
                  <a:srgbClr val="00408C"/>
                </a:solidFill>
                <a:latin typeface="+mj-lt"/>
                <a:cs typeface="+mj-cs"/>
              </a:rPr>
              <a:t>for your attention</a:t>
            </a:r>
          </a:p>
          <a:p>
            <a:pPr algn="ctr">
              <a:spcBef>
                <a:spcPct val="0"/>
              </a:spcBef>
              <a:buFontTx/>
              <a:buNone/>
            </a:pPr>
            <a:endParaRPr lang="en-US" altLang="en-US" sz="3600" b="0" dirty="0">
              <a:solidFill>
                <a:schemeClr val="hlink"/>
              </a:solidFill>
              <a:ea typeface="ヒラギノ角ゴ Pro W3" pitchFamily="1" charset="-128"/>
            </a:endParaRPr>
          </a:p>
        </p:txBody>
      </p:sp>
      <p:sp>
        <p:nvSpPr>
          <p:cNvPr id="41988" name="Text Box 4"/>
          <p:cNvSpPr txBox="1">
            <a:spLocks noChangeArrowheads="1"/>
          </p:cNvSpPr>
          <p:nvPr/>
        </p:nvSpPr>
        <p:spPr bwMode="auto">
          <a:xfrm>
            <a:off x="855726" y="6092825"/>
            <a:ext cx="356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a:spcBef>
                <a:spcPct val="0"/>
              </a:spcBef>
              <a:buNone/>
            </a:pPr>
            <a:r>
              <a:rPr lang="es-ES_tradnl" altLang="en-US" sz="2000" dirty="0">
                <a:solidFill>
                  <a:srgbClr val="00408C"/>
                </a:solidFill>
                <a:latin typeface="+mj-lt"/>
                <a:cs typeface="+mj-cs"/>
              </a:rPr>
              <a:t>Asta.valdimarsdottir@wipo.int</a:t>
            </a:r>
            <a:endParaRPr lang="en-US" altLang="en-US" sz="2000" dirty="0">
              <a:solidFill>
                <a:srgbClr val="00408C"/>
              </a:solidFill>
              <a:latin typeface="+mj-lt"/>
              <a:cs typeface="+mj-cs"/>
            </a:endParaRPr>
          </a:p>
        </p:txBody>
      </p:sp>
    </p:spTree>
    <p:extLst>
      <p:ext uri="{BB962C8B-B14F-4D97-AF65-F5344CB8AC3E}">
        <p14:creationId xmlns:p14="http://schemas.microsoft.com/office/powerpoint/2010/main" val="2007187967"/>
      </p:ext>
    </p:extLst>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sz="2400" dirty="0"/>
              <a:t>Global Databases for Intellectual Property Platforms </a:t>
            </a:r>
            <a:r>
              <a:rPr lang="en-US" sz="2400" dirty="0" smtClean="0"/>
              <a:t>and</a:t>
            </a:r>
            <a:br>
              <a:rPr lang="en-US" sz="2400" dirty="0" smtClean="0"/>
            </a:br>
            <a:r>
              <a:rPr lang="en-US" sz="2400" dirty="0" smtClean="0"/>
              <a:t>Tools </a:t>
            </a:r>
            <a:r>
              <a:rPr lang="en-US" sz="2400" dirty="0"/>
              <a:t>for the Connected Knowledge </a:t>
            </a:r>
            <a:r>
              <a:rPr lang="en-US" sz="2400" dirty="0" smtClean="0"/>
              <a:t>Economy</a:t>
            </a:r>
            <a:br>
              <a:rPr lang="en-US" sz="2400" dirty="0" smtClean="0"/>
            </a:br>
            <a:r>
              <a:rPr lang="en-US" sz="2400" dirty="0" smtClean="0"/>
              <a:t>UK Roving Seminars</a:t>
            </a:r>
            <a:endParaRPr lang="en-US" sz="2400" dirty="0"/>
          </a:p>
        </p:txBody>
      </p:sp>
      <p:sp>
        <p:nvSpPr>
          <p:cNvPr id="6" name="Content Placeholder 2"/>
          <p:cNvSpPr>
            <a:spLocks noGrp="1"/>
          </p:cNvSpPr>
          <p:nvPr>
            <p:ph idx="1"/>
          </p:nvPr>
        </p:nvSpPr>
        <p:spPr>
          <a:xfrm>
            <a:off x="179512" y="5085184"/>
            <a:ext cx="8964488" cy="1512168"/>
          </a:xfrm>
        </p:spPr>
        <p:txBody>
          <a:bodyPr/>
          <a:lstStyle/>
          <a:p>
            <a:r>
              <a:rPr lang="en-US" sz="1200" u="sng" dirty="0" smtClean="0"/>
              <a:t>Speaker</a:t>
            </a:r>
            <a:r>
              <a:rPr lang="en-US" sz="1200" dirty="0" smtClean="0"/>
              <a:t>: Yoshiyuki Takagi</a:t>
            </a:r>
            <a:r>
              <a:rPr lang="en-US" sz="1200" dirty="0" smtClean="0">
                <a:ea typeface="ヒラギノ角ゴ Pro W3" charset="0"/>
                <a:cs typeface="ヒラギノ角ゴ Pro W3" charset="0"/>
              </a:rPr>
              <a:t>, Assistant Director General, Global Infrastructure Sector</a:t>
            </a:r>
            <a:endParaRPr lang="en-US" sz="1200" dirty="0"/>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4365104"/>
            <a:ext cx="1540768" cy="1540768"/>
          </a:xfrm>
          <a:prstGeom prst="rect">
            <a:avLst/>
          </a:prstGeom>
        </p:spPr>
      </p:pic>
    </p:spTree>
    <p:extLst>
      <p:ext uri="{BB962C8B-B14F-4D97-AF65-F5344CB8AC3E}">
        <p14:creationId xmlns:p14="http://schemas.microsoft.com/office/powerpoint/2010/main" val="3653095625"/>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Madrid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Madrid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703</TotalTime>
  <Words>7180</Words>
  <Application>Microsoft Office PowerPoint</Application>
  <PresentationFormat>On-screen Show (4:3)</PresentationFormat>
  <Paragraphs>1290</Paragraphs>
  <Slides>168</Slides>
  <Notes>55</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168</vt:i4>
      </vt:variant>
    </vt:vector>
  </HeadingPairs>
  <TitlesOfParts>
    <vt:vector size="173" baseType="lpstr">
      <vt:lpstr>Office Theme</vt:lpstr>
      <vt:lpstr>1_template_english</vt:lpstr>
      <vt:lpstr>Bitmap Image</vt:lpstr>
      <vt:lpstr>Visio</vt:lpstr>
      <vt:lpstr>Microsoft Excel Chart</vt:lpstr>
      <vt:lpstr>PowerPoint Presentation</vt:lpstr>
      <vt:lpstr>PowerPoint Presentation</vt:lpstr>
      <vt:lpstr>FACTS ABOUT WIPO </vt:lpstr>
      <vt:lpstr>          MILESTONES: 1883 - 2013 </vt:lpstr>
      <vt:lpstr>INTELLECTUAL PROPERTY OUTREACH </vt:lpstr>
      <vt:lpstr>PowerPoint Presentation</vt:lpstr>
      <vt:lpstr>PROVIDER OF PREMIER  GLOBAL IP SERVICES   </vt:lpstr>
      <vt:lpstr>    BUDGET 2014 – 2015: CHF 713.3 MILLION </vt:lpstr>
      <vt:lpstr>PowerPoint Presentation</vt:lpstr>
      <vt:lpstr>GLOBAL IP INFRASTRUCTURE</vt:lpstr>
      <vt:lpstr>PowerPoint Presentation</vt:lpstr>
      <vt:lpstr>STANDING COMMITTEES </vt:lpstr>
      <vt:lpstr>THE STANDING COMMITTEE ON  LAW OF PATENTS </vt:lpstr>
      <vt:lpstr>Standing Committee on the Law of Trademarks, Industrial Designs and Geographical Indications (SCT)</vt:lpstr>
      <vt:lpstr>OTHER NORMATIVE DEVELOPMENTS</vt:lpstr>
      <vt:lpstr>          BEIJING TREATY ON AUDIOVISUAL            PERFORMANCES, 26 JUNE 2012  </vt:lpstr>
      <vt:lpstr> BEIJING TREATY    </vt:lpstr>
      <vt:lpstr>MARRAKESH TREATY TO FACILITATE ACCESS TO PUBLISHED WORKS FOR PERSONS WHO ARE BLIND, VISUALLY IMPAIRED OR OTHERWISE PRINT DISABLED </vt:lpstr>
      <vt:lpstr>          MARRAKESH TREATY                              </vt:lpstr>
      <vt:lpstr>INTELLECTUAL PROPERTY AND TRADITIONAL KNOWLEDGE, ACCESS TO GENETIC RESOURCES AND FOLKORE  </vt:lpstr>
      <vt:lpstr>MAJOR ECONOMIC STUDIES ON IP</vt:lpstr>
      <vt:lpstr>STRATEGIC REALIGNMENT WITHIN WIPO</vt:lpstr>
      <vt:lpstr>DEMAND FOR IP RIGHTS HAS GROWN</vt:lpstr>
      <vt:lpstr>STUDIES AND REPORTS </vt:lpstr>
      <vt:lpstr>STUDIES AND REPORTS II </vt:lpstr>
      <vt:lpstr> THE GLOBAL INNOVATION INDEX 2014 </vt:lpstr>
      <vt:lpstr> THE GLOBAL INNOVATION INDEX 2014 </vt:lpstr>
      <vt:lpstr>GLOBAL INNOVATION INDEX FRAMEWORK</vt:lpstr>
      <vt:lpstr>UK  PROFILE </vt:lpstr>
      <vt:lpstr>THE GLOBAL INNOVATION INDEX</vt:lpstr>
      <vt:lpstr>UK PROFILE </vt:lpstr>
      <vt:lpstr>      UK’s evolution with respect to IP filings and Economic Growth from 1998 to 2012  </vt:lpstr>
      <vt:lpstr>           INTERNATIONAL APPLICATIONS VIA WIPO ADMINISTERED TREATIES         </vt:lpstr>
      <vt:lpstr>PATENT APPLICATIONS (1998-2012)</vt:lpstr>
      <vt:lpstr>      THANK YOU!  Mr. Víctor Vázquez   Head, Section for the Coordination of Developed Countries World Intellectual Property Organization (WIPO) 34 chemin des Colombettes, 1211 Geneva 20, Switzerland victor.vazquez-lopez@wipo.int       </vt:lpstr>
      <vt:lpstr>Patent Cooperation Treaty (PCT)  Introduction and Future Developments</vt:lpstr>
      <vt:lpstr>Patent Protection</vt:lpstr>
      <vt:lpstr>Do you need a patent?</vt:lpstr>
      <vt:lpstr>Process for GB protection</vt:lpstr>
      <vt:lpstr>International Protection</vt:lpstr>
      <vt:lpstr>Where do you need a patent?</vt:lpstr>
      <vt:lpstr>Traditional international procedure</vt:lpstr>
      <vt:lpstr>The Patent Cooperation Treaty</vt:lpstr>
      <vt:lpstr>Patent Cooperation Treaty</vt:lpstr>
      <vt:lpstr>International application</vt:lpstr>
      <vt:lpstr>The PCT system</vt:lpstr>
      <vt:lpstr>No international patent</vt:lpstr>
      <vt:lpstr>International search report</vt:lpstr>
      <vt:lpstr>Written opinion</vt:lpstr>
      <vt:lpstr>PCT Key Advantages</vt:lpstr>
      <vt:lpstr>PCT Market Share</vt:lpstr>
      <vt:lpstr>What’s New</vt:lpstr>
      <vt:lpstr>ePCT</vt:lpstr>
      <vt:lpstr>ePCT (2)</vt:lpstr>
      <vt:lpstr>Improving quality and consistency</vt:lpstr>
      <vt:lpstr>More Information</vt:lpstr>
      <vt:lpstr>Training</vt:lpstr>
      <vt:lpstr>Ask a patent attorney</vt:lpstr>
      <vt:lpstr>PCT Information Service</vt:lpstr>
      <vt:lpstr>Seminar on WIPO Services and Initiatives  The Madrid System  The Hague System </vt:lpstr>
      <vt:lpstr>PowerPoint Presentation</vt:lpstr>
      <vt:lpstr>Trademark and design protection National route</vt:lpstr>
      <vt:lpstr>Trademark and design protection International route</vt:lpstr>
      <vt:lpstr>PowerPoint Presentation</vt:lpstr>
      <vt:lpstr>Trademarks</vt:lpstr>
      <vt:lpstr>The Madrid System - Facts and figures</vt:lpstr>
      <vt:lpstr>Madrid Union</vt:lpstr>
      <vt:lpstr>Madrid Union – Future Contracting Parties</vt:lpstr>
      <vt:lpstr>Example of the life cycle of an international registration</vt:lpstr>
      <vt:lpstr>Good practice – Before filing </vt:lpstr>
      <vt:lpstr>The National Route vs. the Madrid Route</vt:lpstr>
      <vt:lpstr>Madrid system – I</vt:lpstr>
      <vt:lpstr>Madrid system – II</vt:lpstr>
      <vt:lpstr>PowerPoint Presentation</vt:lpstr>
      <vt:lpstr>Madrid Services</vt:lpstr>
      <vt:lpstr>MGS – Madrid Goods &amp; Services</vt:lpstr>
      <vt:lpstr>MPM – Madrid Portfolio Manager</vt:lpstr>
      <vt:lpstr> E - Subsequent Designation</vt:lpstr>
      <vt:lpstr>PowerPoint Presentation</vt:lpstr>
      <vt:lpstr>International Applications vs Registrations from the UK</vt:lpstr>
      <vt:lpstr>Designations in international registrations and subsequent designations – Country of the holder: UK</vt:lpstr>
      <vt:lpstr>Irregularities - general</vt:lpstr>
      <vt:lpstr>International Applications from the UK</vt:lpstr>
      <vt:lpstr>International Applications from the UK</vt:lpstr>
      <vt:lpstr>Breakdown of Irregularity letters from UK in the Madrid system</vt:lpstr>
      <vt:lpstr>Breakdown of Irregularity letters from UK in the Madrid system (Jan – Aug 2014)</vt:lpstr>
      <vt:lpstr>Irregularities: average Madrid vs United Kingdom</vt:lpstr>
      <vt:lpstr>PowerPoint Presentation</vt:lpstr>
      <vt:lpstr>Hague Union</vt:lpstr>
      <vt:lpstr>PowerPoint Presentation</vt:lpstr>
      <vt:lpstr>The Use of the Hague System in 2012</vt:lpstr>
      <vt:lpstr>Who Can Use the System? You need..</vt:lpstr>
      <vt:lpstr>The International Application</vt:lpstr>
      <vt:lpstr>The Registration Procedure </vt:lpstr>
      <vt:lpstr>The National Route vs. the Hague Route</vt:lpstr>
      <vt:lpstr>PowerPoint Presentation</vt:lpstr>
      <vt:lpstr>Top Filing Contracting Parties </vt:lpstr>
      <vt:lpstr>PowerPoint Presentation</vt:lpstr>
      <vt:lpstr>Global Databases for Intellectual Property Platforms and Tools for the Connected Knowledge Economy UK Roving Seminars</vt:lpstr>
      <vt:lpstr>Benefits to Stakeholders </vt:lpstr>
      <vt:lpstr>GLOBAL DATABASES, TOOLS, AND PLATFORMS FOR IP BUSINESS (FREE) </vt:lpstr>
      <vt:lpstr>Background: Patent Information</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are using PATENTSCOPE ? </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PowerPoint Presentation</vt:lpstr>
      <vt:lpstr>PowerPoint Presentation</vt:lpstr>
      <vt:lpstr>PowerPoint Presentation</vt:lpstr>
      <vt:lpstr>PowerPoint Presentation</vt:lpstr>
      <vt:lpstr>GLOBAL DATABASES, TOOLS, AND PLATFORMS FOR IP BUSINESS (FREE) </vt:lpstr>
      <vt:lpstr>WIPO DAS </vt:lpstr>
      <vt:lpstr>GLOBAL DATABASES, TOOLS, AND PLATFORMS FOR IP BUSINESS (FREE) </vt:lpstr>
      <vt:lpstr>WIPO CASE </vt:lpstr>
      <vt:lpstr>WIPO CASE (CONTINUED) </vt:lpstr>
      <vt:lpstr>PowerPoint Presentation</vt:lpstr>
      <vt:lpstr>GLOBAL DATABASES, TOOLS, AND PLATFORMS FOR IP BUSINESS (FREE) </vt:lpstr>
      <vt:lpstr>PowerPoint Presentation</vt:lpstr>
      <vt:lpstr>PowerPoint Presentation</vt:lpstr>
      <vt:lpstr>PowerPoint Presentation</vt:lpstr>
      <vt:lpstr>PowerPoint Presentation</vt:lpstr>
      <vt:lpstr>Example: Product to license or sell</vt:lpstr>
      <vt:lpstr>Conclusion </vt:lpstr>
      <vt:lpstr>ALTERNATIVE DISPUTE RESOLUTION- WIPO ARBITRATION AND MEDIATION CENTER </vt:lpstr>
      <vt:lpstr>WIPO Arbitration and Mediation Center</vt:lpstr>
      <vt:lpstr>ADR Options under WIPO Rules </vt:lpstr>
      <vt:lpstr>PowerPoint Presentation</vt:lpstr>
      <vt:lpstr>New WIPO Mediation and (Expedited) Arbitration Rules</vt:lpstr>
      <vt:lpstr>WIPO Cases: Types of Procedure</vt:lpstr>
      <vt:lpstr>WIPO Cases: Subject Matter</vt:lpstr>
      <vt:lpstr>Typical Subject Areas of WIPO Cases</vt:lpstr>
      <vt:lpstr>WIPO Cases: Business Areas</vt:lpstr>
      <vt:lpstr>WIPO Arbitrators, Mediators, Experts</vt:lpstr>
      <vt:lpstr>WIPO Survey:  How Are IP/Technology Disputes Resolved?</vt:lpstr>
      <vt:lpstr>Why ADR for IP Disputes?</vt:lpstr>
      <vt:lpstr>Limitations of IP ADR </vt:lpstr>
      <vt:lpstr>Arbitrability of Patents</vt:lpstr>
      <vt:lpstr>WIPO Survey:  Relative Time and Cost of IP/Technology Dispute Resolution</vt:lpstr>
      <vt:lpstr> Average Duration of IP/Technology Mediation and Arbitration</vt:lpstr>
      <vt:lpstr> Average Cost of IP/Technology Mediation and Arbitration</vt:lpstr>
      <vt:lpstr>Fees and Costs – Reduction for Users of the PCT/Madrid/Hague Systems</vt:lpstr>
      <vt:lpstr>WIPO Model Clauses</vt:lpstr>
      <vt:lpstr>WIPO Clauses / Submission Agreements</vt:lpstr>
      <vt:lpstr>Settlement in WIPO-Administered Cases</vt:lpstr>
      <vt:lpstr>WIPO ELECTRONIC CASE FACILITY (ECAF) </vt:lpstr>
      <vt:lpstr> WIPO ADR Services for Specific Sectors</vt:lpstr>
      <vt:lpstr>WIPO Arbitration for FRAND/SEP Disputes</vt:lpstr>
      <vt:lpstr>Further Information</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RUGGERIO Christopher</dc:creator>
  <cp:lastModifiedBy>Leadbetter Benedict</cp:lastModifiedBy>
  <cp:revision>65</cp:revision>
  <cp:lastPrinted>2014-06-16T07:45:25Z</cp:lastPrinted>
  <dcterms:created xsi:type="dcterms:W3CDTF">2014-06-05T14:42:55Z</dcterms:created>
  <dcterms:modified xsi:type="dcterms:W3CDTF">2014-09-30T11:55:16Z</dcterms:modified>
</cp:coreProperties>
</file>