
<file path=[Content_Types].xml><?xml version="1.0" encoding="utf-8"?>
<Types xmlns="http://schemas.openxmlformats.org/package/2006/content-types">
  <Default Extension="bin" ContentType="application/vnd.openxmlformats-officedocument.oleObject"/>
  <Default Extension="png" ContentType="image/png"/>
  <Default Extension="xlsm" ContentType="application/vnd.ms-excel.sheet.macroEnabled.12"/>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28" r:id="rId3"/>
    <p:sldId id="289" r:id="rId4"/>
    <p:sldId id="325" r:id="rId5"/>
    <p:sldId id="265" r:id="rId6"/>
    <p:sldId id="343" r:id="rId7"/>
    <p:sldId id="344" r:id="rId8"/>
    <p:sldId id="345" r:id="rId9"/>
    <p:sldId id="346" r:id="rId10"/>
    <p:sldId id="269" r:id="rId11"/>
    <p:sldId id="292" r:id="rId12"/>
    <p:sldId id="329" r:id="rId13"/>
    <p:sldId id="334" r:id="rId14"/>
    <p:sldId id="291" r:id="rId15"/>
    <p:sldId id="347" r:id="rId16"/>
    <p:sldId id="348" r:id="rId17"/>
    <p:sldId id="301" r:id="rId18"/>
    <p:sldId id="302" r:id="rId19"/>
    <p:sldId id="303" r:id="rId20"/>
    <p:sldId id="304" r:id="rId21"/>
    <p:sldId id="330" r:id="rId22"/>
    <p:sldId id="336" r:id="rId23"/>
    <p:sldId id="308" r:id="rId24"/>
    <p:sldId id="340" r:id="rId25"/>
    <p:sldId id="312" r:id="rId26"/>
    <p:sldId id="341" r:id="rId27"/>
    <p:sldId id="342" r:id="rId28"/>
    <p:sldId id="339" r:id="rId29"/>
    <p:sldId id="313" r:id="rId30"/>
    <p:sldId id="314" r:id="rId31"/>
    <p:sldId id="315" r:id="rId32"/>
    <p:sldId id="320" r:id="rId33"/>
    <p:sldId id="316" r:id="rId34"/>
    <p:sldId id="321" r:id="rId35"/>
    <p:sldId id="322" r:id="rId36"/>
    <p:sldId id="323" r:id="rId37"/>
    <p:sldId id="281" r:id="rId38"/>
  </p:sldIdLst>
  <p:sldSz cx="9144000" cy="6858000" type="screen4x3"/>
  <p:notesSz cx="6797675" cy="9926638"/>
  <p:defaultTextStyle>
    <a:defPPr>
      <a:defRPr lang="en-US"/>
    </a:defPPr>
    <a:lvl1pPr algn="l" rtl="0" fontAlgn="base">
      <a:spcBef>
        <a:spcPct val="50000"/>
      </a:spcBef>
      <a:spcAft>
        <a:spcPct val="0"/>
      </a:spcAft>
      <a:defRPr sz="2400" kern="1200">
        <a:solidFill>
          <a:schemeClr val="tx1"/>
        </a:solidFill>
        <a:latin typeface="Arial" charset="0"/>
        <a:ea typeface="ＭＳ Ｐゴシック" charset="0"/>
        <a:cs typeface="Arial" charset="0"/>
      </a:defRPr>
    </a:lvl1pPr>
    <a:lvl2pPr marL="457200" algn="l" rtl="0" fontAlgn="base">
      <a:spcBef>
        <a:spcPct val="50000"/>
      </a:spcBef>
      <a:spcAft>
        <a:spcPct val="0"/>
      </a:spcAft>
      <a:defRPr sz="2400" kern="1200">
        <a:solidFill>
          <a:schemeClr val="tx1"/>
        </a:solidFill>
        <a:latin typeface="Arial" charset="0"/>
        <a:ea typeface="ＭＳ Ｐゴシック" charset="0"/>
        <a:cs typeface="Arial" charset="0"/>
      </a:defRPr>
    </a:lvl2pPr>
    <a:lvl3pPr marL="914400" algn="l" rtl="0" fontAlgn="base">
      <a:spcBef>
        <a:spcPct val="50000"/>
      </a:spcBef>
      <a:spcAft>
        <a:spcPct val="0"/>
      </a:spcAft>
      <a:defRPr sz="2400" kern="1200">
        <a:solidFill>
          <a:schemeClr val="tx1"/>
        </a:solidFill>
        <a:latin typeface="Arial" charset="0"/>
        <a:ea typeface="ＭＳ Ｐゴシック" charset="0"/>
        <a:cs typeface="Arial" charset="0"/>
      </a:defRPr>
    </a:lvl3pPr>
    <a:lvl4pPr marL="1371600" algn="l" rtl="0" fontAlgn="base">
      <a:spcBef>
        <a:spcPct val="50000"/>
      </a:spcBef>
      <a:spcAft>
        <a:spcPct val="0"/>
      </a:spcAft>
      <a:defRPr sz="2400" kern="1200">
        <a:solidFill>
          <a:schemeClr val="tx1"/>
        </a:solidFill>
        <a:latin typeface="Arial" charset="0"/>
        <a:ea typeface="ＭＳ Ｐゴシック" charset="0"/>
        <a:cs typeface="Arial" charset="0"/>
      </a:defRPr>
    </a:lvl4pPr>
    <a:lvl5pPr marL="1828800" algn="l" rtl="0" fontAlgn="base">
      <a:spcBef>
        <a:spcPct val="50000"/>
      </a:spcBef>
      <a:spcAft>
        <a:spcPct val="0"/>
      </a:spcAft>
      <a:defRPr sz="2400" kern="1200">
        <a:solidFill>
          <a:schemeClr val="tx1"/>
        </a:solidFill>
        <a:latin typeface="Arial" charset="0"/>
        <a:ea typeface="ＭＳ Ｐゴシック" charset="0"/>
        <a:cs typeface="Arial" charset="0"/>
      </a:defRPr>
    </a:lvl5pPr>
    <a:lvl6pPr marL="2286000" algn="l" defTabSz="457200" rtl="0" eaLnBrk="1" latinLnBrk="0" hangingPunct="1">
      <a:defRPr sz="2400" kern="1200">
        <a:solidFill>
          <a:schemeClr val="tx1"/>
        </a:solidFill>
        <a:latin typeface="Arial" charset="0"/>
        <a:ea typeface="ＭＳ Ｐゴシック" charset="0"/>
        <a:cs typeface="Arial" charset="0"/>
      </a:defRPr>
    </a:lvl6pPr>
    <a:lvl7pPr marL="2743200" algn="l" defTabSz="457200" rtl="0" eaLnBrk="1" latinLnBrk="0" hangingPunct="1">
      <a:defRPr sz="2400" kern="1200">
        <a:solidFill>
          <a:schemeClr val="tx1"/>
        </a:solidFill>
        <a:latin typeface="Arial" charset="0"/>
        <a:ea typeface="ＭＳ Ｐゴシック" charset="0"/>
        <a:cs typeface="Arial" charset="0"/>
      </a:defRPr>
    </a:lvl7pPr>
    <a:lvl8pPr marL="3200400" algn="l" defTabSz="457200" rtl="0" eaLnBrk="1" latinLnBrk="0" hangingPunct="1">
      <a:defRPr sz="2400" kern="1200">
        <a:solidFill>
          <a:schemeClr val="tx1"/>
        </a:solidFill>
        <a:latin typeface="Arial" charset="0"/>
        <a:ea typeface="ＭＳ Ｐゴシック" charset="0"/>
        <a:cs typeface="Arial" charset="0"/>
      </a:defRPr>
    </a:lvl8pPr>
    <a:lvl9pPr marL="3657600" algn="l" defTabSz="457200" rtl="0" eaLnBrk="1" latinLnBrk="0" hangingPunct="1">
      <a:defRPr sz="2400"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FF8000"/>
    <a:srgbClr val="FF0066"/>
    <a:srgbClr val="6600FF"/>
    <a:srgbClr val="FF0000"/>
    <a:srgbClr val="FF3300"/>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797" autoAdjust="0"/>
  </p:normalViewPr>
  <p:slideViewPr>
    <p:cSldViewPr>
      <p:cViewPr>
        <p:scale>
          <a:sx n="94" d="100"/>
          <a:sy n="94" d="100"/>
        </p:scale>
        <p:origin x="-480"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48"/>
    </p:cViewPr>
  </p:sorterViewPr>
  <p:notesViewPr>
    <p:cSldViewPr>
      <p:cViewPr varScale="1">
        <p:scale>
          <a:sx n="76" d="100"/>
          <a:sy n="76" d="100"/>
        </p:scale>
        <p:origin x="-220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_tradnl"/>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0" dirty="0" smtClean="0">
                <a:solidFill>
                  <a:srgbClr val="000090"/>
                </a:solidFill>
              </a:rPr>
              <a:t>STATISTICS</a:t>
            </a:r>
            <a:endParaRPr lang="fr-FR" b="0" dirty="0">
              <a:solidFill>
                <a:srgbClr val="000090"/>
              </a:solidFill>
            </a:endParaRP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dLbls>
            <c:dLbl>
              <c:idx val="1"/>
              <c:tx>
                <c:rich>
                  <a:bodyPr/>
                  <a:lstStyle/>
                  <a:p>
                    <a:r>
                      <a:rPr lang="fr-FR" smtClean="0"/>
                      <a:t>432</a:t>
                    </a:r>
                    <a:endParaRPr lang="fr-FR"/>
                  </a:p>
                </c:rich>
              </c:tx>
              <c:showLegendKey val="0"/>
              <c:showVal val="1"/>
              <c:showCatName val="0"/>
              <c:showSerName val="0"/>
              <c:showPercent val="0"/>
              <c:showBubbleSize val="0"/>
            </c:dLbl>
            <c:dLbl>
              <c:idx val="2"/>
              <c:tx>
                <c:rich>
                  <a:bodyPr/>
                  <a:lstStyle/>
                  <a:p>
                    <a:r>
                      <a:rPr lang="fr-FR" smtClean="0"/>
                      <a:t>11</a:t>
                    </a:r>
                    <a:endParaRPr lang="fr-F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Feuil1!$B$2:$B$4</c:f>
              <c:numCache>
                <c:formatCode>General</c:formatCode>
                <c:ptCount val="3"/>
                <c:pt idx="0">
                  <c:v>1.1739999999999999</c:v>
                </c:pt>
                <c:pt idx="1">
                  <c:v>0.432</c:v>
                </c:pt>
                <c:pt idx="2">
                  <c:v>0.11</c:v>
                </c:pt>
              </c:numCache>
            </c:numRef>
          </c:val>
        </c:ser>
        <c:ser>
          <c:idx val="1"/>
          <c:order val="1"/>
          <c:tx>
            <c:strRef>
              <c:f>Feuil1!$C$1</c:f>
              <c:strCache>
                <c:ptCount val="1"/>
                <c:pt idx="0">
                  <c:v>2011</c:v>
                </c:pt>
              </c:strCache>
            </c:strRef>
          </c:tx>
          <c:invertIfNegative val="0"/>
          <c:dLbls>
            <c:dLbl>
              <c:idx val="1"/>
              <c:tx>
                <c:rich>
                  <a:bodyPr/>
                  <a:lstStyle/>
                  <a:p>
                    <a:r>
                      <a:rPr lang="fr-FR" smtClean="0"/>
                      <a:t>350</a:t>
                    </a:r>
                    <a:endParaRPr lang="fr-FR"/>
                  </a:p>
                </c:rich>
              </c:tx>
              <c:showLegendKey val="0"/>
              <c:showVal val="1"/>
              <c:showCatName val="0"/>
              <c:showSerName val="0"/>
              <c:showPercent val="0"/>
              <c:showBubbleSize val="0"/>
            </c:dLbl>
            <c:dLbl>
              <c:idx val="2"/>
              <c:tx>
                <c:rich>
                  <a:bodyPr/>
                  <a:lstStyle/>
                  <a:p>
                    <a:r>
                      <a:rPr lang="fr-FR" smtClean="0"/>
                      <a:t>18</a:t>
                    </a:r>
                    <a:endParaRPr lang="fr-F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Feuil1!$C$2:$C$4</c:f>
              <c:numCache>
                <c:formatCode>General</c:formatCode>
                <c:ptCount val="3"/>
                <c:pt idx="0">
                  <c:v>1.3140000000000001</c:v>
                </c:pt>
                <c:pt idx="1">
                  <c:v>0.35</c:v>
                </c:pt>
                <c:pt idx="2">
                  <c:v>0.18</c:v>
                </c:pt>
              </c:numCache>
            </c:numRef>
          </c:val>
        </c:ser>
        <c:ser>
          <c:idx val="2"/>
          <c:order val="2"/>
          <c:tx>
            <c:strRef>
              <c:f>Feuil1!$D$1</c:f>
              <c:strCache>
                <c:ptCount val="1"/>
                <c:pt idx="0">
                  <c:v>2013</c:v>
                </c:pt>
              </c:strCache>
            </c:strRef>
          </c:tx>
          <c:invertIfNegative val="0"/>
          <c:dLbls>
            <c:dLbl>
              <c:idx val="1"/>
              <c:tx>
                <c:rich>
                  <a:bodyPr/>
                  <a:lstStyle/>
                  <a:p>
                    <a:r>
                      <a:rPr lang="fr-FR" smtClean="0"/>
                      <a:t>428</a:t>
                    </a:r>
                    <a:endParaRPr lang="fr-FR"/>
                  </a:p>
                </c:rich>
              </c:tx>
              <c:showLegendKey val="0"/>
              <c:showVal val="1"/>
              <c:showCatName val="0"/>
              <c:showSerName val="0"/>
              <c:showPercent val="0"/>
              <c:showBubbleSize val="0"/>
            </c:dLbl>
            <c:dLbl>
              <c:idx val="2"/>
              <c:tx>
                <c:rich>
                  <a:bodyPr/>
                  <a:lstStyle/>
                  <a:p>
                    <a:r>
                      <a:rPr lang="fr-FR" smtClean="0"/>
                      <a:t>34</a:t>
                    </a:r>
                    <a:endParaRPr lang="fr-F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Feuil1!$D$2:$D$4</c:f>
              <c:numCache>
                <c:formatCode>General</c:formatCode>
                <c:ptCount val="3"/>
                <c:pt idx="0">
                  <c:v>1.421</c:v>
                </c:pt>
                <c:pt idx="1">
                  <c:v>0.42799999999999999</c:v>
                </c:pt>
                <c:pt idx="2">
                  <c:v>0.34</c:v>
                </c:pt>
              </c:numCache>
            </c:numRef>
          </c:val>
        </c:ser>
        <c:dLbls>
          <c:showLegendKey val="0"/>
          <c:showVal val="1"/>
          <c:showCatName val="0"/>
          <c:showSerName val="0"/>
          <c:showPercent val="0"/>
          <c:showBubbleSize val="0"/>
        </c:dLbls>
        <c:gapWidth val="150"/>
        <c:shape val="box"/>
        <c:axId val="90844160"/>
        <c:axId val="90858240"/>
        <c:axId val="0"/>
      </c:bar3DChart>
      <c:catAx>
        <c:axId val="90844160"/>
        <c:scaling>
          <c:orientation val="minMax"/>
        </c:scaling>
        <c:delete val="0"/>
        <c:axPos val="b"/>
        <c:numFmt formatCode="General" sourceLinked="1"/>
        <c:majorTickMark val="none"/>
        <c:minorTickMark val="none"/>
        <c:tickLblPos val="nextTo"/>
        <c:crossAx val="90858240"/>
        <c:crosses val="autoZero"/>
        <c:auto val="1"/>
        <c:lblAlgn val="ctr"/>
        <c:lblOffset val="100"/>
        <c:noMultiLvlLbl val="0"/>
      </c:catAx>
      <c:valAx>
        <c:axId val="90858240"/>
        <c:scaling>
          <c:orientation val="minMax"/>
        </c:scaling>
        <c:delete val="1"/>
        <c:axPos val="l"/>
        <c:numFmt formatCode="General" sourceLinked="1"/>
        <c:majorTickMark val="out"/>
        <c:minorTickMark val="none"/>
        <c:tickLblPos val="nextTo"/>
        <c:crossAx val="90844160"/>
        <c:crosses val="autoZero"/>
        <c:crossBetween val="between"/>
      </c:valAx>
    </c:plotArea>
    <c:legend>
      <c:legendPos val="t"/>
      <c:overlay val="0"/>
    </c:legend>
    <c:plotVisOnly val="1"/>
    <c:dispBlanksAs val="gap"/>
    <c:showDLblsOverMax val="0"/>
  </c:chart>
  <c:txPr>
    <a:bodyPr/>
    <a:lstStyle/>
    <a:p>
      <a:pPr>
        <a:defRPr sz="1800"/>
      </a:pPr>
      <a:endParaRPr lang="es-ES_tradn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05E392B9-F644-EF42-A2CE-8EE88705BF9B}" srcId="{85C5A49F-2D2C-8843-9FF6-475155287C85}" destId="{E950CF4E-C48D-6244-9D3F-19F7D94DC6FB}" srcOrd="0" destOrd="0" parTransId="{C6942F9A-6811-6C41-8176-CE4CEDAC3A2C}" sibTransId="{0FBD96E2-9D73-0740-8807-26EEA8587359}"/>
    <dgm:cxn modelId="{7261FCBC-1B69-4D3D-8983-4B6333317970}" type="presOf" srcId="{4A0EDC3F-1652-A349-A19C-AC3E99081FE9}" destId="{46656EFD-F6F2-A744-AF59-DD15BF358091}" srcOrd="1" destOrd="0" presId="urn:microsoft.com/office/officeart/2005/8/layout/orgChart1"/>
    <dgm:cxn modelId="{BA521E3E-D560-4C4E-852C-891107D41F4F}" type="presOf" srcId="{2654C183-A9E8-144F-933F-8ECEF9B2FF6B}" destId="{813C080D-26DB-8A4F-BF88-3DFFDF6371BB}" srcOrd="1"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C01B49B8-8E44-4E9B-96A1-D96D945037EA}" type="presOf" srcId="{0CCD135D-C789-6647-AE7A-00A01BFD4453}" destId="{B397DB5A-D622-FA42-9B72-AAB832518D98}" srcOrd="0" destOrd="0" presId="urn:microsoft.com/office/officeart/2005/8/layout/orgChart1"/>
    <dgm:cxn modelId="{F69447CA-3DF9-425B-A37D-8D6BE1B1AEBC}" type="presOf" srcId="{EDFFE4BD-4399-5F43-BAEF-6C13E6C4EAB3}" destId="{5C1FDE86-B911-9643-ADBD-2E7E7BBCE2B1}" srcOrd="0" destOrd="0" presId="urn:microsoft.com/office/officeart/2005/8/layout/orgChart1"/>
    <dgm:cxn modelId="{F8A23ADC-93D5-4088-ABBA-59EE5FC0DCBB}" type="presOf" srcId="{E950CF4E-C48D-6244-9D3F-19F7D94DC6FB}" destId="{F7AA63C9-F51D-E547-96B2-80F8C6279E53}" srcOrd="1" destOrd="0" presId="urn:microsoft.com/office/officeart/2005/8/layout/orgChart1"/>
    <dgm:cxn modelId="{68B9B6DA-BEFC-4C69-8093-CAA5BCC93537}" type="presOf" srcId="{4A764F21-788D-7746-AF09-B65BFB0C4BCD}" destId="{1F946644-B88E-AC4C-BEF1-98CBFD2C2356}" srcOrd="0" destOrd="0" presId="urn:microsoft.com/office/officeart/2005/8/layout/orgChart1"/>
    <dgm:cxn modelId="{CE59F5F5-05F2-430D-B84C-C8B653354B09}" type="presOf" srcId="{706E9768-581E-AE41-AFE1-F2E87757697D}" destId="{E667886E-19D2-4140-86D1-08601A6615CE}"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A082D18-9D9E-4A33-BD43-F77F9DF4766F}" type="presOf" srcId="{4A0EDC3F-1652-A349-A19C-AC3E99081FE9}" destId="{B7D33220-39E7-A947-9622-753DD34A4BF7}"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40B3EB8F-77BD-5E4D-9926-4EF643064DA1}" srcId="{FDE9DB4B-95D1-F841-A864-3259C5BBEA88}" destId="{1A946AAB-19CE-9244-B72D-D85C63228176}" srcOrd="1" destOrd="0" parTransId="{4B493D7C-DB38-3E4E-9F0E-410851A13209}" sibTransId="{EA8322A3-EF56-F14F-A2E5-3E4FAAE3D480}"/>
    <dgm:cxn modelId="{63367286-2662-4180-9B92-1651371CD991}" type="presOf" srcId="{A3A71531-3A40-D54D-83C5-4DE1BE1BB5CE}" destId="{BEA25F7B-7951-B943-B66E-14842166C104}" srcOrd="0" destOrd="0" presId="urn:microsoft.com/office/officeart/2005/8/layout/orgChart1"/>
    <dgm:cxn modelId="{6C3F60D7-8105-4BAE-A643-83C3B12AF83C}" type="presOf" srcId="{E950CF4E-C48D-6244-9D3F-19F7D94DC6FB}" destId="{ED7A5531-AF94-E44C-8E0A-26470DCDC91B}" srcOrd="0" destOrd="0" presId="urn:microsoft.com/office/officeart/2005/8/layout/orgChart1"/>
    <dgm:cxn modelId="{35127E6D-E8A4-42E7-B725-4A2ECCEB7226}" type="presOf" srcId="{1A946AAB-19CE-9244-B72D-D85C63228176}" destId="{E6088557-431F-0E4E-B04D-D48C3021C8E8}" srcOrd="1" destOrd="0" presId="urn:microsoft.com/office/officeart/2005/8/layout/orgChart1"/>
    <dgm:cxn modelId="{9919307F-AD39-4234-A6C1-A8304B87F343}" type="presOf" srcId="{85C5A49F-2D2C-8843-9FF6-475155287C85}" destId="{3905E72E-47EF-724B-94EA-5D3D8A4021D7}" srcOrd="0" destOrd="0" presId="urn:microsoft.com/office/officeart/2005/8/layout/orgChart1"/>
    <dgm:cxn modelId="{89CF67E0-A5DB-4437-9968-93CB194B1E47}" type="presOf" srcId="{A8DCDE96-3E43-4C42-A568-328ABF7F2C9A}" destId="{F7B4798A-0EEE-A344-BCB4-1F41B880506C}" srcOrd="0"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657AE0C4-9AE0-4DAB-97D7-8F534EE88315}" type="presOf" srcId="{A8DCDE96-3E43-4C42-A568-328ABF7F2C9A}" destId="{844AC8FD-4730-9D4E-9BC8-C9FB1B5A8815}" srcOrd="1" destOrd="0" presId="urn:microsoft.com/office/officeart/2005/8/layout/orgChart1"/>
    <dgm:cxn modelId="{02E8AD05-09B5-42D8-A5C9-3F63227947F5}" type="presOf" srcId="{6AD678E6-CD42-084D-8C0D-BD5D59194186}" destId="{BD34024D-D4DC-F442-947A-448076AEE9BA}" srcOrd="0" destOrd="0" presId="urn:microsoft.com/office/officeart/2005/8/layout/orgChart1"/>
    <dgm:cxn modelId="{09553A5B-5F0D-4ED1-9064-8ECC1E43EC6E}" type="presOf" srcId="{85C5A49F-2D2C-8843-9FF6-475155287C85}" destId="{BC8557B7-4DB4-1F48-B6D0-C23BEA6CCE13}" srcOrd="1" destOrd="0" presId="urn:microsoft.com/office/officeart/2005/8/layout/orgChart1"/>
    <dgm:cxn modelId="{0F0DA6E0-F125-400C-89BF-A15073D3B548}" type="presOf" srcId="{854EA6FD-7D83-EC4B-AABD-EEE76F65E4FC}" destId="{5B06698F-F7DD-1246-A624-B4AF71DC8062}" srcOrd="0" destOrd="0" presId="urn:microsoft.com/office/officeart/2005/8/layout/orgChart1"/>
    <dgm:cxn modelId="{48BC8455-4B8C-4275-93BA-C062E2512E13}" type="presOf" srcId="{FDE9DB4B-95D1-F841-A864-3259C5BBEA88}" destId="{49FA7BD1-8EBA-5945-A0F8-7B1454E62884}" srcOrd="0" destOrd="0" presId="urn:microsoft.com/office/officeart/2005/8/layout/orgChart1"/>
    <dgm:cxn modelId="{0422A443-18F4-4EA4-9F0A-918179C73646}" type="presOf" srcId="{854EA6FD-7D83-EC4B-AABD-EEE76F65E4FC}" destId="{1F52590A-7AA3-294A-A3C5-51B4CA938D40}" srcOrd="1" destOrd="0" presId="urn:microsoft.com/office/officeart/2005/8/layout/orgChart1"/>
    <dgm:cxn modelId="{C3044778-1E7F-46A5-95AE-DD68D9738DD0}" type="presOf" srcId="{1A946AAB-19CE-9244-B72D-D85C63228176}" destId="{C56CE6B7-4298-9C49-BC7A-FEDBCCF81350}" srcOrd="0" destOrd="0" presId="urn:microsoft.com/office/officeart/2005/8/layout/orgChart1"/>
    <dgm:cxn modelId="{239F1090-A87B-40B4-9DB7-F9E2E70E3E4F}" type="presOf" srcId="{0CCD135D-C789-6647-AE7A-00A01BFD4453}" destId="{55B32BD7-8DBB-BE42-A47B-E7E21549641F}"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FACFCA69-FFDC-45F8-8259-A0DA59C7C957}" type="presOf" srcId="{C6942F9A-6811-6C41-8176-CE4CEDAC3A2C}" destId="{18C08C58-084A-FA49-833E-E7D536437EC3}" srcOrd="0" destOrd="0" presId="urn:microsoft.com/office/officeart/2005/8/layout/orgChart1"/>
    <dgm:cxn modelId="{C7CF0359-997C-411E-9400-99EE6CF407FD}" type="presOf" srcId="{2654C183-A9E8-144F-933F-8ECEF9B2FF6B}" destId="{F14D61A5-1BFA-414D-A268-521457E34E28}" srcOrd="0" destOrd="0" presId="urn:microsoft.com/office/officeart/2005/8/layout/orgChart1"/>
    <dgm:cxn modelId="{D27B4B78-F4CF-4810-BA71-BB800DF7887B}" type="presParOf" srcId="{49FA7BD1-8EBA-5945-A0F8-7B1454E62884}" destId="{B1C56B93-8496-1041-B9E8-E27E4F4BEE8B}" srcOrd="0" destOrd="0" presId="urn:microsoft.com/office/officeart/2005/8/layout/orgChart1"/>
    <dgm:cxn modelId="{0F600216-D452-43F5-B51B-F9C146135497}" type="presParOf" srcId="{B1C56B93-8496-1041-B9E8-E27E4F4BEE8B}" destId="{CB8A7F05-7A3D-3949-A33E-EF1863DD392B}" srcOrd="0" destOrd="0" presId="urn:microsoft.com/office/officeart/2005/8/layout/orgChart1"/>
    <dgm:cxn modelId="{4091DE45-ECAD-40EC-A9EB-19F84ACCA067}" type="presParOf" srcId="{CB8A7F05-7A3D-3949-A33E-EF1863DD392B}" destId="{3905E72E-47EF-724B-94EA-5D3D8A4021D7}" srcOrd="0" destOrd="0" presId="urn:microsoft.com/office/officeart/2005/8/layout/orgChart1"/>
    <dgm:cxn modelId="{3656C65D-C3A3-44F3-BE39-B50699E78CC4}" type="presParOf" srcId="{CB8A7F05-7A3D-3949-A33E-EF1863DD392B}" destId="{BC8557B7-4DB4-1F48-B6D0-C23BEA6CCE13}" srcOrd="1" destOrd="0" presId="urn:microsoft.com/office/officeart/2005/8/layout/orgChart1"/>
    <dgm:cxn modelId="{70559439-5FE2-46F3-840E-D1581CD7F9C1}" type="presParOf" srcId="{B1C56B93-8496-1041-B9E8-E27E4F4BEE8B}" destId="{3882FF4C-F045-C345-B2B0-B98FE6CED658}" srcOrd="1" destOrd="0" presId="urn:microsoft.com/office/officeart/2005/8/layout/orgChart1"/>
    <dgm:cxn modelId="{05F0152A-9ED8-4781-9CA4-BE0FCCD4AD4C}" type="presParOf" srcId="{3882FF4C-F045-C345-B2B0-B98FE6CED658}" destId="{18C08C58-084A-FA49-833E-E7D536437EC3}" srcOrd="0" destOrd="0" presId="urn:microsoft.com/office/officeart/2005/8/layout/orgChart1"/>
    <dgm:cxn modelId="{B4406E85-F546-45FF-A61C-0C6EC51D466F}" type="presParOf" srcId="{3882FF4C-F045-C345-B2B0-B98FE6CED658}" destId="{23F7620A-26DE-9E4F-A409-8F0BC08025A8}" srcOrd="1" destOrd="0" presId="urn:microsoft.com/office/officeart/2005/8/layout/orgChart1"/>
    <dgm:cxn modelId="{E5C2D06E-D543-4755-8A78-4C70A6F600E4}" type="presParOf" srcId="{23F7620A-26DE-9E4F-A409-8F0BC08025A8}" destId="{640754F8-D0C8-224C-9710-8737345D6413}" srcOrd="0" destOrd="0" presId="urn:microsoft.com/office/officeart/2005/8/layout/orgChart1"/>
    <dgm:cxn modelId="{E0409606-D636-4243-95ED-AB11025C0702}" type="presParOf" srcId="{640754F8-D0C8-224C-9710-8737345D6413}" destId="{ED7A5531-AF94-E44C-8E0A-26470DCDC91B}" srcOrd="0" destOrd="0" presId="urn:microsoft.com/office/officeart/2005/8/layout/orgChart1"/>
    <dgm:cxn modelId="{D61EC5D5-2B58-45E8-A4C5-3BCCFC6C6E44}" type="presParOf" srcId="{640754F8-D0C8-224C-9710-8737345D6413}" destId="{F7AA63C9-F51D-E547-96B2-80F8C6279E53}" srcOrd="1" destOrd="0" presId="urn:microsoft.com/office/officeart/2005/8/layout/orgChart1"/>
    <dgm:cxn modelId="{85901354-042C-4363-9BDA-17E696E8B6C9}" type="presParOf" srcId="{23F7620A-26DE-9E4F-A409-8F0BC08025A8}" destId="{9B842271-02E7-634D-A2FE-0C86EA799C2E}" srcOrd="1" destOrd="0" presId="urn:microsoft.com/office/officeart/2005/8/layout/orgChart1"/>
    <dgm:cxn modelId="{B7296527-CA0C-450E-A441-10336119C876}" type="presParOf" srcId="{23F7620A-26DE-9E4F-A409-8F0BC08025A8}" destId="{84F80EAB-3EB4-BE42-84CD-72949C4A6661}" srcOrd="2" destOrd="0" presId="urn:microsoft.com/office/officeart/2005/8/layout/orgChart1"/>
    <dgm:cxn modelId="{45D6F471-F011-485A-9CD3-E42DCA0A150C}" type="presParOf" srcId="{3882FF4C-F045-C345-B2B0-B98FE6CED658}" destId="{BD34024D-D4DC-F442-947A-448076AEE9BA}" srcOrd="2" destOrd="0" presId="urn:microsoft.com/office/officeart/2005/8/layout/orgChart1"/>
    <dgm:cxn modelId="{33CC5BA9-1B36-4F50-B238-78205B813234}" type="presParOf" srcId="{3882FF4C-F045-C345-B2B0-B98FE6CED658}" destId="{7C716B5E-12EC-1A48-9D77-2799141EE459}" srcOrd="3" destOrd="0" presId="urn:microsoft.com/office/officeart/2005/8/layout/orgChart1"/>
    <dgm:cxn modelId="{2F772318-72FF-4527-B194-8C238CA7E083}" type="presParOf" srcId="{7C716B5E-12EC-1A48-9D77-2799141EE459}" destId="{5F6B2E7D-2188-FF45-92ED-74908C6B8B0F}" srcOrd="0" destOrd="0" presId="urn:microsoft.com/office/officeart/2005/8/layout/orgChart1"/>
    <dgm:cxn modelId="{DCAB8F57-51FE-48F8-B2FB-8B2F4945C038}" type="presParOf" srcId="{5F6B2E7D-2188-FF45-92ED-74908C6B8B0F}" destId="{5B06698F-F7DD-1246-A624-B4AF71DC8062}" srcOrd="0" destOrd="0" presId="urn:microsoft.com/office/officeart/2005/8/layout/orgChart1"/>
    <dgm:cxn modelId="{E968A41F-37B8-4197-A2C6-2A4A7DADB9CE}" type="presParOf" srcId="{5F6B2E7D-2188-FF45-92ED-74908C6B8B0F}" destId="{1F52590A-7AA3-294A-A3C5-51B4CA938D40}" srcOrd="1" destOrd="0" presId="urn:microsoft.com/office/officeart/2005/8/layout/orgChart1"/>
    <dgm:cxn modelId="{317A0ED0-7ED0-44CB-AF27-422B0AB8CD5B}" type="presParOf" srcId="{7C716B5E-12EC-1A48-9D77-2799141EE459}" destId="{0B6B6896-522D-3442-9C79-F40E5A5C8888}" srcOrd="1" destOrd="0" presId="urn:microsoft.com/office/officeart/2005/8/layout/orgChart1"/>
    <dgm:cxn modelId="{A88A4D29-37C1-4B56-8DA1-96D867EDF8A6}" type="presParOf" srcId="{7C716B5E-12EC-1A48-9D77-2799141EE459}" destId="{981F7659-BFA3-8A46-A501-40F8DE5F18C6}" srcOrd="2" destOrd="0" presId="urn:microsoft.com/office/officeart/2005/8/layout/orgChart1"/>
    <dgm:cxn modelId="{97BE8DB3-95FE-4D1A-94B1-714723B19B91}" type="presParOf" srcId="{B1C56B93-8496-1041-B9E8-E27E4F4BEE8B}" destId="{A4184F85-BF6C-A94F-99DB-C2DEC4ABAFE8}" srcOrd="2" destOrd="0" presId="urn:microsoft.com/office/officeart/2005/8/layout/orgChart1"/>
    <dgm:cxn modelId="{CB2B7666-BED2-45AE-87FA-E2358083D3E3}" type="presParOf" srcId="{49FA7BD1-8EBA-5945-A0F8-7B1454E62884}" destId="{01EB8061-89A8-3547-B39D-B2BD50F0DF10}" srcOrd="1" destOrd="0" presId="urn:microsoft.com/office/officeart/2005/8/layout/orgChart1"/>
    <dgm:cxn modelId="{0BC43E6C-3D0C-4070-9BEB-C34EEACD5E88}" type="presParOf" srcId="{01EB8061-89A8-3547-B39D-B2BD50F0DF10}" destId="{D7F38EA3-922B-454A-AF8F-D71C72B411AD}" srcOrd="0" destOrd="0" presId="urn:microsoft.com/office/officeart/2005/8/layout/orgChart1"/>
    <dgm:cxn modelId="{4C69E128-5CE1-4346-AE13-3D4E14B6D2C5}" type="presParOf" srcId="{D7F38EA3-922B-454A-AF8F-D71C72B411AD}" destId="{C56CE6B7-4298-9C49-BC7A-FEDBCCF81350}" srcOrd="0" destOrd="0" presId="urn:microsoft.com/office/officeart/2005/8/layout/orgChart1"/>
    <dgm:cxn modelId="{30C9ECD4-1F04-4F17-8E0B-B0461DAC344A}" type="presParOf" srcId="{D7F38EA3-922B-454A-AF8F-D71C72B411AD}" destId="{E6088557-431F-0E4E-B04D-D48C3021C8E8}" srcOrd="1" destOrd="0" presId="urn:microsoft.com/office/officeart/2005/8/layout/orgChart1"/>
    <dgm:cxn modelId="{019053EB-3988-443F-A2A1-F43F2E0A4431}" type="presParOf" srcId="{01EB8061-89A8-3547-B39D-B2BD50F0DF10}" destId="{E7C3BBBA-7F78-6A4A-8423-1C6AFC7661B4}" srcOrd="1" destOrd="0" presId="urn:microsoft.com/office/officeart/2005/8/layout/orgChart1"/>
    <dgm:cxn modelId="{031F86CC-9374-4DF0-8E6B-79E988F967B5}" type="presParOf" srcId="{01EB8061-89A8-3547-B39D-B2BD50F0DF10}" destId="{A4062862-5455-484E-AC06-663E7C4602A5}" srcOrd="2" destOrd="0" presId="urn:microsoft.com/office/officeart/2005/8/layout/orgChart1"/>
    <dgm:cxn modelId="{D529C532-6CEB-4FEA-A126-DF2EA88617C9}" type="presParOf" srcId="{A4062862-5455-484E-AC06-663E7C4602A5}" destId="{1F946644-B88E-AC4C-BEF1-98CBFD2C2356}" srcOrd="0" destOrd="0" presId="urn:microsoft.com/office/officeart/2005/8/layout/orgChart1"/>
    <dgm:cxn modelId="{1B57D8A1-5158-43CA-BAD2-295423E85325}" type="presParOf" srcId="{A4062862-5455-484E-AC06-663E7C4602A5}" destId="{38D34FFB-28BF-1941-8B1F-26DCA21F3FA5}" srcOrd="1" destOrd="0" presId="urn:microsoft.com/office/officeart/2005/8/layout/orgChart1"/>
    <dgm:cxn modelId="{D0588047-E94A-4BCB-921B-BBE409C64DBF}" type="presParOf" srcId="{38D34FFB-28BF-1941-8B1F-26DCA21F3FA5}" destId="{1C8DDEA1-6316-7446-918C-D631DFFF3B70}" srcOrd="0" destOrd="0" presId="urn:microsoft.com/office/officeart/2005/8/layout/orgChart1"/>
    <dgm:cxn modelId="{870D701C-F25E-429B-B24F-B86FDFCFFFA9}" type="presParOf" srcId="{1C8DDEA1-6316-7446-918C-D631DFFF3B70}" destId="{F7B4798A-0EEE-A344-BCB4-1F41B880506C}" srcOrd="0" destOrd="0" presId="urn:microsoft.com/office/officeart/2005/8/layout/orgChart1"/>
    <dgm:cxn modelId="{00C39AD5-827E-4E03-A4F9-3E29D1B32EDA}" type="presParOf" srcId="{1C8DDEA1-6316-7446-918C-D631DFFF3B70}" destId="{844AC8FD-4730-9D4E-9BC8-C9FB1B5A8815}" srcOrd="1" destOrd="0" presId="urn:microsoft.com/office/officeart/2005/8/layout/orgChart1"/>
    <dgm:cxn modelId="{BFCEFDE3-2748-4F3A-A264-0FB1B0575C7E}" type="presParOf" srcId="{38D34FFB-28BF-1941-8B1F-26DCA21F3FA5}" destId="{FC6075CD-BE93-9540-AA11-D090F0837AC6}" srcOrd="1" destOrd="0" presId="urn:microsoft.com/office/officeart/2005/8/layout/orgChart1"/>
    <dgm:cxn modelId="{EE5DBE27-B73B-4AD8-A1B7-49F18A529F93}" type="presParOf" srcId="{38D34FFB-28BF-1941-8B1F-26DCA21F3FA5}" destId="{BEDEBE75-0CCB-3C47-9EF4-B2B4B7981566}" srcOrd="2" destOrd="0" presId="urn:microsoft.com/office/officeart/2005/8/layout/orgChart1"/>
    <dgm:cxn modelId="{F60BDB18-40D5-479E-BC73-40EDD471DD58}" type="presParOf" srcId="{A4062862-5455-484E-AC06-663E7C4602A5}" destId="{E667886E-19D2-4140-86D1-08601A6615CE}" srcOrd="2" destOrd="0" presId="urn:microsoft.com/office/officeart/2005/8/layout/orgChart1"/>
    <dgm:cxn modelId="{0E5343CD-2310-4D95-86D1-3A06E62FC947}" type="presParOf" srcId="{A4062862-5455-484E-AC06-663E7C4602A5}" destId="{51A24CBB-DF53-8545-B647-A3496A1BFFF0}" srcOrd="3" destOrd="0" presId="urn:microsoft.com/office/officeart/2005/8/layout/orgChart1"/>
    <dgm:cxn modelId="{452431A3-D0EB-49FB-B0ED-ADB3C159E017}" type="presParOf" srcId="{51A24CBB-DF53-8545-B647-A3496A1BFFF0}" destId="{B6CE35A3-3D07-E246-96A8-052F496377B8}" srcOrd="0" destOrd="0" presId="urn:microsoft.com/office/officeart/2005/8/layout/orgChart1"/>
    <dgm:cxn modelId="{DAF6E285-A563-4CE1-8DD7-53FF6C980152}" type="presParOf" srcId="{B6CE35A3-3D07-E246-96A8-052F496377B8}" destId="{B397DB5A-D622-FA42-9B72-AAB832518D98}" srcOrd="0" destOrd="0" presId="urn:microsoft.com/office/officeart/2005/8/layout/orgChart1"/>
    <dgm:cxn modelId="{26395457-CA39-4472-98F9-700EC570B3CD}" type="presParOf" srcId="{B6CE35A3-3D07-E246-96A8-052F496377B8}" destId="{55B32BD7-8DBB-BE42-A47B-E7E21549641F}" srcOrd="1" destOrd="0" presId="urn:microsoft.com/office/officeart/2005/8/layout/orgChart1"/>
    <dgm:cxn modelId="{124A9BDB-1845-4D1A-9E39-A4B073285E26}" type="presParOf" srcId="{51A24CBB-DF53-8545-B647-A3496A1BFFF0}" destId="{74577AAF-8288-634D-AEA5-A6652C50D0A3}" srcOrd="1" destOrd="0" presId="urn:microsoft.com/office/officeart/2005/8/layout/orgChart1"/>
    <dgm:cxn modelId="{A47FDEF6-1D85-42AD-870B-FBD71A48A38D}" type="presParOf" srcId="{51A24CBB-DF53-8545-B647-A3496A1BFFF0}" destId="{43D95661-01C7-FB49-9BEE-0EE96BA51257}" srcOrd="2" destOrd="0" presId="urn:microsoft.com/office/officeart/2005/8/layout/orgChart1"/>
    <dgm:cxn modelId="{424E857E-55D7-4D0E-9FDD-4CFD05DDDEE2}" type="presParOf" srcId="{A4062862-5455-484E-AC06-663E7C4602A5}" destId="{BEA25F7B-7951-B943-B66E-14842166C104}" srcOrd="4" destOrd="0" presId="urn:microsoft.com/office/officeart/2005/8/layout/orgChart1"/>
    <dgm:cxn modelId="{E1B501AB-F782-416F-8F6C-3A2B2BEE5720}" type="presParOf" srcId="{A4062862-5455-484E-AC06-663E7C4602A5}" destId="{C0163AFE-EE82-5949-ADF4-D8D391DB2EEF}" srcOrd="5" destOrd="0" presId="urn:microsoft.com/office/officeart/2005/8/layout/orgChart1"/>
    <dgm:cxn modelId="{063278B5-C3C8-456C-A8E7-C98D913B8CE0}" type="presParOf" srcId="{C0163AFE-EE82-5949-ADF4-D8D391DB2EEF}" destId="{4A0C6718-8CF6-604B-95AC-98EEFDE25066}" srcOrd="0" destOrd="0" presId="urn:microsoft.com/office/officeart/2005/8/layout/orgChart1"/>
    <dgm:cxn modelId="{5E74139F-7A68-4B01-85CB-141F140E3681}" type="presParOf" srcId="{4A0C6718-8CF6-604B-95AC-98EEFDE25066}" destId="{F14D61A5-1BFA-414D-A268-521457E34E28}" srcOrd="0" destOrd="0" presId="urn:microsoft.com/office/officeart/2005/8/layout/orgChart1"/>
    <dgm:cxn modelId="{5CDC5D55-4B02-4B01-B2A5-1F8CC6FAF007}" type="presParOf" srcId="{4A0C6718-8CF6-604B-95AC-98EEFDE25066}" destId="{813C080D-26DB-8A4F-BF88-3DFFDF6371BB}" srcOrd="1" destOrd="0" presId="urn:microsoft.com/office/officeart/2005/8/layout/orgChart1"/>
    <dgm:cxn modelId="{A81179B7-F34F-4B4E-9CDF-123AFA6B524A}" type="presParOf" srcId="{C0163AFE-EE82-5949-ADF4-D8D391DB2EEF}" destId="{3D96FDC4-CC8A-8748-86A6-34E6624F49D6}" srcOrd="1" destOrd="0" presId="urn:microsoft.com/office/officeart/2005/8/layout/orgChart1"/>
    <dgm:cxn modelId="{6084E6FD-D4AB-4D7D-953C-E97D24025072}" type="presParOf" srcId="{C0163AFE-EE82-5949-ADF4-D8D391DB2EEF}" destId="{1E9D9762-6A49-154F-8B09-0A4988FFE580}" srcOrd="2" destOrd="0" presId="urn:microsoft.com/office/officeart/2005/8/layout/orgChart1"/>
    <dgm:cxn modelId="{D11B50F2-9C1A-4BB5-9232-07A0BB7A28F6}" type="presParOf" srcId="{A4062862-5455-484E-AC06-663E7C4602A5}" destId="{5C1FDE86-B911-9643-ADBD-2E7E7BBCE2B1}" srcOrd="6" destOrd="0" presId="urn:microsoft.com/office/officeart/2005/8/layout/orgChart1"/>
    <dgm:cxn modelId="{0178C3BE-0007-420D-86DB-B36A29DDB691}" type="presParOf" srcId="{A4062862-5455-484E-AC06-663E7C4602A5}" destId="{9A1BD5BB-E060-124E-A336-6FF1F8389F8E}" srcOrd="7" destOrd="0" presId="urn:microsoft.com/office/officeart/2005/8/layout/orgChart1"/>
    <dgm:cxn modelId="{9D18AE29-A5EE-45BA-A020-D6F5F3D0B956}" type="presParOf" srcId="{9A1BD5BB-E060-124E-A336-6FF1F8389F8E}" destId="{33F8A3BE-E37F-3F4F-B8C2-5F45BCFB8EF2}" srcOrd="0" destOrd="0" presId="urn:microsoft.com/office/officeart/2005/8/layout/orgChart1"/>
    <dgm:cxn modelId="{56391B5A-93A2-4F89-B046-45963035EFD6}" type="presParOf" srcId="{33F8A3BE-E37F-3F4F-B8C2-5F45BCFB8EF2}" destId="{B7D33220-39E7-A947-9622-753DD34A4BF7}" srcOrd="0" destOrd="0" presId="urn:microsoft.com/office/officeart/2005/8/layout/orgChart1"/>
    <dgm:cxn modelId="{BDCC0C3F-35C8-40D5-926A-9FAAEE887823}" type="presParOf" srcId="{33F8A3BE-E37F-3F4F-B8C2-5F45BCFB8EF2}" destId="{46656EFD-F6F2-A744-AF59-DD15BF358091}" srcOrd="1" destOrd="0" presId="urn:microsoft.com/office/officeart/2005/8/layout/orgChart1"/>
    <dgm:cxn modelId="{2F53B1A5-8AF2-4457-8267-B8E4DCB219E3}" type="presParOf" srcId="{9A1BD5BB-E060-124E-A336-6FF1F8389F8E}" destId="{BC9A15EB-D93F-AB4D-89B7-83750745CEF3}" srcOrd="1" destOrd="0" presId="urn:microsoft.com/office/officeart/2005/8/layout/orgChart1"/>
    <dgm:cxn modelId="{92D495D6-4668-4F4A-8C84-23C96D7F7A44}"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a typeface="+mn-ea"/>
              </a:defRPr>
            </a:lvl1pPr>
          </a:lstStyle>
          <a:p>
            <a:pPr>
              <a:defRPr/>
            </a:pPr>
            <a:endParaRPr lang="en-US"/>
          </a:p>
        </p:txBody>
      </p:sp>
      <p:sp>
        <p:nvSpPr>
          <p:cNvPr id="61443" name="Rectangle 3"/>
          <p:cNvSpPr>
            <a:spLocks noGrp="1" noChangeArrowheads="1"/>
          </p:cNvSpPr>
          <p:nvPr>
            <p:ph type="dt" sz="quarter"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a typeface="+mn-ea"/>
              </a:defRPr>
            </a:lvl1pPr>
          </a:lstStyle>
          <a:p>
            <a:pPr>
              <a:defRPr/>
            </a:pPr>
            <a:endParaRPr lang="en-US"/>
          </a:p>
        </p:txBody>
      </p:sp>
      <p:sp>
        <p:nvSpPr>
          <p:cNvPr id="61444" name="Rectangle 4"/>
          <p:cNvSpPr>
            <a:spLocks noGrp="1" noChangeArrowheads="1"/>
          </p:cNvSpPr>
          <p:nvPr>
            <p:ph type="ftr" sz="quarter" idx="2"/>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a typeface="+mn-ea"/>
              </a:defRPr>
            </a:lvl1pPr>
          </a:lstStyle>
          <a:p>
            <a:pPr>
              <a:defRPr/>
            </a:pPr>
            <a:endParaRPr lang="en-US"/>
          </a:p>
        </p:txBody>
      </p:sp>
      <p:sp>
        <p:nvSpPr>
          <p:cNvPr id="61445" name="Rectangle 5"/>
          <p:cNvSpPr>
            <a:spLocks noGrp="1" noChangeArrowheads="1"/>
          </p:cNvSpPr>
          <p:nvPr>
            <p:ph type="sldNum" sz="quarter" idx="3"/>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EE741153-43D6-9D42-8FFD-A32EDBBF0937}" type="slidenum">
              <a:rPr lang="en-US"/>
              <a:pPr/>
              <a:t>‹#›</a:t>
            </a:fld>
            <a:endParaRPr lang="en-US"/>
          </a:p>
        </p:txBody>
      </p:sp>
    </p:spTree>
    <p:extLst>
      <p:ext uri="{BB962C8B-B14F-4D97-AF65-F5344CB8AC3E}">
        <p14:creationId xmlns:p14="http://schemas.microsoft.com/office/powerpoint/2010/main" val="3508233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a typeface="+mn-ea"/>
              </a:defRPr>
            </a:lvl1pPr>
          </a:lstStyle>
          <a:p>
            <a:pPr>
              <a:defRPr/>
            </a:pPr>
            <a:endParaRPr lang="en-US"/>
          </a:p>
        </p:txBody>
      </p:sp>
      <p:sp>
        <p:nvSpPr>
          <p:cNvPr id="13315" name="Rectangle 3"/>
          <p:cNvSpPr>
            <a:spLocks noGrp="1" noChangeArrowheads="1"/>
          </p:cNvSpPr>
          <p:nvPr>
            <p:ph type="dt"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a typeface="+mn-ea"/>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1331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a typeface="+mn-ea"/>
              </a:defRPr>
            </a:lvl1pPr>
          </a:lstStyle>
          <a:p>
            <a:pPr>
              <a:defRPr/>
            </a:pPr>
            <a:endParaRPr lang="en-US"/>
          </a:p>
        </p:txBody>
      </p:sp>
      <p:sp>
        <p:nvSpPr>
          <p:cNvPr id="13319" name="Rectangle 7"/>
          <p:cNvSpPr>
            <a:spLocks noGrp="1" noChangeArrowheads="1"/>
          </p:cNvSpPr>
          <p:nvPr>
            <p:ph type="sldNum" sz="quarter" idx="5"/>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1249BEA5-81F4-6346-9162-E8E20A1B3D92}" type="slidenum">
              <a:rPr lang="en-US"/>
              <a:pPr/>
              <a:t>‹#›</a:t>
            </a:fld>
            <a:endParaRPr lang="en-US"/>
          </a:p>
        </p:txBody>
      </p:sp>
    </p:spTree>
    <p:extLst>
      <p:ext uri="{BB962C8B-B14F-4D97-AF65-F5344CB8AC3E}">
        <p14:creationId xmlns:p14="http://schemas.microsoft.com/office/powerpoint/2010/main" val="2361669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pPr eaLnBrk="1" hangingPunct="1"/>
              <a:t>3</a:t>
            </a:fld>
            <a:endParaRPr lang="fr-F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pPr eaLnBrk="1" hangingPunct="1"/>
              <a:t>37</a:t>
            </a:fld>
            <a:endParaRPr lang="en-US" sz="1200"/>
          </a:p>
        </p:txBody>
      </p:sp>
      <p:sp>
        <p:nvSpPr>
          <p:cNvPr id="52227" name="Rectangle 2"/>
          <p:cNvSpPr>
            <a:spLocks noGrp="1" noRot="1" noChangeAspect="1" noChangeArrowheads="1" noTextEdit="1"/>
          </p:cNvSpPr>
          <p:nvPr>
            <p:ph type="sldImg"/>
          </p:nvPr>
        </p:nvSpPr>
        <p:spPr>
          <a:xfrm>
            <a:off x="915988" y="744538"/>
            <a:ext cx="4965700" cy="3724275"/>
          </a:xfrm>
          <a:ln/>
        </p:spPr>
      </p:sp>
      <p:sp>
        <p:nvSpPr>
          <p:cNvPr id="52228"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Welcome ….</a:t>
            </a:r>
          </a:p>
          <a:p>
            <a:pPr eaLnBrk="1" hangingPunct="1"/>
            <a:endParaRPr lang="en-US"/>
          </a:p>
          <a:p>
            <a:pPr eaLnBrk="1" hangingPunct="1"/>
            <a:r>
              <a:rPr lang="en-US"/>
              <a:t>Today, we are going to explain to you, in very general terms, </a:t>
            </a:r>
          </a:p>
          <a:p>
            <a:pPr eaLnBrk="1" hangingPunct="1"/>
            <a:r>
              <a:rPr lang="en-US"/>
              <a:t>what this Organization does and why?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a:t>
            </a:r>
            <a:r>
              <a:rPr lang="en-US" dirty="0" err="1" smtClean="0"/>
              <a:t>reliablecost</a:t>
            </a:r>
            <a:r>
              <a:rPr lang="en-US" dirty="0" smtClean="0"/>
              <a: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a:t>
            </a:r>
            <a:r>
              <a:rPr lang="en-US" dirty="0" err="1" smtClean="0"/>
              <a:t>ie</a:t>
            </a:r>
            <a:r>
              <a:rPr lang="en-US" dirty="0" smtClean="0"/>
              <a:t>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a:t>
            </a:r>
            <a:r>
              <a:rPr lang="en-US" dirty="0" err="1" smtClean="0"/>
              <a:t>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a:t>
            </a:r>
            <a:r>
              <a:rPr lang="en-US" dirty="0" err="1" smtClean="0"/>
              <a:t>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a:t>
            </a:r>
            <a:r>
              <a:rPr lang="en-US" dirty="0" err="1" smtClean="0"/>
              <a:t>didnt</a:t>
            </a:r>
            <a:r>
              <a:rPr lang="en-US" dirty="0" smtClean="0"/>
              <a:t> use MS but opted to apply to each national office separately -Madrid = 2,162 CHF; </a:t>
            </a:r>
            <a:r>
              <a:rPr lang="en-US" dirty="0" err="1" smtClean="0"/>
              <a:t>vs</a:t>
            </a:r>
            <a:r>
              <a:rPr lang="en-US" dirty="0" smtClean="0"/>
              <a:t>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a:t>
            </a:r>
            <a:r>
              <a:rPr lang="en-US" dirty="0" err="1" smtClean="0"/>
              <a:t>reliablecost</a:t>
            </a:r>
            <a:r>
              <a:rPr lang="en-US" dirty="0" smtClean="0"/>
              <a: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a:t>
            </a:r>
            <a:r>
              <a:rPr lang="en-US" dirty="0" err="1" smtClean="0"/>
              <a:t>ie</a:t>
            </a:r>
            <a:r>
              <a:rPr lang="en-US" dirty="0" smtClean="0"/>
              <a:t>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a:t>
            </a:r>
            <a:r>
              <a:rPr lang="en-US" dirty="0" err="1" smtClean="0"/>
              <a:t>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a:t>
            </a:r>
            <a:r>
              <a:rPr lang="en-US" dirty="0" err="1" smtClean="0"/>
              <a:t>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a:t>
            </a:r>
            <a:r>
              <a:rPr lang="en-US" dirty="0" err="1" smtClean="0"/>
              <a:t>didnt</a:t>
            </a:r>
            <a:r>
              <a:rPr lang="en-US" dirty="0" smtClean="0"/>
              <a:t> use MS but opted to apply to each national office separately -Madrid = 2,162 CHF; </a:t>
            </a:r>
            <a:r>
              <a:rPr lang="en-US" dirty="0" err="1" smtClean="0"/>
              <a:t>vs</a:t>
            </a:r>
            <a:r>
              <a:rPr lang="en-US" dirty="0" smtClean="0"/>
              <a:t>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8</a:t>
            </a:fld>
            <a:endParaRPr lang="en-US"/>
          </a:p>
        </p:txBody>
      </p:sp>
    </p:spTree>
    <p:extLst>
      <p:ext uri="{BB962C8B-B14F-4D97-AF65-F5344CB8AC3E}">
        <p14:creationId xmlns:p14="http://schemas.microsoft.com/office/powerpoint/2010/main" val="285397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pPr eaLnBrk="1" hangingPunct="1"/>
              <a:t>10</a:t>
            </a:fld>
            <a:endParaRPr lang="en-US" sz="1200"/>
          </a:p>
        </p:txBody>
      </p:sp>
      <p:sp>
        <p:nvSpPr>
          <p:cNvPr id="43011" name="Rectangle 2"/>
          <p:cNvSpPr>
            <a:spLocks noGrp="1" noRot="1" noChangeAspect="1" noChangeArrowheads="1" noTextEdit="1"/>
          </p:cNvSpPr>
          <p:nvPr>
            <p:ph type="sldImg"/>
          </p:nvPr>
        </p:nvSpPr>
        <p:spPr>
          <a:xfrm>
            <a:off x="915988" y="744538"/>
            <a:ext cx="4965700" cy="3724275"/>
          </a:xfrm>
          <a:ln/>
        </p:spPr>
      </p:sp>
      <p:sp>
        <p:nvSpPr>
          <p:cNvPr id="43012"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pPr eaLnBrk="1" hangingPunct="1"/>
              <a:t>11</a:t>
            </a:fld>
            <a:endParaRPr lang="en-US" sz="1200"/>
          </a:p>
        </p:txBody>
      </p:sp>
      <p:sp>
        <p:nvSpPr>
          <p:cNvPr id="44035" name="Rectangle 2"/>
          <p:cNvSpPr>
            <a:spLocks noGrp="1" noRot="1" noChangeAspect="1" noChangeArrowheads="1" noTextEdit="1"/>
          </p:cNvSpPr>
          <p:nvPr>
            <p:ph type="sldImg"/>
          </p:nvPr>
        </p:nvSpPr>
        <p:spPr>
          <a:xfrm>
            <a:off x="915988" y="744538"/>
            <a:ext cx="4965700" cy="3724275"/>
          </a:xfrm>
          <a:ln/>
        </p:spPr>
      </p:sp>
      <p:sp>
        <p:nvSpPr>
          <p:cNvPr id="44036"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12</a:t>
            </a:fld>
            <a:endParaRPr lang="en-US"/>
          </a:p>
        </p:txBody>
      </p:sp>
    </p:spTree>
    <p:extLst>
      <p:ext uri="{BB962C8B-B14F-4D97-AF65-F5344CB8AC3E}">
        <p14:creationId xmlns:p14="http://schemas.microsoft.com/office/powerpoint/2010/main" val="383144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private and/or non-commercial use; experimental</a:t>
            </a:r>
          </a:p>
          <a:p>
            <a:r>
              <a:rPr lang="en-US"/>
              <a:t>use and/or scientific research; preparation of medicines; prior use; use of</a:t>
            </a:r>
          </a:p>
          <a:p>
            <a:r>
              <a:rPr lang="en-US"/>
              <a:t>articles on foreign vessels, aircrafts and land vehicles. The document should</a:t>
            </a:r>
          </a:p>
          <a:p>
            <a:r>
              <a:rPr lang="en-US"/>
              <a:t>also cover practical challenges encountered by Member States in</a:t>
            </a:r>
          </a:p>
          <a:p>
            <a:r>
              <a:rPr lang="en-US"/>
              <a:t>implementing them.</a:t>
            </a:r>
            <a:endParaRPr lang="es-ES_tradnl"/>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pPr eaLnBrk="1" hangingPunct="1"/>
              <a:t>14</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8E15E-D7B5-4331-9408-58FEB9B59B6A}" type="slidenum">
              <a:rPr lang="en-US">
                <a:solidFill>
                  <a:srgbClr val="000000"/>
                </a:solidFill>
                <a:latin typeface="Arial" charset="0"/>
                <a:ea typeface="ＭＳ Ｐゴシック" pitchFamily="34" charset="-128"/>
                <a:cs typeface="Arial" charset="0"/>
              </a:rPr>
              <a:pPr fontAlgn="base">
                <a:spcBef>
                  <a:spcPct val="0"/>
                </a:spcBef>
                <a:spcAft>
                  <a:spcPct val="0"/>
                </a:spcAft>
              </a:pPr>
              <a:t>15</a:t>
            </a:fld>
            <a:endParaRPr lang="en-US">
              <a:solidFill>
                <a:srgbClr val="000000"/>
              </a:solidFill>
              <a:latin typeface="Arial" charset="0"/>
              <a:ea typeface="ＭＳ Ｐゴシック" pitchFamily="34" charset="-128"/>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21</a:t>
            </a:fld>
            <a:endParaRPr lang="en-US"/>
          </a:p>
        </p:txBody>
      </p:sp>
    </p:spTree>
    <p:extLst>
      <p:ext uri="{BB962C8B-B14F-4D97-AF65-F5344CB8AC3E}">
        <p14:creationId xmlns:p14="http://schemas.microsoft.com/office/powerpoint/2010/main" val="352843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en-US" dirty="0" smtClean="0"/>
              <a:t>Toolkit for management for the management of IP interests in the documentation of TK</a:t>
            </a:r>
          </a:p>
          <a:p>
            <a:pPr eaLnBrk="1" hangingPunct="1">
              <a:defRPr/>
            </a:pPr>
            <a:r>
              <a:rPr lang="en-US" dirty="0" smtClean="0"/>
              <a:t>A guide for the Protection of Expressions of Traditional Culture</a:t>
            </a:r>
          </a:p>
          <a:p>
            <a:pPr eaLnBrk="1" hangingPunct="1">
              <a:defRPr/>
            </a:pPr>
            <a:r>
              <a:rPr lang="en-US" dirty="0" smtClean="0"/>
              <a:t>Survey of practical experience in legal protection of TK.</a:t>
            </a:r>
          </a:p>
          <a:p>
            <a:pPr eaLnBrk="1" hangingPunct="1">
              <a:defRPr/>
            </a:pPr>
            <a:r>
              <a:rPr lang="en-US" dirty="0" smtClean="0"/>
              <a:t>Information materials</a:t>
            </a:r>
          </a:p>
          <a:p>
            <a:pPr eaLnBrk="1" hangingPunct="1">
              <a:defRPr/>
            </a:pPr>
            <a:r>
              <a:rPr lang="en-US" dirty="0" smtClean="0"/>
              <a:t>Best practices reflecting international consensus on IP issues concerning TK, TCEs and genetic resources</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22</a:t>
            </a:fld>
            <a:endParaRPr lang="en-US"/>
          </a:p>
        </p:txBody>
      </p:sp>
    </p:spTree>
    <p:extLst>
      <p:ext uri="{BB962C8B-B14F-4D97-AF65-F5344CB8AC3E}">
        <p14:creationId xmlns:p14="http://schemas.microsoft.com/office/powerpoint/2010/main" val="2266704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8318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pPr/>
              <a:t>‹#›</a:t>
            </a:fld>
            <a:endParaRPr lang="en-US"/>
          </a:p>
        </p:txBody>
      </p:sp>
    </p:spTree>
    <p:extLst>
      <p:ext uri="{BB962C8B-B14F-4D97-AF65-F5344CB8AC3E}">
        <p14:creationId xmlns:p14="http://schemas.microsoft.com/office/powerpoint/2010/main" val="23893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pPr/>
              <a:t>‹#›</a:t>
            </a:fld>
            <a:endParaRPr lang="en-US"/>
          </a:p>
        </p:txBody>
      </p:sp>
    </p:spTree>
    <p:extLst>
      <p:ext uri="{BB962C8B-B14F-4D97-AF65-F5344CB8AC3E}">
        <p14:creationId xmlns:p14="http://schemas.microsoft.com/office/powerpoint/2010/main" val="204646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pPr/>
              <a:t>‹#›</a:t>
            </a:fld>
            <a:endParaRPr lang="en-US"/>
          </a:p>
        </p:txBody>
      </p:sp>
    </p:spTree>
    <p:extLst>
      <p:ext uri="{BB962C8B-B14F-4D97-AF65-F5344CB8AC3E}">
        <p14:creationId xmlns:p14="http://schemas.microsoft.com/office/powerpoint/2010/main" val="82353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pPr/>
              <a:t>‹#›</a:t>
            </a:fld>
            <a:endParaRPr lang="en-US"/>
          </a:p>
        </p:txBody>
      </p:sp>
    </p:spTree>
    <p:extLst>
      <p:ext uri="{BB962C8B-B14F-4D97-AF65-F5344CB8AC3E}">
        <p14:creationId xmlns:p14="http://schemas.microsoft.com/office/powerpoint/2010/main" val="345369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pPr/>
              <a:t>‹#›</a:t>
            </a:fld>
            <a:endParaRPr lang="en-US"/>
          </a:p>
        </p:txBody>
      </p:sp>
    </p:spTree>
    <p:extLst>
      <p:ext uri="{BB962C8B-B14F-4D97-AF65-F5344CB8AC3E}">
        <p14:creationId xmlns:p14="http://schemas.microsoft.com/office/powerpoint/2010/main" val="1734993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pPr/>
              <a:t>‹#›</a:t>
            </a:fld>
            <a:endParaRPr lang="en-US"/>
          </a:p>
        </p:txBody>
      </p:sp>
    </p:spTree>
    <p:extLst>
      <p:ext uri="{BB962C8B-B14F-4D97-AF65-F5344CB8AC3E}">
        <p14:creationId xmlns:p14="http://schemas.microsoft.com/office/powerpoint/2010/main" val="403065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pPr/>
              <a:t>‹#›</a:t>
            </a:fld>
            <a:endParaRPr lang="en-US"/>
          </a:p>
        </p:txBody>
      </p:sp>
    </p:spTree>
    <p:extLst>
      <p:ext uri="{BB962C8B-B14F-4D97-AF65-F5344CB8AC3E}">
        <p14:creationId xmlns:p14="http://schemas.microsoft.com/office/powerpoint/2010/main" val="420872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pPr/>
              <a:t>‹#›</a:t>
            </a:fld>
            <a:endParaRPr lang="en-US"/>
          </a:p>
        </p:txBody>
      </p:sp>
    </p:spTree>
    <p:extLst>
      <p:ext uri="{BB962C8B-B14F-4D97-AF65-F5344CB8AC3E}">
        <p14:creationId xmlns:p14="http://schemas.microsoft.com/office/powerpoint/2010/main" val="288100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pPr/>
              <a:t>‹#›</a:t>
            </a:fld>
            <a:endParaRPr lang="en-US"/>
          </a:p>
        </p:txBody>
      </p:sp>
    </p:spTree>
    <p:extLst>
      <p:ext uri="{BB962C8B-B14F-4D97-AF65-F5344CB8AC3E}">
        <p14:creationId xmlns:p14="http://schemas.microsoft.com/office/powerpoint/2010/main" val="30999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pPr/>
              <a:t>‹#›</a:t>
            </a:fld>
            <a:endParaRPr lang="en-US"/>
          </a:p>
        </p:txBody>
      </p:sp>
    </p:spTree>
    <p:extLst>
      <p:ext uri="{BB962C8B-B14F-4D97-AF65-F5344CB8AC3E}">
        <p14:creationId xmlns:p14="http://schemas.microsoft.com/office/powerpoint/2010/main" val="21536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pPr/>
              <a:t>‹#›</a:t>
            </a:fld>
            <a:endParaRPr lang="en-US"/>
          </a:p>
        </p:txBody>
      </p:sp>
    </p:spTree>
    <p:extLst>
      <p:ext uri="{BB962C8B-B14F-4D97-AF65-F5344CB8AC3E}">
        <p14:creationId xmlns:p14="http://schemas.microsoft.com/office/powerpoint/2010/main" val="213158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pPr/>
              <a:t>‹#›</a:t>
            </a:fld>
            <a:endParaRPr lang="en-US"/>
          </a:p>
        </p:txBody>
      </p:sp>
    </p:spTree>
    <p:extLst>
      <p:ext uri="{BB962C8B-B14F-4D97-AF65-F5344CB8AC3E}">
        <p14:creationId xmlns:p14="http://schemas.microsoft.com/office/powerpoint/2010/main" val="1153094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pPr/>
              <a:t>‹#›</a:t>
            </a:fld>
            <a:endParaRPr lang="en-US"/>
          </a:p>
        </p:txBody>
      </p:sp>
    </p:spTree>
    <p:extLst>
      <p:ext uri="{BB962C8B-B14F-4D97-AF65-F5344CB8AC3E}">
        <p14:creationId xmlns:p14="http://schemas.microsoft.com/office/powerpoint/2010/main" val="141731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pPr/>
              <a:t>‹#›</a:t>
            </a:fld>
            <a:endParaRPr lang="en-US"/>
          </a:p>
        </p:txBody>
      </p:sp>
    </p:spTree>
    <p:extLst>
      <p:ext uri="{BB962C8B-B14F-4D97-AF65-F5344CB8AC3E}">
        <p14:creationId xmlns:p14="http://schemas.microsoft.com/office/powerpoint/2010/main" val="55366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18"/>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18"/>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18"/>
        </a:buBlip>
        <a:defRPr sz="2400">
          <a:solidFill>
            <a:schemeClr val="tx1"/>
          </a:solidFill>
          <a:latin typeface="+mn-lt"/>
          <a:cs typeface="+mn-cs"/>
        </a:defRPr>
      </a:lvl6pPr>
      <a:lvl7pPr marL="2971800" indent="-228600" algn="l" rtl="0" fontAlgn="base">
        <a:spcBef>
          <a:spcPct val="20000"/>
        </a:spcBef>
        <a:spcAft>
          <a:spcPct val="0"/>
        </a:spcAft>
        <a:buBlip>
          <a:blip r:embed="rId18"/>
        </a:buBlip>
        <a:defRPr sz="2400">
          <a:solidFill>
            <a:schemeClr val="tx1"/>
          </a:solidFill>
          <a:latin typeface="+mn-lt"/>
          <a:cs typeface="+mn-cs"/>
        </a:defRPr>
      </a:lvl7pPr>
      <a:lvl8pPr marL="3429000" indent="-228600" algn="l" rtl="0" fontAlgn="base">
        <a:spcBef>
          <a:spcPct val="20000"/>
        </a:spcBef>
        <a:spcAft>
          <a:spcPct val="0"/>
        </a:spcAft>
        <a:buBlip>
          <a:blip r:embed="rId18"/>
        </a:buBlip>
        <a:defRPr sz="2400">
          <a:solidFill>
            <a:schemeClr val="tx1"/>
          </a:solidFill>
          <a:latin typeface="+mn-lt"/>
          <a:cs typeface="+mn-cs"/>
        </a:defRPr>
      </a:lvl8pPr>
      <a:lvl9pPr marL="3886200" indent="-228600" algn="l" rtl="0" fontAlgn="base">
        <a:spcBef>
          <a:spcPct val="20000"/>
        </a:spcBef>
        <a:spcAft>
          <a:spcPct val="0"/>
        </a:spcAft>
        <a:buBlip>
          <a:blip r:embed="rId18"/>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971600" y="3141663"/>
            <a:ext cx="6624735" cy="1333500"/>
          </a:xfrm>
          <a:noFill/>
        </p:spPr>
        <p:txBody>
          <a:bodyPr/>
          <a:lstStyle/>
          <a:p>
            <a:pPr eaLnBrk="1" hangingPunct="1"/>
            <a:r>
              <a:rPr lang="en-US" sz="2000" b="1" dirty="0">
                <a:solidFill>
                  <a:srgbClr val="00408C"/>
                </a:solidFill>
                <a:latin typeface="Arial" charset="0"/>
                <a:ea typeface="ヒラギノ角ゴ Pro W3" charset="0"/>
                <a:cs typeface="ヒラギノ角ゴ Pro W3" charset="0"/>
              </a:rPr>
              <a:t>Introduction to WIPO:</a:t>
            </a:r>
          </a:p>
          <a:p>
            <a:pPr eaLnBrk="1" hangingPunct="1"/>
            <a:r>
              <a:rPr lang="en-US" sz="2000" b="1" dirty="0">
                <a:solidFill>
                  <a:srgbClr val="00408C"/>
                </a:solidFill>
                <a:latin typeface="Arial" charset="0"/>
                <a:ea typeface="ヒラギノ角ゴ Pro W3" charset="0"/>
                <a:cs typeface="ヒラギノ角ゴ Pro W3" charset="0"/>
              </a:rPr>
              <a:t>Development of the International Legal </a:t>
            </a:r>
            <a:r>
              <a:rPr lang="en-US" sz="2000" b="1" dirty="0" smtClean="0">
                <a:solidFill>
                  <a:srgbClr val="00408C"/>
                </a:solidFill>
                <a:latin typeface="Arial" charset="0"/>
                <a:ea typeface="ヒラギノ角ゴ Pro W3" charset="0"/>
                <a:cs typeface="ヒラギノ角ゴ Pro W3" charset="0"/>
              </a:rPr>
              <a:t>Framework </a:t>
            </a:r>
            <a:endParaRPr lang="en-US" sz="2000" b="1" dirty="0">
              <a:solidFill>
                <a:srgbClr val="00408C"/>
              </a:solidFill>
              <a:latin typeface="Arial" charset="0"/>
              <a:ea typeface="ヒラギノ角ゴ Pro W3" charset="0"/>
              <a:cs typeface="ヒラギノ角ゴ Pro W3" charset="0"/>
            </a:endParaRPr>
          </a:p>
          <a:p>
            <a:pPr eaLnBrk="1" hangingPunct="1"/>
            <a:r>
              <a:rPr lang="en-US" sz="2000" b="1" dirty="0">
                <a:solidFill>
                  <a:srgbClr val="00408C"/>
                </a:solidFill>
                <a:latin typeface="Arial" charset="0"/>
                <a:ea typeface="ヒラギノ角ゴ Pro W3" charset="0"/>
                <a:cs typeface="ヒラギノ角ゴ Pro W3" charset="0"/>
              </a:rPr>
              <a:t>Major IP Economic Studies </a:t>
            </a:r>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156325" y="4797425"/>
            <a:ext cx="2147888"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300" dirty="0">
                <a:solidFill>
                  <a:srgbClr val="3399FF"/>
                </a:solidFill>
                <a:latin typeface="Arial Black" charset="0"/>
                <a:ea typeface="ヒラギノ角ゴ Pro W3" charset="0"/>
                <a:cs typeface="ヒラギノ角ゴ Pro W3" charset="0"/>
              </a:rPr>
              <a:t>Copenhagen </a:t>
            </a:r>
          </a:p>
          <a:p>
            <a:pPr>
              <a:lnSpc>
                <a:spcPct val="40000"/>
              </a:lnSpc>
            </a:pPr>
            <a:r>
              <a:rPr lang="en-US" sz="1300" dirty="0">
                <a:solidFill>
                  <a:srgbClr val="3399FF"/>
                </a:solidFill>
                <a:latin typeface="Arial Black" charset="0"/>
                <a:ea typeface="ヒラギノ角ゴ Pro W3" charset="0"/>
                <a:cs typeface="ヒラギノ角ゴ Pro W3" charset="0"/>
              </a:rPr>
              <a:t>September 6, 2013</a:t>
            </a:r>
          </a:p>
        </p:txBody>
      </p:sp>
      <p:sp>
        <p:nvSpPr>
          <p:cNvPr id="3076" name="Rectangle 6"/>
          <p:cNvSpPr>
            <a:spLocks noChangeArrowheads="1"/>
          </p:cNvSpPr>
          <p:nvPr/>
        </p:nvSpPr>
        <p:spPr bwMode="auto">
          <a:xfrm>
            <a:off x="925513" y="2636838"/>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971600" y="4797425"/>
            <a:ext cx="7078613"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n-US" sz="1800" b="1" i="1" dirty="0">
                <a:solidFill>
                  <a:srgbClr val="00408C"/>
                </a:solidFill>
                <a:ea typeface="ヒラギノ角ゴ Pro W3" charset="0"/>
                <a:cs typeface="ヒラギノ角ゴ Pro W3" charset="0"/>
              </a:rPr>
              <a:t>Seminar on WIPO Services and Initiatives </a:t>
            </a:r>
          </a:p>
          <a:p>
            <a:pPr>
              <a:spcBef>
                <a:spcPct val="20000"/>
              </a:spcBef>
            </a:pPr>
            <a:r>
              <a:rPr lang="en-US" sz="1400" dirty="0" err="1">
                <a:solidFill>
                  <a:srgbClr val="00408C"/>
                </a:solidFill>
                <a:ea typeface="ヒラギノ角ゴ Pro W3" charset="0"/>
                <a:cs typeface="ヒラギノ角ゴ Pro W3" charset="0"/>
              </a:rPr>
              <a:t>Víctor</a:t>
            </a:r>
            <a:r>
              <a:rPr lang="en-US" sz="1400" dirty="0">
                <a:solidFill>
                  <a:srgbClr val="00408C"/>
                </a:solidFill>
                <a:ea typeface="ヒラギノ角ゴ Pro W3" charset="0"/>
                <a:cs typeface="ヒラギノ角ゴ Pro W3" charset="0"/>
              </a:rPr>
              <a:t>  </a:t>
            </a:r>
            <a:r>
              <a:rPr lang="en-US" sz="1400" dirty="0" err="1">
                <a:solidFill>
                  <a:srgbClr val="00408C"/>
                </a:solidFill>
                <a:ea typeface="ヒラギノ角ゴ Pro W3" charset="0"/>
                <a:cs typeface="ヒラギノ角ゴ Pro W3" charset="0"/>
              </a:rPr>
              <a:t>Vázquez</a:t>
            </a:r>
            <a:r>
              <a:rPr lang="en-US" sz="1400" dirty="0">
                <a:solidFill>
                  <a:srgbClr val="00408C"/>
                </a:solidFill>
                <a:ea typeface="ヒラギノ角ゴ Pro W3" charset="0"/>
                <a:cs typeface="ヒラギノ角ゴ Pro W3" charset="0"/>
              </a:rPr>
              <a:t> </a:t>
            </a:r>
          </a:p>
          <a:p>
            <a:pPr>
              <a:spcBef>
                <a:spcPct val="20000"/>
              </a:spcBef>
            </a:pPr>
            <a:r>
              <a:rPr lang="en-US" sz="1400" dirty="0" smtClean="0">
                <a:solidFill>
                  <a:srgbClr val="00408C"/>
                </a:solidFill>
                <a:ea typeface="ヒラギノ角ゴ Pro W3" charset="0"/>
                <a:cs typeface="ヒラギノ角ゴ Pro W3" charset="0"/>
              </a:rPr>
              <a:t>Head, Section </a:t>
            </a:r>
            <a:r>
              <a:rPr lang="en-US" sz="1400" dirty="0">
                <a:solidFill>
                  <a:srgbClr val="00408C"/>
                </a:solidFill>
                <a:ea typeface="ヒラギノ角ゴ Pro W3" charset="0"/>
                <a:cs typeface="ヒラギノ角ゴ Pro W3" charset="0"/>
              </a:rPr>
              <a:t>for Coordination of Developed </a:t>
            </a:r>
            <a:r>
              <a:rPr lang="en-US" sz="1400" dirty="0" smtClean="0">
                <a:solidFill>
                  <a:srgbClr val="00408C"/>
                </a:solidFill>
                <a:ea typeface="ヒラギノ角ゴ Pro W3" charset="0"/>
                <a:cs typeface="ヒラギノ角ゴ Pro W3" charset="0"/>
              </a:rPr>
              <a:t>Countries,</a:t>
            </a:r>
            <a:endParaRPr lang="en-US" sz="1400" dirty="0">
              <a:solidFill>
                <a:srgbClr val="00408C"/>
              </a:solidFill>
              <a:ea typeface="ヒラギノ角ゴ Pro W3" charset="0"/>
              <a:cs typeface="ヒラギノ角ゴ Pro W3" charset="0"/>
            </a:endParaRPr>
          </a:p>
          <a:p>
            <a:pPr>
              <a:spcBef>
                <a:spcPct val="20000"/>
              </a:spcBef>
            </a:pPr>
            <a:r>
              <a:rPr lang="en-US" sz="1400" dirty="0">
                <a:solidFill>
                  <a:srgbClr val="00408C"/>
                </a:solidFill>
                <a:ea typeface="ヒラギノ角ゴ Pro W3" charset="0"/>
                <a:cs typeface="ヒラギノ角ゴ Pro W3" charset="0"/>
              </a:rPr>
              <a:t>Department for Transition and Developed Countries (</a:t>
            </a:r>
            <a:r>
              <a:rPr lang="en-US" sz="1400">
                <a:solidFill>
                  <a:srgbClr val="00408C"/>
                </a:solidFill>
                <a:ea typeface="ヒラギノ角ゴ Pro W3" charset="0"/>
                <a:cs typeface="ヒラギノ角ゴ Pro W3" charset="0"/>
              </a:rPr>
              <a:t>TDC</a:t>
            </a:r>
            <a:r>
              <a:rPr lang="en-US" sz="1400" smtClean="0">
                <a:solidFill>
                  <a:srgbClr val="00408C"/>
                </a:solidFill>
                <a:ea typeface="ヒラギノ角ゴ Pro W3" charset="0"/>
                <a:cs typeface="ヒラギノ角ゴ Pro W3" charset="0"/>
              </a:rPr>
              <a:t>), WIPO</a:t>
            </a:r>
            <a:endParaRPr lang="en-US" sz="1400" dirty="0">
              <a:solidFill>
                <a:srgbClr val="00408C"/>
              </a:solidFill>
              <a:ea typeface="ヒラギノ角ゴ Pro W3" charset="0"/>
              <a:cs typeface="ヒラギノ角ゴ Pro W3"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2636911"/>
            <a:ext cx="8424863" cy="4221089"/>
          </a:xfrm>
        </p:spPr>
        <p:txBody>
          <a:bodyPr/>
          <a:lstStyle/>
          <a:p>
            <a:pPr eaLnBrk="1" hangingPunct="1">
              <a:lnSpc>
                <a:spcPct val="120000"/>
              </a:lnSpc>
              <a:defRPr/>
            </a:pPr>
            <a:r>
              <a:rPr lang="en-US" sz="2000" dirty="0" smtClean="0">
                <a:ea typeface="Arial Unicode MS" pitchFamily="34" charset="-128"/>
                <a:cs typeface="Arial Unicode MS" pitchFamily="34" charset="-128"/>
              </a:rPr>
              <a:t>AIM </a:t>
            </a:r>
            <a:r>
              <a:rPr lang="en-US" sz="2000" dirty="0" smtClean="0">
                <a:ea typeface="Arial Unicode MS" pitchFamily="34" charset="-128"/>
                <a:cs typeface="Arial Unicode MS" pitchFamily="34" charset="-128"/>
                <a:sym typeface="Wingdings"/>
              </a:rPr>
              <a:t> </a:t>
            </a:r>
            <a:r>
              <a:rPr lang="en-US" sz="20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balanced/responsive </a:t>
            </a:r>
            <a:r>
              <a:rPr lang="en-US" sz="17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effective</a:t>
            </a:r>
            <a:r>
              <a:rPr lang="en-US" sz="17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700" b="1" dirty="0" smtClean="0">
                <a:solidFill>
                  <a:schemeClr val="accent2">
                    <a:lumMod val="75000"/>
                  </a:schemeClr>
                </a:solidFill>
                <a:ea typeface="Arial Unicode MS" pitchFamily="34" charset="-128"/>
                <a:cs typeface="Arial Unicode MS" pitchFamily="34" charset="-128"/>
              </a:rPr>
              <a:t>sufficiently flexible </a:t>
            </a:r>
            <a:r>
              <a:rPr lang="en-US" sz="1700" dirty="0" smtClean="0">
                <a:ea typeface="Arial Unicode MS" pitchFamily="34" charset="-128"/>
                <a:cs typeface="Arial Unicode MS" pitchFamily="34" charset="-128"/>
              </a:rPr>
              <a:t>to accommodate national policy objectives</a:t>
            </a: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20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a:p>
            <a:pPr algn="ctr">
              <a:defRPr/>
            </a:pPr>
            <a:endParaRPr lang="en-US" sz="3600" dirty="0" smtClean="0">
              <a:solidFill>
                <a:srgbClr val="002060"/>
              </a:solidFill>
              <a:latin typeface="+mj-lt"/>
              <a:ea typeface="+mn-ea"/>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20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en-US" sz="18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spcBef>
                <a:spcPct val="20000"/>
              </a:spcBef>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864096"/>
          </a:xfrm>
        </p:spPr>
        <p:txBody>
          <a:bodyPr/>
          <a:lstStyle/>
          <a:p>
            <a:r>
              <a:rPr lang="fr-FR" dirty="0" smtClean="0"/>
              <a:t>	       STANDING COMMITTEES </a:t>
            </a:r>
            <a:endParaRPr lang="fr-FR" dirty="0"/>
          </a:p>
        </p:txBody>
      </p:sp>
      <p:sp>
        <p:nvSpPr>
          <p:cNvPr id="3" name="Espace réservé du contenu 2"/>
          <p:cNvSpPr>
            <a:spLocks noGrp="1"/>
          </p:cNvSpPr>
          <p:nvPr>
            <p:ph idx="1"/>
          </p:nvPr>
        </p:nvSpPr>
        <p:spPr>
          <a:xfrm>
            <a:off x="179512" y="1052736"/>
            <a:ext cx="8964488" cy="5073427"/>
          </a:xfrm>
        </p:spPr>
        <p:txBody>
          <a:bodyPr/>
          <a:lstStyle/>
          <a:p>
            <a:pPr>
              <a:lnSpc>
                <a:spcPct val="110000"/>
              </a:lnSpc>
            </a:pPr>
            <a:r>
              <a:rPr lang="fr-FR" sz="2000" dirty="0" smtClean="0"/>
              <a:t>PATENTS (SCP) </a:t>
            </a:r>
            <a:r>
              <a:rPr lang="en-US" sz="1600" dirty="0" smtClean="0">
                <a:cs typeface="Arial Unicode MS" charset="0"/>
              </a:rPr>
              <a:t>(patent quality, E&amp;Ls, patents &amp; health, client-patent adviser privilege, tech transfer)</a:t>
            </a:r>
          </a:p>
          <a:p>
            <a:pPr marL="0" indent="0">
              <a:buNone/>
            </a:pPr>
            <a:endParaRPr lang="fr-FR" sz="2000" dirty="0" smtClean="0"/>
          </a:p>
          <a:p>
            <a:r>
              <a:rPr lang="fr-FR" sz="2000" dirty="0" smtClean="0"/>
              <a:t>COPYRIGHT &amp; RELATED RIGHTS  (SCCR) </a:t>
            </a:r>
            <a:r>
              <a:rPr lang="en-US" sz="1600" dirty="0" smtClean="0">
                <a:effectLst>
                  <a:outerShdw blurRad="38100" dist="38100" dir="2700000" algn="tl">
                    <a:srgbClr val="DDDDDD"/>
                  </a:outerShdw>
                </a:effectLst>
                <a:cs typeface="Arial Unicode MS" charset="0"/>
              </a:rPr>
              <a:t>(AV performances- E&amp;Ls VIPs/libraries/archives, broadcasting)</a:t>
            </a:r>
          </a:p>
          <a:p>
            <a:endParaRPr lang="fr-FR" sz="2000" dirty="0" smtClean="0"/>
          </a:p>
          <a:p>
            <a:r>
              <a:rPr lang="fr-FR" sz="2000" dirty="0" smtClean="0"/>
              <a:t>TRADEMARKS, DESIGNS &amp; GEOGRAPHICAL INDICATIONS (SCT)</a:t>
            </a:r>
            <a:r>
              <a:rPr lang="en-US" sz="2000" dirty="0" smtClean="0">
                <a:cs typeface="Arial Unicode MS" charset="0"/>
              </a:rPr>
              <a:t> </a:t>
            </a:r>
            <a:r>
              <a:rPr lang="en-US" sz="1600" dirty="0" smtClean="0">
                <a:cs typeface="Arial Unicode MS" charset="0"/>
              </a:rPr>
              <a:t>(Design Law Treaty/protection of country names against registration and use as TMs)</a:t>
            </a:r>
          </a:p>
          <a:p>
            <a:pPr marL="0" indent="0">
              <a:buNone/>
            </a:pPr>
            <a:endParaRPr lang="fr-FR" sz="2000" dirty="0" smtClean="0"/>
          </a:p>
          <a:p>
            <a:pPr lvl="1">
              <a:buFont typeface="Wingdings" charset="2"/>
              <a:buChar char="Ø"/>
            </a:pPr>
            <a:r>
              <a:rPr lang="fr-FR" sz="2000" b="1" u="sng" dirty="0" smtClean="0">
                <a:solidFill>
                  <a:srgbClr val="262673"/>
                </a:solidFill>
              </a:rPr>
              <a:t>AIM : </a:t>
            </a:r>
          </a:p>
          <a:p>
            <a:pPr lvl="3">
              <a:buFont typeface="Arial"/>
              <a:buChar char="•"/>
            </a:pPr>
            <a:r>
              <a:rPr lang="en-US" sz="1800" dirty="0" smtClean="0">
                <a:cs typeface="Arial Unicode MS" charset="0"/>
              </a:rPr>
              <a:t>Build consensus on topical issues</a:t>
            </a:r>
          </a:p>
          <a:p>
            <a:pPr lvl="3">
              <a:buFont typeface="Arial"/>
              <a:buChar char="•"/>
            </a:pPr>
            <a:r>
              <a:rPr lang="en-US" sz="1800" dirty="0" smtClean="0">
                <a:cs typeface="Arial Unicode MS" charset="0"/>
              </a:rPr>
              <a:t>Take into account interests of all stakeholders for a   balanced, reliable, efficient, user-friendly, cost-effective system.</a:t>
            </a:r>
          </a:p>
          <a:p>
            <a:pPr lvl="3">
              <a:buFont typeface="Arial"/>
              <a:buChar char="•"/>
            </a:pPr>
            <a:endParaRPr lang="fr-FR" sz="1800" dirty="0" smtClean="0"/>
          </a:p>
          <a:p>
            <a:pPr marL="0" lvl="3" indent="0">
              <a:buNone/>
            </a:pPr>
            <a:r>
              <a:rPr lang="en-US" sz="2000" dirty="0" smtClean="0">
                <a:effectLst>
                  <a:outerShdw blurRad="38100" dist="38100" dir="2700000" algn="tl">
                    <a:srgbClr val="DDDDDD"/>
                  </a:outerShdw>
                </a:effectLst>
                <a:cs typeface="Arial Unicode MS" charset="0"/>
              </a:rPr>
              <a:t>N.B.  Enforcement issues are discussed within the </a:t>
            </a:r>
            <a:r>
              <a:rPr lang="en-US" sz="2000" u="sng" dirty="0" smtClean="0">
                <a:effectLst>
                  <a:outerShdw blurRad="38100" dist="38100" dir="2700000" algn="tl">
                    <a:srgbClr val="DDDDDD"/>
                  </a:outerShdw>
                </a:effectLst>
                <a:cs typeface="Arial Unicode MS" charset="0"/>
              </a:rPr>
              <a:t>Advisory</a:t>
            </a:r>
            <a:r>
              <a:rPr lang="en-US" sz="2000" dirty="0" smtClean="0">
                <a:effectLst>
                  <a:outerShdw blurRad="38100" dist="38100" dir="2700000" algn="tl">
                    <a:srgbClr val="DDDDDD"/>
                  </a:outerShdw>
                </a:effectLst>
                <a:cs typeface="Arial Unicode MS" charset="0"/>
              </a:rPr>
              <a:t> Committee on Enforcement (ACE)</a:t>
            </a:r>
          </a:p>
          <a:p>
            <a:pPr marL="0" indent="0">
              <a:buNone/>
            </a:pPr>
            <a:endParaRPr lang="fr-FR" sz="2000" dirty="0" smtClean="0"/>
          </a:p>
          <a:p>
            <a:pPr marL="0" indent="0">
              <a:buNone/>
            </a:pPr>
            <a:endParaRPr lang="fr-FR" sz="2000" dirty="0" smtClean="0"/>
          </a:p>
          <a:p>
            <a:pPr lvl="3">
              <a:buFont typeface="Arial"/>
              <a:buChar char="•"/>
            </a:pPr>
            <a:endParaRPr lang="fr-FR" sz="2000" dirty="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3273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1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fr-FR" sz="2600" dirty="0">
                <a:latin typeface="Arial" charset="0"/>
                <a:cs typeface="Arial" charset="0"/>
              </a:rPr>
              <a:t>THE STANDING COMMITTEE ON LAW OF PATENTS </a:t>
            </a:r>
            <a:endParaRPr lang="fr-FR" sz="2600" dirty="0"/>
          </a:p>
        </p:txBody>
      </p:sp>
      <p:sp>
        <p:nvSpPr>
          <p:cNvPr id="3" name="Espace réservé du contenu 2"/>
          <p:cNvSpPr>
            <a:spLocks noGrp="1"/>
          </p:cNvSpPr>
          <p:nvPr>
            <p:ph idx="1"/>
          </p:nvPr>
        </p:nvSpPr>
        <p:spPr>
          <a:xfrm>
            <a:off x="251520" y="1340768"/>
            <a:ext cx="8640960" cy="4785395"/>
          </a:xfrm>
        </p:spPr>
        <p:txBody>
          <a:bodyPr/>
          <a:lstStyle/>
          <a:p>
            <a:pPr algn="just">
              <a:lnSpc>
                <a:spcPct val="150000"/>
              </a:lnSpc>
            </a:pPr>
            <a:r>
              <a:rPr lang="en-US" sz="2000" dirty="0" smtClean="0"/>
              <a:t>The last session of the Standing Committee on Law of Patents (SCP) took place in Geneva from February 25 to 28 2013 </a:t>
            </a:r>
          </a:p>
          <a:p>
            <a:pPr algn="just">
              <a:lnSpc>
                <a:spcPct val="150000"/>
              </a:lnSpc>
            </a:pPr>
            <a:endParaRPr lang="en-US" sz="2000" dirty="0" smtClean="0"/>
          </a:p>
          <a:p>
            <a:pPr algn="just">
              <a:lnSpc>
                <a:spcPct val="150000"/>
              </a:lnSpc>
            </a:pPr>
            <a:r>
              <a:rPr lang="en-US" sz="2000" dirty="0" smtClean="0"/>
              <a:t>The SCP discussed the following issues : </a:t>
            </a:r>
          </a:p>
          <a:p>
            <a:pPr lvl="1" algn="just">
              <a:lnSpc>
                <a:spcPct val="150000"/>
              </a:lnSpc>
              <a:buFont typeface="Wingdings" charset="2"/>
              <a:buChar char="Ø"/>
            </a:pPr>
            <a:r>
              <a:rPr lang="en-US" sz="1800" dirty="0" smtClean="0"/>
              <a:t>Exceptions and limitations to patent rights</a:t>
            </a:r>
          </a:p>
          <a:p>
            <a:pPr lvl="1" algn="just">
              <a:lnSpc>
                <a:spcPct val="150000"/>
              </a:lnSpc>
              <a:buFont typeface="Wingdings" charset="2"/>
              <a:buChar char="Ø"/>
            </a:pPr>
            <a:r>
              <a:rPr lang="en-US" sz="1800" dirty="0" smtClean="0"/>
              <a:t>Quality of Patents including opposition systems </a:t>
            </a:r>
          </a:p>
          <a:p>
            <a:pPr lvl="1" algn="just">
              <a:lnSpc>
                <a:spcPct val="150000"/>
              </a:lnSpc>
              <a:buFont typeface="Wingdings" charset="2"/>
              <a:buChar char="Ø"/>
            </a:pPr>
            <a:r>
              <a:rPr lang="en-US" sz="1800" dirty="0" smtClean="0"/>
              <a:t>Patents and Health </a:t>
            </a:r>
          </a:p>
          <a:p>
            <a:pPr lvl="1" algn="just">
              <a:lnSpc>
                <a:spcPct val="150000"/>
              </a:lnSpc>
              <a:buFont typeface="Wingdings" charset="2"/>
              <a:buChar char="Ø"/>
            </a:pPr>
            <a:r>
              <a:rPr lang="en-US" sz="1800" dirty="0" smtClean="0"/>
              <a:t>Confidentiality of communications between clients and their patent advisors </a:t>
            </a:r>
          </a:p>
          <a:p>
            <a:pPr lvl="1" algn="just">
              <a:lnSpc>
                <a:spcPct val="150000"/>
              </a:lnSpc>
              <a:buFont typeface="Wingdings" charset="2"/>
              <a:buChar char="Ø"/>
            </a:pPr>
            <a:r>
              <a:rPr lang="en-US" sz="1800" dirty="0" smtClean="0"/>
              <a:t>Transfer of Technology </a:t>
            </a:r>
            <a:endParaRPr lang="en-US" sz="1800" dirty="0"/>
          </a:p>
        </p:txBody>
      </p:sp>
    </p:spTree>
    <p:extLst>
      <p:ext uri="{BB962C8B-B14F-4D97-AF65-F5344CB8AC3E}">
        <p14:creationId xmlns:p14="http://schemas.microsoft.com/office/powerpoint/2010/main" val="2009848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fr-FR" sz="2600" dirty="0" smtClean="0">
                <a:latin typeface="Arial" charset="0"/>
                <a:cs typeface="Arial" charset="0"/>
              </a:rPr>
              <a:t>   THE </a:t>
            </a:r>
            <a:r>
              <a:rPr lang="fr-FR" sz="2600" dirty="0">
                <a:latin typeface="Arial" charset="0"/>
                <a:cs typeface="Arial" charset="0"/>
              </a:rPr>
              <a:t>STANDING COMMITTEE ON LAW OF PATENTS </a:t>
            </a:r>
            <a:br>
              <a:rPr lang="fr-FR" sz="2600" dirty="0">
                <a:latin typeface="Arial" charset="0"/>
                <a:cs typeface="Arial" charset="0"/>
              </a:rPr>
            </a:br>
            <a:r>
              <a:rPr lang="fr-FR" sz="2600" dirty="0">
                <a:latin typeface="Arial" charset="0"/>
                <a:cs typeface="Arial" charset="0"/>
              </a:rPr>
              <a:t>			       PART II </a:t>
            </a:r>
          </a:p>
        </p:txBody>
      </p:sp>
      <p:sp>
        <p:nvSpPr>
          <p:cNvPr id="3" name="Espace réservé du contenu 2"/>
          <p:cNvSpPr>
            <a:spLocks noGrp="1"/>
          </p:cNvSpPr>
          <p:nvPr>
            <p:ph idx="1"/>
          </p:nvPr>
        </p:nvSpPr>
        <p:spPr>
          <a:xfrm>
            <a:off x="179512" y="980728"/>
            <a:ext cx="8784976" cy="4824536"/>
          </a:xfrm>
        </p:spPr>
        <p:txBody>
          <a:bodyPr/>
          <a:lstStyle/>
          <a:p>
            <a:pPr marL="0" indent="0" algn="just">
              <a:lnSpc>
                <a:spcPct val="110000"/>
              </a:lnSpc>
              <a:buFontTx/>
              <a:buNone/>
            </a:pPr>
            <a:r>
              <a:rPr lang="en-US" sz="1800" dirty="0" smtClean="0">
                <a:latin typeface="Arial" charset="0"/>
                <a:cs typeface="Arial" charset="0"/>
              </a:rPr>
              <a:t>For the next session of the SCP (December 9, 2013): </a:t>
            </a:r>
          </a:p>
          <a:p>
            <a:pPr marL="0" indent="0" algn="just">
              <a:lnSpc>
                <a:spcPct val="110000"/>
              </a:lnSpc>
              <a:buFontTx/>
              <a:buNone/>
            </a:pPr>
            <a:endParaRPr lang="en-US" sz="1600" dirty="0" smtClean="0">
              <a:latin typeface="Arial" charset="0"/>
              <a:cs typeface="Arial" charset="0"/>
            </a:endParaRPr>
          </a:p>
          <a:p>
            <a:pPr lvl="0"/>
            <a:r>
              <a:rPr lang="en-US" sz="1800" dirty="0"/>
              <a:t>Quality of patents: the secretariat will prepare a compilation of </a:t>
            </a:r>
            <a:r>
              <a:rPr lang="en-US" sz="1800" dirty="0" err="1"/>
              <a:t>worksharing</a:t>
            </a:r>
            <a:r>
              <a:rPr lang="en-US" sz="1800" dirty="0"/>
              <a:t> programs among patent offices and use of external information for search and examination. </a:t>
            </a:r>
            <a:endParaRPr lang="es-ES_tradnl" sz="1800" dirty="0"/>
          </a:p>
          <a:p>
            <a:pPr lvl="0"/>
            <a:r>
              <a:rPr lang="en-US" sz="1800" dirty="0"/>
              <a:t>A document compiling laws and practices on confidentiality of communications between clients and their patent advisors</a:t>
            </a:r>
            <a:endParaRPr lang="es-ES_tradnl" sz="1800" dirty="0"/>
          </a:p>
          <a:p>
            <a:pPr lvl="0"/>
            <a:r>
              <a:rPr lang="en-US" sz="1800" dirty="0"/>
              <a:t>The Secretariat will prepare a document on how 5 different exceptions/limitations are implemented by member states and a half day seminar will be organized on the </a:t>
            </a:r>
            <a:r>
              <a:rPr lang="en-US" sz="1800" dirty="0" smtClean="0"/>
              <a:t>above </a:t>
            </a:r>
            <a:r>
              <a:rPr lang="en-US" sz="1800" dirty="0"/>
              <a:t>A sharing session on countries’ use of health-related patent flexibilities </a:t>
            </a:r>
            <a:endParaRPr lang="es-ES_tradnl" sz="1800" dirty="0"/>
          </a:p>
          <a:p>
            <a:pPr lvl="0"/>
            <a:r>
              <a:rPr lang="en-US" sz="1800" dirty="0"/>
              <a:t> The Secretariat will revise the existing document on transfer of technology by adding practical examples and experiences regarding patent-related incentives and impediments </a:t>
            </a:r>
            <a:endParaRPr lang="es-ES_tradnl" sz="1800" dirty="0"/>
          </a:p>
          <a:p>
            <a:pPr marL="0" indent="0" algn="just">
              <a:buNone/>
            </a:pPr>
            <a:endParaRPr lang="en-US" sz="1800" dirty="0">
              <a:latin typeface="Arial"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fr-FR" smtClean="0">
                <a:ea typeface="ＭＳ Ｐゴシック" pitchFamily="34" charset="-128"/>
              </a:rPr>
              <a:t>	           </a:t>
            </a:r>
            <a:br>
              <a:rPr lang="fr-FR" smtClean="0">
                <a:ea typeface="ＭＳ Ｐゴシック" pitchFamily="34" charset="-128"/>
              </a:rPr>
            </a:br>
            <a:r>
              <a:rPr lang="fr-FR" smtClean="0">
                <a:ea typeface="ＭＳ Ｐゴシック" pitchFamily="34" charset="-128"/>
              </a:rPr>
              <a:t>		         </a:t>
            </a:r>
            <a:r>
              <a:rPr lang="fr-FR" sz="2600" smtClean="0">
                <a:ea typeface="ＭＳ Ｐゴシック" pitchFamily="34" charset="-128"/>
              </a:rPr>
              <a:t>NORM SETTING : </a:t>
            </a:r>
            <a:br>
              <a:rPr lang="fr-FR" sz="2600" smtClean="0">
                <a:ea typeface="ＭＳ Ｐゴシック" pitchFamily="34" charset="-128"/>
              </a:rPr>
            </a:br>
            <a:r>
              <a:rPr lang="fr-FR" sz="2600" smtClean="0">
                <a:ea typeface="ＭＳ Ｐゴシック" pitchFamily="34" charset="-128"/>
              </a:rPr>
              <a:t>		         INDUSTRIAL DESIGNS</a:t>
            </a:r>
          </a:p>
        </p:txBody>
      </p:sp>
      <p:sp>
        <p:nvSpPr>
          <p:cNvPr id="3" name="Espace réservé du contenu 2"/>
          <p:cNvSpPr>
            <a:spLocks noGrp="1"/>
          </p:cNvSpPr>
          <p:nvPr>
            <p:ph idx="1"/>
          </p:nvPr>
        </p:nvSpPr>
        <p:spPr>
          <a:xfrm>
            <a:off x="0" y="1916113"/>
            <a:ext cx="8964613" cy="4484687"/>
          </a:xfrm>
        </p:spPr>
        <p:txBody>
          <a:bodyPr/>
          <a:lstStyle/>
          <a:p>
            <a:pPr algn="just"/>
            <a:r>
              <a:rPr lang="en-US" sz="1800" b="1" smtClean="0">
                <a:solidFill>
                  <a:srgbClr val="000080"/>
                </a:solidFill>
                <a:ea typeface="ＭＳ Ｐゴシック" pitchFamily="34" charset="-128"/>
              </a:rPr>
              <a:t>THE STANDING COMMITTEE ON THE LAW OF TRADEMARKS, INDUSTRIAL DESIGNS AND GEOGRAPHICAL INDICATIONS (SCT</a:t>
            </a:r>
            <a:r>
              <a:rPr lang="en-US" sz="1700" b="1" smtClean="0">
                <a:solidFill>
                  <a:srgbClr val="000080"/>
                </a:solidFill>
                <a:ea typeface="ＭＳ Ｐゴシック" pitchFamily="34" charset="-128"/>
              </a:rPr>
              <a:t>)</a:t>
            </a:r>
          </a:p>
          <a:p>
            <a:pPr algn="just">
              <a:buFontTx/>
              <a:buNone/>
            </a:pPr>
            <a:endParaRPr lang="en-US" sz="1500" smtClean="0">
              <a:ea typeface="ＭＳ Ｐゴシック" pitchFamily="34" charset="-128"/>
            </a:endParaRPr>
          </a:p>
          <a:p>
            <a:pPr lvl="1" algn="just">
              <a:lnSpc>
                <a:spcPct val="120000"/>
              </a:lnSpc>
              <a:buFont typeface="Wingdings" pitchFamily="2" charset="2"/>
              <a:buChar char="Ø"/>
            </a:pPr>
            <a:r>
              <a:rPr lang="en-US" sz="1800" smtClean="0"/>
              <a:t>The SCT has substantially advanced work on the draft of a design law treaty. </a:t>
            </a:r>
          </a:p>
          <a:p>
            <a:pPr lvl="1" algn="just">
              <a:lnSpc>
                <a:spcPct val="120000"/>
              </a:lnSpc>
              <a:buFontTx/>
              <a:buNone/>
            </a:pPr>
            <a:endParaRPr lang="en-US" sz="1800" smtClean="0"/>
          </a:p>
          <a:p>
            <a:pPr lvl="1" algn="just">
              <a:lnSpc>
                <a:spcPct val="120000"/>
              </a:lnSpc>
              <a:buFont typeface="Wingdings" pitchFamily="2" charset="2"/>
              <a:buChar char="Ø"/>
            </a:pPr>
            <a:r>
              <a:rPr lang="en-US" sz="1800" smtClean="0"/>
              <a:t>The General Assembly 2013 will decide on whether to convene a diplomatic conference in 2014. </a:t>
            </a:r>
          </a:p>
          <a:p>
            <a:pPr lvl="1" algn="just">
              <a:lnSpc>
                <a:spcPct val="120000"/>
              </a:lnSpc>
              <a:buFont typeface="Wingdings" pitchFamily="2" charset="2"/>
              <a:buChar char="Ø"/>
            </a:pPr>
            <a:endParaRPr lang="en-US" sz="1800" smtClean="0"/>
          </a:p>
          <a:p>
            <a:pPr lvl="1" algn="just">
              <a:lnSpc>
                <a:spcPct val="120000"/>
              </a:lnSpc>
              <a:buFont typeface="Wingdings" pitchFamily="2" charset="2"/>
              <a:buChar char="Ø"/>
            </a:pPr>
            <a:r>
              <a:rPr lang="en-US" sz="1800" smtClean="0"/>
              <a:t> A </a:t>
            </a:r>
            <a:r>
              <a:rPr lang="en-US" sz="1800" i="1" smtClean="0"/>
              <a:t>business simplification treaty </a:t>
            </a:r>
            <a:r>
              <a:rPr lang="en-US" sz="1800" smtClean="0"/>
              <a:t>will </a:t>
            </a:r>
            <a:r>
              <a:rPr lang="en-US" sz="1800" smtClean="0">
                <a:solidFill>
                  <a:srgbClr val="000000"/>
                </a:solidFill>
                <a:ea typeface="ＭＳ Ｐゴシック" pitchFamily="34" charset="-128"/>
              </a:rPr>
              <a:t>simplify and standardize the registration and ancillary procedures applied </a:t>
            </a:r>
            <a:r>
              <a:rPr lang="en-US" sz="1800" smtClean="0"/>
              <a:t>to industrial designs in different countries </a:t>
            </a:r>
            <a:endParaRPr lang="fr-FR" sz="1500" smtClean="0"/>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374217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r>
              <a:rPr lang="en-US" dirty="0" smtClean="0">
                <a:ea typeface="ＭＳ Ｐゴシック" pitchFamily="34" charset="-128"/>
              </a:rPr>
              <a:t>Other Items in the SCT agenda</a:t>
            </a:r>
            <a:endParaRPr lang="en-US" dirty="0" smtClean="0">
              <a:ea typeface="ＭＳ Ｐゴシック" pitchFamily="34" charset="-128"/>
            </a:endParaRPr>
          </a:p>
        </p:txBody>
      </p:sp>
      <p:sp>
        <p:nvSpPr>
          <p:cNvPr id="49155" name="Rectangle 3"/>
          <p:cNvSpPr>
            <a:spLocks noGrp="1" noChangeArrowheads="1"/>
          </p:cNvSpPr>
          <p:nvPr>
            <p:ph type="body" idx="4294967295"/>
          </p:nvPr>
        </p:nvSpPr>
        <p:spPr/>
        <p:txBody>
          <a:bodyPr/>
          <a:lstStyle/>
          <a:p>
            <a:r>
              <a:rPr lang="en-US" dirty="0" smtClean="0">
                <a:ea typeface="ＭＳ Ｐゴシック" pitchFamily="34" charset="-128"/>
              </a:rPr>
              <a:t>SCT work on the protection of country names against registration or use of trademarks</a:t>
            </a:r>
          </a:p>
          <a:p>
            <a:r>
              <a:rPr lang="en-US" dirty="0" smtClean="0">
                <a:ea typeface="ＭＳ Ｐゴシック" pitchFamily="34" charset="-128"/>
              </a:rPr>
              <a:t>Work is situated at the interface between private trademark rights and the interests of States to control the use – and appropriation -  of their names</a:t>
            </a:r>
          </a:p>
          <a:p>
            <a:r>
              <a:rPr lang="en-US" dirty="0" smtClean="0">
                <a:ea typeface="ＭＳ Ｐゴシック" pitchFamily="34" charset="-128"/>
              </a:rPr>
              <a:t>Various background papers and a draft reference paper are under consideration</a:t>
            </a:r>
          </a:p>
          <a:p>
            <a:r>
              <a:rPr lang="en-US" dirty="0" smtClean="0">
                <a:ea typeface="ＭＳ Ｐゴシック" pitchFamily="34" charset="-128"/>
              </a:rPr>
              <a:t>Next session:  November 4 to 8. </a:t>
            </a:r>
          </a:p>
        </p:txBody>
      </p:sp>
    </p:spTree>
    <p:extLst>
      <p:ext uri="{BB962C8B-B14F-4D97-AF65-F5344CB8AC3E}">
        <p14:creationId xmlns:p14="http://schemas.microsoft.com/office/powerpoint/2010/main" val="285716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fr-FR" sz="2600" dirty="0">
                <a:latin typeface="Arial" charset="0"/>
                <a:cs typeface="Times New Roman" charset="0"/>
              </a:rPr>
              <a:t>  </a:t>
            </a:r>
            <a:r>
              <a:rPr lang="fr-FR" sz="2600" dirty="0" smtClean="0">
                <a:latin typeface="Arial" charset="0"/>
                <a:cs typeface="Times New Roman" charset="0"/>
              </a:rPr>
              <a:t/>
            </a:r>
            <a:br>
              <a:rPr lang="fr-FR" sz="2600" dirty="0" smtClean="0">
                <a:latin typeface="Arial" charset="0"/>
                <a:cs typeface="Times New Roman" charset="0"/>
              </a:rPr>
            </a:br>
            <a:r>
              <a:rPr lang="fr-FR" sz="2600" dirty="0" smtClean="0">
                <a:latin typeface="Arial" charset="0"/>
                <a:cs typeface="Times New Roman" charset="0"/>
              </a:rPr>
              <a:t>       </a:t>
            </a:r>
            <a:r>
              <a:rPr lang="fr-FR" dirty="0" smtClean="0">
                <a:cs typeface="Times New Roman"/>
              </a:rPr>
              <a:t>BEIJING </a:t>
            </a:r>
            <a:r>
              <a:rPr lang="fr-FR" dirty="0">
                <a:cs typeface="Times New Roman"/>
              </a:rPr>
              <a:t>TREATY ON AUDIOVISUAL   	</a:t>
            </a:r>
            <a:r>
              <a:rPr lang="fr-FR" dirty="0" smtClean="0">
                <a:cs typeface="Times New Roman"/>
              </a:rPr>
              <a:t/>
            </a:r>
            <a:br>
              <a:rPr lang="fr-FR" dirty="0" smtClean="0">
                <a:cs typeface="Times New Roman"/>
              </a:rPr>
            </a:br>
            <a:r>
              <a:rPr lang="fr-FR" dirty="0" smtClean="0">
                <a:cs typeface="Times New Roman"/>
              </a:rPr>
              <a:t>       PERFORMANCES </a:t>
            </a:r>
            <a:r>
              <a:rPr lang="fr-FR" dirty="0">
                <a:cs typeface="Times New Roman"/>
              </a:rPr>
              <a:t>JUNE, 26 2012 </a:t>
            </a:r>
            <a:r>
              <a:rPr lang="fr-FR" dirty="0" smtClean="0">
                <a:cs typeface="Times New Roman"/>
              </a:rPr>
              <a:t> </a:t>
            </a:r>
            <a:endParaRPr lang="fr-FR"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fr-FR" b="1">
                <a:latin typeface="Times New Roman" charset="0"/>
                <a:cs typeface="Times New Roman" charset="0"/>
              </a:rPr>
              <a:t> </a:t>
            </a:r>
            <a:r>
              <a:rPr lang="fr-FR">
                <a:latin typeface="Arial" charset="0"/>
                <a:cs typeface="Times New Roman" charset="0"/>
              </a:rPr>
              <a:t>BEIJING TREATY  </a:t>
            </a:r>
            <a:br>
              <a:rPr lang="fr-FR">
                <a:latin typeface="Arial" charset="0"/>
                <a:cs typeface="Times New Roman" charset="0"/>
              </a:rPr>
            </a:br>
            <a:r>
              <a:rPr lang="fr-FR">
                <a:latin typeface="Arial" charset="0"/>
                <a:cs typeface="Times New Roman" charset="0"/>
              </a:rPr>
              <a:t>	</a:t>
            </a:r>
            <a:endParaRPr lang="fr-FR">
              <a:latin typeface="Arial" charset="0"/>
              <a:cs typeface="Arial" charset="0"/>
            </a:endParaRPr>
          </a:p>
        </p:txBody>
      </p:sp>
      <p:sp>
        <p:nvSpPr>
          <p:cNvPr id="3" name="Espace réservé du contenu 2"/>
          <p:cNvSpPr>
            <a:spLocks noGrp="1"/>
          </p:cNvSpPr>
          <p:nvPr>
            <p:ph idx="1"/>
          </p:nvPr>
        </p:nvSpPr>
        <p:spPr>
          <a:xfrm>
            <a:off x="152400" y="1916832"/>
            <a:ext cx="8753475" cy="4209331"/>
          </a:xfrm>
        </p:spPr>
        <p:txBody>
          <a:bodyPr/>
          <a:lstStyle/>
          <a:p>
            <a:pPr algn="just"/>
            <a:r>
              <a:rPr lang="en-US" sz="2000" dirty="0" smtClean="0">
                <a:latin typeface="Arial" charset="0"/>
                <a:cs typeface="Times New Roman" charset="0"/>
              </a:rPr>
              <a:t>The treaty on audiovisual performances was adopted on </a:t>
            </a:r>
            <a:r>
              <a:rPr lang="en-US" sz="2000" dirty="0" err="1" smtClean="0">
                <a:latin typeface="Arial" charset="0"/>
                <a:cs typeface="Times New Roman" charset="0"/>
              </a:rPr>
              <a:t>june</a:t>
            </a:r>
            <a:r>
              <a:rPr lang="en-US" sz="2000" dirty="0" smtClean="0">
                <a:latin typeface="Arial" charset="0"/>
                <a:cs typeface="Times New Roman" charset="0"/>
              </a:rPr>
              <a:t> 2012. the treaty will enter into force with 30 ratifications.  </a:t>
            </a:r>
          </a:p>
          <a:p>
            <a:pPr algn="just">
              <a:buFontTx/>
              <a:buNone/>
            </a:pPr>
            <a:endParaRPr lang="en-US" sz="2000" dirty="0" smtClean="0">
              <a:latin typeface="Arial" charset="0"/>
              <a:cs typeface="Times New Roman" charset="0"/>
            </a:endParaRPr>
          </a:p>
          <a:p>
            <a:pPr algn="just"/>
            <a:r>
              <a:rPr lang="en-US" sz="2000" dirty="0" smtClean="0">
                <a:latin typeface="Arial" charset="0"/>
                <a:cs typeface="Times New Roman" charset="0"/>
              </a:rPr>
              <a:t>This treaty will strengthen the position of performers, giving them moral and economic rights for the international use of their performances. </a:t>
            </a:r>
          </a:p>
          <a:p>
            <a:pPr algn="just"/>
            <a:endParaRPr lang="en-US" sz="2000" dirty="0" smtClean="0">
              <a:latin typeface="Arial" charset="0"/>
              <a:cs typeface="Times New Roman" charset="0"/>
            </a:endParaRPr>
          </a:p>
          <a:p>
            <a:pPr algn="just">
              <a:lnSpc>
                <a:spcPct val="110000"/>
              </a:lnSpc>
            </a:pPr>
            <a:r>
              <a:rPr lang="en-US" sz="2000" dirty="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2000" dirty="0" smtClean="0">
              <a:latin typeface="Arial" charset="0"/>
              <a:cs typeface="Times New Roman" charset="0"/>
            </a:endParaRPr>
          </a:p>
          <a:p>
            <a:pPr algn="just">
              <a:lnSpc>
                <a:spcPct val="110000"/>
              </a:lnSpc>
            </a:pPr>
            <a:r>
              <a:rPr lang="en-US" sz="2000" i="1" dirty="0" smtClean="0">
                <a:latin typeface="Arial" charset="0"/>
                <a:cs typeface="Times New Roman" charset="0"/>
              </a:rPr>
              <a:t>« The conclusion of the </a:t>
            </a:r>
            <a:r>
              <a:rPr lang="en-US" sz="2000" i="1" dirty="0">
                <a:latin typeface="Arial" charset="0"/>
                <a:cs typeface="Times New Roman" charset="0"/>
              </a:rPr>
              <a:t>B</a:t>
            </a:r>
            <a:r>
              <a:rPr lang="en-US" sz="2000" i="1" dirty="0" smtClean="0">
                <a:latin typeface="Arial" charset="0"/>
                <a:cs typeface="Times New Roman" charset="0"/>
              </a:rPr>
              <a:t>eijing </a:t>
            </a:r>
            <a:r>
              <a:rPr lang="en-US" sz="2000" i="1" dirty="0">
                <a:latin typeface="Arial" charset="0"/>
                <a:cs typeface="Times New Roman" charset="0"/>
              </a:rPr>
              <a:t>T</a:t>
            </a:r>
            <a:r>
              <a:rPr lang="en-US" sz="2000" i="1" dirty="0" smtClean="0">
                <a:latin typeface="Arial" charset="0"/>
                <a:cs typeface="Times New Roman" charset="0"/>
              </a:rPr>
              <a:t>reaty is an important milestone toward closing the gap in the international rights system for audiovisual performers » </a:t>
            </a:r>
            <a:r>
              <a:rPr lang="en-US" sz="2000" dirty="0" smtClean="0">
                <a:latin typeface="Arial" charset="0"/>
                <a:cs typeface="Times New Roman" charset="0"/>
              </a:rPr>
              <a:t>WIPO Director General, Francis Gurry</a:t>
            </a:r>
            <a:endParaRPr lang="en-US" sz="2000" dirty="0" smtClean="0">
              <a:latin typeface="Arial" charset="0"/>
              <a:cs typeface="Arial" charset="0"/>
            </a:endParaRPr>
          </a:p>
          <a:p>
            <a:pPr algn="just"/>
            <a:endParaRPr lang="fr-FR" sz="1600" dirty="0">
              <a:latin typeface="Arial" charset="0"/>
              <a:cs typeface="Times New Roman" charset="0"/>
            </a:endParaRPr>
          </a:p>
          <a:p>
            <a:pPr algn="just">
              <a:buFontTx/>
              <a:buNone/>
            </a:pPr>
            <a:endParaRPr lang="fr-FR" sz="1700" dirty="0">
              <a:latin typeface="Arial" charset="0"/>
              <a:cs typeface="Times New Roman" charset="0"/>
            </a:endParaRPr>
          </a:p>
          <a:p>
            <a:pPr algn="just">
              <a:buFontTx/>
              <a:buNone/>
            </a:pPr>
            <a:endParaRPr lang="fr-FR" sz="1700" dirty="0">
              <a:latin typeface="Arial" charset="0"/>
              <a:cs typeface="Times New Roman" charset="0"/>
            </a:endParaRPr>
          </a:p>
          <a:p>
            <a:pPr algn="just"/>
            <a:endParaRPr lang="fr-FR" dirty="0">
              <a:latin typeface="Times New Roman" charset="0"/>
              <a:cs typeface="Times New Roman" charset="0"/>
            </a:endParaRPr>
          </a:p>
          <a:p>
            <a:endParaRPr lang="fr-FR"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fr-FR" sz="2800" dirty="0">
                <a:latin typeface="+mn-lt"/>
                <a:ea typeface="+mj-ea"/>
                <a:cs typeface="Times New Roman"/>
              </a:rPr>
              <a:t>MARRAKESH TREATY TO FACILITATE ACCESS TO PUBLISHED WORKS FOR PERSONS WHO ARE BLIND, VISUALLY IMPAIRED OR OTHERWISE PRINT DISABLED </a:t>
            </a:r>
            <a:endParaRPr lang="fr-FR"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fr-FR" dirty="0" smtClean="0"/>
              <a:t>	  BASICS FACTS ABOUT WIPO </a:t>
            </a:r>
            <a:endParaRPr lang="fr-FR" dirty="0"/>
          </a:p>
        </p:txBody>
      </p:sp>
      <p:sp>
        <p:nvSpPr>
          <p:cNvPr id="4" name="Espace réservé du contenu 3"/>
          <p:cNvSpPr>
            <a:spLocks noGrp="1"/>
          </p:cNvSpPr>
          <p:nvPr>
            <p:ph sz="half" idx="2"/>
          </p:nvPr>
        </p:nvSpPr>
        <p:spPr>
          <a:xfrm>
            <a:off x="3907810" y="1340768"/>
            <a:ext cx="4984670" cy="4752529"/>
          </a:xfrm>
        </p:spPr>
        <p:txBody>
          <a:bodyPr/>
          <a:lstStyle/>
          <a:p>
            <a:endParaRPr lang="fr-FR" dirty="0"/>
          </a:p>
          <a:p>
            <a:pPr algn="just">
              <a:lnSpc>
                <a:spcPct val="120000"/>
              </a:lnSpc>
            </a:pPr>
            <a:r>
              <a:rPr lang="en-US" sz="1700" dirty="0">
                <a:solidFill>
                  <a:srgbClr val="0000FF"/>
                </a:solidFill>
                <a:cs typeface="Arial Unicode MS" charset="0"/>
              </a:rPr>
              <a:t>WIPO’s </a:t>
            </a:r>
            <a:r>
              <a:rPr lang="en-US" sz="1700" dirty="0" smtClean="0">
                <a:solidFill>
                  <a:srgbClr val="0000FF"/>
                </a:solidFill>
                <a:cs typeface="Arial Unicode MS" charset="0"/>
              </a:rPr>
              <a:t>MISSION:</a:t>
            </a:r>
            <a:r>
              <a:rPr lang="en-US" sz="1700" dirty="0" smtClean="0">
                <a:cs typeface="Arial Unicode MS" charset="0"/>
              </a:rPr>
              <a:t> </a:t>
            </a:r>
            <a:r>
              <a:rPr lang="en-US" sz="1600" dirty="0">
                <a:cs typeface="Arial Unicode MS" charset="0"/>
              </a:rPr>
              <a:t>To promote the protection of IP rights worldwide and Extend the benefits of the international IP system to All member states.</a:t>
            </a:r>
          </a:p>
          <a:p>
            <a:pPr marL="0" indent="0">
              <a:buNone/>
            </a:pPr>
            <a:r>
              <a:rPr lang="en-US" sz="1400" dirty="0">
                <a:cs typeface="Arial Unicode MS" charset="0"/>
              </a:rPr>
              <a:t> </a:t>
            </a:r>
          </a:p>
          <a:p>
            <a:r>
              <a:rPr lang="fr-FR" sz="1700" dirty="0">
                <a:solidFill>
                  <a:srgbClr val="0000FF"/>
                </a:solidFill>
              </a:rPr>
              <a:t>MEMBER STATES: </a:t>
            </a:r>
            <a:r>
              <a:rPr lang="fr-FR" sz="1400" dirty="0"/>
              <a:t>186</a:t>
            </a:r>
          </a:p>
          <a:p>
            <a:pPr marL="0" indent="0">
              <a:buNone/>
            </a:pPr>
            <a:endParaRPr lang="fr-FR" sz="1400" dirty="0"/>
          </a:p>
          <a:p>
            <a:r>
              <a:rPr lang="fr-FR" sz="1700" dirty="0">
                <a:solidFill>
                  <a:srgbClr val="0000FF"/>
                </a:solidFill>
              </a:rPr>
              <a:t>OBSERVERS </a:t>
            </a:r>
            <a:r>
              <a:rPr lang="fr-FR" sz="1400" dirty="0">
                <a:solidFill>
                  <a:srgbClr val="0000FF"/>
                </a:solidFill>
              </a:rPr>
              <a:t>: </a:t>
            </a:r>
            <a:r>
              <a:rPr lang="fr-FR" sz="1400" dirty="0"/>
              <a:t>+ </a:t>
            </a:r>
            <a:r>
              <a:rPr lang="fr-FR" sz="1400" dirty="0" smtClean="0"/>
              <a:t>350 </a:t>
            </a:r>
            <a:endParaRPr lang="fr-FR" sz="1400" dirty="0"/>
          </a:p>
          <a:p>
            <a:pPr marL="0" indent="0">
              <a:buNone/>
            </a:pPr>
            <a:endParaRPr lang="fr-FR" sz="1400" dirty="0"/>
          </a:p>
          <a:p>
            <a:r>
              <a:rPr lang="fr-FR" sz="1700" dirty="0">
                <a:solidFill>
                  <a:srgbClr val="0000FF"/>
                </a:solidFill>
              </a:rPr>
              <a:t>STAFF : </a:t>
            </a:r>
            <a:r>
              <a:rPr lang="fr-FR" sz="1400" dirty="0"/>
              <a:t>950 FROM 101 COUNTRIES</a:t>
            </a:r>
          </a:p>
          <a:p>
            <a:pPr marL="0" indent="0">
              <a:buNone/>
            </a:pPr>
            <a:endParaRPr lang="fr-FR" sz="1400" dirty="0"/>
          </a:p>
          <a:p>
            <a:r>
              <a:rPr lang="fr-FR" sz="1700" dirty="0">
                <a:solidFill>
                  <a:srgbClr val="0000FF"/>
                </a:solidFill>
              </a:rPr>
              <a:t>ADMINISTERED TREATIES </a:t>
            </a:r>
            <a:r>
              <a:rPr lang="fr-FR" sz="1400" dirty="0">
                <a:solidFill>
                  <a:srgbClr val="0000FF"/>
                </a:solidFill>
              </a:rPr>
              <a:t>: </a:t>
            </a:r>
            <a:r>
              <a:rPr lang="fr-FR" sz="1400" dirty="0"/>
              <a:t>26 </a:t>
            </a:r>
          </a:p>
          <a:p>
            <a:pPr marL="0" indent="0">
              <a:buNone/>
            </a:pPr>
            <a:endParaRPr lang="fr-FR" sz="1400" dirty="0"/>
          </a:p>
          <a:p>
            <a:pPr>
              <a:lnSpc>
                <a:spcPct val="120000"/>
              </a:lnSpc>
            </a:pPr>
            <a:r>
              <a:rPr lang="fr-FR" sz="1700" dirty="0">
                <a:solidFill>
                  <a:srgbClr val="0000FF"/>
                </a:solidFill>
              </a:rPr>
              <a:t>MAIN </a:t>
            </a:r>
            <a:r>
              <a:rPr lang="fr-FR" sz="1700" dirty="0" smtClean="0">
                <a:solidFill>
                  <a:srgbClr val="0000FF"/>
                </a:solidFill>
              </a:rPr>
              <a:t>ORGANS/</a:t>
            </a:r>
            <a:r>
              <a:rPr lang="fr-FR" sz="1700" dirty="0">
                <a:solidFill>
                  <a:srgbClr val="0000FF"/>
                </a:solidFill>
              </a:rPr>
              <a:t>BODIES</a:t>
            </a:r>
            <a:r>
              <a:rPr lang="fr-FR" sz="1600" dirty="0">
                <a:solidFill>
                  <a:srgbClr val="0000FF"/>
                </a:solidFill>
              </a:rPr>
              <a:t> : </a:t>
            </a:r>
            <a:r>
              <a:rPr lang="fr-FR" sz="1400" dirty="0"/>
              <a:t>GA, CC, WIPO CONFERENCE</a:t>
            </a:r>
          </a:p>
          <a:p>
            <a:endParaRPr lang="fr-FR"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34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r>
              <a:rPr lang="fr-FR" dirty="0">
                <a:latin typeface="Times New Roman" charset="0"/>
                <a:cs typeface="Times New Roman" charset="0"/>
              </a:rPr>
              <a:t>	       </a:t>
            </a:r>
            <a:r>
              <a:rPr lang="fr-FR" dirty="0">
                <a:latin typeface="Arial" charset="0"/>
                <a:cs typeface="Times New Roman" charset="0"/>
              </a:rPr>
              <a:t> </a:t>
            </a:r>
            <a:br>
              <a:rPr lang="fr-FR" dirty="0">
                <a:latin typeface="Arial" charset="0"/>
                <a:cs typeface="Times New Roman" charset="0"/>
              </a:rPr>
            </a:br>
            <a:r>
              <a:rPr lang="fr-FR" dirty="0">
                <a:latin typeface="Arial" charset="0"/>
                <a:cs typeface="Times New Roman" charset="0"/>
              </a:rPr>
              <a:t>		</a:t>
            </a:r>
            <a:r>
              <a:rPr lang="fr-FR" dirty="0" smtClean="0">
                <a:latin typeface="Arial" charset="0"/>
                <a:cs typeface="Times New Roman" charset="0"/>
              </a:rPr>
              <a:t> MARRAKESH </a:t>
            </a:r>
            <a:r>
              <a:rPr lang="fr-FR" dirty="0">
                <a:latin typeface="Arial" charset="0"/>
                <a:cs typeface="Times New Roman" charset="0"/>
              </a:rPr>
              <a:t>TREATY</a:t>
            </a:r>
            <a:br>
              <a:rPr lang="fr-FR" dirty="0">
                <a:latin typeface="Arial" charset="0"/>
                <a:cs typeface="Times New Roman" charset="0"/>
              </a:rPr>
            </a:br>
            <a:r>
              <a:rPr lang="fr-FR" dirty="0">
                <a:latin typeface="Arial" charset="0"/>
                <a:cs typeface="Times New Roman" charset="0"/>
              </a:rPr>
              <a:t>                             </a:t>
            </a:r>
            <a:endParaRPr lang="fr-FR" dirty="0">
              <a:latin typeface="Arial" charset="0"/>
              <a:cs typeface="Arial" charset="0"/>
            </a:endParaRPr>
          </a:p>
        </p:txBody>
      </p:sp>
      <p:sp>
        <p:nvSpPr>
          <p:cNvPr id="3" name="Espace réservé du contenu 2"/>
          <p:cNvSpPr>
            <a:spLocks noGrp="1"/>
          </p:cNvSpPr>
          <p:nvPr>
            <p:ph idx="1"/>
          </p:nvPr>
        </p:nvSpPr>
        <p:spPr>
          <a:xfrm>
            <a:off x="107950" y="2276872"/>
            <a:ext cx="8883650" cy="3895328"/>
          </a:xfrm>
        </p:spPr>
        <p:txBody>
          <a:bodyPr/>
          <a:lstStyle/>
          <a:p>
            <a:pPr algn="just"/>
            <a:r>
              <a:rPr lang="en-US" sz="1800" dirty="0" smtClean="0">
                <a:latin typeface="Arial" charset="0"/>
                <a:cs typeface="Times New Roman" charset="0"/>
              </a:rPr>
              <a:t>The Diplomatic Conference took place in Marrakesh from </a:t>
            </a:r>
            <a:r>
              <a:rPr lang="en-US" sz="1800" dirty="0" err="1" smtClean="0">
                <a:latin typeface="Arial" charset="0"/>
                <a:cs typeface="Times New Roman" charset="0"/>
              </a:rPr>
              <a:t>june</a:t>
            </a:r>
            <a:r>
              <a:rPr lang="en-US" sz="1800" dirty="0" smtClean="0">
                <a:latin typeface="Arial" charset="0"/>
                <a:cs typeface="Times New Roman" charset="0"/>
              </a:rPr>
              <a:t>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314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limitations 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exchange of accessible format works across borders.  </a:t>
            </a:r>
          </a:p>
          <a:p>
            <a:pPr algn="just"/>
            <a:endParaRPr lang="fr-FR" sz="1600" dirty="0">
              <a:latin typeface="Arial" charset="0"/>
              <a:cs typeface="Times New Roman" charset="0"/>
            </a:endParaRPr>
          </a:p>
          <a:p>
            <a:pPr algn="just"/>
            <a:endParaRPr lang="fr-FR" sz="1600" dirty="0">
              <a:latin typeface="Arial" charset="0"/>
              <a:cs typeface="Times New Roman" charset="0"/>
            </a:endParaRPr>
          </a:p>
          <a:p>
            <a:pPr>
              <a:buFontTx/>
              <a:buNone/>
            </a:pPr>
            <a:endParaRPr lang="fr-FR"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9289032" cy="1008112"/>
          </a:xfrm>
        </p:spPr>
        <p:txBody>
          <a:bodyPr/>
          <a:lstStyle/>
          <a:p>
            <a:r>
              <a:rPr lang="fr-FR" sz="2600" dirty="0"/>
              <a:t> </a:t>
            </a:r>
            <a:r>
              <a:rPr lang="fr-FR" sz="2600" dirty="0" smtClean="0"/>
              <a:t>   </a:t>
            </a:r>
            <a:r>
              <a:rPr lang="fr-FR" sz="2600" dirty="0"/>
              <a:t> </a:t>
            </a:r>
            <a:r>
              <a:rPr lang="fr-FR" sz="2600" dirty="0" smtClean="0"/>
              <a:t>     </a:t>
            </a:r>
            <a:r>
              <a:rPr lang="fr-FR" sz="2400" dirty="0" smtClean="0"/>
              <a:t>INTELLECTUAL PROPERTY AND TRADITIONAL      	       </a:t>
            </a:r>
            <a:r>
              <a:rPr lang="fr-FR" sz="2400" dirty="0"/>
              <a:t> </a:t>
            </a:r>
            <a:r>
              <a:rPr lang="fr-FR" sz="2400" dirty="0" smtClean="0"/>
              <a:t> KNOWLEDGE, ACCESS TO GENETIC 				    RESOURCES AND FOLKORE  </a:t>
            </a:r>
            <a:endParaRPr lang="fr-FR" sz="2400" dirty="0"/>
          </a:p>
        </p:txBody>
      </p:sp>
      <p:sp>
        <p:nvSpPr>
          <p:cNvPr id="3" name="Espace réservé du contenu 2"/>
          <p:cNvSpPr>
            <a:spLocks noGrp="1"/>
          </p:cNvSpPr>
          <p:nvPr>
            <p:ph idx="1"/>
          </p:nvPr>
        </p:nvSpPr>
        <p:spPr>
          <a:xfrm>
            <a:off x="107504" y="1412776"/>
            <a:ext cx="8928992" cy="4536505"/>
          </a:xfrm>
        </p:spPr>
        <p:txBody>
          <a:bodyPr/>
          <a:lstStyle/>
          <a:p>
            <a:pPr algn="just"/>
            <a:r>
              <a:rPr lang="en-US" sz="1800" b="1" dirty="0" smtClean="0">
                <a:solidFill>
                  <a:srgbClr val="3366FF"/>
                </a:solidFill>
                <a:cs typeface="Arial Unicode MS" charset="0"/>
              </a:rPr>
              <a:t>AIM:</a:t>
            </a:r>
            <a:r>
              <a:rPr lang="en-US" sz="1800" b="1" dirty="0">
                <a:solidFill>
                  <a:srgbClr val="3366FF"/>
                </a:solidFill>
                <a:cs typeface="Arial Unicode MS" charset="0"/>
              </a:rPr>
              <a:t> </a:t>
            </a:r>
            <a:r>
              <a:rPr lang="en-US" sz="1800" dirty="0" smtClean="0">
                <a:cs typeface="Arial Unicode MS" charset="0"/>
              </a:rPr>
              <a:t>Generate benefits from IP </a:t>
            </a:r>
            <a:r>
              <a:rPr lang="en-US" sz="1800" dirty="0">
                <a:cs typeface="Arial Unicode MS" charset="0"/>
              </a:rPr>
              <a:t>to </a:t>
            </a:r>
            <a:r>
              <a:rPr lang="en-US" sz="1800" dirty="0" smtClean="0">
                <a:cs typeface="Arial Unicode MS" charset="0"/>
              </a:rPr>
              <a:t>support: socio</a:t>
            </a:r>
            <a:r>
              <a:rPr lang="en-US" sz="1800" dirty="0">
                <a:cs typeface="Arial Unicode MS" charset="0"/>
              </a:rPr>
              <a:t>-</a:t>
            </a:r>
            <a:r>
              <a:rPr lang="en-US" sz="1800" dirty="0" smtClean="0">
                <a:cs typeface="Arial Unicode MS" charset="0"/>
              </a:rPr>
              <a:t>economic development; cultural </a:t>
            </a:r>
            <a:r>
              <a:rPr lang="en-US" sz="1800" dirty="0">
                <a:cs typeface="Arial Unicode MS" charset="0"/>
              </a:rPr>
              <a:t>integrity of communities</a:t>
            </a:r>
            <a:r>
              <a:rPr lang="en-US" sz="1800" dirty="0" smtClean="0">
                <a:cs typeface="Arial Unicode MS" charset="0"/>
              </a:rPr>
              <a:t>; address </a:t>
            </a:r>
            <a:r>
              <a:rPr lang="en-US" sz="1800" dirty="0">
                <a:cs typeface="Arial Unicode MS" charset="0"/>
              </a:rPr>
              <a:t>concerns of indigenous peoples </a:t>
            </a:r>
          </a:p>
          <a:p>
            <a:pPr marL="0" indent="0" algn="just">
              <a:lnSpc>
                <a:spcPct val="120000"/>
              </a:lnSpc>
              <a:buNone/>
            </a:pPr>
            <a:endParaRPr lang="en-US" sz="1800" dirty="0" smtClean="0">
              <a:cs typeface="Arial Unicode MS" charset="0"/>
            </a:endParaRPr>
          </a:p>
          <a:p>
            <a:r>
              <a:rPr lang="en-US" sz="1800" b="1" dirty="0">
                <a:solidFill>
                  <a:srgbClr val="3366FF"/>
                </a:solidFill>
                <a:cs typeface="Arial Unicode MS" charset="0"/>
              </a:rPr>
              <a:t>IGC: </a:t>
            </a:r>
            <a:r>
              <a:rPr lang="en-US" sz="1800" b="1" dirty="0" smtClean="0">
                <a:solidFill>
                  <a:srgbClr val="3366FF"/>
                </a:solidFill>
                <a:cs typeface="Arial Unicode MS" charset="0"/>
              </a:rPr>
              <a:t> </a:t>
            </a:r>
            <a:r>
              <a:rPr lang="en-US" sz="1800" dirty="0" smtClean="0">
                <a:latin typeface="Arial Unicode MS" charset="0"/>
                <a:cs typeface="Arial Unicode MS" charset="0"/>
              </a:rPr>
              <a:t>Debate </a:t>
            </a:r>
            <a:r>
              <a:rPr lang="en-US" sz="1800" dirty="0">
                <a:latin typeface="Arial Unicode MS" charset="0"/>
                <a:cs typeface="Arial Unicode MS" charset="0"/>
              </a:rPr>
              <a:t>broad policy and legal questions</a:t>
            </a:r>
            <a:r>
              <a:rPr lang="en-US" sz="1800" dirty="0" smtClean="0">
                <a:latin typeface="Arial Unicode MS" charset="0"/>
                <a:cs typeface="Arial Unicode MS" charset="0"/>
              </a:rPr>
              <a:t>; share </a:t>
            </a:r>
            <a:r>
              <a:rPr lang="en-US" sz="1800" dirty="0">
                <a:latin typeface="Arial Unicode MS" charset="0"/>
                <a:cs typeface="Arial Unicode MS" charset="0"/>
              </a:rPr>
              <a:t>practical experience;  and </a:t>
            </a:r>
            <a:r>
              <a:rPr lang="en-US" sz="1800" dirty="0" smtClean="0">
                <a:latin typeface="Arial Unicode MS" charset="0"/>
                <a:cs typeface="Arial Unicode MS" charset="0"/>
              </a:rPr>
              <a:t>develop </a:t>
            </a:r>
            <a:r>
              <a:rPr lang="en-US" sz="1800" dirty="0">
                <a:latin typeface="Arial Unicode MS" charset="0"/>
                <a:cs typeface="Arial Unicode MS" charset="0"/>
              </a:rPr>
              <a:t>practical tools and </a:t>
            </a:r>
            <a:r>
              <a:rPr lang="en-US" sz="1800" dirty="0" smtClean="0">
                <a:latin typeface="Arial Unicode MS" charset="0"/>
                <a:cs typeface="Arial Unicode MS" charset="0"/>
              </a:rPr>
              <a:t>mechanisms</a:t>
            </a:r>
          </a:p>
          <a:p>
            <a:pPr marL="0" indent="0">
              <a:buNone/>
            </a:pPr>
            <a:endParaRPr lang="en-US" sz="1800" dirty="0" smtClean="0">
              <a:latin typeface="Arial Unicode MS" charset="0"/>
              <a:cs typeface="Arial Unicode MS" charset="0"/>
            </a:endParaRPr>
          </a:p>
          <a:p>
            <a:pPr lvl="1">
              <a:buFont typeface="Wingdings" charset="2"/>
              <a:buChar char="u"/>
            </a:pPr>
            <a:r>
              <a:rPr lang="en-US" sz="1500" b="1" u="sng" dirty="0">
                <a:solidFill>
                  <a:srgbClr val="3366FF"/>
                </a:solidFill>
                <a:latin typeface="Arial Unicode MS" charset="0"/>
                <a:cs typeface="Arial Unicode MS" charset="0"/>
              </a:rPr>
              <a:t> </a:t>
            </a:r>
            <a:r>
              <a:rPr lang="fr-FR" sz="1500" b="1" u="sng" dirty="0" smtClean="0">
                <a:solidFill>
                  <a:srgbClr val="3366FF"/>
                </a:solidFill>
              </a:rPr>
              <a:t>KEY </a:t>
            </a:r>
            <a:r>
              <a:rPr lang="fr-FR" sz="1500" b="1" u="sng" dirty="0">
                <a:solidFill>
                  <a:srgbClr val="3366FF"/>
                </a:solidFill>
              </a:rPr>
              <a:t>ISSUES NEGOCIATED BY THE ICG : </a:t>
            </a:r>
          </a:p>
          <a:p>
            <a:pPr marL="0" indent="0">
              <a:buNone/>
            </a:pPr>
            <a:endParaRPr lang="fr-FR" sz="1500" dirty="0"/>
          </a:p>
          <a:p>
            <a:pPr lvl="1" algn="just">
              <a:lnSpc>
                <a:spcPct val="110000"/>
              </a:lnSpc>
              <a:buFont typeface="Wingdings" charset="2"/>
              <a:buChar char="Ø"/>
            </a:pPr>
            <a:r>
              <a:rPr lang="en-US" sz="1500" dirty="0" smtClean="0"/>
              <a:t>What to protect? </a:t>
            </a:r>
            <a:r>
              <a:rPr lang="en-US" sz="1500" dirty="0" smtClean="0">
                <a:latin typeface="Arial" charset="0"/>
                <a:cs typeface="Arial" charset="0"/>
              </a:rPr>
              <a:t>definitions of TK/TCEs</a:t>
            </a:r>
          </a:p>
          <a:p>
            <a:pPr marL="457200" lvl="1" indent="0" algn="just">
              <a:lnSpc>
                <a:spcPct val="110000"/>
              </a:lnSpc>
              <a:buNone/>
            </a:pPr>
            <a:endParaRPr lang="en-US" sz="1500" dirty="0" smtClean="0"/>
          </a:p>
          <a:p>
            <a:pPr lvl="1" algn="just">
              <a:lnSpc>
                <a:spcPct val="110000"/>
              </a:lnSpc>
              <a:buFont typeface="Wingdings" charset="2"/>
              <a:buChar char="Ø"/>
            </a:pPr>
            <a:r>
              <a:rPr lang="en-US" sz="1500" dirty="0" smtClean="0"/>
              <a:t>Why protect? </a:t>
            </a:r>
            <a:r>
              <a:rPr lang="en-US" sz="1500" dirty="0" smtClean="0">
                <a:latin typeface="Arial" charset="0"/>
                <a:cs typeface="Arial" charset="0"/>
              </a:rPr>
              <a:t>Objectives</a:t>
            </a:r>
          </a:p>
          <a:p>
            <a:pPr marL="457200" lvl="1" indent="0" algn="just">
              <a:lnSpc>
                <a:spcPct val="110000"/>
              </a:lnSpc>
              <a:buNone/>
            </a:pPr>
            <a:endParaRPr lang="en-US" sz="1500" dirty="0" smtClean="0"/>
          </a:p>
          <a:p>
            <a:pPr lvl="1" algn="just">
              <a:lnSpc>
                <a:spcPct val="110000"/>
              </a:lnSpc>
              <a:buFont typeface="Wingdings" charset="2"/>
              <a:buChar char="Ø"/>
            </a:pPr>
            <a:r>
              <a:rPr lang="en-US" sz="1500" dirty="0" smtClean="0"/>
              <a:t>Who will benefit? </a:t>
            </a:r>
            <a:r>
              <a:rPr lang="en-US" sz="1500" dirty="0" smtClean="0">
                <a:latin typeface="Arial" charset="0"/>
                <a:cs typeface="Arial" charset="0"/>
              </a:rPr>
              <a:t>Beneficiaries</a:t>
            </a:r>
          </a:p>
          <a:p>
            <a:pPr lvl="1" algn="just">
              <a:lnSpc>
                <a:spcPct val="110000"/>
              </a:lnSpc>
              <a:buFont typeface="Wingdings" charset="2"/>
              <a:buChar char="Ø"/>
            </a:pPr>
            <a:endParaRPr lang="fr-FR" sz="1500" dirty="0"/>
          </a:p>
          <a:p>
            <a:pPr lvl="1" algn="just">
              <a:lnSpc>
                <a:spcPct val="110000"/>
              </a:lnSpc>
              <a:buFont typeface="Wingdings" charset="2"/>
              <a:buChar char="Ø"/>
            </a:pPr>
            <a:r>
              <a:rPr lang="fr-FR" sz="1500" dirty="0"/>
              <a:t>How to </a:t>
            </a:r>
            <a:r>
              <a:rPr lang="fr-FR" sz="1500" dirty="0" err="1"/>
              <a:t>protect</a:t>
            </a:r>
            <a:r>
              <a:rPr lang="fr-FR" sz="1500" dirty="0"/>
              <a:t>? </a:t>
            </a:r>
            <a:r>
              <a:rPr lang="en-US" sz="1500" dirty="0">
                <a:latin typeface="Arial" charset="0"/>
                <a:cs typeface="Arial" charset="0"/>
              </a:rPr>
              <a:t>rights to be granted; limitations and exceptions; term of protection </a:t>
            </a:r>
            <a:r>
              <a:rPr lang="en-US" sz="1500" dirty="0" err="1">
                <a:latin typeface="Arial" charset="0"/>
                <a:cs typeface="Arial" charset="0"/>
              </a:rPr>
              <a:t>etc</a:t>
            </a:r>
            <a:endParaRPr lang="en-US" sz="1500" dirty="0">
              <a:latin typeface="Arial" charset="0"/>
              <a:cs typeface="Arial" charset="0"/>
            </a:endParaRPr>
          </a:p>
          <a:p>
            <a:pPr algn="just">
              <a:lnSpc>
                <a:spcPct val="110000"/>
              </a:lnSpc>
            </a:pPr>
            <a:endParaRPr lang="en-US" sz="1800" dirty="0" smtClean="0">
              <a:latin typeface="Arial Unicode MS" charset="0"/>
              <a:cs typeface="Arial Unicode MS" charset="0"/>
            </a:endParaRPr>
          </a:p>
          <a:p>
            <a:pPr marL="0" indent="0" algn="just">
              <a:lnSpc>
                <a:spcPct val="120000"/>
              </a:lnSpc>
              <a:buNone/>
            </a:pPr>
            <a:endParaRPr lang="en-US" sz="1800" dirty="0">
              <a:latin typeface="Arial Unicode MS" charset="0"/>
              <a:cs typeface="Arial Unicode MS" charset="0"/>
            </a:endParaRPr>
          </a:p>
          <a:p>
            <a:pPr algn="just"/>
            <a:endParaRPr lang="en-US" sz="1800" dirty="0" smtClean="0">
              <a:cs typeface="Arial Unicode MS" charset="0"/>
            </a:endParaRPr>
          </a:p>
          <a:p>
            <a:pPr algn="just"/>
            <a:endParaRPr lang="fr-FR"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080" y="3429000"/>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3429000"/>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60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036496" cy="922114"/>
          </a:xfrm>
        </p:spPr>
        <p:txBody>
          <a:bodyPr/>
          <a:lstStyle/>
          <a:p>
            <a:r>
              <a:rPr lang="fr-FR" sz="2400" dirty="0" smtClean="0"/>
              <a:t>	  INTELLECTUAL </a:t>
            </a:r>
            <a:r>
              <a:rPr lang="fr-FR" sz="2400" dirty="0"/>
              <a:t>PROPERTY AND TRADITIONAL      	   </a:t>
            </a:r>
            <a:r>
              <a:rPr lang="fr-FR" sz="2400" dirty="0" smtClean="0"/>
              <a:t>       KNOWLEDGE</a:t>
            </a:r>
            <a:r>
              <a:rPr lang="fr-FR" sz="2400" dirty="0"/>
              <a:t>, ACCESS TO GENETIC 				    </a:t>
            </a:r>
            <a:r>
              <a:rPr lang="fr-FR" sz="2400" dirty="0" smtClean="0"/>
              <a:t>  RESOURCES </a:t>
            </a:r>
            <a:r>
              <a:rPr lang="fr-FR" sz="2400" dirty="0"/>
              <a:t>AND FOLKORE </a:t>
            </a:r>
          </a:p>
        </p:txBody>
      </p:sp>
      <p:sp>
        <p:nvSpPr>
          <p:cNvPr id="3" name="Espace réservé du contenu 2"/>
          <p:cNvSpPr>
            <a:spLocks noGrp="1"/>
          </p:cNvSpPr>
          <p:nvPr>
            <p:ph idx="1"/>
          </p:nvPr>
        </p:nvSpPr>
        <p:spPr>
          <a:xfrm>
            <a:off x="323528" y="3284984"/>
            <a:ext cx="8496944" cy="2841179"/>
          </a:xfrm>
        </p:spPr>
        <p:txBody>
          <a:bodyPr/>
          <a:lstStyle/>
          <a:p>
            <a:r>
              <a:rPr lang="fr-FR" sz="1800" b="1" dirty="0" smtClean="0">
                <a:solidFill>
                  <a:srgbClr val="3366FF"/>
                </a:solidFill>
              </a:rPr>
              <a:t>STATUS : </a:t>
            </a:r>
            <a:r>
              <a:rPr lang="en-US" sz="1800" dirty="0">
                <a:latin typeface="Arial"/>
                <a:cs typeface="Arial"/>
              </a:rPr>
              <a:t>Maturing process - common objectives/core </a:t>
            </a:r>
            <a:r>
              <a:rPr lang="en-US" sz="1800" dirty="0" smtClean="0">
                <a:latin typeface="Arial"/>
                <a:cs typeface="Arial"/>
              </a:rPr>
              <a:t>principles</a:t>
            </a:r>
          </a:p>
          <a:p>
            <a:pPr marL="0" indent="0">
              <a:buNone/>
            </a:pPr>
            <a:endParaRPr lang="en-US" sz="1800" dirty="0" smtClean="0">
              <a:latin typeface="Arial"/>
              <a:cs typeface="Arial"/>
            </a:endParaRPr>
          </a:p>
          <a:p>
            <a:pPr lvl="1" algn="just">
              <a:lnSpc>
                <a:spcPct val="120000"/>
              </a:lnSpc>
              <a:buFont typeface="Wingdings" charset="2"/>
              <a:buChar char="Ø"/>
            </a:pPr>
            <a:r>
              <a:rPr lang="en-US" sz="1800" dirty="0" smtClean="0">
                <a:latin typeface="Arial"/>
                <a:cs typeface="Arial"/>
              </a:rPr>
              <a:t>Draft texts have been prepared on the three issues </a:t>
            </a:r>
          </a:p>
          <a:p>
            <a:pPr lvl="1" algn="just">
              <a:lnSpc>
                <a:spcPct val="120000"/>
              </a:lnSpc>
              <a:buFont typeface="Wingdings" charset="2"/>
              <a:buChar char="Ø"/>
            </a:pPr>
            <a:r>
              <a:rPr lang="en-US" sz="1800" dirty="0" smtClean="0">
                <a:latin typeface="Arial" charset="0"/>
                <a:cs typeface="Arial" charset="0"/>
              </a:rPr>
              <a:t>WIPO </a:t>
            </a:r>
            <a:r>
              <a:rPr lang="en-US" sz="1800" dirty="0">
                <a:latin typeface="Arial" charset="0"/>
                <a:cs typeface="Arial" charset="0"/>
              </a:rPr>
              <a:t>General Assembly 2013 is invited to take stock of and consider the 3 texts, progress made and decide on convening a diplomatic </a:t>
            </a:r>
            <a:r>
              <a:rPr lang="en-US" sz="1800" dirty="0" smtClean="0">
                <a:latin typeface="Arial" charset="0"/>
                <a:cs typeface="Arial" charset="0"/>
              </a:rPr>
              <a:t>conference</a:t>
            </a:r>
            <a:endParaRPr lang="en-US" sz="1800" i="1" dirty="0" smtClean="0">
              <a:latin typeface="Arial" charset="0"/>
              <a:cs typeface="Arial" charset="0"/>
            </a:endParaRPr>
          </a:p>
          <a:p>
            <a:pPr lvl="1" algn="just">
              <a:lnSpc>
                <a:spcPct val="120000"/>
              </a:lnSpc>
              <a:buFont typeface="Wingdings" charset="2"/>
              <a:buChar char="Ø"/>
            </a:pPr>
            <a:r>
              <a:rPr lang="en-US" sz="1800" dirty="0" smtClean="0">
                <a:latin typeface="Arial" charset="0"/>
                <a:cs typeface="Arial" charset="0"/>
              </a:rPr>
              <a:t>The </a:t>
            </a:r>
            <a:r>
              <a:rPr lang="en-US" sz="1800" dirty="0">
                <a:latin typeface="Arial" charset="0"/>
                <a:cs typeface="Arial" charset="0"/>
              </a:rPr>
              <a:t>GA will also decide on the mandate of the IGC for the biennium 2013-2014. </a:t>
            </a:r>
            <a:endParaRPr lang="en-US" sz="1800" dirty="0">
              <a:latin typeface="Arial"/>
              <a:cs typeface="Arial"/>
            </a:endParaRPr>
          </a:p>
          <a:p>
            <a:pPr marL="0" indent="0">
              <a:buNone/>
            </a:pPr>
            <a:endParaRPr lang="fr-FR" dirty="0"/>
          </a:p>
        </p:txBody>
      </p:sp>
      <p:pic>
        <p:nvPicPr>
          <p:cNvPr id="4" name="Picture 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32240" y="1412776"/>
            <a:ext cx="2232000" cy="1691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t="13464" b="13464"/>
          <a:stretch>
            <a:fillRect/>
          </a:stretch>
        </p:blipFill>
        <p:spPr bwMode="auto">
          <a:xfrm>
            <a:off x="179512" y="1340768"/>
            <a:ext cx="2232248" cy="1689051"/>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55405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r>
              <a:rPr lang="fr-FR">
                <a:latin typeface="Arial" charset="0"/>
                <a:cs typeface="Arial" charset="0"/>
              </a:rPr>
              <a:t>      MAJOR ECONOMIC STUDIES ON IP</a:t>
            </a: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fr-FR" sz="1500" dirty="0">
                <a:latin typeface="Arial" charset="0"/>
                <a:cs typeface="Arial" charset="0"/>
              </a:rPr>
              <a:t>A NEW WIPO UNIT  – THE ECONOMICS AND STATISTICS DIVISION- REFLECTS THE GROWING CONSENSUS ON THE IMPORTANCE OF THE ECONOMIC DIMENSION OF IP. </a:t>
            </a:r>
          </a:p>
          <a:p>
            <a:pPr algn="just">
              <a:buFontTx/>
              <a:buNone/>
            </a:pPr>
            <a:endParaRPr lang="fr-FR" sz="1500" dirty="0">
              <a:latin typeface="Arial" charset="0"/>
              <a:cs typeface="Arial" charset="0"/>
            </a:endParaRPr>
          </a:p>
          <a:p>
            <a:pPr algn="just"/>
            <a:r>
              <a:rPr lang="fr-FR" sz="1500" dirty="0">
                <a:latin typeface="Arial" charset="0"/>
                <a:cs typeface="Arial" charset="0"/>
              </a:rPr>
              <a:t>THE DIVISION APPLIES STATISTIC AND ECONOMIC ANALYSIS TO THE USE OF WIPO SERVICES.</a:t>
            </a:r>
          </a:p>
          <a:p>
            <a:pPr algn="just">
              <a:buFontTx/>
              <a:buNone/>
            </a:pPr>
            <a:endParaRPr lang="fr-FR" sz="1500" dirty="0">
              <a:latin typeface="Arial" charset="0"/>
              <a:cs typeface="Arial" charset="0"/>
            </a:endParaRPr>
          </a:p>
          <a:p>
            <a:pPr algn="just"/>
            <a:r>
              <a:rPr lang="fr-FR" sz="1500" dirty="0">
                <a:latin typeface="Arial" charset="0"/>
                <a:cs typeface="Arial" charset="0"/>
              </a:rPr>
              <a:t>THIS NEW STRUCTURE ALSO IMPROVES WIPO </a:t>
            </a:r>
            <a:r>
              <a:rPr lang="fr-FR" sz="1500" dirty="0" smtClean="0">
                <a:latin typeface="Arial" charset="0"/>
                <a:cs typeface="Arial" charset="0"/>
              </a:rPr>
              <a:t>ECONOMIC INSIGHT </a:t>
            </a:r>
            <a:r>
              <a:rPr lang="fr-FR" sz="1500" dirty="0">
                <a:latin typeface="Arial" charset="0"/>
                <a:cs typeface="Arial" charset="0"/>
              </a:rPr>
              <a:t>ON </a:t>
            </a:r>
            <a:r>
              <a:rPr lang="fr-FR" sz="1500" dirty="0" smtClean="0">
                <a:latin typeface="Arial" charset="0"/>
                <a:cs typeface="Arial" charset="0"/>
              </a:rPr>
              <a:t>IP DEVELOPMENT. </a:t>
            </a:r>
            <a:endParaRPr lang="fr-FR" sz="1500" dirty="0">
              <a:latin typeface="Arial" charset="0"/>
              <a:cs typeface="Arial" charset="0"/>
            </a:endParaRPr>
          </a:p>
          <a:p>
            <a:pPr algn="just"/>
            <a:endParaRPr lang="fr-FR" sz="1700" dirty="0">
              <a:latin typeface="Arial" charset="0"/>
              <a:cs typeface="Arial" charset="0"/>
            </a:endParaRPr>
          </a:p>
          <a:p>
            <a:pPr algn="just"/>
            <a:endParaRPr lang="fr-FR" sz="1700" dirty="0">
              <a:latin typeface="Arial" charset="0"/>
              <a:cs typeface="Arial" charset="0"/>
            </a:endParaRPr>
          </a:p>
          <a:p>
            <a:endParaRPr lang="fr-FR" sz="1700" dirty="0">
              <a:latin typeface="Arial"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04813"/>
            <a:ext cx="8077200" cy="641350"/>
          </a:xfrm>
        </p:spPr>
        <p:txBody>
          <a:bodyPr>
            <a:spAutoFit/>
          </a:bodyPr>
          <a:lstStyle/>
          <a:p>
            <a:r>
              <a:rPr lang="en-US" dirty="0">
                <a:solidFill>
                  <a:schemeClr val="accent2"/>
                </a:solidFill>
              </a:rPr>
              <a:t>Strategic realignment within WIPO</a:t>
            </a: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atin typeface="Charcoal" charset="0"/>
              </a:rPr>
              <a:t>Economics and Statistics Division</a:t>
            </a:r>
          </a:p>
          <a:p>
            <a:pPr algn="ctr" eaLnBrk="0" hangingPunct="0">
              <a:spcBef>
                <a:spcPct val="0"/>
              </a:spcBef>
            </a:pPr>
            <a:r>
              <a:rPr lang="en-US" i="1">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atin typeface="Charcoal" charset="0"/>
              </a:rPr>
              <a:t>IP Statistics </a:t>
            </a:r>
            <a:br>
              <a:rPr lang="en-US">
                <a:latin typeface="Charcoal" charset="0"/>
              </a:rPr>
            </a:br>
            <a:r>
              <a:rPr lang="en-US">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atin typeface="Charcoal" charset="0"/>
              </a:rPr>
              <a:t>Economics </a:t>
            </a:r>
            <a:br>
              <a:rPr lang="en-US">
                <a:latin typeface="Charcoal" charset="0"/>
              </a:rPr>
            </a:br>
            <a:r>
              <a:rPr lang="en-US">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atin typeface="Charcoal" charset="0"/>
              </a:rPr>
              <a:t>Data Development </a:t>
            </a:r>
            <a:br>
              <a:rPr lang="en-US">
                <a:latin typeface="Charcoal" charset="0"/>
              </a:rPr>
            </a:br>
            <a:r>
              <a:rPr lang="en-US">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01706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0" y="304800"/>
            <a:ext cx="10515600" cy="914400"/>
          </a:xfrm>
        </p:spPr>
        <p:txBody>
          <a:bodyPr/>
          <a:lstStyle/>
          <a:p>
            <a:r>
              <a:rPr lang="fr-FR" sz="3200" dirty="0">
                <a:latin typeface="Arial" charset="0"/>
                <a:cs typeface="Arial" charset="0"/>
              </a:rPr>
              <a:t>  </a:t>
            </a:r>
            <a:r>
              <a:rPr lang="en-US" sz="3200" dirty="0"/>
              <a:t>Trend in Hague filings (designs)</a:t>
            </a:r>
            <a:endParaRPr lang="fr-FR" sz="32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27050" y="404813"/>
            <a:ext cx="8077200" cy="641350"/>
          </a:xfrm>
        </p:spPr>
        <p:txBody>
          <a:bodyPr>
            <a:spAutoFit/>
          </a:bodyPr>
          <a:lstStyle/>
          <a:p>
            <a:r>
              <a:rPr lang="en-US">
                <a:solidFill>
                  <a:schemeClr val="accent2"/>
                </a:solidFill>
              </a:rPr>
              <a:t>Demand for IP rights has grown</a:t>
            </a: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03350" y="1217613"/>
            <a:ext cx="5616575" cy="464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475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27050" y="222250"/>
            <a:ext cx="8077200" cy="1190625"/>
          </a:xfrm>
        </p:spPr>
        <p:txBody>
          <a:bodyPr>
            <a:spAutoFit/>
          </a:bodyPr>
          <a:lstStyle/>
          <a:p>
            <a:r>
              <a:rPr lang="en-US">
                <a:solidFill>
                  <a:schemeClr val="accent2"/>
                </a:solidFill>
              </a:rPr>
              <a:t>More inventions and greater internationalization</a:t>
            </a: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17663"/>
            <a:ext cx="5473700" cy="42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354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r>
              <a:rPr lang="fr-FR" dirty="0" smtClean="0"/>
              <a:t>	   STUDIES AND REPORTS </a:t>
            </a:r>
            <a:endParaRPr lang="fr-FR" dirty="0"/>
          </a:p>
        </p:txBody>
      </p:sp>
      <p:sp>
        <p:nvSpPr>
          <p:cNvPr id="3" name="Espace réservé du contenu 2"/>
          <p:cNvSpPr>
            <a:spLocks noGrp="1"/>
          </p:cNvSpPr>
          <p:nvPr>
            <p:ph idx="1"/>
          </p:nvPr>
        </p:nvSpPr>
        <p:spPr>
          <a:xfrm>
            <a:off x="359024" y="1484784"/>
            <a:ext cx="8784976" cy="4352925"/>
          </a:xfrm>
        </p:spPr>
        <p:txBody>
          <a:bodyPr/>
          <a:lstStyle/>
          <a:p>
            <a:pPr lvl="0"/>
            <a:r>
              <a:rPr lang="en-US" sz="1800" b="1" dirty="0" smtClean="0"/>
              <a:t>World </a:t>
            </a:r>
            <a:r>
              <a:rPr lang="en-US" sz="1800" b="1" dirty="0"/>
              <a:t>Intellectual Property Indicators (WIPI)</a:t>
            </a:r>
            <a:r>
              <a:rPr lang="en-US" sz="1800" dirty="0"/>
              <a:t>: This is our flagship IP statistics publication. It provides an overview of latest trend in IP filings and registrations covering more than 100 </a:t>
            </a:r>
            <a:r>
              <a:rPr lang="en-US" sz="1800" dirty="0" smtClean="0"/>
              <a:t>offices</a:t>
            </a:r>
            <a:r>
              <a:rPr lang="en-US" sz="1800" dirty="0"/>
              <a:t> </a:t>
            </a:r>
            <a:r>
              <a:rPr lang="en-US" sz="1800" dirty="0" smtClean="0"/>
              <a:t>: </a:t>
            </a:r>
            <a:r>
              <a:rPr lang="en-US" sz="1800" u="sng" dirty="0">
                <a:hlinkClick r:id="rId2"/>
              </a:rPr>
              <a:t>http://www.wipo.int/ipstats/en/wipi/index.html</a:t>
            </a:r>
            <a:endParaRPr lang="es-ES_tradnl" sz="1800" dirty="0"/>
          </a:p>
          <a:p>
            <a:r>
              <a:rPr lang="en-US" sz="1800" b="1" dirty="0" smtClean="0"/>
              <a:t>The </a:t>
            </a:r>
            <a:r>
              <a:rPr lang="en-US" sz="1800" b="1" dirty="0"/>
              <a:t>PCT Yearly Review </a:t>
            </a:r>
            <a:r>
              <a:rPr lang="en-US" sz="1800" dirty="0"/>
              <a:t>provides an overview of the performance </a:t>
            </a:r>
            <a:r>
              <a:rPr lang="en-US" sz="1800" dirty="0" smtClean="0"/>
              <a:t>and development </a:t>
            </a:r>
            <a:r>
              <a:rPr lang="en-US" sz="1800" dirty="0"/>
              <a:t>of the PCT </a:t>
            </a:r>
            <a:r>
              <a:rPr lang="en-US" sz="1800" dirty="0" smtClean="0"/>
              <a:t>system. It </a:t>
            </a:r>
            <a:r>
              <a:rPr lang="en-US" sz="1800" dirty="0"/>
              <a:t>includes a comprehensive set of statistics for the latest available </a:t>
            </a:r>
            <a:r>
              <a:rPr lang="en-US" sz="1800" dirty="0" smtClean="0"/>
              <a:t>year </a:t>
            </a:r>
            <a:r>
              <a:rPr lang="en-US" sz="1800" dirty="0"/>
              <a:t>See: </a:t>
            </a:r>
            <a:r>
              <a:rPr lang="en-US" sz="1800" u="sng" dirty="0">
                <a:hlinkClick r:id="rId3"/>
              </a:rPr>
              <a:t>http://www.wipo.int/ipstats/en/statistics/pct/</a:t>
            </a:r>
            <a:endParaRPr lang="es-ES_tradnl" sz="1800" dirty="0"/>
          </a:p>
          <a:p>
            <a:r>
              <a:rPr lang="en-US" sz="1800" dirty="0"/>
              <a:t> </a:t>
            </a:r>
            <a:r>
              <a:rPr lang="en-US" sz="1800" b="1" dirty="0" smtClean="0"/>
              <a:t>Madrid </a:t>
            </a:r>
            <a:r>
              <a:rPr lang="en-US" sz="1800" b="1" dirty="0"/>
              <a:t>Yearly Review</a:t>
            </a:r>
            <a:r>
              <a:rPr lang="en-US" sz="1800" dirty="0"/>
              <a:t>: </a:t>
            </a:r>
            <a:r>
              <a:rPr lang="en-US" sz="1800" u="sng" dirty="0" smtClean="0">
                <a:hlinkClick r:id="rId4"/>
              </a:rPr>
              <a:t>http</a:t>
            </a:r>
            <a:r>
              <a:rPr lang="en-US" sz="1800" u="sng" dirty="0">
                <a:hlinkClick r:id="rId4"/>
              </a:rPr>
              <a:t>://www.wipo.int/ipstats/en/</a:t>
            </a:r>
            <a:endParaRPr lang="es-ES_tradnl" sz="1800" dirty="0"/>
          </a:p>
          <a:p>
            <a:r>
              <a:rPr lang="en-US" sz="1800" dirty="0"/>
              <a:t> </a:t>
            </a:r>
            <a:r>
              <a:rPr lang="en-US" sz="1800" b="1" dirty="0" smtClean="0"/>
              <a:t>Hague </a:t>
            </a:r>
            <a:r>
              <a:rPr lang="en-US" sz="1800" b="1" dirty="0"/>
              <a:t>Yearly Review</a:t>
            </a:r>
            <a:r>
              <a:rPr lang="en-US" sz="1800" dirty="0"/>
              <a:t>: </a:t>
            </a:r>
            <a:r>
              <a:rPr lang="en-US" sz="1800" u="sng" dirty="0" smtClean="0">
                <a:hlinkClick r:id="rId4"/>
              </a:rPr>
              <a:t>http</a:t>
            </a:r>
            <a:r>
              <a:rPr lang="en-US" sz="1800" u="sng" dirty="0">
                <a:hlinkClick r:id="rId4"/>
              </a:rPr>
              <a:t>://www.wipo.int/ipstats/en/</a:t>
            </a:r>
            <a:endParaRPr lang="es-ES_tradnl" sz="1800" dirty="0"/>
          </a:p>
          <a:p>
            <a:r>
              <a:rPr lang="en-US" sz="1800" dirty="0"/>
              <a:t> </a:t>
            </a:r>
            <a:r>
              <a:rPr lang="en-US" sz="1800" b="1" dirty="0" smtClean="0"/>
              <a:t>The </a:t>
            </a:r>
            <a:r>
              <a:rPr lang="en-US" sz="1800" b="1" i="1" dirty="0"/>
              <a:t>WIPO IP Facts and Figures </a:t>
            </a:r>
            <a:r>
              <a:rPr lang="en-US" sz="1800" dirty="0"/>
              <a:t>provides an overview of intellectual property (IP) activity based on the latest available year of statistics. </a:t>
            </a:r>
            <a:r>
              <a:rPr lang="en-US" sz="1800" dirty="0" smtClean="0"/>
              <a:t>It serves </a:t>
            </a:r>
            <a:r>
              <a:rPr lang="en-US" sz="1800" dirty="0"/>
              <a:t>as a quick reference guide for </a:t>
            </a:r>
            <a:r>
              <a:rPr lang="en-US" sz="1800" dirty="0" smtClean="0"/>
              <a:t>statistics: </a:t>
            </a:r>
            <a:r>
              <a:rPr lang="en-US" sz="1800" u="sng" dirty="0" smtClean="0">
                <a:hlinkClick r:id="rId4"/>
              </a:rPr>
              <a:t>http</a:t>
            </a:r>
            <a:r>
              <a:rPr lang="en-US" sz="1800" u="sng" dirty="0">
                <a:hlinkClick r:id="rId4"/>
              </a:rPr>
              <a:t>://www.wipo.int/ipstats/en</a:t>
            </a:r>
            <a:r>
              <a:rPr lang="en-US" sz="1800" u="sng" dirty="0" smtClean="0">
                <a:hlinkClick r:id="rId4"/>
              </a:rPr>
              <a:t>/</a:t>
            </a:r>
            <a:endParaRPr lang="en-US" sz="1800" u="sng" dirty="0" smtClean="0"/>
          </a:p>
          <a:p>
            <a:r>
              <a:rPr lang="en-US" sz="1800" b="1" dirty="0" smtClean="0"/>
              <a:t>WIPO </a:t>
            </a:r>
            <a:r>
              <a:rPr lang="en-US" sz="1800" b="1" dirty="0"/>
              <a:t>IP Statistics Data Center</a:t>
            </a:r>
            <a:r>
              <a:rPr lang="en-US" sz="1800" dirty="0"/>
              <a:t> is an on-line service enabling access to WIPO’s statistical data. Users can select from a wide range of indicators and view or download data according to their </a:t>
            </a:r>
            <a:r>
              <a:rPr lang="en-US" sz="1800" dirty="0" smtClean="0"/>
              <a:t>needs: </a:t>
            </a:r>
            <a:r>
              <a:rPr lang="en-US" sz="1800" u="sng" dirty="0" smtClean="0">
                <a:hlinkClick r:id="rId5"/>
              </a:rPr>
              <a:t>http</a:t>
            </a:r>
            <a:r>
              <a:rPr lang="en-US" sz="1800" u="sng" dirty="0">
                <a:hlinkClick r:id="rId5"/>
              </a:rPr>
              <a:t>://ipstatsdb.wipo.org/ipstatv2/ipstats/patentsSearch</a:t>
            </a:r>
            <a:endParaRPr lang="es-ES_tradnl" sz="1800" dirty="0"/>
          </a:p>
          <a:p>
            <a:endParaRPr lang="es-ES_tradnl" sz="1800" dirty="0"/>
          </a:p>
          <a:p>
            <a:endParaRPr lang="es-ES_tradnl" sz="1800" dirty="0"/>
          </a:p>
          <a:p>
            <a:pPr marL="0" indent="0" algn="just">
              <a:lnSpc>
                <a:spcPct val="130000"/>
              </a:lnSpc>
              <a:buNone/>
            </a:pPr>
            <a:endParaRPr lang="en-US" sz="1800" dirty="0"/>
          </a:p>
        </p:txBody>
      </p:sp>
    </p:spTree>
    <p:extLst>
      <p:ext uri="{BB962C8B-B14F-4D97-AF65-F5344CB8AC3E}">
        <p14:creationId xmlns:p14="http://schemas.microsoft.com/office/powerpoint/2010/main" val="3990621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defRPr/>
            </a:pPr>
            <a:r>
              <a:rPr lang="fr-FR" dirty="0" smtClean="0">
                <a:latin typeface="+mn-lt"/>
                <a:ea typeface="+mj-ea"/>
                <a:cs typeface="Times New Roman"/>
              </a:rPr>
              <a:t> THE </a:t>
            </a:r>
            <a:r>
              <a:rPr lang="fr-FR" dirty="0">
                <a:latin typeface="+mn-lt"/>
                <a:ea typeface="+mj-ea"/>
                <a:cs typeface="Times New Roman"/>
              </a:rPr>
              <a:t>GLOBAL INNOVATION INDEX 2013 </a:t>
            </a:r>
            <a:endParaRPr lang="fr-FR" dirty="0">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dirty="0" smtClean="0"/>
              <a:t>Annual </a:t>
            </a:r>
            <a:r>
              <a:rPr lang="en-US" sz="1600" dirty="0"/>
              <a:t>publication that provides the latest trends in innovation activities across the </a:t>
            </a:r>
            <a:r>
              <a:rPr lang="en-US" sz="1600" dirty="0" smtClean="0"/>
              <a:t>world. </a:t>
            </a:r>
            <a:r>
              <a:rPr lang="en-US" sz="1600" dirty="0"/>
              <a:t>It is co-published by INSEAD, Cornell </a:t>
            </a:r>
            <a:r>
              <a:rPr lang="en-US" sz="1600" dirty="0" smtClean="0"/>
              <a:t>Univ. and </a:t>
            </a:r>
            <a:r>
              <a:rPr lang="en-US" sz="1600" dirty="0"/>
              <a:t>WIPO </a:t>
            </a:r>
            <a:r>
              <a:rPr lang="en-US" sz="1600" u="sng" dirty="0" smtClean="0">
                <a:hlinkClick r:id="rId2"/>
              </a:rPr>
              <a:t>http</a:t>
            </a:r>
            <a:r>
              <a:rPr lang="en-US" sz="1600" u="sng" dirty="0">
                <a:hlinkClick r:id="rId2"/>
              </a:rPr>
              <a:t>://</a:t>
            </a:r>
            <a:r>
              <a:rPr lang="en-US" sz="1600" u="sng" dirty="0" smtClean="0">
                <a:hlinkClick r:id="rId2"/>
              </a:rPr>
              <a:t>www.wipo.int/econ_stat/en/economics/gii/index.html</a:t>
            </a:r>
            <a:endParaRPr lang="en-US" sz="1600" u="sng" dirty="0" smtClean="0"/>
          </a:p>
          <a:p>
            <a:pPr marL="0" lvl="0" indent="0" algn="just">
              <a:buNone/>
              <a:defRPr/>
            </a:pPr>
            <a:endParaRPr lang="es-ES_tradnl" sz="1600" dirty="0"/>
          </a:p>
          <a:p>
            <a:pPr algn="just">
              <a:defRPr/>
            </a:pPr>
            <a:r>
              <a:rPr lang="en-US" sz="1600" dirty="0" smtClean="0">
                <a:ea typeface="+mn-ea"/>
                <a:cs typeface="Times New Roman"/>
              </a:rPr>
              <a:t>Its results are </a:t>
            </a:r>
            <a:r>
              <a:rPr lang="en-US" sz="1600" b="1" u="sng" dirty="0" smtClean="0">
                <a:solidFill>
                  <a:srgbClr val="000090"/>
                </a:solidFill>
                <a:ea typeface="+mn-ea"/>
                <a:cs typeface="Times New Roman"/>
              </a:rPr>
              <a:t>useful:</a:t>
            </a:r>
            <a:r>
              <a:rPr lang="en-US" sz="1600" dirty="0" smtClean="0">
                <a:solidFill>
                  <a:srgbClr val="000090"/>
                </a:solidFill>
                <a:ea typeface="+mn-ea"/>
                <a:cs typeface="Times New Roman"/>
              </a:rPr>
              <a:t> </a:t>
            </a:r>
          </a:p>
          <a:p>
            <a:pPr lvl="1" algn="just">
              <a:defRPr/>
            </a:pPr>
            <a:r>
              <a:rPr lang="en-US" sz="1600" dirty="0" smtClean="0">
                <a:cs typeface="Times New Roman"/>
              </a:rPr>
              <a:t>To benchmark countries </a:t>
            </a:r>
            <a:r>
              <a:rPr lang="en-US" sz="1600" dirty="0" err="1" smtClean="0">
                <a:cs typeface="Times New Roman"/>
              </a:rPr>
              <a:t>againt</a:t>
            </a:r>
            <a:r>
              <a:rPr lang="en-US" sz="1600" dirty="0" smtClean="0">
                <a:cs typeface="Times New Roman"/>
              </a:rPr>
              <a:t> their peers</a:t>
            </a:r>
          </a:p>
          <a:p>
            <a:pPr lvl="1" algn="just">
              <a:defRPr/>
            </a:pPr>
            <a:r>
              <a:rPr lang="en-US" sz="1600" dirty="0" smtClean="0">
                <a:cs typeface="Times New Roman"/>
              </a:rPr>
              <a:t>To study countries profiles over time </a:t>
            </a:r>
          </a:p>
          <a:p>
            <a:pPr lvl="1" algn="just">
              <a:defRPr/>
            </a:pPr>
            <a:r>
              <a:rPr lang="en-US" sz="1600" dirty="0" smtClean="0">
                <a:cs typeface="Times New Roman"/>
              </a:rPr>
              <a:t>Identify countries strengths and weaknesses</a:t>
            </a:r>
          </a:p>
          <a:p>
            <a:pPr marL="0" indent="0">
              <a:buFontTx/>
              <a:buNone/>
              <a:defRPr/>
            </a:pPr>
            <a:endParaRPr lang="fr-FR"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fr-FR" dirty="0">
                <a:latin typeface="Arial" charset="0"/>
                <a:cs typeface="Arial" charset="0"/>
              </a:rPr>
              <a:t>	     </a:t>
            </a:r>
            <a:r>
              <a:rPr lang="fr-FR" dirty="0" smtClean="0">
                <a:latin typeface="Arial" charset="0"/>
                <a:cs typeface="Arial" charset="0"/>
              </a:rPr>
              <a:t>	   </a:t>
            </a:r>
            <a:r>
              <a:rPr lang="fr-FR" dirty="0" smtClean="0"/>
              <a:t>MILESTONES: 1883 - 2013 </a:t>
            </a:r>
            <a:endParaRPr lang="fr-FR" dirty="0">
              <a:solidFill>
                <a:srgbClr val="002060"/>
              </a:solidFill>
              <a:latin typeface="Arial" charset="0"/>
              <a:cs typeface="Arial" charset="0"/>
            </a:endParaRPr>
          </a:p>
        </p:txBody>
      </p:sp>
      <p:cxnSp>
        <p:nvCxnSpPr>
          <p:cNvPr id="27" name="Connecteur droit avec flèche 26"/>
          <p:cNvCxnSpPr>
            <a:endCxn id="44" idx="0"/>
          </p:cNvCxnSpPr>
          <p:nvPr/>
        </p:nvCxnSpPr>
        <p:spPr bwMode="auto">
          <a:xfrm flipH="1">
            <a:off x="152400"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49" name="AutoShape 27">
            <a:hlinkClick r:id="" action="ppaction://noaction" highlightClick="1"/>
          </p:cNvPr>
          <p:cNvSpPr>
            <a:spLocks noChangeArrowheads="1"/>
          </p:cNvSpPr>
          <p:nvPr/>
        </p:nvSpPr>
        <p:spPr bwMode="auto">
          <a:xfrm flipH="1">
            <a:off x="4572000" y="32004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0" name="AutoShape 27">
            <a:hlinkClick r:id="" action="ppaction://noaction" highlightClick="1"/>
          </p:cNvPr>
          <p:cNvSpPr>
            <a:spLocks noChangeArrowheads="1"/>
          </p:cNvSpPr>
          <p:nvPr/>
        </p:nvSpPr>
        <p:spPr bwMode="auto">
          <a:xfrm flipH="1">
            <a:off x="3886200" y="35814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3" name="AutoShape 27">
            <a:hlinkClick r:id="" action="ppaction://noaction" highlightClick="1"/>
          </p:cNvPr>
          <p:cNvSpPr>
            <a:spLocks noChangeArrowheads="1"/>
          </p:cNvSpPr>
          <p:nvPr/>
        </p:nvSpPr>
        <p:spPr bwMode="auto">
          <a:xfrm flipH="1">
            <a:off x="5410200" y="2743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6" name="AutoShape 27">
            <a:hlinkClick r:id="" action="ppaction://noaction" highlightClick="1"/>
          </p:cNvPr>
          <p:cNvSpPr>
            <a:spLocks noChangeArrowheads="1"/>
          </p:cNvSpPr>
          <p:nvPr/>
        </p:nvSpPr>
        <p:spPr bwMode="auto">
          <a:xfrm flipH="1">
            <a:off x="5943600" y="2362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1967</a:t>
            </a:r>
          </a:p>
        </p:txBody>
      </p:sp>
      <p:sp>
        <p:nvSpPr>
          <p:cNvPr id="5146" name="ZoneTexte 69"/>
          <p:cNvSpPr txBox="1">
            <a:spLocks noChangeArrowheads="1"/>
          </p:cNvSpPr>
          <p:nvPr/>
        </p:nvSpPr>
        <p:spPr bwMode="auto">
          <a:xfrm>
            <a:off x="3200400" y="350520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1970</a:t>
            </a:r>
          </a:p>
        </p:txBody>
      </p:sp>
      <p:sp>
        <p:nvSpPr>
          <p:cNvPr id="5147" name="ZoneTexte 70"/>
          <p:cNvSpPr txBox="1">
            <a:spLocks noChangeArrowheads="1"/>
          </p:cNvSpPr>
          <p:nvPr/>
        </p:nvSpPr>
        <p:spPr bwMode="auto">
          <a:xfrm>
            <a:off x="3886200" y="3124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1989</a:t>
            </a:r>
          </a:p>
        </p:txBody>
      </p:sp>
      <p:sp>
        <p:nvSpPr>
          <p:cNvPr id="5148" name="ZoneTexte 71"/>
          <p:cNvSpPr txBox="1">
            <a:spLocks noChangeArrowheads="1"/>
          </p:cNvSpPr>
          <p:nvPr/>
        </p:nvSpPr>
        <p:spPr bwMode="auto">
          <a:xfrm>
            <a:off x="4648200" y="2667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1996</a:t>
            </a:r>
          </a:p>
        </p:txBody>
      </p:sp>
      <p:sp>
        <p:nvSpPr>
          <p:cNvPr id="5149" name="ZoneTexte 72"/>
          <p:cNvSpPr txBox="1">
            <a:spLocks noChangeArrowheads="1"/>
          </p:cNvSpPr>
          <p:nvPr/>
        </p:nvSpPr>
        <p:spPr bwMode="auto">
          <a:xfrm>
            <a:off x="5257800" y="22860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2006</a:t>
            </a: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2012</a:t>
            </a:r>
          </a:p>
        </p:txBody>
      </p:sp>
      <p:sp>
        <p:nvSpPr>
          <p:cNvPr id="5152" name="ZoneTexte 75"/>
          <p:cNvSpPr txBox="1">
            <a:spLocks noChangeArrowheads="1"/>
          </p:cNvSpPr>
          <p:nvPr/>
        </p:nvSpPr>
        <p:spPr bwMode="auto">
          <a:xfrm rot="10800000" flipV="1">
            <a:off x="0" y="6118225"/>
            <a:ext cx="3886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PARIS CONVENTION</a:t>
            </a:r>
          </a:p>
        </p:txBody>
      </p:sp>
      <p:sp>
        <p:nvSpPr>
          <p:cNvPr id="5153" name="ZoneTexte 76"/>
          <p:cNvSpPr txBox="1">
            <a:spLocks noChangeArrowheads="1"/>
          </p:cNvSpPr>
          <p:nvPr/>
        </p:nvSpPr>
        <p:spPr bwMode="auto">
          <a:xfrm>
            <a:off x="901700" y="5735638"/>
            <a:ext cx="2422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600"/>
              <a:t>BERNE  CONVENTION</a:t>
            </a:r>
          </a:p>
        </p:txBody>
      </p:sp>
      <p:sp>
        <p:nvSpPr>
          <p:cNvPr id="5154" name="ZoneTexte 78"/>
          <p:cNvSpPr txBox="1">
            <a:spLocks noChangeArrowheads="1"/>
          </p:cNvSpPr>
          <p:nvPr/>
        </p:nvSpPr>
        <p:spPr bwMode="auto">
          <a:xfrm>
            <a:off x="1295400" y="5410200"/>
            <a:ext cx="31829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BIRPI </a:t>
            </a:r>
          </a:p>
        </p:txBody>
      </p:sp>
      <p:sp>
        <p:nvSpPr>
          <p:cNvPr id="5156" name="ZoneTexte 81"/>
          <p:cNvSpPr txBox="1">
            <a:spLocks noChangeArrowheads="1"/>
          </p:cNvSpPr>
          <p:nvPr/>
        </p:nvSpPr>
        <p:spPr bwMode="auto">
          <a:xfrm>
            <a:off x="2590800" y="4724400"/>
            <a:ext cx="26082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HAGUE AGREEMENT</a:t>
            </a:r>
          </a:p>
          <a:p>
            <a:pPr eaLnBrk="1" hangingPunct="1"/>
            <a:endParaRPr lang="fr-FR" sz="1700"/>
          </a:p>
        </p:txBody>
      </p:sp>
      <p:sp>
        <p:nvSpPr>
          <p:cNvPr id="5157" name="ZoneTexte 82"/>
          <p:cNvSpPr txBox="1">
            <a:spLocks noChangeArrowheads="1"/>
          </p:cNvSpPr>
          <p:nvPr/>
        </p:nvSpPr>
        <p:spPr bwMode="auto">
          <a:xfrm>
            <a:off x="3048000" y="4343400"/>
            <a:ext cx="3581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BIRPI MOVES TO GENEVA </a:t>
            </a:r>
          </a:p>
        </p:txBody>
      </p:sp>
      <p:sp>
        <p:nvSpPr>
          <p:cNvPr id="5158" name="ZoneTexte 83"/>
          <p:cNvSpPr txBox="1">
            <a:spLocks noChangeArrowheads="1"/>
          </p:cNvSpPr>
          <p:nvPr/>
        </p:nvSpPr>
        <p:spPr bwMode="auto">
          <a:xfrm>
            <a:off x="3657600" y="3962400"/>
            <a:ext cx="2590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WIPO CONVENTION </a:t>
            </a:r>
          </a:p>
        </p:txBody>
      </p:sp>
      <p:sp>
        <p:nvSpPr>
          <p:cNvPr id="5159" name="ZoneTexte 84"/>
          <p:cNvSpPr txBox="1">
            <a:spLocks noChangeArrowheads="1"/>
          </p:cNvSpPr>
          <p:nvPr/>
        </p:nvSpPr>
        <p:spPr bwMode="auto">
          <a:xfrm>
            <a:off x="4191000" y="3581400"/>
            <a:ext cx="449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PCT ESTABLISHED </a:t>
            </a:r>
          </a:p>
        </p:txBody>
      </p:sp>
      <p:sp>
        <p:nvSpPr>
          <p:cNvPr id="5160" name="ZoneTexte 87"/>
          <p:cNvSpPr txBox="1">
            <a:spLocks noChangeArrowheads="1"/>
          </p:cNvSpPr>
          <p:nvPr/>
        </p:nvSpPr>
        <p:spPr bwMode="auto">
          <a:xfrm>
            <a:off x="4876800" y="3200400"/>
            <a:ext cx="2743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MADRID PROTOCOL</a:t>
            </a:r>
          </a:p>
        </p:txBody>
      </p:sp>
      <p:sp>
        <p:nvSpPr>
          <p:cNvPr id="5161" name="ZoneTexte 93"/>
          <p:cNvSpPr txBox="1">
            <a:spLocks noChangeArrowheads="1"/>
          </p:cNvSpPr>
          <p:nvPr/>
        </p:nvSpPr>
        <p:spPr bwMode="auto">
          <a:xfrm>
            <a:off x="5715000" y="2819400"/>
            <a:ext cx="3124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39000" y="152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a:ea typeface="+mn-ea"/>
            </a:endParaRPr>
          </a:p>
        </p:txBody>
      </p:sp>
      <p:sp>
        <p:nvSpPr>
          <p:cNvPr id="5164" name="ZoneTexte 98"/>
          <p:cNvSpPr txBox="1">
            <a:spLocks noChangeArrowheads="1"/>
          </p:cNvSpPr>
          <p:nvPr/>
        </p:nvSpPr>
        <p:spPr bwMode="auto">
          <a:xfrm>
            <a:off x="6172200" y="2438400"/>
            <a:ext cx="14319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STLT</a:t>
            </a:r>
          </a:p>
        </p:txBody>
      </p:sp>
      <p:sp>
        <p:nvSpPr>
          <p:cNvPr id="5165" name="ZoneTexte 100"/>
          <p:cNvSpPr txBox="1">
            <a:spLocks noChangeArrowheads="1"/>
          </p:cNvSpPr>
          <p:nvPr/>
        </p:nvSpPr>
        <p:spPr bwMode="auto">
          <a:xfrm>
            <a:off x="6629400" y="2133600"/>
            <a:ext cx="209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BEIJING TREATY </a:t>
            </a:r>
          </a:p>
        </p:txBody>
      </p:sp>
      <p:sp>
        <p:nvSpPr>
          <p:cNvPr id="5166" name="ZoneTexte 103"/>
          <p:cNvSpPr txBox="1">
            <a:spLocks noChangeArrowheads="1"/>
          </p:cNvSpPr>
          <p:nvPr/>
        </p:nvSpPr>
        <p:spPr bwMode="auto">
          <a:xfrm>
            <a:off x="6477000" y="1371600"/>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a:t>2013 </a:t>
            </a:r>
          </a:p>
        </p:txBody>
      </p:sp>
      <p:sp>
        <p:nvSpPr>
          <p:cNvPr id="5167" name="ZoneTexte 104"/>
          <p:cNvSpPr txBox="1">
            <a:spLocks noChangeArrowheads="1"/>
          </p:cNvSpPr>
          <p:nvPr/>
        </p:nvSpPr>
        <p:spPr bwMode="auto">
          <a:xfrm>
            <a:off x="6629400" y="1676400"/>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a:t>  MARRAKESH TREATY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r>
              <a:rPr lang="fr-FR">
                <a:latin typeface="Arial" charset="0"/>
                <a:cs typeface="Arial" charset="0"/>
              </a:rPr>
              <a:t> THE GLOBAL INNOVATION INDEX 2013 </a:t>
            </a:r>
          </a:p>
        </p:txBody>
      </p:sp>
      <p:sp>
        <p:nvSpPr>
          <p:cNvPr id="3" name="Espace réservé du contenu 2"/>
          <p:cNvSpPr>
            <a:spLocks noGrp="1"/>
          </p:cNvSpPr>
          <p:nvPr>
            <p:ph idx="1"/>
          </p:nvPr>
        </p:nvSpPr>
        <p:spPr>
          <a:xfrm>
            <a:off x="304800" y="1773238"/>
            <a:ext cx="8382000"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a:t>
            </a:r>
            <a:r>
              <a:rPr lang="en-US" sz="1800" dirty="0" err="1" smtClean="0">
                <a:ea typeface="+mn-ea"/>
              </a:rPr>
              <a:t>indentical</a:t>
            </a:r>
            <a:r>
              <a:rPr lang="en-US" sz="1800" dirty="0" smtClean="0">
                <a:ea typeface="+mn-ea"/>
              </a:rPr>
              <a:t>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a:t>
            </a:r>
            <a:r>
              <a:rPr lang="en-US" sz="1800" dirty="0" err="1" smtClean="0">
                <a:ea typeface="+mn-ea"/>
              </a:rPr>
              <a:t>etc</a:t>
            </a:r>
            <a:endParaRPr lang="en-US" sz="1800" dirty="0" smtClean="0">
              <a:ea typeface="+mn-ea"/>
            </a:endParaRP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152400" y="228600"/>
            <a:ext cx="8991600" cy="1189038"/>
          </a:xfrm>
        </p:spPr>
        <p:txBody>
          <a:bodyPr/>
          <a:lstStyle/>
          <a:p>
            <a:r>
              <a:rPr lang="fr-FR">
                <a:latin typeface="Times New Roman" charset="0"/>
                <a:cs typeface="Times New Roman" charset="0"/>
              </a:rPr>
              <a:t>	</a:t>
            </a:r>
            <a:r>
              <a:rPr lang="fr-FR">
                <a:latin typeface="Arial" charset="0"/>
                <a:cs typeface="Times New Roman" charset="0"/>
              </a:rPr>
              <a:t>GLOBAL INNOVATION INDEX 				FRAMEWORK</a:t>
            </a:r>
            <a:endParaRPr lang="fr-FR">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pPr algn="ctr"/>
            <a:r>
              <a:rPr lang="fr-FR" dirty="0" smtClean="0">
                <a:latin typeface="Arial" charset="0"/>
                <a:cs typeface="Times New Roman" charset="0"/>
              </a:rPr>
              <a:t> DENMARK </a:t>
            </a:r>
            <a:r>
              <a:rPr lang="fr-FR" dirty="0">
                <a:latin typeface="Arial" charset="0"/>
                <a:cs typeface="Times New Roman" charset="0"/>
              </a:rPr>
              <a:t>PROFILE </a:t>
            </a:r>
          </a:p>
        </p:txBody>
      </p:sp>
      <p:pic>
        <p:nvPicPr>
          <p:cNvPr id="7" name="Image 6"/>
          <p:cNvPicPr>
            <a:picLocks noChangeAspect="1"/>
          </p:cNvPicPr>
          <p:nvPr/>
        </p:nvPicPr>
        <p:blipFill>
          <a:blip r:embed="rId2"/>
          <a:stretch>
            <a:fillRect/>
          </a:stretch>
        </p:blipFill>
        <p:spPr>
          <a:xfrm>
            <a:off x="251520" y="1700808"/>
            <a:ext cx="8797264" cy="41536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9067800" cy="792162"/>
          </a:xfrm>
        </p:spPr>
        <p:txBody>
          <a:bodyPr/>
          <a:lstStyle/>
          <a:p>
            <a:r>
              <a:rPr lang="fr-FR" dirty="0">
                <a:latin typeface="Arial" charset="0"/>
                <a:cs typeface="Times New Roman" charset="0"/>
              </a:rPr>
              <a:t>THE GLOBAL INNOVATION </a:t>
            </a:r>
            <a:r>
              <a:rPr lang="fr-FR" dirty="0" smtClean="0">
                <a:latin typeface="Arial" charset="0"/>
                <a:cs typeface="Times New Roman" charset="0"/>
              </a:rPr>
              <a:t>INDEX</a:t>
            </a:r>
            <a:endParaRPr lang="fr-FR" dirty="0">
              <a:latin typeface="Arial" charset="0"/>
              <a:cs typeface="Arial" charset="0"/>
            </a:endParaRPr>
          </a:p>
        </p:txBody>
      </p:sp>
      <p:sp>
        <p:nvSpPr>
          <p:cNvPr id="4" name="Espace réservé du contenu 3"/>
          <p:cNvSpPr>
            <a:spLocks noGrp="1"/>
          </p:cNvSpPr>
          <p:nvPr>
            <p:ph sz="half" idx="2"/>
          </p:nvPr>
        </p:nvSpPr>
        <p:spPr>
          <a:xfrm>
            <a:off x="990600" y="1828800"/>
            <a:ext cx="3506788" cy="4724400"/>
          </a:xfrm>
        </p:spPr>
        <p:txBody>
          <a:bodyPr/>
          <a:lstStyle/>
          <a:p>
            <a:pPr algn="just">
              <a:defRPr/>
            </a:pPr>
            <a:r>
              <a:rPr lang="fr-FR" sz="1500" dirty="0">
                <a:ea typeface="+mn-ea"/>
                <a:cs typeface="Times New Roman"/>
              </a:rPr>
              <a:t>1. </a:t>
            </a:r>
            <a:r>
              <a:rPr lang="fr-FR" sz="1500" dirty="0" smtClean="0">
                <a:ea typeface="+mn-ea"/>
                <a:cs typeface="Times New Roman"/>
              </a:rPr>
              <a:t>SWITZERLAND</a:t>
            </a:r>
          </a:p>
          <a:p>
            <a:pPr marL="0" indent="0" algn="just">
              <a:buFontTx/>
              <a:buNone/>
              <a:defRPr/>
            </a:pPr>
            <a:endParaRPr lang="fr-FR" sz="1500" dirty="0">
              <a:ea typeface="+mn-ea"/>
              <a:cs typeface="Times New Roman"/>
            </a:endParaRPr>
          </a:p>
          <a:p>
            <a:pPr algn="just">
              <a:defRPr/>
            </a:pPr>
            <a:r>
              <a:rPr lang="fr-FR" sz="1500" dirty="0">
                <a:ea typeface="+mn-ea"/>
                <a:cs typeface="Times New Roman"/>
              </a:rPr>
              <a:t>2. SWEDEN </a:t>
            </a:r>
            <a:endParaRPr lang="fr-FR" sz="1500" dirty="0" smtClean="0">
              <a:ea typeface="+mn-ea"/>
              <a:cs typeface="Times New Roman"/>
            </a:endParaRPr>
          </a:p>
          <a:p>
            <a:pPr marL="0" indent="0" algn="just">
              <a:buFontTx/>
              <a:buNone/>
              <a:defRPr/>
            </a:pPr>
            <a:endParaRPr lang="fr-FR" sz="1500" dirty="0">
              <a:ea typeface="+mn-ea"/>
              <a:cs typeface="Times New Roman"/>
            </a:endParaRPr>
          </a:p>
          <a:p>
            <a:pPr algn="just">
              <a:defRPr/>
            </a:pPr>
            <a:r>
              <a:rPr lang="fr-FR" sz="1500" dirty="0">
                <a:ea typeface="+mn-ea"/>
                <a:cs typeface="Times New Roman"/>
              </a:rPr>
              <a:t>3. SINGAPORE	</a:t>
            </a:r>
            <a:endParaRPr lang="fr-FR" sz="1500" dirty="0" smtClean="0">
              <a:ea typeface="+mn-ea"/>
              <a:cs typeface="Times New Roman"/>
            </a:endParaRPr>
          </a:p>
          <a:p>
            <a:pPr marL="0" indent="0" algn="just">
              <a:buFontTx/>
              <a:buNone/>
              <a:defRPr/>
            </a:pPr>
            <a:r>
              <a:rPr lang="fr-FR" sz="1500" dirty="0">
                <a:ea typeface="+mn-ea"/>
                <a:cs typeface="Times New Roman"/>
              </a:rPr>
              <a:t>	</a:t>
            </a:r>
          </a:p>
          <a:p>
            <a:pPr algn="just">
              <a:defRPr/>
            </a:pPr>
            <a:r>
              <a:rPr lang="fr-FR" sz="1500" dirty="0">
                <a:ea typeface="+mn-ea"/>
                <a:cs typeface="Times New Roman"/>
              </a:rPr>
              <a:t>4. </a:t>
            </a:r>
            <a:r>
              <a:rPr lang="fr-FR" sz="1500" dirty="0" smtClean="0">
                <a:ea typeface="+mn-ea"/>
                <a:cs typeface="Times New Roman"/>
              </a:rPr>
              <a:t>FINDAND</a:t>
            </a:r>
          </a:p>
          <a:p>
            <a:pPr marL="0" indent="0" algn="just">
              <a:buFontTx/>
              <a:buNone/>
              <a:defRPr/>
            </a:pPr>
            <a:endParaRPr lang="fr-FR" sz="1500" dirty="0">
              <a:ea typeface="+mn-ea"/>
              <a:cs typeface="Times New Roman"/>
            </a:endParaRPr>
          </a:p>
          <a:p>
            <a:pPr algn="just">
              <a:defRPr/>
            </a:pPr>
            <a:r>
              <a:rPr lang="fr-FR" sz="1500" dirty="0">
                <a:ea typeface="+mn-ea"/>
                <a:cs typeface="Times New Roman"/>
              </a:rPr>
              <a:t>5. UNITED KINGDOM </a:t>
            </a:r>
            <a:endParaRPr lang="fr-FR" sz="1500" dirty="0" smtClean="0">
              <a:ea typeface="+mn-ea"/>
              <a:cs typeface="Times New Roman"/>
            </a:endParaRPr>
          </a:p>
          <a:p>
            <a:pPr marL="0" indent="0" algn="just">
              <a:buFontTx/>
              <a:buNone/>
              <a:defRPr/>
            </a:pPr>
            <a:endParaRPr lang="fr-FR" sz="1500" dirty="0">
              <a:ea typeface="+mn-ea"/>
              <a:cs typeface="Times New Roman"/>
            </a:endParaRPr>
          </a:p>
          <a:p>
            <a:pPr algn="just">
              <a:defRPr/>
            </a:pPr>
            <a:r>
              <a:rPr lang="fr-FR" sz="1500" dirty="0">
                <a:ea typeface="+mn-ea"/>
                <a:cs typeface="Times New Roman"/>
              </a:rPr>
              <a:t>6. </a:t>
            </a:r>
            <a:r>
              <a:rPr lang="fr-FR" sz="1500" dirty="0" smtClean="0">
                <a:ea typeface="+mn-ea"/>
                <a:cs typeface="Times New Roman"/>
              </a:rPr>
              <a:t>NETHERLANDS</a:t>
            </a:r>
          </a:p>
          <a:p>
            <a:pPr marL="0" indent="0" algn="just">
              <a:buFontTx/>
              <a:buNone/>
              <a:defRPr/>
            </a:pPr>
            <a:endParaRPr lang="fr-FR" sz="1500" dirty="0">
              <a:ea typeface="+mn-ea"/>
              <a:cs typeface="Times New Roman"/>
            </a:endParaRPr>
          </a:p>
          <a:p>
            <a:pPr algn="just">
              <a:defRPr/>
            </a:pPr>
            <a:r>
              <a:rPr lang="fr-FR" sz="1500" b="1" dirty="0">
                <a:solidFill>
                  <a:srgbClr val="000080"/>
                </a:solidFill>
                <a:ea typeface="+mn-ea"/>
                <a:cs typeface="Times New Roman"/>
              </a:rPr>
              <a:t>7</a:t>
            </a:r>
            <a:r>
              <a:rPr lang="fr-FR" sz="1500" b="1" dirty="0">
                <a:ea typeface="+mn-ea"/>
                <a:cs typeface="Times New Roman"/>
              </a:rPr>
              <a:t>. </a:t>
            </a:r>
            <a:r>
              <a:rPr lang="fr-FR" sz="1500" b="1" dirty="0">
                <a:solidFill>
                  <a:srgbClr val="000080"/>
                </a:solidFill>
                <a:ea typeface="+mn-ea"/>
                <a:cs typeface="Times New Roman"/>
              </a:rPr>
              <a:t>DENMARK </a:t>
            </a:r>
            <a:endParaRPr lang="fr-FR" sz="1500" b="1" dirty="0" smtClean="0">
              <a:solidFill>
                <a:srgbClr val="000080"/>
              </a:solidFill>
              <a:ea typeface="+mn-ea"/>
              <a:cs typeface="Times New Roman"/>
            </a:endParaRPr>
          </a:p>
          <a:p>
            <a:pPr marL="0" indent="0" algn="just">
              <a:buFontTx/>
              <a:buNone/>
              <a:defRPr/>
            </a:pPr>
            <a:endParaRPr lang="fr-FR" sz="1500" b="1" dirty="0">
              <a:solidFill>
                <a:srgbClr val="000080"/>
              </a:solidFill>
              <a:ea typeface="+mn-ea"/>
              <a:cs typeface="Times New Roman"/>
            </a:endParaRPr>
          </a:p>
          <a:p>
            <a:pPr algn="just">
              <a:defRPr/>
            </a:pPr>
            <a:r>
              <a:rPr lang="fr-FR" sz="1500" dirty="0">
                <a:ea typeface="+mn-ea"/>
                <a:cs typeface="Times New Roman"/>
              </a:rPr>
              <a:t>8. HONG KONG (CHINA</a:t>
            </a:r>
            <a:r>
              <a:rPr lang="fr-FR" sz="1500" dirty="0" smtClean="0">
                <a:ea typeface="+mn-ea"/>
                <a:cs typeface="Times New Roman"/>
              </a:rPr>
              <a:t>)</a:t>
            </a:r>
          </a:p>
          <a:p>
            <a:pPr marL="0" indent="0" algn="just">
              <a:buFontTx/>
              <a:buNone/>
              <a:defRPr/>
            </a:pPr>
            <a:endParaRPr lang="fr-FR" sz="1500" dirty="0">
              <a:ea typeface="+mn-ea"/>
              <a:cs typeface="Times New Roman"/>
            </a:endParaRPr>
          </a:p>
          <a:p>
            <a:pPr algn="just">
              <a:defRPr/>
            </a:pPr>
            <a:r>
              <a:rPr lang="fr-FR" sz="1500" dirty="0">
                <a:ea typeface="+mn-ea"/>
                <a:cs typeface="Times New Roman"/>
              </a:rPr>
              <a:t>9. IRELAND </a:t>
            </a:r>
          </a:p>
          <a:p>
            <a:pPr marL="0" indent="0">
              <a:buFontTx/>
              <a:buNone/>
              <a:defRPr/>
            </a:pPr>
            <a:endParaRPr lang="fr-FR" dirty="0">
              <a:ea typeface="+mn-ea"/>
            </a:endParaRPr>
          </a:p>
        </p:txBody>
      </p:sp>
      <p:sp>
        <p:nvSpPr>
          <p:cNvPr id="32772" name="Espace réservé du texte 4"/>
          <p:cNvSpPr>
            <a:spLocks noGrp="1"/>
          </p:cNvSpPr>
          <p:nvPr>
            <p:ph type="body" sz="quarter" idx="3"/>
          </p:nvPr>
        </p:nvSpPr>
        <p:spPr>
          <a:xfrm>
            <a:off x="4645025" y="1295400"/>
            <a:ext cx="4041775" cy="381000"/>
          </a:xfrm>
        </p:spPr>
        <p:txBody>
          <a:bodyPr/>
          <a:lstStyle/>
          <a:p>
            <a:r>
              <a:rPr lang="fr-FR">
                <a:solidFill>
                  <a:srgbClr val="6FB7D7"/>
                </a:solidFill>
                <a:latin typeface="Times New Roman" charset="0"/>
                <a:cs typeface="Times New Roman" charset="0"/>
              </a:rPr>
              <a:t>    </a:t>
            </a:r>
            <a:r>
              <a:rPr lang="fr-FR">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029200" y="1828800"/>
            <a:ext cx="3657600" cy="4648200"/>
          </a:xfrm>
        </p:spPr>
        <p:txBody>
          <a:bodyPr/>
          <a:lstStyle/>
          <a:p>
            <a:pPr algn="just">
              <a:defRPr/>
            </a:pPr>
            <a:r>
              <a:rPr lang="fr-FR" sz="1500" dirty="0">
                <a:ea typeface="+mn-ea"/>
                <a:cs typeface="Times New Roman"/>
              </a:rPr>
              <a:t>1. </a:t>
            </a:r>
            <a:r>
              <a:rPr lang="fr-FR" sz="1500" dirty="0" smtClean="0">
                <a:ea typeface="+mn-ea"/>
                <a:cs typeface="Times New Roman"/>
              </a:rPr>
              <a:t>SWITZERLAND</a:t>
            </a:r>
          </a:p>
          <a:p>
            <a:pPr marL="0" indent="0" algn="just">
              <a:buFontTx/>
              <a:buNone/>
              <a:defRPr/>
            </a:pPr>
            <a:endParaRPr lang="fr-FR" sz="1500" dirty="0">
              <a:ea typeface="+mn-ea"/>
              <a:cs typeface="Times New Roman"/>
            </a:endParaRPr>
          </a:p>
          <a:p>
            <a:pPr algn="just">
              <a:defRPr/>
            </a:pPr>
            <a:r>
              <a:rPr lang="fr-FR" sz="1500" dirty="0">
                <a:ea typeface="+mn-ea"/>
                <a:cs typeface="Times New Roman"/>
              </a:rPr>
              <a:t>2. UNITED </a:t>
            </a:r>
            <a:r>
              <a:rPr lang="fr-FR" sz="1500" dirty="0" smtClean="0">
                <a:ea typeface="+mn-ea"/>
                <a:cs typeface="Times New Roman"/>
              </a:rPr>
              <a:t>KINGDOM</a:t>
            </a:r>
          </a:p>
          <a:p>
            <a:pPr marL="0" indent="0" algn="just">
              <a:buFontTx/>
              <a:buNone/>
              <a:defRPr/>
            </a:pPr>
            <a:endParaRPr lang="fr-FR" sz="1500" dirty="0">
              <a:ea typeface="+mn-ea"/>
              <a:cs typeface="Times New Roman"/>
            </a:endParaRPr>
          </a:p>
          <a:p>
            <a:pPr algn="just">
              <a:defRPr/>
            </a:pPr>
            <a:r>
              <a:rPr lang="fr-FR" sz="1500" dirty="0">
                <a:ea typeface="+mn-ea"/>
                <a:cs typeface="Times New Roman"/>
              </a:rPr>
              <a:t>3. SWEDEN </a:t>
            </a:r>
            <a:endParaRPr lang="fr-FR" sz="1500" dirty="0" smtClean="0">
              <a:ea typeface="+mn-ea"/>
              <a:cs typeface="Times New Roman"/>
            </a:endParaRPr>
          </a:p>
          <a:p>
            <a:pPr marL="0" indent="0" algn="just">
              <a:buFontTx/>
              <a:buNone/>
              <a:defRPr/>
            </a:pPr>
            <a:r>
              <a:rPr lang="fr-FR" sz="1500" dirty="0">
                <a:ea typeface="+mn-ea"/>
                <a:cs typeface="Times New Roman"/>
              </a:rPr>
              <a:t>		</a:t>
            </a:r>
          </a:p>
          <a:p>
            <a:pPr algn="just">
              <a:defRPr/>
            </a:pPr>
            <a:r>
              <a:rPr lang="fr-FR" sz="1500" dirty="0">
                <a:ea typeface="+mn-ea"/>
                <a:cs typeface="Times New Roman"/>
              </a:rPr>
              <a:t>4. </a:t>
            </a:r>
            <a:r>
              <a:rPr lang="fr-FR" sz="1500" dirty="0" smtClean="0">
                <a:ea typeface="+mn-ea"/>
                <a:cs typeface="Times New Roman"/>
              </a:rPr>
              <a:t>NETHERLANDS</a:t>
            </a:r>
          </a:p>
          <a:p>
            <a:pPr marL="0" indent="0" algn="just">
              <a:buFontTx/>
              <a:buNone/>
              <a:defRPr/>
            </a:pPr>
            <a:endParaRPr lang="fr-FR" sz="1500" dirty="0">
              <a:ea typeface="+mn-ea"/>
              <a:cs typeface="Times New Roman"/>
            </a:endParaRPr>
          </a:p>
          <a:p>
            <a:pPr algn="just">
              <a:defRPr/>
            </a:pPr>
            <a:r>
              <a:rPr lang="fr-FR" sz="1500" dirty="0">
                <a:ea typeface="+mn-ea"/>
                <a:cs typeface="Times New Roman"/>
              </a:rPr>
              <a:t>5. UNITED STATES OF </a:t>
            </a:r>
            <a:r>
              <a:rPr lang="fr-FR" sz="1500" dirty="0" smtClean="0">
                <a:ea typeface="+mn-ea"/>
                <a:cs typeface="Times New Roman"/>
              </a:rPr>
              <a:t>AMERICA</a:t>
            </a:r>
          </a:p>
          <a:p>
            <a:pPr marL="0" indent="0" algn="just">
              <a:buFontTx/>
              <a:buNone/>
              <a:defRPr/>
            </a:pPr>
            <a:endParaRPr lang="fr-FR" sz="1500" dirty="0">
              <a:ea typeface="+mn-ea"/>
              <a:cs typeface="Times New Roman"/>
            </a:endParaRPr>
          </a:p>
          <a:p>
            <a:pPr algn="just">
              <a:defRPr/>
            </a:pPr>
            <a:r>
              <a:rPr lang="fr-FR" sz="1500" dirty="0">
                <a:ea typeface="+mn-ea"/>
                <a:cs typeface="Times New Roman"/>
              </a:rPr>
              <a:t>6. FINLAND </a:t>
            </a:r>
            <a:endParaRPr lang="fr-FR" sz="1500" dirty="0" smtClean="0">
              <a:ea typeface="+mn-ea"/>
              <a:cs typeface="Times New Roman"/>
            </a:endParaRPr>
          </a:p>
          <a:p>
            <a:pPr marL="0" indent="0" algn="just">
              <a:buFontTx/>
              <a:buNone/>
              <a:defRPr/>
            </a:pPr>
            <a:endParaRPr lang="fr-FR" sz="1500" dirty="0">
              <a:ea typeface="+mn-ea"/>
              <a:cs typeface="Times New Roman"/>
            </a:endParaRPr>
          </a:p>
          <a:p>
            <a:pPr algn="just">
              <a:defRPr/>
            </a:pPr>
            <a:r>
              <a:rPr lang="fr-FR" sz="1500" dirty="0">
                <a:ea typeface="+mn-ea"/>
                <a:cs typeface="Times New Roman"/>
              </a:rPr>
              <a:t>7. HONG KONG (CHINA) </a:t>
            </a:r>
            <a:endParaRPr lang="fr-FR" sz="1500" dirty="0" smtClean="0">
              <a:ea typeface="+mn-ea"/>
              <a:cs typeface="Times New Roman"/>
            </a:endParaRPr>
          </a:p>
          <a:p>
            <a:pPr marL="0" indent="0" algn="just">
              <a:buFontTx/>
              <a:buNone/>
              <a:defRPr/>
            </a:pPr>
            <a:endParaRPr lang="fr-FR" sz="1500" dirty="0">
              <a:ea typeface="+mn-ea"/>
              <a:cs typeface="Times New Roman"/>
            </a:endParaRPr>
          </a:p>
          <a:p>
            <a:pPr algn="just">
              <a:defRPr/>
            </a:pPr>
            <a:r>
              <a:rPr lang="fr-FR" sz="1500" dirty="0">
                <a:ea typeface="+mn-ea"/>
                <a:cs typeface="Times New Roman"/>
              </a:rPr>
              <a:t>8. SINGAPORE </a:t>
            </a:r>
            <a:endParaRPr lang="fr-FR" sz="1500" dirty="0" smtClean="0">
              <a:ea typeface="+mn-ea"/>
              <a:cs typeface="Times New Roman"/>
            </a:endParaRPr>
          </a:p>
          <a:p>
            <a:pPr marL="0" indent="0" algn="just">
              <a:buFontTx/>
              <a:buNone/>
              <a:defRPr/>
            </a:pPr>
            <a:endParaRPr lang="fr-FR" sz="1500" dirty="0">
              <a:ea typeface="+mn-ea"/>
              <a:cs typeface="Times New Roman"/>
            </a:endParaRPr>
          </a:p>
          <a:p>
            <a:pPr algn="just">
              <a:defRPr/>
            </a:pPr>
            <a:r>
              <a:rPr lang="fr-FR" sz="1500" b="1" dirty="0">
                <a:solidFill>
                  <a:srgbClr val="000080"/>
                </a:solidFill>
                <a:ea typeface="+mn-ea"/>
                <a:cs typeface="Times New Roman"/>
              </a:rPr>
              <a:t>9. DENMARK </a:t>
            </a:r>
          </a:p>
          <a:p>
            <a:pPr>
              <a:defRPr/>
            </a:pPr>
            <a:endParaRPr lang="fr-FR" dirty="0">
              <a:ea typeface="+mn-ea"/>
            </a:endParaRPr>
          </a:p>
        </p:txBody>
      </p:sp>
      <p:sp>
        <p:nvSpPr>
          <p:cNvPr id="32774" name="Espace réservé du texte 6"/>
          <p:cNvSpPr>
            <a:spLocks noGrp="1"/>
          </p:cNvSpPr>
          <p:nvPr>
            <p:ph type="body" idx="1"/>
          </p:nvPr>
        </p:nvSpPr>
        <p:spPr>
          <a:xfrm>
            <a:off x="457200" y="1295400"/>
            <a:ext cx="4040188" cy="381000"/>
          </a:xfrm>
        </p:spPr>
        <p:txBody>
          <a:bodyPr/>
          <a:lstStyle/>
          <a:p>
            <a:r>
              <a:rPr lang="fr-FR">
                <a:solidFill>
                  <a:srgbClr val="6FB7D7"/>
                </a:solidFill>
                <a:latin typeface="Times New Roman" charset="0"/>
                <a:cs typeface="Times New Roman" charset="0"/>
              </a:rPr>
              <a:t>      </a:t>
            </a:r>
            <a:r>
              <a:rPr lang="fr-FR">
                <a:solidFill>
                  <a:srgbClr val="6FB7D7"/>
                </a:solidFill>
                <a:latin typeface="Arial" charset="0"/>
                <a:cs typeface="Times New Roman" charset="0"/>
              </a:rPr>
              <a:t>RANKING 2012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52400" y="274638"/>
            <a:ext cx="8991600" cy="868362"/>
          </a:xfrm>
        </p:spPr>
        <p:txBody>
          <a:bodyPr/>
          <a:lstStyle/>
          <a:p>
            <a:r>
              <a:rPr lang="fr-FR" dirty="0">
                <a:latin typeface="Arial" charset="0"/>
                <a:cs typeface="Arial" charset="0"/>
              </a:rPr>
              <a:t>           </a:t>
            </a:r>
            <a:r>
              <a:rPr lang="fr-FR" dirty="0" smtClean="0">
                <a:latin typeface="Arial" charset="0"/>
                <a:cs typeface="Arial" charset="0"/>
              </a:rPr>
              <a:t>DENMARK </a:t>
            </a:r>
            <a:r>
              <a:rPr lang="fr-FR" dirty="0">
                <a:latin typeface="Arial" charset="0"/>
                <a:cs typeface="Arial" charset="0"/>
              </a:rPr>
              <a:t>PROFILE </a:t>
            </a:r>
          </a:p>
        </p:txBody>
      </p:sp>
      <p:sp>
        <p:nvSpPr>
          <p:cNvPr id="3" name="Espace réservé du contenu 2"/>
          <p:cNvSpPr>
            <a:spLocks noGrp="1"/>
          </p:cNvSpPr>
          <p:nvPr>
            <p:ph idx="1"/>
          </p:nvPr>
        </p:nvSpPr>
        <p:spPr>
          <a:xfrm>
            <a:off x="-152400" y="1524000"/>
            <a:ext cx="9220200" cy="4572000"/>
          </a:xfrm>
        </p:spPr>
        <p:txBody>
          <a:bodyPr/>
          <a:lstStyle/>
          <a:p>
            <a:pPr lvl="1" algn="just">
              <a:lnSpc>
                <a:spcPct val="110000"/>
              </a:lnSpc>
            </a:pPr>
            <a:r>
              <a:rPr lang="en-US" sz="1600" dirty="0" smtClean="0">
                <a:latin typeface="Arial" charset="0"/>
                <a:ea typeface="ＭＳ Ｐゴシック" charset="0"/>
                <a:cs typeface="Times New Roman" charset="0"/>
              </a:rPr>
              <a:t>Denmark is ranked in the top ten </a:t>
            </a:r>
            <a:r>
              <a:rPr lang="en-US" sz="1600" b="1" dirty="0" smtClean="0">
                <a:solidFill>
                  <a:srgbClr val="000090"/>
                </a:solidFill>
                <a:latin typeface="Arial" charset="0"/>
                <a:ea typeface="ＭＳ Ｐゴシック" charset="0"/>
                <a:cs typeface="Times New Roman" charset="0"/>
              </a:rPr>
              <a:t>(9th) </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Denmark has a leading position in the input sub-index (8th) due to proficiency in human capital and research (7th), infrastructure (13th), market sophistication (7th) and business sophistication fields (19th)</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Denmark reaches 95.3 out of 100 within the institution index. the political environment and its efficiency are a most valuable strength</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Denmark’s strengths are also drawn from </a:t>
            </a:r>
            <a:r>
              <a:rPr lang="en-US" sz="1600" b="1" dirty="0" smtClean="0">
                <a:solidFill>
                  <a:srgbClr val="000090"/>
                </a:solidFill>
                <a:latin typeface="Arial" charset="0"/>
                <a:ea typeface="ＭＳ Ｐゴシック" charset="0"/>
                <a:cs typeface="Times New Roman" charset="0"/>
              </a:rPr>
              <a:t>research and development, logistic performances and the ease to obtain a credit </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Denmark’s relative weaknesses are drawn from </a:t>
            </a:r>
            <a:r>
              <a:rPr lang="en-US" sz="1600" b="1" dirty="0" smtClean="0">
                <a:solidFill>
                  <a:srgbClr val="000090"/>
                </a:solidFill>
                <a:latin typeface="Arial" charset="0"/>
                <a:ea typeface="ＭＳ Ｐゴシック" charset="0"/>
                <a:cs typeface="Times New Roman" charset="0"/>
              </a:rPr>
              <a:t>business sophistication, as well as the knowledge &amp; technology outputs </a:t>
            </a: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4" name="Image 3" descr="Glob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93541" y="152400"/>
            <a:ext cx="2514600" cy="16763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r>
              <a:rPr lang="fr-FR" sz="2600">
                <a:latin typeface="Arial" charset="0"/>
                <a:cs typeface="Times New Roman" charset="0"/>
              </a:rPr>
              <a:t>           PATENT APPLICATION BY TOP FIELDS OF 		           TECHNOLOGY (1997-2011)</a:t>
            </a:r>
            <a:endParaRPr lang="fr-FR" sz="2600">
              <a:latin typeface="Arial" charset="0"/>
              <a:cs typeface="Arial" charset="0"/>
            </a:endParaRPr>
          </a:p>
        </p:txBody>
      </p:sp>
      <p:graphicFrame>
        <p:nvGraphicFramePr>
          <p:cNvPr id="35843" name="Espace réservé du contenu 3"/>
          <p:cNvGraphicFramePr>
            <a:graphicFrameLocks noGrp="1"/>
          </p:cNvGraphicFramePr>
          <p:nvPr/>
        </p:nvGraphicFramePr>
        <p:xfrm>
          <a:off x="-57150" y="1473200"/>
          <a:ext cx="9220200" cy="5283200"/>
        </p:xfrm>
        <a:graphic>
          <a:graphicData uri="http://schemas.openxmlformats.org/presentationml/2006/ole">
            <mc:AlternateContent xmlns:mc="http://schemas.openxmlformats.org/markup-compatibility/2006">
              <mc:Choice xmlns:v="urn:schemas-microsoft-com:vml" Requires="v">
                <p:oleObj spid="_x0000_s35901" r:id="rId3" imgW="9217951" imgH="5279594" progId="Excel.Chart.8">
                  <p:embed/>
                </p:oleObj>
              </mc:Choice>
              <mc:Fallback>
                <p:oleObj r:id="rId3" imgW="9217951" imgH="5279594" progId="Excel.Chart.8">
                  <p:embed/>
                  <p:pic>
                    <p:nvPicPr>
                      <p:cNvPr id="0" name="Espace réservé du contenu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473200"/>
                        <a:ext cx="9220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95288" y="981075"/>
            <a:ext cx="9372600" cy="144463"/>
          </a:xfrm>
        </p:spPr>
        <p:txBody>
          <a:bodyPr/>
          <a:lstStyle/>
          <a:p>
            <a:r>
              <a:rPr lang="fr-FR" dirty="0">
                <a:latin typeface="Arial" charset="0"/>
                <a:cs typeface="Arial" charset="0"/>
              </a:rPr>
              <a:t>            </a:t>
            </a:r>
            <a:r>
              <a:rPr lang="fr-FR" sz="2600" dirty="0">
                <a:latin typeface="Arial" charset="0"/>
                <a:cs typeface="Arial" charset="0"/>
              </a:rPr>
              <a:t>INTERNATIONAL APPLICATIONS</a:t>
            </a:r>
            <a:br>
              <a:rPr lang="fr-FR" sz="2600" dirty="0">
                <a:latin typeface="Arial" charset="0"/>
                <a:cs typeface="Arial" charset="0"/>
              </a:rPr>
            </a:br>
            <a:r>
              <a:rPr lang="fr-FR" sz="2600" dirty="0">
                <a:latin typeface="Arial" charset="0"/>
                <a:cs typeface="Arial" charset="0"/>
              </a:rPr>
              <a:t>              VIA WIPO ADMINISTERED TREATIES </a:t>
            </a:r>
            <a:br>
              <a:rPr lang="fr-FR" sz="2600" dirty="0">
                <a:latin typeface="Arial" charset="0"/>
                <a:cs typeface="Arial" charset="0"/>
              </a:rPr>
            </a:br>
            <a:r>
              <a:rPr lang="fr-FR" sz="2600" dirty="0">
                <a:latin typeface="Arial" charset="0"/>
                <a:cs typeface="Arial" charset="0"/>
              </a:rPr>
              <a:t>			     DENMARK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3881730931"/>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971550" y="2420938"/>
            <a:ext cx="6781800" cy="3095625"/>
          </a:xfrm>
        </p:spPr>
        <p:txBody>
          <a:bodyPr/>
          <a:lstStyle/>
          <a:p>
            <a:pPr eaLnBrk="1" hangingPunct="1"/>
            <a:r>
              <a:rPr lang="en-US" i="1">
                <a:solidFill>
                  <a:schemeClr val="accent2"/>
                </a:solidFill>
                <a:latin typeface="Arial Unicode MS" charset="0"/>
                <a:cs typeface="Arial Unicode MS" charset="0"/>
              </a:rPr>
              <a:t/>
            </a:r>
            <a:br>
              <a:rPr lang="en-US" i="1">
                <a:solidFill>
                  <a:schemeClr val="accent2"/>
                </a:solidFill>
                <a:latin typeface="Arial Unicode MS" charset="0"/>
                <a:cs typeface="Arial Unicode MS" charset="0"/>
              </a:rPr>
            </a:br>
            <a:r>
              <a:rPr lang="en-US" i="1">
                <a:solidFill>
                  <a:schemeClr val="accent2"/>
                </a:solidFill>
                <a:latin typeface="Arial Unicode MS" charset="0"/>
                <a:cs typeface="Arial Unicode MS" charset="0"/>
              </a:rPr>
              <a:t>Thank you</a:t>
            </a:r>
            <a:br>
              <a:rPr lang="en-US" i="1">
                <a:solidFill>
                  <a:schemeClr val="accent2"/>
                </a:solidFill>
                <a:latin typeface="Arial Unicode MS" charset="0"/>
                <a:cs typeface="Arial Unicode MS" charset="0"/>
              </a:rPr>
            </a:br>
            <a:r>
              <a:rPr lang="en-US" i="1">
                <a:solidFill>
                  <a:schemeClr val="accent2"/>
                </a:solidFill>
                <a:latin typeface="Arial Unicode MS" charset="0"/>
                <a:cs typeface="Arial Unicode MS" charset="0"/>
              </a:rPr>
              <a:t/>
            </a:r>
            <a:br>
              <a:rPr lang="en-US" i="1">
                <a:solidFill>
                  <a:schemeClr val="accent2"/>
                </a:solidFill>
                <a:latin typeface="Arial Unicode MS" charset="0"/>
                <a:cs typeface="Arial Unicode MS" charset="0"/>
              </a:rPr>
            </a:br>
            <a:r>
              <a:rPr lang="en-US" sz="4000" b="1" i="1">
                <a:solidFill>
                  <a:schemeClr val="accent2"/>
                </a:solidFill>
                <a:latin typeface="Arial Unicode MS" charset="0"/>
                <a:cs typeface="Arial Unicode MS" charset="0"/>
              </a:rPr>
              <a:t/>
            </a:r>
            <a:br>
              <a:rPr lang="en-US" sz="4000" b="1" i="1">
                <a:solidFill>
                  <a:schemeClr val="accent2"/>
                </a:solidFill>
                <a:latin typeface="Arial Unicode MS" charset="0"/>
                <a:cs typeface="Arial Unicode MS" charset="0"/>
              </a:rPr>
            </a:br>
            <a:r>
              <a:rPr lang="en-US" i="1">
                <a:solidFill>
                  <a:schemeClr val="accent2"/>
                </a:solidFill>
                <a:latin typeface="Arial Unicode MS" charset="0"/>
                <a:cs typeface="Arial Unicode MS" charset="0"/>
              </a:rPr>
              <a:t/>
            </a:r>
            <a:br>
              <a:rPr lang="en-US" i="1">
                <a:solidFill>
                  <a:schemeClr val="accent2"/>
                </a:solidFill>
                <a:latin typeface="Arial Unicode MS" charset="0"/>
                <a:cs typeface="Arial Unicode MS" charset="0"/>
              </a:rPr>
            </a:br>
            <a:r>
              <a:rPr lang="en-US" i="1">
                <a:solidFill>
                  <a:schemeClr val="accent2"/>
                </a:solidFill>
                <a:latin typeface="Arial Unicode MS" charset="0"/>
                <a:cs typeface="Arial Unicode MS" charset="0"/>
              </a:rPr>
              <a:t> </a:t>
            </a:r>
            <a:endParaRPr lang="en-US" sz="3200" b="1">
              <a:solidFill>
                <a:schemeClr val="accent2"/>
              </a:solidFill>
              <a:latin typeface="Arial Unicode MS" charset="0"/>
              <a:cs typeface="Arial Unicode MS" charset="0"/>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9036496" cy="1008112"/>
          </a:xfrm>
        </p:spPr>
        <p:txBody>
          <a:bodyPr/>
          <a:lstStyle/>
          <a:p>
            <a:r>
              <a:rPr lang="fr-FR" dirty="0"/>
              <a:t>	</a:t>
            </a:r>
            <a:r>
              <a:rPr lang="fr-FR" dirty="0" smtClean="0"/>
              <a:t>   INTELLECTUAL PROPERTY : 			           OUTREACH </a:t>
            </a: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2656209823"/>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83004"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dirty="0" smtClean="0">
                <a:solidFill>
                  <a:srgbClr val="000080"/>
                </a:solidFill>
              </a:rPr>
              <a:t>PUBLIC SECTOR &amp; POLICY MAKERS </a:t>
            </a:r>
            <a:endParaRPr lang="fr-FR" sz="2000" dirty="0">
              <a:solidFill>
                <a:srgbClr val="000080"/>
              </a:solidFill>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dirty="0" smtClean="0">
                <a:solidFill>
                  <a:srgbClr val="000080"/>
                </a:solidFill>
              </a:rPr>
              <a:t>INTELLECTUAL PROPERTY OFFICES</a:t>
            </a:r>
            <a:endParaRPr lang="fr-FR" sz="2000" dirty="0">
              <a:solidFill>
                <a:srgbClr val="000080"/>
              </a:solidFill>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rPr>
              <a:t>BUILDING AWARENESS</a:t>
            </a:r>
            <a:endParaRPr lang="fr-FR" b="1" dirty="0">
              <a:solidFill>
                <a:srgbClr val="000080"/>
              </a:solidFill>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dirty="0" smtClean="0">
                <a:solidFill>
                  <a:srgbClr val="000080"/>
                </a:solidFill>
              </a:rPr>
              <a:t>GENERAL PUBLIC &amp; CIVIL SOCIETY </a:t>
            </a:r>
            <a:endParaRPr lang="fr-FR" sz="2000" dirty="0">
              <a:solidFill>
                <a:srgbClr val="000080"/>
              </a:solidFill>
            </a:endParaRPr>
          </a:p>
        </p:txBody>
      </p:sp>
    </p:spTree>
    <p:extLst>
      <p:ext uri="{BB962C8B-B14F-4D97-AF65-F5344CB8AC3E}">
        <p14:creationId xmlns:p14="http://schemas.microsoft.com/office/powerpoint/2010/main" val="2590831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fr-CH" sz="3600" dirty="0">
                <a:solidFill>
                  <a:srgbClr val="000090"/>
                </a:solidFill>
                <a:cs typeface="Arial Unicode MS" charset="0"/>
              </a:rPr>
              <a:t>WIPO’s MAIN ACTIVITIES</a:t>
            </a:r>
            <a:endParaRPr lang="en-US" sz="3600" dirty="0">
              <a:solidFill>
                <a:srgbClr val="00009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a:solidFill>
                <a:srgbClr val="002060"/>
              </a:solidFill>
            </a:endParaRPr>
          </a:p>
        </p:txBody>
      </p:sp>
      <p:sp>
        <p:nvSpPr>
          <p:cNvPr id="7172" name="Text Box 5"/>
          <p:cNvSpPr txBox="1">
            <a:spLocks noChangeArrowheads="1"/>
          </p:cNvSpPr>
          <p:nvPr/>
        </p:nvSpPr>
        <p:spPr bwMode="auto">
          <a:xfrm>
            <a:off x="6983760" y="2636912"/>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dirty="0" smtClean="0">
                <a:solidFill>
                  <a:schemeClr val="accent2"/>
                </a:solidFill>
                <a:latin typeface="Arial"/>
                <a:cs typeface="Arial"/>
              </a:rPr>
              <a:t>Norm Setting</a:t>
            </a:r>
            <a:r>
              <a:rPr lang="en-US" sz="2800" dirty="0">
                <a:solidFill>
                  <a:schemeClr val="accent2"/>
                </a:solidFill>
                <a:latin typeface="Tahoma" charset="0"/>
              </a:rPr>
              <a:t/>
            </a:r>
            <a:br>
              <a:rPr lang="en-US" sz="2800" dirty="0">
                <a:solidFill>
                  <a:schemeClr val="accent2"/>
                </a:solidFill>
                <a:latin typeface="Tahoma" charset="0"/>
              </a:rPr>
            </a:br>
            <a:endParaRPr lang="en-US" sz="1200" dirty="0">
              <a:solidFill>
                <a:schemeClr val="accent2"/>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a:p>
        </p:txBody>
      </p:sp>
      <p:sp>
        <p:nvSpPr>
          <p:cNvPr id="23559" name="Text Box 7"/>
          <p:cNvSpPr txBox="1">
            <a:spLocks noChangeArrowheads="1"/>
          </p:cNvSpPr>
          <p:nvPr/>
        </p:nvSpPr>
        <p:spPr bwMode="auto">
          <a:xfrm>
            <a:off x="251520" y="2708920"/>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dirty="0" smtClean="0">
                <a:solidFill>
                  <a:srgbClr val="000090"/>
                </a:solidFill>
                <a:latin typeface="Arial"/>
                <a:ea typeface="Arial Unicode MS" pitchFamily="34" charset="-128"/>
                <a:cs typeface="Arial"/>
              </a:rPr>
              <a:t>Services </a:t>
            </a:r>
            <a:r>
              <a:rPr lang="en-US" dirty="0">
                <a:solidFill>
                  <a:srgbClr val="000090"/>
                </a:solidFill>
                <a:latin typeface="Arial"/>
                <a:ea typeface="Arial Unicode MS" pitchFamily="34" charset="-128"/>
                <a:cs typeface="Arial"/>
              </a:rPr>
              <a:t>to Industry</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a:p>
        </p:txBody>
      </p:sp>
      <p:sp>
        <p:nvSpPr>
          <p:cNvPr id="7176" name="Text Box 9"/>
          <p:cNvSpPr txBox="1">
            <a:spLocks noChangeArrowheads="1"/>
          </p:cNvSpPr>
          <p:nvPr/>
        </p:nvSpPr>
        <p:spPr bwMode="auto">
          <a:xfrm>
            <a:off x="5292080" y="5301208"/>
            <a:ext cx="385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smtClean="0">
                <a:solidFill>
                  <a:srgbClr val="000090"/>
                </a:solidFill>
                <a:latin typeface="Arial"/>
                <a:cs typeface="Arial"/>
              </a:rPr>
              <a:t>Economic Development</a:t>
            </a:r>
            <a:endParaRPr lang="en-US" dirty="0">
              <a:solidFill>
                <a:srgbClr val="000090"/>
              </a:solidFill>
              <a:latin typeface="Arial"/>
              <a:cs typeface="Arial"/>
            </a:endParaRPr>
          </a:p>
        </p:txBody>
      </p:sp>
      <p:pic>
        <p:nvPicPr>
          <p:cNvPr id="7177" name="Picture 10" descr="WIPO-E-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a:p>
        </p:txBody>
      </p:sp>
      <p:sp>
        <p:nvSpPr>
          <p:cNvPr id="7179" name="Text Box 13"/>
          <p:cNvSpPr txBox="1">
            <a:spLocks noChangeArrowheads="1"/>
          </p:cNvSpPr>
          <p:nvPr/>
        </p:nvSpPr>
        <p:spPr bwMode="auto">
          <a:xfrm>
            <a:off x="179512" y="5301208"/>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eaLnBrk="1" hangingPunct="1"/>
            <a:r>
              <a:rPr lang="en-US" dirty="0" smtClean="0">
                <a:solidFill>
                  <a:srgbClr val="000090"/>
                </a:solidFill>
              </a:rPr>
              <a:t>Global IP </a:t>
            </a:r>
            <a:r>
              <a:rPr lang="en-US" dirty="0">
                <a:solidFill>
                  <a:srgbClr val="000090"/>
                </a:solidFill>
              </a:rPr>
              <a:t>Infrastructure</a:t>
            </a: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74638"/>
            <a:ext cx="7704856" cy="1143000"/>
          </a:xfrm>
        </p:spPr>
        <p:txBody>
          <a:bodyPr/>
          <a:lstStyle/>
          <a:p>
            <a:r>
              <a:rPr lang="fr-FR" dirty="0" smtClean="0"/>
              <a:t>GLOBAL IP INFRASTRUCTURE </a:t>
            </a:r>
            <a:endParaRPr lang="fr-FR" dirty="0"/>
          </a:p>
        </p:txBody>
      </p:sp>
      <p:sp>
        <p:nvSpPr>
          <p:cNvPr id="3" name="Espace réservé du contenu 2"/>
          <p:cNvSpPr>
            <a:spLocks noGrp="1"/>
          </p:cNvSpPr>
          <p:nvPr>
            <p:ph idx="1"/>
          </p:nvPr>
        </p:nvSpPr>
        <p:spPr>
          <a:xfrm>
            <a:off x="0" y="1556792"/>
            <a:ext cx="9144000" cy="4568949"/>
          </a:xfrm>
        </p:spPr>
        <p:txBody>
          <a:bodyPr/>
          <a:lstStyle/>
          <a:p>
            <a:pPr algn="just"/>
            <a:r>
              <a:rPr lang="en-US" sz="1800" i="1" dirty="0" smtClean="0">
                <a:cs typeface="Arial" charset="0"/>
              </a:rPr>
              <a:t>“Just </a:t>
            </a:r>
            <a:r>
              <a:rPr lang="en-US" sz="1800" i="1" dirty="0">
                <a:cs typeface="Arial" charset="0"/>
              </a:rPr>
              <a:t>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800" dirty="0">
                <a:cs typeface="Arial" charset="0"/>
              </a:rPr>
              <a:t>.</a:t>
            </a:r>
            <a:r>
              <a:rPr lang="ja-JP" altLang="en-US" sz="1800" dirty="0" smtClean="0">
                <a:cs typeface="Arial" charset="0"/>
              </a:rPr>
              <a:t>”</a:t>
            </a:r>
            <a:endParaRPr lang="fr-CH" altLang="ja-JP" sz="1800" dirty="0" smtClean="0">
              <a:cs typeface="Arial" charset="0"/>
            </a:endParaRPr>
          </a:p>
          <a:p>
            <a:pPr marL="0" indent="0" algn="just">
              <a:buNone/>
            </a:pPr>
            <a:r>
              <a:rPr lang="fr-CH" altLang="ja-JP" sz="1800" dirty="0">
                <a:cs typeface="Arial" charset="0"/>
              </a:rPr>
              <a:t>	</a:t>
            </a:r>
            <a:r>
              <a:rPr lang="fr-CH" altLang="ja-JP" sz="1800" dirty="0" smtClean="0">
                <a:cs typeface="Arial" charset="0"/>
              </a:rPr>
              <a:t>			</a:t>
            </a:r>
            <a:r>
              <a:rPr lang="fr-FR" sz="1600" dirty="0"/>
              <a:t>WIPO DIRECTOR GENERAL, FRANCIS GURRY </a:t>
            </a:r>
            <a:endParaRPr lang="fr-FR" sz="1600" dirty="0" smtClean="0"/>
          </a:p>
          <a:p>
            <a:pPr marL="0" indent="0" algn="just">
              <a:buNone/>
            </a:pPr>
            <a:endParaRPr lang="fr-FR" altLang="ja-JP" sz="1600" dirty="0">
              <a:cs typeface="Arial" charset="0"/>
            </a:endParaRPr>
          </a:p>
          <a:p>
            <a:pPr marL="0" indent="0" algn="just">
              <a:buNone/>
            </a:pPr>
            <a:endParaRPr lang="fr-FR" altLang="ja-JP" sz="1600" dirty="0" smtClean="0">
              <a:cs typeface="Arial" charset="0"/>
            </a:endParaRPr>
          </a:p>
          <a:p>
            <a:pPr marL="0" indent="0" algn="just">
              <a:buNone/>
            </a:pPr>
            <a:endParaRPr lang="fr-FR" altLang="ja-JP" sz="1600" dirty="0" smtClean="0">
              <a:cs typeface="Arial" charset="0"/>
            </a:endParaRPr>
          </a:p>
          <a:p>
            <a:pPr marL="0" indent="0" algn="just">
              <a:buNone/>
            </a:pPr>
            <a:endParaRPr lang="fr-CH" altLang="ja-JP" sz="1600" dirty="0" smtClean="0">
              <a:cs typeface="Arial" charset="0"/>
            </a:endParaRPr>
          </a:p>
          <a:p>
            <a:r>
              <a:rPr lang="en-US" sz="1800" dirty="0">
                <a:latin typeface="Arial" charset="0"/>
                <a:cs typeface="Arial" charset="0"/>
              </a:rPr>
              <a:t>WIPO is coordinating with stakeholders to </a:t>
            </a:r>
            <a:r>
              <a:rPr lang="en-US" sz="1800" dirty="0" smtClean="0">
                <a:latin typeface="Arial" charset="0"/>
                <a:cs typeface="Arial" charset="0"/>
              </a:rPr>
              <a:t>develop tools</a:t>
            </a:r>
            <a:r>
              <a:rPr lang="en-US" sz="1800" dirty="0">
                <a:latin typeface="Arial" charset="0"/>
                <a:cs typeface="Arial" charset="0"/>
              </a:rPr>
              <a:t>, services, platforms, standards, etc. </a:t>
            </a:r>
            <a:r>
              <a:rPr lang="en-US" sz="1800" dirty="0" smtClean="0">
                <a:latin typeface="Arial" charset="0"/>
                <a:cs typeface="Arial" charset="0"/>
              </a:rPr>
              <a:t>that </a:t>
            </a:r>
            <a:r>
              <a:rPr lang="en-US" sz="1800" dirty="0">
                <a:latin typeface="Arial" charset="0"/>
                <a:cs typeface="Arial" charset="0"/>
              </a:rPr>
              <a:t>enable IP institutions to work </a:t>
            </a:r>
            <a:r>
              <a:rPr lang="en-US" sz="1800" b="1" dirty="0">
                <a:solidFill>
                  <a:srgbClr val="3366FF"/>
                </a:solidFill>
                <a:latin typeface="Arial" charset="0"/>
                <a:cs typeface="Arial" charset="0"/>
              </a:rPr>
              <a:t>more efficiently</a:t>
            </a:r>
            <a:r>
              <a:rPr lang="en-US" sz="1800" dirty="0">
                <a:solidFill>
                  <a:srgbClr val="3366FF"/>
                </a:solidFill>
                <a:latin typeface="Arial" charset="0"/>
                <a:cs typeface="Arial" charset="0"/>
              </a:rPr>
              <a:t> and </a:t>
            </a:r>
            <a:r>
              <a:rPr lang="en-US" sz="1800" b="1" dirty="0">
                <a:solidFill>
                  <a:srgbClr val="3366FF"/>
                </a:solidFill>
                <a:latin typeface="Arial" charset="0"/>
                <a:cs typeface="Arial" charset="0"/>
              </a:rPr>
              <a:t>provide better</a:t>
            </a:r>
            <a:r>
              <a:rPr lang="en-US" sz="1800" dirty="0">
                <a:solidFill>
                  <a:srgbClr val="3366FF"/>
                </a:solidFill>
                <a:latin typeface="Arial" charset="0"/>
                <a:cs typeface="Arial" charset="0"/>
              </a:rPr>
              <a:t> and </a:t>
            </a:r>
            <a:r>
              <a:rPr lang="en-US" sz="1800" b="1" dirty="0">
                <a:solidFill>
                  <a:srgbClr val="3366FF"/>
                </a:solidFill>
                <a:latin typeface="Arial" charset="0"/>
                <a:cs typeface="Arial" charset="0"/>
              </a:rPr>
              <a:t>high quality services</a:t>
            </a:r>
            <a:r>
              <a:rPr lang="en-US" sz="1800" dirty="0">
                <a:solidFill>
                  <a:srgbClr val="3366FF"/>
                </a:solidFill>
                <a:latin typeface="Arial" charset="0"/>
                <a:cs typeface="Arial" charset="0"/>
              </a:rPr>
              <a:t>.</a:t>
            </a:r>
          </a:p>
          <a:p>
            <a:pPr algn="just"/>
            <a:endParaRPr lang="fr-FR" dirty="0" smtClean="0"/>
          </a:p>
          <a:p>
            <a:endParaRPr lang="fr-FR" dirty="0"/>
          </a:p>
        </p:txBody>
      </p:sp>
    </p:spTree>
    <p:extLst>
      <p:ext uri="{BB962C8B-B14F-4D97-AF65-F5344CB8AC3E}">
        <p14:creationId xmlns:p14="http://schemas.microsoft.com/office/powerpoint/2010/main" val="2048301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792088"/>
          </a:xfrm>
        </p:spPr>
        <p:txBody>
          <a:bodyPr/>
          <a:lstStyle/>
          <a:p>
            <a:r>
              <a:rPr lang="fr-FR" dirty="0" smtClean="0"/>
              <a:t>	GLOBAL </a:t>
            </a:r>
            <a:r>
              <a:rPr lang="fr-FR" dirty="0"/>
              <a:t>IP INFRASTRUCTURE </a:t>
            </a:r>
          </a:p>
        </p:txBody>
      </p:sp>
      <p:sp>
        <p:nvSpPr>
          <p:cNvPr id="3" name="Espace réservé du contenu 2"/>
          <p:cNvSpPr>
            <a:spLocks noGrp="1"/>
          </p:cNvSpPr>
          <p:nvPr>
            <p:ph idx="1"/>
          </p:nvPr>
        </p:nvSpPr>
        <p:spPr>
          <a:xfrm>
            <a:off x="179512" y="1268760"/>
            <a:ext cx="8784976" cy="4680521"/>
          </a:xfrm>
        </p:spPr>
        <p:txBody>
          <a:bodyPr/>
          <a:lstStyle/>
          <a:p>
            <a:pPr eaLnBrk="1" hangingPunct="1">
              <a:lnSpc>
                <a:spcPct val="90000"/>
              </a:lnSpc>
            </a:pPr>
            <a:r>
              <a:rPr lang="en-US" sz="1800" b="1" u="sng" dirty="0" smtClean="0">
                <a:solidFill>
                  <a:srgbClr val="000090"/>
                </a:solidFill>
                <a:latin typeface="Arial" charset="0"/>
                <a:cs typeface="Arial" charset="0"/>
              </a:rPr>
              <a:t>ACTIVITIES INCLUDE : </a:t>
            </a:r>
            <a:r>
              <a:rPr lang="en-US" sz="1800" dirty="0">
                <a:latin typeface="Arial" charset="0"/>
                <a:cs typeface="Arial" charset="0"/>
              </a:rPr>
              <a:t>	</a:t>
            </a:r>
          </a:p>
          <a:p>
            <a:pPr marL="0" indent="0" eaLnBrk="1" hangingPunct="1">
              <a:lnSpc>
                <a:spcPct val="90000"/>
              </a:lnSpc>
              <a:buNone/>
            </a:pPr>
            <a:endParaRPr lang="en-US" sz="1800" dirty="0">
              <a:latin typeface="Arial" charset="0"/>
              <a:cs typeface="Arial" charset="0"/>
            </a:endParaRPr>
          </a:p>
          <a:p>
            <a:pPr lvl="1" algn="just" eaLnBrk="1" hangingPunct="1">
              <a:lnSpc>
                <a:spcPct val="120000"/>
              </a:lnSpc>
              <a:buFont typeface="Wingdings" charset="2"/>
              <a:buChar char="Ø"/>
            </a:pPr>
            <a:r>
              <a:rPr lang="en-US" sz="1700" dirty="0">
                <a:latin typeface="Arial" charset="0"/>
                <a:cs typeface="Arial" charset="0"/>
              </a:rPr>
              <a:t>Technical assistance for modernizing IP offices;</a:t>
            </a:r>
          </a:p>
          <a:p>
            <a:pPr lvl="1" algn="just" eaLnBrk="1" hangingPunct="1">
              <a:lnSpc>
                <a:spcPct val="120000"/>
              </a:lnSpc>
              <a:buFont typeface="Wingdings" charset="2"/>
              <a:buChar char="Ø"/>
            </a:pPr>
            <a:r>
              <a:rPr lang="en-US" sz="1700" dirty="0">
                <a:latin typeface="Arial" charset="0"/>
                <a:cs typeface="Arial" charset="0"/>
              </a:rPr>
              <a:t>Capacity building &amp; networking by Technology Innovation Support Centers (TISCs)</a:t>
            </a:r>
          </a:p>
          <a:p>
            <a:pPr lvl="1" algn="just" eaLnBrk="1" hangingPunct="1">
              <a:lnSpc>
                <a:spcPct val="120000"/>
              </a:lnSpc>
              <a:buFont typeface="Wingdings" charset="2"/>
              <a:buChar char="Ø"/>
            </a:pPr>
            <a:r>
              <a:rPr lang="en-US" sz="1700" dirty="0">
                <a:latin typeface="Arial" charset="0"/>
                <a:cs typeface="Arial" charset="0"/>
              </a:rPr>
              <a:t>Common platform for e-data exchange among IPOs</a:t>
            </a:r>
          </a:p>
          <a:p>
            <a:pPr lvl="1" algn="just" eaLnBrk="1" hangingPunct="1">
              <a:lnSpc>
                <a:spcPct val="120000"/>
              </a:lnSpc>
              <a:buFont typeface="Wingdings" charset="2"/>
              <a:buChar char="Ø"/>
            </a:pPr>
            <a:r>
              <a:rPr lang="en-US" sz="1700" dirty="0">
                <a:latin typeface="Arial" charset="0"/>
                <a:cs typeface="Arial" charset="0"/>
              </a:rPr>
              <a:t>Tools (international classifications in TMs/design (IPC, Green inventory, Nice classification)</a:t>
            </a:r>
          </a:p>
          <a:p>
            <a:pPr lvl="1" algn="just" eaLnBrk="1" hangingPunct="1">
              <a:lnSpc>
                <a:spcPct val="120000"/>
              </a:lnSpc>
              <a:buFont typeface="Wingdings" charset="2"/>
              <a:buChar char="Ø"/>
            </a:pPr>
            <a:r>
              <a:rPr lang="en-US" sz="1700" dirty="0">
                <a:latin typeface="Arial" charset="0"/>
                <a:cs typeface="Arial" charset="0"/>
              </a:rPr>
              <a:t>Standards &amp; technical agreements</a:t>
            </a:r>
          </a:p>
          <a:p>
            <a:pPr lvl="1" algn="just" eaLnBrk="1" hangingPunct="1">
              <a:lnSpc>
                <a:spcPct val="120000"/>
              </a:lnSpc>
              <a:buFont typeface="Wingdings" charset="2"/>
              <a:buChar char="Ø"/>
            </a:pPr>
            <a:r>
              <a:rPr lang="en-US" sz="1700" dirty="0">
                <a:latin typeface="Arial" charset="0"/>
                <a:cs typeface="Arial" charset="0"/>
              </a:rPr>
              <a:t>Databases (PATENTSCOPE, Global Brand DB &amp; access to </a:t>
            </a:r>
            <a:r>
              <a:rPr lang="en-US" sz="1700" dirty="0" err="1">
                <a:latin typeface="Arial" charset="0"/>
                <a:cs typeface="Arial" charset="0"/>
              </a:rPr>
              <a:t>aRDI</a:t>
            </a:r>
            <a:r>
              <a:rPr lang="en-US" sz="1700" dirty="0">
                <a:latin typeface="Arial" charset="0"/>
                <a:cs typeface="Arial" charset="0"/>
              </a:rPr>
              <a:t> and ASPI</a:t>
            </a:r>
          </a:p>
          <a:p>
            <a:pPr lvl="1" algn="just" eaLnBrk="1" hangingPunct="1">
              <a:lnSpc>
                <a:spcPct val="120000"/>
              </a:lnSpc>
              <a:buFont typeface="Wingdings" charset="2"/>
              <a:buChar char="Ø"/>
            </a:pPr>
            <a:r>
              <a:rPr lang="en-US" sz="1700" dirty="0">
                <a:latin typeface="Arial" charset="0"/>
                <a:cs typeface="Arial" charset="0"/>
              </a:rPr>
              <a:t>Services (International Cooperation for Patent Examination (ICE), Patent Information Services, including Legal Status of Patents)</a:t>
            </a:r>
          </a:p>
          <a:p>
            <a:pPr lvl="1" algn="just" eaLnBrk="1" hangingPunct="1">
              <a:lnSpc>
                <a:spcPct val="120000"/>
              </a:lnSpc>
              <a:buFont typeface="Wingdings" charset="2"/>
              <a:buChar char="Ø"/>
            </a:pPr>
            <a:r>
              <a:rPr lang="en-US" sz="1700" dirty="0">
                <a:latin typeface="Arial" charset="0"/>
                <a:cs typeface="Arial" charset="0"/>
              </a:rPr>
              <a:t>Forum for exchanging experience and lessons learned (Global Symposium of IP Authorities) </a:t>
            </a:r>
          </a:p>
          <a:p>
            <a:pPr marL="0" indent="0">
              <a:buNone/>
            </a:pPr>
            <a:endParaRPr lang="fr-FR" dirty="0"/>
          </a:p>
        </p:txBody>
      </p:sp>
    </p:spTree>
    <p:extLst>
      <p:ext uri="{BB962C8B-B14F-4D97-AF65-F5344CB8AC3E}">
        <p14:creationId xmlns:p14="http://schemas.microsoft.com/office/powerpoint/2010/main" val="407311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r>
              <a:rPr lang="fr-FR" dirty="0" smtClean="0"/>
              <a:t>	WIPO … PROVIDER OF PREMIER 		GLOBAL IP SERVICES   </a:t>
            </a:r>
            <a:endParaRPr lang="fr-FR" dirty="0"/>
          </a:p>
        </p:txBody>
      </p:sp>
      <p:sp>
        <p:nvSpPr>
          <p:cNvPr id="3" name="Espace réservé du contenu 2"/>
          <p:cNvSpPr>
            <a:spLocks noGrp="1"/>
          </p:cNvSpPr>
          <p:nvPr>
            <p:ph idx="1"/>
          </p:nvPr>
        </p:nvSpPr>
        <p:spPr>
          <a:xfrm>
            <a:off x="251520" y="1556792"/>
            <a:ext cx="8712968" cy="4569371"/>
          </a:xfrm>
        </p:spPr>
        <p:txBody>
          <a:bodyPr/>
          <a:lstStyle/>
          <a:p>
            <a:r>
              <a:rPr lang="en-US" sz="2000" dirty="0">
                <a:ea typeface="Arial Unicode MS" pitchFamily="34" charset="-128"/>
                <a:cs typeface="Arial Unicode MS" pitchFamily="34" charset="-128"/>
              </a:rPr>
              <a:t>Core income generating business areas</a:t>
            </a:r>
            <a:r>
              <a:rPr lang="en-US" sz="2000" dirty="0" smtClean="0">
                <a:ea typeface="Arial Unicode MS" pitchFamily="34" charset="-128"/>
                <a:cs typeface="Arial Unicode MS" pitchFamily="34" charset="-128"/>
              </a:rPr>
              <a:t>:</a:t>
            </a: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Patent Cooperation Treaty (Patents)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Madrid System (Trademarks)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Hague System (Industrial Designs)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Lisbon System (Geographical Indications) </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r>
              <a:rPr lang="en-US" sz="2000" b="1" dirty="0" smtClean="0">
                <a:solidFill>
                  <a:srgbClr val="000080"/>
                </a:solidFill>
                <a:ea typeface="Arial Unicode MS" pitchFamily="34" charset="-128"/>
                <a:cs typeface="Arial Unicode MS" pitchFamily="34" charset="-128"/>
              </a:rPr>
              <a:t>AIM :  </a:t>
            </a:r>
            <a:r>
              <a:rPr lang="en-US" sz="2000" dirty="0" smtClean="0">
                <a:ea typeface="Arial Unicode MS" pitchFamily="34" charset="-128"/>
                <a:cs typeface="Arial Unicode MS" pitchFamily="34" charset="-128"/>
              </a:rPr>
              <a:t>to be the first choice for users by continuing to offer cost-effective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712728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fr-FR">
                <a:latin typeface="Arial" charset="0"/>
                <a:cs typeface="Arial" charset="0"/>
              </a:rPr>
              <a:t>  WIPO’s MAIN SOURCES OF REVENUE</a:t>
            </a:r>
          </a:p>
        </p:txBody>
      </p:sp>
      <p:graphicFrame>
        <p:nvGraphicFramePr>
          <p:cNvPr id="22531" name="Graphique 2"/>
          <p:cNvGraphicFramePr>
            <a:graphicFrameLocks/>
          </p:cNvGraphicFramePr>
          <p:nvPr/>
        </p:nvGraphicFramePr>
        <p:xfrm>
          <a:off x="-50800" y="1854200"/>
          <a:ext cx="9093200" cy="4673600"/>
        </p:xfrm>
        <a:graphic>
          <a:graphicData uri="http://schemas.openxmlformats.org/presentationml/2006/ole">
            <mc:AlternateContent xmlns:mc="http://schemas.openxmlformats.org/markup-compatibility/2006">
              <mc:Choice xmlns:v="urn:schemas-microsoft-com:vml" Requires="v">
                <p:oleObj spid="_x0000_s83980" r:id="rId3" imgW="9089924" imgH="4676037" progId="Excel.Chart.8">
                  <p:embed/>
                </p:oleObj>
              </mc:Choice>
              <mc:Fallback>
                <p:oleObj r:id="rId3" imgW="9089924" imgH="4676037"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54200"/>
                        <a:ext cx="9093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25541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3438</TotalTime>
  <Words>2494</Words>
  <Application>Microsoft Office PowerPoint</Application>
  <PresentationFormat>On-screen Show (4:3)</PresentationFormat>
  <Paragraphs>347</Paragraphs>
  <Slides>37</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template_english</vt:lpstr>
      <vt:lpstr>Microsoft Excel Chart</vt:lpstr>
      <vt:lpstr>PowerPoint Presentation</vt:lpstr>
      <vt:lpstr>   BASICS FACTS ABOUT WIPO </vt:lpstr>
      <vt:lpstr>          MILESTONES: 1883 - 2013 </vt:lpstr>
      <vt:lpstr>    INTELLECTUAL PROPERTY :               OUTREACH </vt:lpstr>
      <vt:lpstr>PowerPoint Presentation</vt:lpstr>
      <vt:lpstr>GLOBAL IP INFRASTRUCTURE </vt:lpstr>
      <vt:lpstr> GLOBAL IP INFRASTRUCTURE </vt:lpstr>
      <vt:lpstr> WIPO … PROVIDER OF PREMIER   GLOBAL IP SERVICES   </vt:lpstr>
      <vt:lpstr>  WIPO’s MAIN SOURCES OF REVENUE</vt:lpstr>
      <vt:lpstr>PowerPoint Presentation</vt:lpstr>
      <vt:lpstr>PowerPoint Presentation</vt:lpstr>
      <vt:lpstr>        STANDING COMMITTEES </vt:lpstr>
      <vt:lpstr>THE STANDING COMMITTEE ON LAW OF PATENTS </vt:lpstr>
      <vt:lpstr>   THE STANDING COMMITTEE ON LAW OF PATENTS            PART II </vt:lpstr>
      <vt:lpstr>                        NORM SETTING :             INDUSTRIAL DESIGNS</vt:lpstr>
      <vt:lpstr>Other Items in the SCT agenda</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          INTELLECTUAL PROPERTY AND TRADITIONAL                KNOWLEDGE, ACCESS TO GENETIC         RESOURCES AND FOLKORE  </vt:lpstr>
      <vt:lpstr>   INTELLECTUAL PROPERTY AND TRADITIONAL                 KNOWLEDGE, ACCESS TO GENETIC           RESOURCES AND FOLKORE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 THE GLOBAL INNOVATION INDEX 2013 </vt:lpstr>
      <vt:lpstr> THE GLOBAL INNOVATION INDEX 2013 </vt:lpstr>
      <vt:lpstr> GLOBAL INNOVATION INDEX     FRAMEWORK</vt:lpstr>
      <vt:lpstr> DENMARK PROFILE </vt:lpstr>
      <vt:lpstr>THE GLOBAL INNOVATION INDEX</vt:lpstr>
      <vt:lpstr>           DENMARK PROFILE </vt:lpstr>
      <vt:lpstr>           PATENT APPLICATION BY TOP FIELDS OF              TECHNOLOGY (1997-2011)</vt:lpstr>
      <vt:lpstr>            INTERNATIONAL APPLICATIONS               VIA WIPO ADMINISTERED TREATIES          DENMARK     </vt:lpstr>
      <vt:lpstr> Thank you     </vt:lpstr>
    </vt:vector>
  </TitlesOfParts>
  <Company>WIPO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Weissert</dc:creator>
  <cp:lastModifiedBy>VAZQUEZ LOPEZ Victor</cp:lastModifiedBy>
  <cp:revision>210</cp:revision>
  <dcterms:created xsi:type="dcterms:W3CDTF">2010-05-03T08:02:35Z</dcterms:created>
  <dcterms:modified xsi:type="dcterms:W3CDTF">2013-08-30T07:40:07Z</dcterms:modified>
</cp:coreProperties>
</file>