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8"/>
  </p:notesMasterIdLst>
  <p:sldIdLst>
    <p:sldId id="256" r:id="rId2"/>
    <p:sldId id="288" r:id="rId3"/>
    <p:sldId id="268" r:id="rId4"/>
    <p:sldId id="323" r:id="rId5"/>
    <p:sldId id="270" r:id="rId6"/>
    <p:sldId id="271" r:id="rId7"/>
    <p:sldId id="272" r:id="rId8"/>
    <p:sldId id="273" r:id="rId9"/>
    <p:sldId id="274" r:id="rId10"/>
    <p:sldId id="275" r:id="rId11"/>
    <p:sldId id="276" r:id="rId12"/>
    <p:sldId id="277" r:id="rId13"/>
    <p:sldId id="278" r:id="rId14"/>
    <p:sldId id="340" r:id="rId15"/>
    <p:sldId id="328" r:id="rId16"/>
    <p:sldId id="329" r:id="rId17"/>
    <p:sldId id="330" r:id="rId18"/>
    <p:sldId id="341" r:id="rId19"/>
    <p:sldId id="281" r:id="rId20"/>
    <p:sldId id="282" r:id="rId21"/>
    <p:sldId id="283" r:id="rId22"/>
    <p:sldId id="284" r:id="rId23"/>
    <p:sldId id="342" r:id="rId24"/>
    <p:sldId id="285" r:id="rId25"/>
    <p:sldId id="294" r:id="rId26"/>
    <p:sldId id="293" r:id="rId27"/>
    <p:sldId id="295" r:id="rId28"/>
    <p:sldId id="343" r:id="rId29"/>
    <p:sldId id="349" r:id="rId30"/>
    <p:sldId id="345" r:id="rId31"/>
    <p:sldId id="297" r:id="rId32"/>
    <p:sldId id="298" r:id="rId33"/>
    <p:sldId id="344" r:id="rId34"/>
    <p:sldId id="300" r:id="rId35"/>
    <p:sldId id="307" r:id="rId36"/>
    <p:sldId id="306" r:id="rId37"/>
    <p:sldId id="346" r:id="rId38"/>
    <p:sldId id="304" r:id="rId39"/>
    <p:sldId id="337" r:id="rId40"/>
    <p:sldId id="305" r:id="rId41"/>
    <p:sldId id="338" r:id="rId42"/>
    <p:sldId id="339" r:id="rId43"/>
    <p:sldId id="347" r:id="rId44"/>
    <p:sldId id="325" r:id="rId45"/>
    <p:sldId id="326" r:id="rId46"/>
    <p:sldId id="327" r:id="rId47"/>
    <p:sldId id="348" r:id="rId48"/>
    <p:sldId id="303" r:id="rId49"/>
    <p:sldId id="331" r:id="rId50"/>
    <p:sldId id="332" r:id="rId51"/>
    <p:sldId id="333" r:id="rId52"/>
    <p:sldId id="334" r:id="rId53"/>
    <p:sldId id="335" r:id="rId54"/>
    <p:sldId id="336" r:id="rId55"/>
    <p:sldId id="301" r:id="rId56"/>
    <p:sldId id="310" r:id="rId5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5000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5000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5000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5000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5000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66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2" autoAdjust="0"/>
    <p:restoredTop sz="94660"/>
  </p:normalViewPr>
  <p:slideViewPr>
    <p:cSldViewPr>
      <p:cViewPr varScale="1">
        <p:scale>
          <a:sx n="70" d="100"/>
          <a:sy n="70" d="100"/>
        </p:scale>
        <p:origin x="-318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21E717-7AF7-43E0-A005-836B788754D4}" type="datetimeFigureOut">
              <a:rPr lang="en-US" smtClean="0"/>
              <a:t>9/3/2013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23776F-5C77-4A6D-BCF7-AD74398B7FF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11418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fld id="{41797FEC-3DF1-4A4E-9EF1-89F0A9549D25}" type="slidenum">
              <a:rPr lang="en-US" altLang="ja-JP"/>
              <a:pPr eaLnBrk="1" hangingPunct="1"/>
              <a:t>36</a:t>
            </a:fld>
            <a:endParaRPr lang="en-US" altLang="ja-JP" dirty="0"/>
          </a:p>
        </p:txBody>
      </p:sp>
      <p:sp>
        <p:nvSpPr>
          <p:cNvPr id="5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6630661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6627" name="Rectangle 3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4213" y="3860800"/>
            <a:ext cx="6400800" cy="17526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3534F417-7443-4EA4-9406-8469F94CFF36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19908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AAA5D7AF-EDD4-4C29-BBD6-C6011ACCC6A3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44173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3F9DACC-EEA8-4FBD-BF50-4E9D7341FE31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8459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B94A057-E102-4762-A501-B50583BC70AE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12320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3238"/>
            <a:ext cx="4038600" cy="4352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238"/>
            <a:ext cx="4038600" cy="4352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39693089-D376-4A37-914E-ECCDAAF15E6E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88776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B5F13F2E-5A49-4EDD-9DB2-3357818FB236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1492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47EA2CB-41A3-491A-9569-0DC649049735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60615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87D397AB-860A-4110-92E6-463A2CAACC46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79385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D624FAA-743F-4F8B-A8CA-134001ABC9E5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40091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9CEEAE5-CA5A-4DFF-8E5A-6A106BBD0092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00842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73238"/>
            <a:ext cx="8229600" cy="435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400"/>
            </a:lvl1pPr>
          </a:lstStyle>
          <a:p>
            <a:fld id="{725370AC-9633-4D20-A7A9-35077DDE44C9}" type="slidenum">
              <a:rPr lang="en-US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600">
          <a:solidFill>
            <a:srgbClr val="00408C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rgbClr val="00408C"/>
          </a:solidFill>
          <a:latin typeface="Arial" charset="0"/>
          <a:cs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rgbClr val="00408C"/>
          </a:solidFill>
          <a:latin typeface="Arial" charset="0"/>
          <a:cs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rgbClr val="00408C"/>
          </a:solidFill>
          <a:latin typeface="Arial" charset="0"/>
          <a:cs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rgbClr val="00408C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rgbClr val="00408C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rgbClr val="00408C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rgbClr val="00408C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rgbClr val="00408C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Blip>
          <a:blip r:embed="rId14"/>
        </a:buBlip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Blip>
          <a:blip r:embed="rId14"/>
        </a:buBlip>
        <a:defRPr sz="24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Blip>
          <a:blip r:embed="rId14"/>
        </a:buBlip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Blip>
          <a:blip r:embed="rId14"/>
        </a:buBlip>
        <a:defRPr sz="24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Blip>
          <a:blip r:embed="rId14"/>
        </a:buBlip>
        <a:defRPr sz="24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Blip>
          <a:blip r:embed="rId14"/>
        </a:buBlip>
        <a:defRPr sz="24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Blip>
          <a:blip r:embed="rId14"/>
        </a:buBlip>
        <a:defRPr sz="24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Blip>
          <a:blip r:embed="rId14"/>
        </a:buBlip>
        <a:defRPr sz="24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Blip>
          <a:blip r:embed="rId14"/>
        </a:buBlip>
        <a:defRPr sz="24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wmf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13" Type="http://schemas.openxmlformats.org/officeDocument/2006/relationships/image" Target="../media/image41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12" Type="http://schemas.openxmlformats.org/officeDocument/2006/relationships/image" Target="../media/image40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11" Type="http://schemas.openxmlformats.org/officeDocument/2006/relationships/image" Target="../media/image39.png"/><Relationship Id="rId5" Type="http://schemas.openxmlformats.org/officeDocument/2006/relationships/image" Target="../media/image33.png"/><Relationship Id="rId10" Type="http://schemas.openxmlformats.org/officeDocument/2006/relationships/image" Target="../media/image38.png"/><Relationship Id="rId4" Type="http://schemas.openxmlformats.org/officeDocument/2006/relationships/image" Target="../media/image32.png"/><Relationship Id="rId9" Type="http://schemas.openxmlformats.org/officeDocument/2006/relationships/image" Target="../media/image37.png"/><Relationship Id="rId14" Type="http://schemas.openxmlformats.org/officeDocument/2006/relationships/image" Target="../media/image42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9.png"/><Relationship Id="rId4" Type="http://schemas.openxmlformats.org/officeDocument/2006/relationships/image" Target="../media/image48.emf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13" Type="http://schemas.openxmlformats.org/officeDocument/2006/relationships/image" Target="../media/image61.png"/><Relationship Id="rId3" Type="http://schemas.openxmlformats.org/officeDocument/2006/relationships/image" Target="../media/image51.png"/><Relationship Id="rId7" Type="http://schemas.openxmlformats.org/officeDocument/2006/relationships/image" Target="../media/image55.png"/><Relationship Id="rId12" Type="http://schemas.openxmlformats.org/officeDocument/2006/relationships/image" Target="../media/image60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png"/><Relationship Id="rId11" Type="http://schemas.openxmlformats.org/officeDocument/2006/relationships/image" Target="../media/image59.wmf"/><Relationship Id="rId5" Type="http://schemas.openxmlformats.org/officeDocument/2006/relationships/image" Target="../media/image53.jpeg"/><Relationship Id="rId15" Type="http://schemas.openxmlformats.org/officeDocument/2006/relationships/image" Target="../media/image63.png"/><Relationship Id="rId10" Type="http://schemas.openxmlformats.org/officeDocument/2006/relationships/image" Target="../media/image58.png"/><Relationship Id="rId4" Type="http://schemas.openxmlformats.org/officeDocument/2006/relationships/image" Target="../media/image52.png"/><Relationship Id="rId9" Type="http://schemas.openxmlformats.org/officeDocument/2006/relationships/image" Target="../media/image57.png"/><Relationship Id="rId14" Type="http://schemas.openxmlformats.org/officeDocument/2006/relationships/image" Target="../media/image62.jpe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hyperlink" Target="mailto:wipo.green@wipo.int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pn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wipo.int/contact/en/" TargetMode="External"/><Relationship Id="rId2" Type="http://schemas.openxmlformats.org/officeDocument/2006/relationships/hyperlink" Target="http://www.wipo.int/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95510" y="3717032"/>
            <a:ext cx="7164922" cy="1333500"/>
          </a:xfrm>
          <a:noFill/>
          <a:ln/>
        </p:spPr>
        <p:txBody>
          <a:bodyPr/>
          <a:lstStyle/>
          <a:p>
            <a:r>
              <a:rPr lang="en-US" sz="2800" b="1" dirty="0" smtClean="0">
                <a:solidFill>
                  <a:srgbClr val="00408C"/>
                </a:solidFill>
                <a:ea typeface="ヒラギノ角ゴ Pro W3" pitchFamily="1" charset="-128"/>
              </a:rPr>
              <a:t>WIPO Global Databases</a:t>
            </a:r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914400" y="3810000"/>
            <a:ext cx="381000" cy="381000"/>
          </a:xfrm>
          <a:prstGeom prst="rect">
            <a:avLst/>
          </a:prstGeom>
          <a:solidFill>
            <a:srgbClr val="3399FF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971600" y="4797425"/>
            <a:ext cx="7078613" cy="1144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1800" b="1" i="1" dirty="0">
                <a:solidFill>
                  <a:srgbClr val="00408C"/>
                </a:solidFill>
                <a:ea typeface="ヒラギノ角ゴ Pro W3" charset="0"/>
                <a:cs typeface="ヒラギノ角ゴ Pro W3" charset="0"/>
              </a:rPr>
              <a:t>Seminar on WIPO Services and Initiatives </a:t>
            </a:r>
          </a:p>
          <a:p>
            <a:pPr>
              <a:spcBef>
                <a:spcPct val="20000"/>
              </a:spcBef>
            </a:pPr>
            <a:r>
              <a:rPr lang="en-US" sz="1400" dirty="0" smtClean="0">
                <a:solidFill>
                  <a:srgbClr val="00408C"/>
                </a:solidFill>
                <a:ea typeface="ヒラギノ角ゴ Pro W3" charset="0"/>
                <a:cs typeface="ヒラギノ角ゴ Pro W3" charset="0"/>
              </a:rPr>
              <a:t>Christophe </a:t>
            </a:r>
            <a:r>
              <a:rPr lang="en-US" sz="1400" dirty="0" err="1" smtClean="0">
                <a:solidFill>
                  <a:srgbClr val="00408C"/>
                </a:solidFill>
                <a:ea typeface="ヒラギノ角ゴ Pro W3" charset="0"/>
                <a:cs typeface="ヒラギノ角ゴ Pro W3" charset="0"/>
              </a:rPr>
              <a:t>Mazenc</a:t>
            </a:r>
            <a:endParaRPr lang="en-US" sz="1400" dirty="0">
              <a:solidFill>
                <a:srgbClr val="00408C"/>
              </a:solidFill>
              <a:ea typeface="ヒラギノ角ゴ Pro W3" charset="0"/>
              <a:cs typeface="ヒラギノ角ゴ Pro W3" charset="0"/>
            </a:endParaRPr>
          </a:p>
          <a:p>
            <a:pPr>
              <a:spcBef>
                <a:spcPct val="20000"/>
              </a:spcBef>
            </a:pPr>
            <a:r>
              <a:rPr lang="en-US" sz="1400" dirty="0">
                <a:solidFill>
                  <a:srgbClr val="00408C"/>
                </a:solidFill>
                <a:ea typeface="ヒラギノ角ゴ Pro W3" charset="0"/>
                <a:cs typeface="ヒラギノ角ゴ Pro W3" charset="0"/>
              </a:rPr>
              <a:t>Head of </a:t>
            </a:r>
            <a:r>
              <a:rPr lang="en-US" sz="1400" dirty="0" smtClean="0">
                <a:solidFill>
                  <a:srgbClr val="00408C"/>
                </a:solidFill>
                <a:ea typeface="ヒラギノ角ゴ Pro W3" charset="0"/>
                <a:cs typeface="ヒラギノ角ゴ Pro W3" charset="0"/>
              </a:rPr>
              <a:t>Global Databases Service</a:t>
            </a:r>
            <a:endParaRPr lang="en-US" sz="1400" dirty="0">
              <a:solidFill>
                <a:srgbClr val="00408C"/>
              </a:solidFill>
              <a:ea typeface="ヒラギノ角ゴ Pro W3" charset="0"/>
              <a:cs typeface="ヒラギノ角ゴ Pro W3" charset="0"/>
            </a:endParaRPr>
          </a:p>
          <a:p>
            <a:pPr>
              <a:spcBef>
                <a:spcPct val="20000"/>
              </a:spcBef>
            </a:pPr>
            <a:r>
              <a:rPr lang="en-US" sz="1400" dirty="0" smtClean="0">
                <a:solidFill>
                  <a:srgbClr val="00408C"/>
                </a:solidFill>
                <a:ea typeface="ヒラギノ角ゴ Pro W3" charset="0"/>
                <a:cs typeface="ヒラギノ角ゴ Pro W3" charset="0"/>
              </a:rPr>
              <a:t>Global Infrastructure Sector (GIS)</a:t>
            </a:r>
            <a:endParaRPr lang="en-US" sz="1400" dirty="0">
              <a:solidFill>
                <a:srgbClr val="00408C"/>
              </a:solidFill>
              <a:ea typeface="ヒラギノ角ゴ Pro W3" charset="0"/>
              <a:cs typeface="ヒラギノ角ゴ Pro W3" charset="0"/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6156325" y="4797425"/>
            <a:ext cx="2147888" cy="72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>
              <a:lnSpc>
                <a:spcPct val="40000"/>
              </a:lnSpc>
            </a:pPr>
            <a:r>
              <a:rPr lang="en-US" sz="1300" dirty="0">
                <a:solidFill>
                  <a:srgbClr val="3399FF"/>
                </a:solidFill>
                <a:latin typeface="Arial Black" charset="0"/>
                <a:ea typeface="ヒラギノ角ゴ Pro W3" charset="0"/>
                <a:cs typeface="ヒラギノ角ゴ Pro W3" charset="0"/>
              </a:rPr>
              <a:t>Copenhagen </a:t>
            </a:r>
          </a:p>
          <a:p>
            <a:pPr>
              <a:lnSpc>
                <a:spcPct val="40000"/>
              </a:lnSpc>
            </a:pPr>
            <a:r>
              <a:rPr lang="en-US" sz="1300" dirty="0">
                <a:solidFill>
                  <a:srgbClr val="3399FF"/>
                </a:solidFill>
                <a:latin typeface="Arial Black" charset="0"/>
                <a:ea typeface="ヒラギノ角ゴ Pro W3" charset="0"/>
                <a:cs typeface="ヒラギノ角ゴ Pro W3" charset="0"/>
              </a:rPr>
              <a:t>September 6, 2013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" y="28934"/>
            <a:ext cx="9143449" cy="68290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Left Brace 3"/>
          <p:cNvSpPr/>
          <p:nvPr/>
        </p:nvSpPr>
        <p:spPr bwMode="auto">
          <a:xfrm>
            <a:off x="899592" y="1196752"/>
            <a:ext cx="405759" cy="2664296"/>
          </a:xfrm>
          <a:prstGeom prst="leftBrace">
            <a:avLst/>
          </a:prstGeom>
          <a:noFill/>
          <a:ln w="57150">
            <a:solidFill>
              <a:srgbClr val="FF0000"/>
            </a:solidFill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-108520" y="1359462"/>
            <a:ext cx="1107996" cy="25202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dirty="0" smtClean="0"/>
              <a:t>Search Query</a:t>
            </a:r>
          </a:p>
          <a:p>
            <a:endParaRPr lang="en-US" dirty="0"/>
          </a:p>
        </p:txBody>
      </p:sp>
      <p:sp>
        <p:nvSpPr>
          <p:cNvPr id="7" name="Right Arrow 6"/>
          <p:cNvSpPr/>
          <p:nvPr/>
        </p:nvSpPr>
        <p:spPr bwMode="auto">
          <a:xfrm>
            <a:off x="683568" y="5733256"/>
            <a:ext cx="504056" cy="288032"/>
          </a:xfrm>
          <a:prstGeom prst="rightArrow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1763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61" y="-99392"/>
            <a:ext cx="9181023" cy="6885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own Arrow 3"/>
          <p:cNvSpPr/>
          <p:nvPr/>
        </p:nvSpPr>
        <p:spPr bwMode="auto">
          <a:xfrm>
            <a:off x="2411760" y="1052736"/>
            <a:ext cx="288032" cy="360040"/>
          </a:xfrm>
          <a:prstGeom prst="downArrow">
            <a:avLst/>
          </a:prstGeom>
          <a:solidFill>
            <a:srgbClr val="FF000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2315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86" y="0"/>
            <a:ext cx="9148597" cy="6861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804248" y="4437112"/>
            <a:ext cx="15841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rgbClr val="FF0000"/>
                </a:solidFill>
              </a:rPr>
              <a:t>??</a:t>
            </a:r>
            <a:endParaRPr lang="en-US" sz="4000" dirty="0">
              <a:solidFill>
                <a:srgbClr val="FF0000"/>
              </a:solidFill>
            </a:endParaRPr>
          </a:p>
        </p:txBody>
      </p:sp>
      <p:sp>
        <p:nvSpPr>
          <p:cNvPr id="5" name="Down Arrow 4"/>
          <p:cNvSpPr/>
          <p:nvPr/>
        </p:nvSpPr>
        <p:spPr bwMode="auto">
          <a:xfrm>
            <a:off x="6948264" y="332656"/>
            <a:ext cx="720080" cy="432048"/>
          </a:xfrm>
          <a:prstGeom prst="downArrow">
            <a:avLst/>
          </a:prstGeom>
          <a:solidFill>
            <a:srgbClr val="FF000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7414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694"/>
            <a:ext cx="8932573" cy="6699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own Arrow 3"/>
          <p:cNvSpPr/>
          <p:nvPr/>
        </p:nvSpPr>
        <p:spPr bwMode="auto">
          <a:xfrm>
            <a:off x="5148064" y="764704"/>
            <a:ext cx="432048" cy="288032"/>
          </a:xfrm>
          <a:prstGeom prst="downArrow">
            <a:avLst/>
          </a:prstGeom>
          <a:solidFill>
            <a:srgbClr val="FF000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6" name="Down Arrow 5"/>
          <p:cNvSpPr/>
          <p:nvPr/>
        </p:nvSpPr>
        <p:spPr bwMode="auto">
          <a:xfrm>
            <a:off x="6372200" y="764704"/>
            <a:ext cx="432048" cy="288032"/>
          </a:xfrm>
          <a:prstGeom prst="downArrow">
            <a:avLst/>
          </a:prstGeom>
          <a:solidFill>
            <a:srgbClr val="FF000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5473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auto">
          <a:xfrm>
            <a:off x="7236296" y="6111824"/>
            <a:ext cx="1728192" cy="46166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Arial" charset="0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0"/>
            <a:ext cx="6808785" cy="67067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8464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TAPTA</a:t>
            </a: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12776"/>
            <a:ext cx="8351948" cy="4464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896648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0"/>
            <a:ext cx="8612611" cy="6525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459725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418" y="476672"/>
            <a:ext cx="7677150" cy="5534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1116717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Global Databases, Tools, and Platform for IP </a:t>
            </a:r>
            <a:r>
              <a:rPr lang="en-US" dirty="0" smtClean="0"/>
              <a:t>business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608" y="1628800"/>
            <a:ext cx="7643192" cy="4352925"/>
          </a:xfrm>
        </p:spPr>
        <p:txBody>
          <a:bodyPr/>
          <a:lstStyle/>
          <a:p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</a:rPr>
              <a:t>PATENTSCOPE </a:t>
            </a:r>
          </a:p>
          <a:p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</a:rPr>
              <a:t>Global Brand Database</a:t>
            </a:r>
          </a:p>
          <a:p>
            <a:r>
              <a:rPr lang="en-US" sz="2800" dirty="0">
                <a:solidFill>
                  <a:schemeClr val="accent2">
                    <a:lumMod val="75000"/>
                  </a:schemeClr>
                </a:solidFill>
              </a:rPr>
              <a:t>WIPO Lex</a:t>
            </a:r>
          </a:p>
          <a:p>
            <a:r>
              <a:rPr lang="en-US" sz="2800" dirty="0" smtClean="0">
                <a:solidFill>
                  <a:srgbClr val="CC6600"/>
                </a:solidFill>
              </a:rPr>
              <a:t>WIPO IPAS</a:t>
            </a:r>
          </a:p>
          <a:p>
            <a:r>
              <a:rPr lang="en-US" sz="2800" dirty="0" smtClean="0">
                <a:solidFill>
                  <a:srgbClr val="CC6600"/>
                </a:solidFill>
              </a:rPr>
              <a:t>WIPO DAS</a:t>
            </a:r>
          </a:p>
          <a:p>
            <a:r>
              <a:rPr lang="en-US" sz="2800" dirty="0" smtClean="0">
                <a:solidFill>
                  <a:srgbClr val="CC6600"/>
                </a:solidFill>
              </a:rPr>
              <a:t>WIPO CASE</a:t>
            </a:r>
          </a:p>
          <a:p>
            <a:r>
              <a:rPr lang="en-US" sz="2800" dirty="0">
                <a:solidFill>
                  <a:srgbClr val="00B050"/>
                </a:solidFill>
              </a:rPr>
              <a:t>WIPO RE:SEARCH</a:t>
            </a:r>
          </a:p>
          <a:p>
            <a:r>
              <a:rPr lang="fr-CH" sz="2800" dirty="0">
                <a:solidFill>
                  <a:srgbClr val="00B050"/>
                </a:solidFill>
              </a:rPr>
              <a:t>WIPO </a:t>
            </a:r>
            <a:r>
              <a:rPr lang="fr-CH" sz="2800" dirty="0" err="1">
                <a:solidFill>
                  <a:srgbClr val="00B050"/>
                </a:solidFill>
              </a:rPr>
              <a:t>Development</a:t>
            </a:r>
            <a:r>
              <a:rPr lang="fr-CH" sz="2800" dirty="0">
                <a:solidFill>
                  <a:srgbClr val="00B050"/>
                </a:solidFill>
              </a:rPr>
              <a:t> </a:t>
            </a:r>
            <a:r>
              <a:rPr lang="fr-CH" sz="2800" dirty="0" err="1">
                <a:solidFill>
                  <a:srgbClr val="00B050"/>
                </a:solidFill>
              </a:rPr>
              <a:t>Matchmaking</a:t>
            </a:r>
            <a:r>
              <a:rPr lang="fr-CH" sz="2800" dirty="0">
                <a:solidFill>
                  <a:srgbClr val="00B050"/>
                </a:solidFill>
              </a:rPr>
              <a:t> </a:t>
            </a:r>
            <a:r>
              <a:rPr lang="fr-CH" sz="2800" dirty="0" err="1">
                <a:solidFill>
                  <a:srgbClr val="00B050"/>
                </a:solidFill>
              </a:rPr>
              <a:t>Database</a:t>
            </a:r>
            <a:endParaRPr lang="en-US" sz="2800" dirty="0">
              <a:solidFill>
                <a:srgbClr val="00B050"/>
              </a:solidFill>
            </a:endParaRPr>
          </a:p>
          <a:p>
            <a:r>
              <a:rPr lang="en-US" sz="2800" dirty="0" smtClean="0">
                <a:solidFill>
                  <a:srgbClr val="00B050"/>
                </a:solidFill>
              </a:rPr>
              <a:t>WIPO GREEN</a:t>
            </a:r>
          </a:p>
          <a:p>
            <a:pPr marL="0" indent="0">
              <a:buNone/>
            </a:pPr>
            <a:endParaRPr lang="en-US" sz="2800" dirty="0"/>
          </a:p>
        </p:txBody>
      </p:sp>
      <p:sp>
        <p:nvSpPr>
          <p:cNvPr id="4" name="右矢印 3"/>
          <p:cNvSpPr/>
          <p:nvPr/>
        </p:nvSpPr>
        <p:spPr bwMode="auto">
          <a:xfrm>
            <a:off x="107504" y="2157972"/>
            <a:ext cx="978408" cy="484632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ja-JP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3473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138"/>
            <a:ext cx="9036496" cy="6756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ight Arrow 3"/>
          <p:cNvSpPr/>
          <p:nvPr/>
        </p:nvSpPr>
        <p:spPr bwMode="auto">
          <a:xfrm rot="1484469">
            <a:off x="1691680" y="2348880"/>
            <a:ext cx="576064" cy="360040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6422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Global Databases, Tools, and Platform for IP </a:t>
            </a:r>
            <a:r>
              <a:rPr lang="en-US" dirty="0" smtClean="0"/>
              <a:t>business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608" y="1628800"/>
            <a:ext cx="7643192" cy="4352925"/>
          </a:xfrm>
        </p:spPr>
        <p:txBody>
          <a:bodyPr/>
          <a:lstStyle/>
          <a:p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</a:rPr>
              <a:t>PATENTSCOPE </a:t>
            </a:r>
          </a:p>
          <a:p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</a:rPr>
              <a:t>Global Brand Database</a:t>
            </a:r>
          </a:p>
          <a:p>
            <a:r>
              <a:rPr lang="en-US" sz="2800" dirty="0">
                <a:solidFill>
                  <a:schemeClr val="accent2">
                    <a:lumMod val="75000"/>
                  </a:schemeClr>
                </a:solidFill>
              </a:rPr>
              <a:t>WIPO Lex</a:t>
            </a:r>
          </a:p>
          <a:p>
            <a:r>
              <a:rPr lang="en-US" sz="2800" dirty="0" smtClean="0">
                <a:solidFill>
                  <a:srgbClr val="CC6600"/>
                </a:solidFill>
              </a:rPr>
              <a:t>WIPO IPAS</a:t>
            </a:r>
          </a:p>
          <a:p>
            <a:r>
              <a:rPr lang="en-US" sz="2800" dirty="0" smtClean="0">
                <a:solidFill>
                  <a:srgbClr val="CC6600"/>
                </a:solidFill>
              </a:rPr>
              <a:t>WIPO DAS</a:t>
            </a:r>
          </a:p>
          <a:p>
            <a:r>
              <a:rPr lang="en-US" sz="2800" dirty="0" smtClean="0">
                <a:solidFill>
                  <a:srgbClr val="CC6600"/>
                </a:solidFill>
              </a:rPr>
              <a:t>WIPO CASE</a:t>
            </a:r>
          </a:p>
          <a:p>
            <a:r>
              <a:rPr lang="en-US" sz="2800" dirty="0">
                <a:solidFill>
                  <a:srgbClr val="00B050"/>
                </a:solidFill>
              </a:rPr>
              <a:t>WIPO RE:SEARCH</a:t>
            </a:r>
          </a:p>
          <a:p>
            <a:r>
              <a:rPr lang="fr-CH" sz="2800" dirty="0">
                <a:solidFill>
                  <a:srgbClr val="00B050"/>
                </a:solidFill>
              </a:rPr>
              <a:t>WIPO </a:t>
            </a:r>
            <a:r>
              <a:rPr lang="fr-CH" sz="2800" dirty="0" err="1">
                <a:solidFill>
                  <a:srgbClr val="00B050"/>
                </a:solidFill>
              </a:rPr>
              <a:t>Development</a:t>
            </a:r>
            <a:r>
              <a:rPr lang="fr-CH" sz="2800" dirty="0">
                <a:solidFill>
                  <a:srgbClr val="00B050"/>
                </a:solidFill>
              </a:rPr>
              <a:t> </a:t>
            </a:r>
            <a:r>
              <a:rPr lang="fr-CH" sz="2800" dirty="0" err="1">
                <a:solidFill>
                  <a:srgbClr val="00B050"/>
                </a:solidFill>
              </a:rPr>
              <a:t>Matchmaking</a:t>
            </a:r>
            <a:r>
              <a:rPr lang="fr-CH" sz="2800" dirty="0">
                <a:solidFill>
                  <a:srgbClr val="00B050"/>
                </a:solidFill>
              </a:rPr>
              <a:t> </a:t>
            </a:r>
            <a:r>
              <a:rPr lang="fr-CH" sz="2800" dirty="0" err="1">
                <a:solidFill>
                  <a:srgbClr val="00B050"/>
                </a:solidFill>
              </a:rPr>
              <a:t>Database</a:t>
            </a:r>
            <a:endParaRPr lang="en-US" sz="2800" dirty="0">
              <a:solidFill>
                <a:srgbClr val="00B050"/>
              </a:solidFill>
            </a:endParaRPr>
          </a:p>
          <a:p>
            <a:r>
              <a:rPr lang="en-US" sz="2800" dirty="0" smtClean="0">
                <a:solidFill>
                  <a:srgbClr val="00B050"/>
                </a:solidFill>
              </a:rPr>
              <a:t>WIPO GREEN</a:t>
            </a:r>
          </a:p>
          <a:p>
            <a:pPr marL="0" indent="0">
              <a:buNone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110975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116632"/>
            <a:ext cx="9036497" cy="664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Up Arrow 3"/>
          <p:cNvSpPr/>
          <p:nvPr/>
        </p:nvSpPr>
        <p:spPr bwMode="auto">
          <a:xfrm>
            <a:off x="1691680" y="1988840"/>
            <a:ext cx="288032" cy="288032"/>
          </a:xfrm>
          <a:prstGeom prst="upArrow">
            <a:avLst/>
          </a:prstGeom>
          <a:solidFill>
            <a:srgbClr val="FF000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412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94" y="24368"/>
            <a:ext cx="9119405" cy="6833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own Arrow 3"/>
          <p:cNvSpPr/>
          <p:nvPr/>
        </p:nvSpPr>
        <p:spPr bwMode="auto">
          <a:xfrm rot="20122358">
            <a:off x="3111924" y="2852937"/>
            <a:ext cx="504056" cy="360040"/>
          </a:xfrm>
          <a:prstGeom prst="downArrow">
            <a:avLst/>
          </a:prstGeom>
          <a:solidFill>
            <a:srgbClr val="FF000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5216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88" y="113184"/>
            <a:ext cx="9118511" cy="6744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Left Arrow 3"/>
          <p:cNvSpPr/>
          <p:nvPr/>
        </p:nvSpPr>
        <p:spPr bwMode="auto">
          <a:xfrm>
            <a:off x="4733935" y="5855295"/>
            <a:ext cx="432048" cy="360040"/>
          </a:xfrm>
          <a:prstGeom prst="leftArrow">
            <a:avLst/>
          </a:prstGeom>
          <a:solidFill>
            <a:srgbClr val="FF000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8337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Global Databases, Tools, and Platform for IP </a:t>
            </a:r>
            <a:r>
              <a:rPr lang="en-US" dirty="0" smtClean="0"/>
              <a:t>business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608" y="1628800"/>
            <a:ext cx="7643192" cy="4352925"/>
          </a:xfrm>
        </p:spPr>
        <p:txBody>
          <a:bodyPr/>
          <a:lstStyle/>
          <a:p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</a:rPr>
              <a:t>PATENTSCOPE </a:t>
            </a:r>
          </a:p>
          <a:p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</a:rPr>
              <a:t>Global Brand Database</a:t>
            </a:r>
          </a:p>
          <a:p>
            <a:r>
              <a:rPr lang="en-US" sz="2800" dirty="0">
                <a:solidFill>
                  <a:schemeClr val="accent2">
                    <a:lumMod val="75000"/>
                  </a:schemeClr>
                </a:solidFill>
              </a:rPr>
              <a:t>WIPO Lex</a:t>
            </a:r>
          </a:p>
          <a:p>
            <a:r>
              <a:rPr lang="en-US" sz="2800" dirty="0" smtClean="0">
                <a:solidFill>
                  <a:srgbClr val="CC6600"/>
                </a:solidFill>
              </a:rPr>
              <a:t>WIPO IPAS</a:t>
            </a:r>
          </a:p>
          <a:p>
            <a:r>
              <a:rPr lang="en-US" sz="2800" dirty="0" smtClean="0">
                <a:solidFill>
                  <a:srgbClr val="CC6600"/>
                </a:solidFill>
              </a:rPr>
              <a:t>WIPO DAS</a:t>
            </a:r>
          </a:p>
          <a:p>
            <a:r>
              <a:rPr lang="en-US" sz="2800" dirty="0" smtClean="0">
                <a:solidFill>
                  <a:srgbClr val="CC6600"/>
                </a:solidFill>
              </a:rPr>
              <a:t>WIPO CASE</a:t>
            </a:r>
          </a:p>
          <a:p>
            <a:r>
              <a:rPr lang="en-US" sz="2800" dirty="0">
                <a:solidFill>
                  <a:srgbClr val="00B050"/>
                </a:solidFill>
              </a:rPr>
              <a:t>WIPO RE:SEARCH</a:t>
            </a:r>
          </a:p>
          <a:p>
            <a:r>
              <a:rPr lang="fr-CH" sz="2800" dirty="0">
                <a:solidFill>
                  <a:srgbClr val="00B050"/>
                </a:solidFill>
              </a:rPr>
              <a:t>WIPO </a:t>
            </a:r>
            <a:r>
              <a:rPr lang="fr-CH" sz="2800" dirty="0" err="1">
                <a:solidFill>
                  <a:srgbClr val="00B050"/>
                </a:solidFill>
              </a:rPr>
              <a:t>Development</a:t>
            </a:r>
            <a:r>
              <a:rPr lang="fr-CH" sz="2800" dirty="0">
                <a:solidFill>
                  <a:srgbClr val="00B050"/>
                </a:solidFill>
              </a:rPr>
              <a:t> </a:t>
            </a:r>
            <a:r>
              <a:rPr lang="fr-CH" sz="2800" dirty="0" err="1">
                <a:solidFill>
                  <a:srgbClr val="00B050"/>
                </a:solidFill>
              </a:rPr>
              <a:t>Matchmaking</a:t>
            </a:r>
            <a:r>
              <a:rPr lang="fr-CH" sz="2800" dirty="0">
                <a:solidFill>
                  <a:srgbClr val="00B050"/>
                </a:solidFill>
              </a:rPr>
              <a:t> </a:t>
            </a:r>
            <a:r>
              <a:rPr lang="fr-CH" sz="2800" dirty="0" err="1">
                <a:solidFill>
                  <a:srgbClr val="00B050"/>
                </a:solidFill>
              </a:rPr>
              <a:t>Database</a:t>
            </a:r>
            <a:endParaRPr lang="en-US" sz="2800" dirty="0">
              <a:solidFill>
                <a:srgbClr val="00B050"/>
              </a:solidFill>
            </a:endParaRPr>
          </a:p>
          <a:p>
            <a:r>
              <a:rPr lang="en-US" sz="2800" dirty="0" smtClean="0">
                <a:solidFill>
                  <a:srgbClr val="00B050"/>
                </a:solidFill>
              </a:rPr>
              <a:t>WIPO GREEN</a:t>
            </a:r>
          </a:p>
          <a:p>
            <a:pPr marL="0" indent="0">
              <a:buNone/>
            </a:pPr>
            <a:endParaRPr lang="en-US" sz="2800" dirty="0"/>
          </a:p>
        </p:txBody>
      </p:sp>
      <p:sp>
        <p:nvSpPr>
          <p:cNvPr id="4" name="右矢印 3"/>
          <p:cNvSpPr/>
          <p:nvPr/>
        </p:nvSpPr>
        <p:spPr bwMode="auto">
          <a:xfrm>
            <a:off x="107504" y="2708920"/>
            <a:ext cx="978408" cy="484632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ja-JP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3473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84" y="29044"/>
            <a:ext cx="9119516" cy="68289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Left Arrow 3"/>
          <p:cNvSpPr/>
          <p:nvPr/>
        </p:nvSpPr>
        <p:spPr bwMode="auto">
          <a:xfrm>
            <a:off x="6732240" y="2132856"/>
            <a:ext cx="432048" cy="360040"/>
          </a:xfrm>
          <a:prstGeom prst="leftArrow">
            <a:avLst/>
          </a:prstGeom>
          <a:solidFill>
            <a:srgbClr val="FF000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9335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277" y="548680"/>
            <a:ext cx="8964488" cy="60412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52463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0688"/>
            <a:ext cx="8832653" cy="59702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Left Arrow 5"/>
          <p:cNvSpPr/>
          <p:nvPr/>
        </p:nvSpPr>
        <p:spPr bwMode="auto">
          <a:xfrm>
            <a:off x="6697579" y="2913259"/>
            <a:ext cx="720080" cy="371249"/>
          </a:xfrm>
          <a:prstGeom prst="leftArrow">
            <a:avLst/>
          </a:prstGeom>
          <a:solidFill>
            <a:srgbClr val="FF000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7406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35" y="836712"/>
            <a:ext cx="9005324" cy="5718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70243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Global Databases, Tools, and Platform for IP </a:t>
            </a:r>
            <a:r>
              <a:rPr lang="en-US" dirty="0" smtClean="0"/>
              <a:t>business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608" y="1628800"/>
            <a:ext cx="7643192" cy="4352925"/>
          </a:xfrm>
        </p:spPr>
        <p:txBody>
          <a:bodyPr/>
          <a:lstStyle/>
          <a:p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</a:rPr>
              <a:t>PATENTSCOPE </a:t>
            </a:r>
          </a:p>
          <a:p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</a:rPr>
              <a:t>Global Brand Database</a:t>
            </a:r>
          </a:p>
          <a:p>
            <a:r>
              <a:rPr lang="en-US" sz="2800" dirty="0">
                <a:solidFill>
                  <a:schemeClr val="accent2">
                    <a:lumMod val="75000"/>
                  </a:schemeClr>
                </a:solidFill>
              </a:rPr>
              <a:t>WIPO Lex</a:t>
            </a:r>
          </a:p>
          <a:p>
            <a:r>
              <a:rPr lang="en-US" sz="2800" dirty="0" smtClean="0">
                <a:solidFill>
                  <a:srgbClr val="CC6600"/>
                </a:solidFill>
              </a:rPr>
              <a:t>WIPO IPAS</a:t>
            </a:r>
          </a:p>
          <a:p>
            <a:r>
              <a:rPr lang="en-US" sz="2800" dirty="0" smtClean="0">
                <a:solidFill>
                  <a:srgbClr val="CC6600"/>
                </a:solidFill>
              </a:rPr>
              <a:t>WIPO DAS</a:t>
            </a:r>
          </a:p>
          <a:p>
            <a:r>
              <a:rPr lang="en-US" sz="2800" dirty="0" smtClean="0">
                <a:solidFill>
                  <a:srgbClr val="CC6600"/>
                </a:solidFill>
              </a:rPr>
              <a:t>WIPO CASE</a:t>
            </a:r>
          </a:p>
          <a:p>
            <a:r>
              <a:rPr lang="en-US" sz="2800" dirty="0">
                <a:solidFill>
                  <a:srgbClr val="00B050"/>
                </a:solidFill>
              </a:rPr>
              <a:t>WIPO RE:SEARCH</a:t>
            </a:r>
          </a:p>
          <a:p>
            <a:r>
              <a:rPr lang="fr-CH" sz="2800" dirty="0">
                <a:solidFill>
                  <a:srgbClr val="00B050"/>
                </a:solidFill>
              </a:rPr>
              <a:t>WIPO </a:t>
            </a:r>
            <a:r>
              <a:rPr lang="fr-CH" sz="2800" dirty="0" err="1">
                <a:solidFill>
                  <a:srgbClr val="00B050"/>
                </a:solidFill>
              </a:rPr>
              <a:t>Development</a:t>
            </a:r>
            <a:r>
              <a:rPr lang="fr-CH" sz="2800" dirty="0">
                <a:solidFill>
                  <a:srgbClr val="00B050"/>
                </a:solidFill>
              </a:rPr>
              <a:t> </a:t>
            </a:r>
            <a:r>
              <a:rPr lang="fr-CH" sz="2800" dirty="0" err="1">
                <a:solidFill>
                  <a:srgbClr val="00B050"/>
                </a:solidFill>
              </a:rPr>
              <a:t>Matchmaking</a:t>
            </a:r>
            <a:r>
              <a:rPr lang="fr-CH" sz="2800" dirty="0">
                <a:solidFill>
                  <a:srgbClr val="00B050"/>
                </a:solidFill>
              </a:rPr>
              <a:t> </a:t>
            </a:r>
            <a:r>
              <a:rPr lang="fr-CH" sz="2800" dirty="0" err="1">
                <a:solidFill>
                  <a:srgbClr val="00B050"/>
                </a:solidFill>
              </a:rPr>
              <a:t>Database</a:t>
            </a:r>
            <a:endParaRPr lang="en-US" sz="2800" dirty="0">
              <a:solidFill>
                <a:srgbClr val="00B050"/>
              </a:solidFill>
            </a:endParaRPr>
          </a:p>
          <a:p>
            <a:r>
              <a:rPr lang="en-US" sz="2800" dirty="0" smtClean="0">
                <a:solidFill>
                  <a:srgbClr val="00B050"/>
                </a:solidFill>
              </a:rPr>
              <a:t>WIPO GREEN</a:t>
            </a:r>
          </a:p>
          <a:p>
            <a:pPr marL="0" indent="0">
              <a:buNone/>
            </a:pPr>
            <a:endParaRPr lang="en-US" sz="2800" dirty="0"/>
          </a:p>
        </p:txBody>
      </p:sp>
      <p:sp>
        <p:nvSpPr>
          <p:cNvPr id="4" name="右矢印 3"/>
          <p:cNvSpPr/>
          <p:nvPr/>
        </p:nvSpPr>
        <p:spPr bwMode="auto">
          <a:xfrm>
            <a:off x="71166" y="3212976"/>
            <a:ext cx="978408" cy="484632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ja-JP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3473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err="1" smtClean="0"/>
              <a:t>IPAutomation</a:t>
            </a:r>
            <a:r>
              <a:rPr lang="en-US" dirty="0" smtClean="0"/>
              <a:t> System (IPAS)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</a:t>
            </a:r>
            <a:r>
              <a:rPr lang="en-US" dirty="0"/>
              <a:t>flexible, modular system that can be customized to individual industrial  Property (IP</a:t>
            </a:r>
            <a:r>
              <a:rPr lang="en-US" dirty="0" smtClean="0"/>
              <a:t>) offices </a:t>
            </a:r>
            <a:r>
              <a:rPr lang="en-US" dirty="0"/>
              <a:t>to automate their IP business and administrative processes from application reception to registration, including post-registration actions such as amendments, assignment, </a:t>
            </a:r>
            <a:r>
              <a:rPr lang="en-US" dirty="0" smtClean="0"/>
              <a:t>renewals, annuities</a:t>
            </a:r>
            <a:r>
              <a:rPr lang="en-US" dirty="0"/>
              <a:t>, etc</a:t>
            </a:r>
            <a:r>
              <a:rPr lang="en-US" dirty="0" smtClean="0"/>
              <a:t>.</a:t>
            </a:r>
          </a:p>
          <a:p>
            <a:r>
              <a:rPr lang="fr-CH" dirty="0" err="1" smtClean="0"/>
              <a:t>Covers</a:t>
            </a:r>
            <a:r>
              <a:rPr lang="fr-CH" dirty="0" smtClean="0"/>
              <a:t> management of </a:t>
            </a:r>
            <a:r>
              <a:rPr lang="fr-CH" dirty="0" err="1" smtClean="0"/>
              <a:t>trademarks</a:t>
            </a:r>
            <a:r>
              <a:rPr lang="fr-CH" dirty="0" smtClean="0"/>
              <a:t>, patents and </a:t>
            </a:r>
            <a:r>
              <a:rPr lang="fr-CH" dirty="0" err="1" smtClean="0"/>
              <a:t>industrial</a:t>
            </a:r>
            <a:r>
              <a:rPr lang="fr-CH" dirty="0" smtClean="0"/>
              <a:t> designs</a:t>
            </a:r>
          </a:p>
          <a:p>
            <a:r>
              <a:rPr lang="fr-CH" dirty="0" err="1" smtClean="0"/>
              <a:t>Used</a:t>
            </a:r>
            <a:r>
              <a:rPr lang="fr-CH" dirty="0" smtClean="0"/>
              <a:t> by 55 IP offices</a:t>
            </a:r>
          </a:p>
        </p:txBody>
      </p:sp>
    </p:spTree>
    <p:extLst>
      <p:ext uri="{BB962C8B-B14F-4D97-AF65-F5344CB8AC3E}">
        <p14:creationId xmlns:p14="http://schemas.microsoft.com/office/powerpoint/2010/main" val="3942835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PATENTSCOPE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73238"/>
            <a:ext cx="8363272" cy="4352925"/>
          </a:xfrm>
        </p:spPr>
        <p:txBody>
          <a:bodyPr/>
          <a:lstStyle/>
          <a:p>
            <a:r>
              <a:rPr lang="en-US" sz="2800" dirty="0" smtClean="0"/>
              <a:t>2.2 million PCT data (first publish, high quality full text)</a:t>
            </a:r>
          </a:p>
          <a:p>
            <a:r>
              <a:rPr lang="en-US" sz="2800" dirty="0" smtClean="0"/>
              <a:t>30 million records (from 30 countries or regions)</a:t>
            </a:r>
          </a:p>
          <a:p>
            <a:r>
              <a:rPr lang="en-US" sz="2800" dirty="0" smtClean="0"/>
              <a:t>Full text search</a:t>
            </a:r>
          </a:p>
          <a:p>
            <a:r>
              <a:rPr lang="en-US" sz="2800" dirty="0" smtClean="0"/>
              <a:t>Cross Lingual Information Retrieval (CLIR)</a:t>
            </a:r>
          </a:p>
          <a:p>
            <a:r>
              <a:rPr lang="en-US" sz="2800" dirty="0" smtClean="0"/>
              <a:t>Machine translation tools (Google, Microsoft, WIPO’s TAPTA) </a:t>
            </a:r>
          </a:p>
          <a:p>
            <a:r>
              <a:rPr lang="en-US" sz="2800" dirty="0" smtClean="0"/>
              <a:t>Analysis and graphical presentation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177071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Global Databases, Tools, and Platform for IP </a:t>
            </a:r>
            <a:r>
              <a:rPr lang="en-US" dirty="0" smtClean="0"/>
              <a:t>business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608" y="1628800"/>
            <a:ext cx="7643192" cy="4352925"/>
          </a:xfrm>
        </p:spPr>
        <p:txBody>
          <a:bodyPr/>
          <a:lstStyle/>
          <a:p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</a:rPr>
              <a:t>PATENTSCOPE </a:t>
            </a:r>
          </a:p>
          <a:p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</a:rPr>
              <a:t>Global Brand Database</a:t>
            </a:r>
          </a:p>
          <a:p>
            <a:r>
              <a:rPr lang="en-US" sz="2800" dirty="0">
                <a:solidFill>
                  <a:schemeClr val="accent2">
                    <a:lumMod val="75000"/>
                  </a:schemeClr>
                </a:solidFill>
              </a:rPr>
              <a:t>WIPO Lex</a:t>
            </a:r>
          </a:p>
          <a:p>
            <a:r>
              <a:rPr lang="en-US" sz="2800" dirty="0" smtClean="0">
                <a:solidFill>
                  <a:srgbClr val="CC6600"/>
                </a:solidFill>
              </a:rPr>
              <a:t>WIPO IPAS</a:t>
            </a:r>
          </a:p>
          <a:p>
            <a:r>
              <a:rPr lang="en-US" sz="2800" dirty="0" smtClean="0">
                <a:solidFill>
                  <a:srgbClr val="CC6600"/>
                </a:solidFill>
              </a:rPr>
              <a:t>WIPO DAS</a:t>
            </a:r>
          </a:p>
          <a:p>
            <a:r>
              <a:rPr lang="en-US" sz="2800" dirty="0" smtClean="0">
                <a:solidFill>
                  <a:srgbClr val="CC6600"/>
                </a:solidFill>
              </a:rPr>
              <a:t>WIPO CASE</a:t>
            </a:r>
          </a:p>
          <a:p>
            <a:r>
              <a:rPr lang="en-US" sz="2800" dirty="0">
                <a:solidFill>
                  <a:srgbClr val="00B050"/>
                </a:solidFill>
              </a:rPr>
              <a:t>WIPO RE:SEARCH</a:t>
            </a:r>
          </a:p>
          <a:p>
            <a:r>
              <a:rPr lang="fr-CH" sz="2800" dirty="0">
                <a:solidFill>
                  <a:srgbClr val="00B050"/>
                </a:solidFill>
              </a:rPr>
              <a:t>WIPO </a:t>
            </a:r>
            <a:r>
              <a:rPr lang="fr-CH" sz="2800" dirty="0" err="1">
                <a:solidFill>
                  <a:srgbClr val="00B050"/>
                </a:solidFill>
              </a:rPr>
              <a:t>Development</a:t>
            </a:r>
            <a:r>
              <a:rPr lang="fr-CH" sz="2800" dirty="0">
                <a:solidFill>
                  <a:srgbClr val="00B050"/>
                </a:solidFill>
              </a:rPr>
              <a:t> </a:t>
            </a:r>
            <a:r>
              <a:rPr lang="fr-CH" sz="2800" dirty="0" err="1">
                <a:solidFill>
                  <a:srgbClr val="00B050"/>
                </a:solidFill>
              </a:rPr>
              <a:t>Matchmaking</a:t>
            </a:r>
            <a:r>
              <a:rPr lang="fr-CH" sz="2800" dirty="0">
                <a:solidFill>
                  <a:srgbClr val="00B050"/>
                </a:solidFill>
              </a:rPr>
              <a:t> </a:t>
            </a:r>
            <a:r>
              <a:rPr lang="fr-CH" sz="2800" dirty="0" err="1">
                <a:solidFill>
                  <a:srgbClr val="00B050"/>
                </a:solidFill>
              </a:rPr>
              <a:t>Database</a:t>
            </a:r>
            <a:endParaRPr lang="en-US" sz="2800" dirty="0">
              <a:solidFill>
                <a:srgbClr val="00B050"/>
              </a:solidFill>
            </a:endParaRPr>
          </a:p>
          <a:p>
            <a:r>
              <a:rPr lang="en-US" sz="2800" dirty="0" smtClean="0">
                <a:solidFill>
                  <a:srgbClr val="00B050"/>
                </a:solidFill>
              </a:rPr>
              <a:t>WIPO GREEN</a:t>
            </a:r>
          </a:p>
          <a:p>
            <a:pPr marL="0" indent="0">
              <a:buNone/>
            </a:pPr>
            <a:endParaRPr lang="en-US" sz="2800" dirty="0"/>
          </a:p>
        </p:txBody>
      </p:sp>
      <p:sp>
        <p:nvSpPr>
          <p:cNvPr id="4" name="右矢印 3"/>
          <p:cNvSpPr/>
          <p:nvPr/>
        </p:nvSpPr>
        <p:spPr bwMode="auto">
          <a:xfrm>
            <a:off x="107504" y="3717032"/>
            <a:ext cx="978408" cy="484632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ja-JP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3473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WIPO Digital Access System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484784"/>
            <a:ext cx="8229600" cy="4352925"/>
          </a:xfrm>
        </p:spPr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DAS (Digital Access System) used by 11 IPOs</a:t>
            </a:r>
          </a:p>
          <a:p>
            <a:pPr marL="0" indent="0">
              <a:buNone/>
            </a:pPr>
            <a:r>
              <a:rPr lang="en-US" dirty="0" smtClean="0"/>
              <a:t>- A System that allows IPOs and applicants to securely exchange or submit a digital copy of priority documents to multiple IPOs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1294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err="1" smtClean="0"/>
              <a:t>Why</a:t>
            </a:r>
            <a:r>
              <a:rPr lang="fr-CH" dirty="0" smtClean="0"/>
              <a:t> use DAS?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06037908"/>
              </p:ext>
            </p:extLst>
          </p:nvPr>
        </p:nvGraphicFramePr>
        <p:xfrm>
          <a:off x="323528" y="1340769"/>
          <a:ext cx="8301609" cy="4960992"/>
        </p:xfrm>
        <a:graphic>
          <a:graphicData uri="http://schemas.openxmlformats.org/drawingml/2006/table">
            <a:tbl>
              <a:tblPr/>
              <a:tblGrid>
                <a:gridCol w="4186809"/>
                <a:gridCol w="4114800"/>
              </a:tblGrid>
              <a:tr h="648072">
                <a:tc>
                  <a:txBody>
                    <a:bodyPr/>
                    <a:lstStyle/>
                    <a:p>
                      <a:pPr algn="l" fontAlgn="t"/>
                      <a:r>
                        <a:rPr lang="en-US" b="1" cap="all" dirty="0">
                          <a:solidFill>
                            <a:srgbClr val="003399"/>
                          </a:solidFill>
                          <a:effectLst/>
                        </a:rPr>
                        <a:t>APPLICANTS</a:t>
                      </a:r>
                    </a:p>
                  </a:txBody>
                  <a:tcPr marL="38100" marR="38100" marT="19050" marB="19050">
                    <a:lnL>
                      <a:noFill/>
                    </a:lnL>
                    <a:lnR w="9525" cap="flat" cmpd="sng" algn="ctr">
                      <a:solidFill>
                        <a:srgbClr val="99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990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b="1" cap="all">
                          <a:solidFill>
                            <a:srgbClr val="003399"/>
                          </a:solidFill>
                          <a:effectLst/>
                        </a:rPr>
                        <a:t>OFFICES</a:t>
                      </a:r>
                    </a:p>
                  </a:txBody>
                  <a:tcPr marL="38100" marR="38100" marT="19050" marB="19050">
                    <a:lnL w="9525" cap="flat" cmpd="sng" algn="ctr">
                      <a:solidFill>
                        <a:srgbClr val="99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990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6858">
                <a:tc>
                  <a:txBody>
                    <a:bodyPr/>
                    <a:lstStyle/>
                    <a:p>
                      <a:pPr fontAlgn="t">
                        <a:buFont typeface="Arial"/>
                        <a:buNone/>
                      </a:pPr>
                      <a:r>
                        <a:rPr lang="en-US" sz="1300" b="1" baseline="0" dirty="0" smtClean="0">
                          <a:effectLst/>
                          <a:latin typeface="Arial"/>
                        </a:rPr>
                        <a:t>Easy</a:t>
                      </a:r>
                    </a:p>
                    <a:p>
                      <a:pPr marL="171450" indent="-171450" fontAlgn="t">
                        <a:buFont typeface="Arial" pitchFamily="34" charset="0"/>
                        <a:buChar char="•"/>
                      </a:pPr>
                      <a:r>
                        <a:rPr lang="en-US" sz="1300" baseline="0" dirty="0" smtClean="0">
                          <a:effectLst/>
                          <a:latin typeface="Arial"/>
                        </a:rPr>
                        <a:t>Simply </a:t>
                      </a:r>
                      <a:r>
                        <a:rPr lang="en-US" sz="1300" baseline="0" dirty="0">
                          <a:effectLst/>
                          <a:latin typeface="Arial"/>
                        </a:rPr>
                        <a:t>ask the office of first filing to add the priority document into the system, and request offices of second filing to use the service for obtaining access.</a:t>
                      </a:r>
                    </a:p>
                  </a:txBody>
                  <a:tcPr marL="38100" marR="38100" marT="19050" marB="19050">
                    <a:lnL>
                      <a:noFill/>
                    </a:lnL>
                    <a:lnR w="9525" cap="flat" cmpd="sng" algn="ctr">
                      <a:solidFill>
                        <a:srgbClr val="99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990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t">
                        <a:buFont typeface="Arial"/>
                        <a:buNone/>
                      </a:pPr>
                      <a:r>
                        <a:rPr lang="en-US" sz="1300" b="1" baseline="0" dirty="0" smtClean="0">
                          <a:effectLst/>
                          <a:latin typeface="Arial"/>
                        </a:rPr>
                        <a:t>Easy</a:t>
                      </a:r>
                    </a:p>
                    <a:p>
                      <a:pPr marL="171450" indent="-171450" fontAlgn="t">
                        <a:buFont typeface="Arial" pitchFamily="34" charset="0"/>
                        <a:buChar char="•"/>
                      </a:pPr>
                      <a:r>
                        <a:rPr lang="en-US" sz="1300" baseline="0" dirty="0" smtClean="0">
                          <a:effectLst/>
                          <a:latin typeface="Arial"/>
                        </a:rPr>
                        <a:t>No </a:t>
                      </a:r>
                      <a:r>
                        <a:rPr lang="en-US" sz="1300" baseline="0" dirty="0">
                          <a:effectLst/>
                          <a:latin typeface="Arial"/>
                        </a:rPr>
                        <a:t>or reduced need to prepare, check or scan certified copies on paper;</a:t>
                      </a:r>
                    </a:p>
                    <a:p>
                      <a:pPr marL="171450" indent="-171450" fontAlgn="t">
                        <a:buFont typeface="Arial" pitchFamily="34" charset="0"/>
                        <a:buChar char="•"/>
                      </a:pPr>
                      <a:r>
                        <a:rPr lang="en-US" sz="1300" baseline="0" dirty="0">
                          <a:effectLst/>
                          <a:latin typeface="Arial"/>
                        </a:rPr>
                        <a:t>No need to deal with different transmission and document formats;</a:t>
                      </a:r>
                    </a:p>
                    <a:p>
                      <a:pPr marL="171450" indent="-171450" fontAlgn="t">
                        <a:buFont typeface="Arial" pitchFamily="34" charset="0"/>
                        <a:buChar char="•"/>
                      </a:pPr>
                      <a:r>
                        <a:rPr lang="en-US" sz="1300" baseline="0" dirty="0">
                          <a:effectLst/>
                          <a:latin typeface="Arial"/>
                        </a:rPr>
                        <a:t>No need to establish secure connections to multiple offices.</a:t>
                      </a:r>
                    </a:p>
                  </a:txBody>
                  <a:tcPr marL="38100" marR="38100" marT="19050" marB="19050">
                    <a:lnL w="9525" cap="flat" cmpd="sng" algn="ctr">
                      <a:solidFill>
                        <a:srgbClr val="99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990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6858">
                <a:tc>
                  <a:txBody>
                    <a:bodyPr/>
                    <a:lstStyle/>
                    <a:p>
                      <a:pPr fontAlgn="t">
                        <a:buFont typeface="Arial"/>
                        <a:buNone/>
                      </a:pPr>
                      <a:r>
                        <a:rPr lang="en-US" sz="1300" b="1" baseline="0" dirty="0" smtClean="0">
                          <a:effectLst/>
                          <a:latin typeface="Arial"/>
                        </a:rPr>
                        <a:t>Secure</a:t>
                      </a:r>
                    </a:p>
                    <a:p>
                      <a:pPr marL="171450" indent="-171450" fontAlgn="t">
                        <a:buFont typeface="Arial" pitchFamily="34" charset="0"/>
                        <a:buChar char="•"/>
                      </a:pPr>
                      <a:r>
                        <a:rPr lang="en-US" sz="1300" baseline="0" dirty="0" smtClean="0">
                          <a:effectLst/>
                          <a:latin typeface="Arial"/>
                        </a:rPr>
                        <a:t>Use </a:t>
                      </a:r>
                      <a:r>
                        <a:rPr lang="en-US" sz="1300" baseline="0" dirty="0">
                          <a:effectLst/>
                          <a:latin typeface="Arial"/>
                        </a:rPr>
                        <a:t>of an access code to authorize access;</a:t>
                      </a:r>
                    </a:p>
                    <a:p>
                      <a:pPr marL="171450" indent="-171450" fontAlgn="t">
                        <a:buFont typeface="Arial" pitchFamily="34" charset="0"/>
                        <a:buChar char="•"/>
                      </a:pPr>
                      <a:r>
                        <a:rPr lang="en-US" sz="1300" baseline="0" dirty="0">
                          <a:effectLst/>
                          <a:latin typeface="Arial"/>
                        </a:rPr>
                        <a:t>Documents exchanged via secure channels;</a:t>
                      </a:r>
                    </a:p>
                    <a:p>
                      <a:pPr marL="171450" indent="-171450" fontAlgn="t">
                        <a:buFont typeface="Arial" pitchFamily="34" charset="0"/>
                        <a:buChar char="•"/>
                      </a:pPr>
                      <a:r>
                        <a:rPr lang="en-US" sz="1300" baseline="0" dirty="0">
                          <a:effectLst/>
                          <a:latin typeface="Arial"/>
                        </a:rPr>
                        <a:t>Service hosted and administered by WIPO.</a:t>
                      </a:r>
                    </a:p>
                  </a:txBody>
                  <a:tcPr marL="38100" marR="38100" marT="19050" marB="19050">
                    <a:lnL>
                      <a:noFill/>
                    </a:lnL>
                    <a:lnR w="9525" cap="flat" cmpd="sng" algn="ctr">
                      <a:solidFill>
                        <a:srgbClr val="99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t">
                        <a:buFont typeface="Arial"/>
                        <a:buNone/>
                      </a:pPr>
                      <a:r>
                        <a:rPr lang="en-US" sz="1300" b="1" baseline="0" dirty="0" smtClean="0">
                          <a:effectLst/>
                          <a:latin typeface="Arial"/>
                        </a:rPr>
                        <a:t>Secure</a:t>
                      </a:r>
                    </a:p>
                    <a:p>
                      <a:pPr marL="171450" indent="-171450" fontAlgn="t">
                        <a:buFont typeface="Arial" pitchFamily="34" charset="0"/>
                        <a:buChar char="•"/>
                      </a:pPr>
                      <a:r>
                        <a:rPr lang="en-US" sz="1300" baseline="0" dirty="0" smtClean="0">
                          <a:effectLst/>
                          <a:latin typeface="Arial"/>
                        </a:rPr>
                        <a:t>Documents </a:t>
                      </a:r>
                      <a:r>
                        <a:rPr lang="en-US" sz="1300" baseline="0" dirty="0">
                          <a:effectLst/>
                          <a:latin typeface="Arial"/>
                        </a:rPr>
                        <a:t>exchanged via secure channels;</a:t>
                      </a:r>
                    </a:p>
                    <a:p>
                      <a:pPr marL="171450" indent="-171450" fontAlgn="t">
                        <a:buFont typeface="Arial" pitchFamily="34" charset="0"/>
                        <a:buChar char="•"/>
                      </a:pPr>
                      <a:r>
                        <a:rPr lang="en-US" sz="1300" baseline="0" dirty="0">
                          <a:effectLst/>
                          <a:latin typeface="Arial"/>
                        </a:rPr>
                        <a:t>Service hosted and administered by WIPO.</a:t>
                      </a:r>
                    </a:p>
                  </a:txBody>
                  <a:tcPr marL="38100" marR="38100" marT="19050" marB="19050">
                    <a:lnL w="9525" cap="flat" cmpd="sng" algn="ctr">
                      <a:solidFill>
                        <a:srgbClr val="99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6858">
                <a:tc>
                  <a:txBody>
                    <a:bodyPr/>
                    <a:lstStyle/>
                    <a:p>
                      <a:pPr fontAlgn="t">
                        <a:buFont typeface="Arial"/>
                        <a:buNone/>
                      </a:pPr>
                      <a:r>
                        <a:rPr lang="en-US" sz="1300" b="1" baseline="0" dirty="0" smtClean="0">
                          <a:effectLst/>
                          <a:latin typeface="Arial"/>
                        </a:rPr>
                        <a:t>Quick</a:t>
                      </a:r>
                    </a:p>
                    <a:p>
                      <a:pPr marL="171450" indent="-171450" fontAlgn="t">
                        <a:buFont typeface="Arial" pitchFamily="34" charset="0"/>
                        <a:buChar char="•"/>
                      </a:pPr>
                      <a:r>
                        <a:rPr lang="en-US" sz="1300" baseline="0" dirty="0" smtClean="0">
                          <a:effectLst/>
                          <a:latin typeface="Arial"/>
                        </a:rPr>
                        <a:t>No </a:t>
                      </a:r>
                      <a:r>
                        <a:rPr lang="en-US" sz="1300" baseline="0" dirty="0">
                          <a:effectLst/>
                          <a:latin typeface="Arial"/>
                        </a:rPr>
                        <a:t>need to provide a certified copy of a priority document separately to each office of second filing.</a:t>
                      </a:r>
                    </a:p>
                  </a:txBody>
                  <a:tcPr marL="38100" marR="38100" marT="19050" marB="19050">
                    <a:lnL>
                      <a:noFill/>
                    </a:lnL>
                    <a:lnR w="9525" cap="flat" cmpd="sng" algn="ctr">
                      <a:solidFill>
                        <a:srgbClr val="99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t">
                        <a:buFont typeface="Arial"/>
                        <a:buNone/>
                      </a:pPr>
                      <a:r>
                        <a:rPr lang="en-US" sz="1300" b="1" baseline="0" dirty="0" smtClean="0">
                          <a:effectLst/>
                          <a:latin typeface="Arial"/>
                        </a:rPr>
                        <a:t>Valuable</a:t>
                      </a:r>
                    </a:p>
                    <a:p>
                      <a:pPr marL="171450" indent="-171450" fontAlgn="t">
                        <a:buFont typeface="Arial" pitchFamily="34" charset="0"/>
                        <a:buChar char="•"/>
                      </a:pPr>
                      <a:r>
                        <a:rPr lang="en-US" sz="1300" baseline="0" dirty="0" smtClean="0">
                          <a:effectLst/>
                          <a:latin typeface="Arial"/>
                        </a:rPr>
                        <a:t>Automate </a:t>
                      </a:r>
                      <a:r>
                        <a:rPr lang="en-US" sz="1300" baseline="0" dirty="0">
                          <a:effectLst/>
                          <a:latin typeface="Arial"/>
                        </a:rPr>
                        <a:t>the exchange of documents with other offices;</a:t>
                      </a:r>
                    </a:p>
                    <a:p>
                      <a:pPr marL="171450" indent="-171450" fontAlgn="t">
                        <a:buFont typeface="Arial" pitchFamily="34" charset="0"/>
                        <a:buChar char="•"/>
                      </a:pPr>
                      <a:r>
                        <a:rPr lang="en-US" sz="1300" baseline="0" dirty="0">
                          <a:effectLst/>
                          <a:latin typeface="Arial"/>
                        </a:rPr>
                        <a:t>Offer a new service at low cost for local applicants wishing to file applications in other countries.</a:t>
                      </a:r>
                    </a:p>
                  </a:txBody>
                  <a:tcPr marL="38100" marR="38100" marT="19050" marB="19050">
                    <a:lnL w="9525" cap="flat" cmpd="sng" algn="ctr">
                      <a:solidFill>
                        <a:srgbClr val="99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4596">
                <a:tc>
                  <a:txBody>
                    <a:bodyPr/>
                    <a:lstStyle/>
                    <a:p>
                      <a:pPr fontAlgn="t">
                        <a:buFont typeface="Arial"/>
                        <a:buNone/>
                      </a:pPr>
                      <a:r>
                        <a:rPr lang="en-US" sz="1300" b="1" baseline="0" dirty="0" smtClean="0">
                          <a:effectLst/>
                          <a:latin typeface="Arial"/>
                        </a:rPr>
                        <a:t>Inexpensive</a:t>
                      </a:r>
                    </a:p>
                    <a:p>
                      <a:pPr marL="171450" indent="-171450" fontAlgn="t">
                        <a:buFont typeface="Arial" pitchFamily="34" charset="0"/>
                        <a:buChar char="•"/>
                      </a:pPr>
                      <a:r>
                        <a:rPr lang="en-US" sz="1300" baseline="0" dirty="0" smtClean="0">
                          <a:effectLst/>
                          <a:latin typeface="Arial"/>
                        </a:rPr>
                        <a:t>No </a:t>
                      </a:r>
                      <a:r>
                        <a:rPr lang="en-US" sz="1300" baseline="0" dirty="0">
                          <a:effectLst/>
                          <a:latin typeface="Arial"/>
                        </a:rPr>
                        <a:t>need to pay for multiple copies of paper priority documents;</a:t>
                      </a:r>
                    </a:p>
                    <a:p>
                      <a:pPr marL="171450" indent="-171450" fontAlgn="t">
                        <a:buFont typeface="Arial" pitchFamily="34" charset="0"/>
                        <a:buChar char="•"/>
                      </a:pPr>
                      <a:r>
                        <a:rPr lang="en-US" sz="1300" baseline="0" dirty="0" smtClean="0">
                          <a:effectLst/>
                          <a:latin typeface="Arial"/>
                        </a:rPr>
                        <a:t>No </a:t>
                      </a:r>
                      <a:r>
                        <a:rPr lang="en-US" sz="1300" baseline="0" dirty="0">
                          <a:effectLst/>
                          <a:latin typeface="Arial"/>
                        </a:rPr>
                        <a:t>charges by WIPO. Offices can charge, but it is expected that most will not.</a:t>
                      </a:r>
                    </a:p>
                  </a:txBody>
                  <a:tcPr marL="38100" marR="38100" marT="19050" marB="19050">
                    <a:lnL>
                      <a:noFill/>
                    </a:lnL>
                    <a:lnR w="9525" cap="flat" cmpd="sng" algn="ctr">
                      <a:solidFill>
                        <a:srgbClr val="99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t">
                        <a:buFont typeface="Arial"/>
                        <a:buNone/>
                      </a:pPr>
                      <a:r>
                        <a:rPr lang="en-US" sz="1300" b="1" baseline="0" dirty="0" smtClean="0">
                          <a:effectLst/>
                          <a:latin typeface="Arial"/>
                        </a:rPr>
                        <a:t>Inexpensive</a:t>
                      </a:r>
                    </a:p>
                    <a:p>
                      <a:pPr marL="171450" indent="-171450" fontAlgn="t">
                        <a:buFont typeface="Arial" pitchFamily="34" charset="0"/>
                        <a:buChar char="•"/>
                      </a:pPr>
                      <a:r>
                        <a:rPr lang="en-US" sz="1300" baseline="0" dirty="0" smtClean="0">
                          <a:effectLst/>
                          <a:latin typeface="Arial"/>
                        </a:rPr>
                        <a:t>Simple </a:t>
                      </a:r>
                      <a:r>
                        <a:rPr lang="en-US" sz="1300" baseline="0" dirty="0">
                          <a:effectLst/>
                          <a:latin typeface="Arial"/>
                        </a:rPr>
                        <a:t>service delivered through channels already existing at most automated offices.</a:t>
                      </a:r>
                    </a:p>
                  </a:txBody>
                  <a:tcPr marL="38100" marR="38100" marT="19050" marB="19050">
                    <a:lnL w="9525" cap="flat" cmpd="sng" algn="ctr">
                      <a:solidFill>
                        <a:srgbClr val="99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50120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Global Databases, Tools, and Platform for IP </a:t>
            </a:r>
            <a:r>
              <a:rPr lang="en-US" dirty="0" smtClean="0"/>
              <a:t>business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608" y="1628800"/>
            <a:ext cx="7643192" cy="4352925"/>
          </a:xfrm>
        </p:spPr>
        <p:txBody>
          <a:bodyPr/>
          <a:lstStyle/>
          <a:p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</a:rPr>
              <a:t>PATENTSCOPE </a:t>
            </a:r>
          </a:p>
          <a:p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</a:rPr>
              <a:t>Global Brand Database</a:t>
            </a:r>
          </a:p>
          <a:p>
            <a:r>
              <a:rPr lang="en-US" sz="2800" dirty="0">
                <a:solidFill>
                  <a:schemeClr val="accent2">
                    <a:lumMod val="75000"/>
                  </a:schemeClr>
                </a:solidFill>
              </a:rPr>
              <a:t>WIPO Lex</a:t>
            </a:r>
          </a:p>
          <a:p>
            <a:r>
              <a:rPr lang="en-US" sz="2800" dirty="0" smtClean="0">
                <a:solidFill>
                  <a:srgbClr val="CC6600"/>
                </a:solidFill>
              </a:rPr>
              <a:t>WIPO IPAS</a:t>
            </a:r>
          </a:p>
          <a:p>
            <a:r>
              <a:rPr lang="en-US" sz="2800" dirty="0" smtClean="0">
                <a:solidFill>
                  <a:srgbClr val="CC6600"/>
                </a:solidFill>
              </a:rPr>
              <a:t>WIPO DAS</a:t>
            </a:r>
          </a:p>
          <a:p>
            <a:r>
              <a:rPr lang="en-US" sz="2800" dirty="0" smtClean="0">
                <a:solidFill>
                  <a:srgbClr val="CC6600"/>
                </a:solidFill>
              </a:rPr>
              <a:t>WIPO CASE</a:t>
            </a:r>
          </a:p>
          <a:p>
            <a:r>
              <a:rPr lang="en-US" sz="2800" dirty="0">
                <a:solidFill>
                  <a:srgbClr val="00B050"/>
                </a:solidFill>
              </a:rPr>
              <a:t>WIPO RE:SEARCH</a:t>
            </a:r>
          </a:p>
          <a:p>
            <a:r>
              <a:rPr lang="fr-CH" sz="2800" dirty="0">
                <a:solidFill>
                  <a:srgbClr val="00B050"/>
                </a:solidFill>
              </a:rPr>
              <a:t>WIPO </a:t>
            </a:r>
            <a:r>
              <a:rPr lang="fr-CH" sz="2800" dirty="0" err="1">
                <a:solidFill>
                  <a:srgbClr val="00B050"/>
                </a:solidFill>
              </a:rPr>
              <a:t>Development</a:t>
            </a:r>
            <a:r>
              <a:rPr lang="fr-CH" sz="2800" dirty="0">
                <a:solidFill>
                  <a:srgbClr val="00B050"/>
                </a:solidFill>
              </a:rPr>
              <a:t> </a:t>
            </a:r>
            <a:r>
              <a:rPr lang="fr-CH" sz="2800" dirty="0" err="1">
                <a:solidFill>
                  <a:srgbClr val="00B050"/>
                </a:solidFill>
              </a:rPr>
              <a:t>Matchmaking</a:t>
            </a:r>
            <a:r>
              <a:rPr lang="fr-CH" sz="2800" dirty="0">
                <a:solidFill>
                  <a:srgbClr val="00B050"/>
                </a:solidFill>
              </a:rPr>
              <a:t> </a:t>
            </a:r>
            <a:r>
              <a:rPr lang="fr-CH" sz="2800" dirty="0" err="1">
                <a:solidFill>
                  <a:srgbClr val="00B050"/>
                </a:solidFill>
              </a:rPr>
              <a:t>Database</a:t>
            </a:r>
            <a:endParaRPr lang="en-US" sz="2800" dirty="0">
              <a:solidFill>
                <a:srgbClr val="00B050"/>
              </a:solidFill>
            </a:endParaRPr>
          </a:p>
          <a:p>
            <a:r>
              <a:rPr lang="en-US" sz="2800" dirty="0" smtClean="0">
                <a:solidFill>
                  <a:srgbClr val="00B050"/>
                </a:solidFill>
              </a:rPr>
              <a:t>WIPO GREEN</a:t>
            </a:r>
          </a:p>
          <a:p>
            <a:pPr marL="0" indent="0">
              <a:buNone/>
            </a:pPr>
            <a:endParaRPr lang="en-US" sz="2800" dirty="0"/>
          </a:p>
        </p:txBody>
      </p:sp>
      <p:sp>
        <p:nvSpPr>
          <p:cNvPr id="4" name="右矢印 3"/>
          <p:cNvSpPr/>
          <p:nvPr/>
        </p:nvSpPr>
        <p:spPr bwMode="auto">
          <a:xfrm>
            <a:off x="107504" y="4221088"/>
            <a:ext cx="978408" cy="484632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ja-JP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3473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WIPO-CASE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73238"/>
            <a:ext cx="8507288" cy="4352925"/>
          </a:xfrm>
        </p:spPr>
        <p:txBody>
          <a:bodyPr/>
          <a:lstStyle/>
          <a:p>
            <a:r>
              <a:rPr lang="en-US" dirty="0" smtClean="0"/>
              <a:t>“Centralized Access to Search and Examination Reports”</a:t>
            </a:r>
          </a:p>
          <a:p>
            <a:r>
              <a:rPr lang="en-US" dirty="0" smtClean="0"/>
              <a:t>Started with an initiative of IP </a:t>
            </a:r>
            <a:r>
              <a:rPr lang="en-US" dirty="0"/>
              <a:t>Australia </a:t>
            </a:r>
            <a:r>
              <a:rPr lang="en-US" dirty="0" smtClean="0"/>
              <a:t>and the Vancouver Group (AU, CA, UK) </a:t>
            </a:r>
          </a:p>
          <a:p>
            <a:r>
              <a:rPr lang="en-US" dirty="0" smtClean="0"/>
              <a:t>Online </a:t>
            </a:r>
            <a:r>
              <a:rPr lang="en-US" dirty="0"/>
              <a:t>patent work-sharing </a:t>
            </a:r>
            <a:r>
              <a:rPr lang="en-US" dirty="0" smtClean="0"/>
              <a:t>platform for patent examiners worldwide</a:t>
            </a:r>
          </a:p>
          <a:p>
            <a:r>
              <a:rPr lang="en-US" dirty="0" smtClean="0"/>
              <a:t>IPOs can enhance quality and efficiency of patent examination</a:t>
            </a:r>
          </a:p>
          <a:p>
            <a:r>
              <a:rPr lang="en-US" dirty="0" smtClean="0"/>
              <a:t>CASE will be linked to Open Portal Dossier of IP5 to become the Global Portal Dossier</a:t>
            </a:r>
          </a:p>
          <a:p>
            <a:r>
              <a:rPr lang="en-US" dirty="0" smtClean="0"/>
              <a:t>How will it work?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6413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WIPO-CASE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lang="en-US" dirty="0" smtClean="0"/>
              <a:t>The System functions to: </a:t>
            </a:r>
          </a:p>
          <a:p>
            <a:pPr lvl="0"/>
            <a:r>
              <a:rPr lang="en-GB" dirty="0" smtClean="0"/>
              <a:t>Search </a:t>
            </a:r>
            <a:r>
              <a:rPr lang="en-GB" dirty="0"/>
              <a:t>by patent number and retrieve simple results or a list of patent family members.</a:t>
            </a:r>
            <a:endParaRPr lang="en-US" dirty="0"/>
          </a:p>
          <a:p>
            <a:pPr lvl="0"/>
            <a:r>
              <a:rPr lang="en-GB" dirty="0"/>
              <a:t>View bibliographic data, citation data (if available) and lists of documents available for each patent record.</a:t>
            </a:r>
            <a:endParaRPr lang="en-US" dirty="0"/>
          </a:p>
          <a:p>
            <a:pPr lvl="0"/>
            <a:r>
              <a:rPr lang="en-GB" dirty="0"/>
              <a:t>View and/or download the available documents.</a:t>
            </a:r>
            <a:endParaRPr lang="en-US" dirty="0"/>
          </a:p>
          <a:p>
            <a:pPr lvl="0"/>
            <a:r>
              <a:rPr lang="en-GB" dirty="0"/>
              <a:t>Subscribe to notifications of updates to a given patent record</a:t>
            </a:r>
            <a:r>
              <a:rPr lang="en-GB" dirty="0" smtClean="0"/>
              <a:t>.</a:t>
            </a:r>
          </a:p>
          <a:p>
            <a:pPr lvl="0"/>
            <a:endParaRPr lang="en-GB" dirty="0"/>
          </a:p>
          <a:p>
            <a:pPr marL="0" lvl="0" indent="0">
              <a:buNone/>
            </a:pPr>
            <a:r>
              <a:rPr lang="en-GB" dirty="0" smtClean="0"/>
              <a:t>-&gt; will be linked to OPD of IP5 -&gt; “Global Dossier”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5972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74" name="Straight Arrow Connector 25"/>
          <p:cNvCxnSpPr>
            <a:cxnSpLocks noChangeShapeType="1"/>
          </p:cNvCxnSpPr>
          <p:nvPr/>
        </p:nvCxnSpPr>
        <p:spPr bwMode="auto">
          <a:xfrm flipV="1">
            <a:off x="4292600" y="2247900"/>
            <a:ext cx="12700" cy="170815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prstDash val="sysDash"/>
            <a:round/>
            <a:headEnd/>
            <a:tailEnd type="arrow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075" name="AutoShape 5"/>
          <p:cNvSpPr>
            <a:spLocks noChangeArrowheads="1"/>
          </p:cNvSpPr>
          <p:nvPr/>
        </p:nvSpPr>
        <p:spPr bwMode="auto">
          <a:xfrm>
            <a:off x="3810000" y="3962400"/>
            <a:ext cx="1524000" cy="685800"/>
          </a:xfrm>
          <a:prstGeom prst="flowChartAlternateProcess">
            <a:avLst/>
          </a:prstGeom>
          <a:solidFill>
            <a:srgbClr val="FF99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ja-JP" sz="2000" dirty="0" smtClean="0"/>
              <a:t>WIPO CASE</a:t>
            </a:r>
            <a:endParaRPr lang="en-US" altLang="ja-JP" dirty="0"/>
          </a:p>
        </p:txBody>
      </p:sp>
      <p:sp>
        <p:nvSpPr>
          <p:cNvPr id="3076" name="Oval 6"/>
          <p:cNvSpPr>
            <a:spLocks noChangeArrowheads="1"/>
          </p:cNvSpPr>
          <p:nvPr/>
        </p:nvSpPr>
        <p:spPr bwMode="auto">
          <a:xfrm>
            <a:off x="1143000" y="3429000"/>
            <a:ext cx="1371600" cy="685800"/>
          </a:xfrm>
          <a:prstGeom prst="ellipse">
            <a:avLst/>
          </a:prstGeom>
          <a:solidFill>
            <a:srgbClr val="66CCFF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ja-JP" dirty="0"/>
              <a:t>OPD</a:t>
            </a:r>
          </a:p>
        </p:txBody>
      </p:sp>
      <p:sp>
        <p:nvSpPr>
          <p:cNvPr id="3077" name="Oval 7"/>
          <p:cNvSpPr>
            <a:spLocks noChangeArrowheads="1"/>
          </p:cNvSpPr>
          <p:nvPr/>
        </p:nvSpPr>
        <p:spPr bwMode="auto">
          <a:xfrm>
            <a:off x="1141413" y="2247900"/>
            <a:ext cx="1371600" cy="685800"/>
          </a:xfrm>
          <a:prstGeom prst="ellipse">
            <a:avLst/>
          </a:prstGeom>
          <a:solidFill>
            <a:srgbClr val="66CCFF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ja-JP" dirty="0"/>
              <a:t>OPD</a:t>
            </a:r>
          </a:p>
        </p:txBody>
      </p:sp>
      <p:sp>
        <p:nvSpPr>
          <p:cNvPr id="3078" name="Text Box 52"/>
          <p:cNvSpPr txBox="1">
            <a:spLocks noChangeArrowheads="1"/>
          </p:cNvSpPr>
          <p:nvPr/>
        </p:nvSpPr>
        <p:spPr bwMode="auto">
          <a:xfrm>
            <a:off x="795931" y="152400"/>
            <a:ext cx="7474354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ja-JP" sz="2400" b="1" dirty="0" smtClean="0"/>
              <a:t>“World </a:t>
            </a:r>
            <a:r>
              <a:rPr lang="en-US" altLang="ja-JP" sz="2400" b="1" dirty="0"/>
              <a:t>Patent </a:t>
            </a:r>
            <a:r>
              <a:rPr lang="en-US" altLang="ja-JP" sz="2400" b="1" dirty="0" smtClean="0"/>
              <a:t>Office” on Global Dossier Platform</a:t>
            </a:r>
            <a:endParaRPr lang="en-US" altLang="ja-JP" sz="2400" b="1" dirty="0"/>
          </a:p>
          <a:p>
            <a:pPr algn="ctr" eaLnBrk="1" hangingPunct="1"/>
            <a:r>
              <a:rPr lang="en-US" altLang="ja-JP" sz="2400" b="1" dirty="0"/>
              <a:t>(WIPO-CASE, OPD and PATENTSCOPE)</a:t>
            </a:r>
            <a:endParaRPr lang="en-US" altLang="ja-JP" sz="2400" dirty="0"/>
          </a:p>
        </p:txBody>
      </p:sp>
      <p:sp>
        <p:nvSpPr>
          <p:cNvPr id="3079" name="AutoShape 80"/>
          <p:cNvSpPr>
            <a:spLocks noChangeArrowheads="1"/>
          </p:cNvSpPr>
          <p:nvPr/>
        </p:nvSpPr>
        <p:spPr bwMode="auto">
          <a:xfrm>
            <a:off x="3733800" y="1562100"/>
            <a:ext cx="1524000" cy="685800"/>
          </a:xfrm>
          <a:prstGeom prst="flowChartAlternateProcess">
            <a:avLst/>
          </a:prstGeom>
          <a:solidFill>
            <a:srgbClr val="FF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lnSpc>
                <a:spcPts val="2000"/>
              </a:lnSpc>
              <a:spcBef>
                <a:spcPts val="1200"/>
              </a:spcBef>
            </a:pPr>
            <a:r>
              <a:rPr lang="en-US" altLang="ja-JP" sz="2000" dirty="0"/>
              <a:t>PATENT</a:t>
            </a:r>
          </a:p>
          <a:p>
            <a:pPr algn="ctr">
              <a:lnSpc>
                <a:spcPts val="2000"/>
              </a:lnSpc>
              <a:spcBef>
                <a:spcPts val="1200"/>
              </a:spcBef>
            </a:pPr>
            <a:r>
              <a:rPr lang="en-US" altLang="ja-JP" sz="2000" dirty="0"/>
              <a:t>SCOPE</a:t>
            </a:r>
          </a:p>
        </p:txBody>
      </p:sp>
      <p:sp>
        <p:nvSpPr>
          <p:cNvPr id="3080" name="Line 86"/>
          <p:cNvSpPr>
            <a:spLocks noChangeShapeType="1"/>
          </p:cNvSpPr>
          <p:nvPr/>
        </p:nvSpPr>
        <p:spPr bwMode="auto">
          <a:xfrm flipV="1">
            <a:off x="5334000" y="1981200"/>
            <a:ext cx="5334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081" name="Line 87"/>
          <p:cNvSpPr>
            <a:spLocks noChangeShapeType="1"/>
          </p:cNvSpPr>
          <p:nvPr/>
        </p:nvSpPr>
        <p:spPr bwMode="auto">
          <a:xfrm flipV="1">
            <a:off x="5334000" y="2057400"/>
            <a:ext cx="5334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082" name="Text Box 94"/>
          <p:cNvSpPr txBox="1">
            <a:spLocks noChangeArrowheads="1"/>
          </p:cNvSpPr>
          <p:nvPr/>
        </p:nvSpPr>
        <p:spPr bwMode="auto">
          <a:xfrm>
            <a:off x="3179763" y="2474913"/>
            <a:ext cx="3140075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altLang="ja-JP" sz="1400" dirty="0"/>
              <a:t>Feed dossier  information that</a:t>
            </a:r>
          </a:p>
          <a:p>
            <a:pPr eaLnBrk="1" hangingPunct="1"/>
            <a:r>
              <a:rPr lang="en-US" altLang="ja-JP" sz="1400" dirty="0"/>
              <a:t>OPD/CASE   Offices agree to publish</a:t>
            </a:r>
          </a:p>
        </p:txBody>
      </p:sp>
      <p:sp>
        <p:nvSpPr>
          <p:cNvPr id="3083" name="Text Box 96"/>
          <p:cNvSpPr txBox="1">
            <a:spLocks noChangeArrowheads="1"/>
          </p:cNvSpPr>
          <p:nvPr/>
        </p:nvSpPr>
        <p:spPr bwMode="auto">
          <a:xfrm>
            <a:off x="7062788" y="1430338"/>
            <a:ext cx="1600200" cy="1154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ja-JP" dirty="0"/>
              <a:t> </a:t>
            </a:r>
            <a:r>
              <a:rPr lang="en-US" altLang="ja-JP" sz="1800" dirty="0"/>
              <a:t>Public Users</a:t>
            </a:r>
          </a:p>
          <a:p>
            <a:pPr eaLnBrk="1" hangingPunct="1">
              <a:spcBef>
                <a:spcPct val="50000"/>
              </a:spcBef>
            </a:pPr>
            <a:r>
              <a:rPr lang="fr-CH" altLang="ja-JP" sz="1800" dirty="0"/>
              <a:t>(including IP office users)</a:t>
            </a:r>
            <a:endParaRPr lang="en-US" altLang="ja-JP" sz="1800" dirty="0"/>
          </a:p>
        </p:txBody>
      </p:sp>
      <p:pic>
        <p:nvPicPr>
          <p:cNvPr id="3084" name="Picture 101" descr="MC900198350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1295400"/>
            <a:ext cx="1195388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5" name="Picture 107" descr="j029202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8638" y="4278313"/>
            <a:ext cx="914400" cy="86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86" name="Line 105"/>
          <p:cNvSpPr>
            <a:spLocks noChangeShapeType="1"/>
          </p:cNvSpPr>
          <p:nvPr/>
        </p:nvSpPr>
        <p:spPr bwMode="auto">
          <a:xfrm rot="19800000" flipH="1">
            <a:off x="1612900" y="4200525"/>
            <a:ext cx="334963" cy="33496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087" name="Line 106"/>
          <p:cNvSpPr>
            <a:spLocks noChangeShapeType="1"/>
          </p:cNvSpPr>
          <p:nvPr/>
        </p:nvSpPr>
        <p:spPr bwMode="auto">
          <a:xfrm rot="19800000" flipH="1">
            <a:off x="1535113" y="4173538"/>
            <a:ext cx="322262" cy="32067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/>
          </a:p>
        </p:txBody>
      </p:sp>
      <p:pic>
        <p:nvPicPr>
          <p:cNvPr id="3088" name="Picture 107" descr="j029202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0788" y="4591050"/>
            <a:ext cx="914400" cy="86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89" name="Oval 6"/>
          <p:cNvSpPr>
            <a:spLocks noChangeArrowheads="1"/>
          </p:cNvSpPr>
          <p:nvPr/>
        </p:nvSpPr>
        <p:spPr bwMode="auto">
          <a:xfrm>
            <a:off x="2746375" y="5026025"/>
            <a:ext cx="1371600" cy="685800"/>
          </a:xfrm>
          <a:prstGeom prst="ellipse">
            <a:avLst/>
          </a:prstGeom>
          <a:solidFill>
            <a:srgbClr val="66CCFF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ja-JP" dirty="0"/>
              <a:t>IPAS+</a:t>
            </a:r>
          </a:p>
        </p:txBody>
      </p:sp>
      <p:sp>
        <p:nvSpPr>
          <p:cNvPr id="3090" name="TextBox 1"/>
          <p:cNvSpPr txBox="1">
            <a:spLocks noChangeArrowheads="1"/>
          </p:cNvSpPr>
          <p:nvPr/>
        </p:nvSpPr>
        <p:spPr bwMode="auto">
          <a:xfrm>
            <a:off x="304800" y="5437188"/>
            <a:ext cx="2133600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sz="1400" dirty="0"/>
              <a:t>Examiner of IP5 Office participating in WPO/CASE </a:t>
            </a:r>
          </a:p>
        </p:txBody>
      </p:sp>
      <p:sp>
        <p:nvSpPr>
          <p:cNvPr id="3091" name="TextBox 2"/>
          <p:cNvSpPr txBox="1">
            <a:spLocks noChangeArrowheads="1"/>
          </p:cNvSpPr>
          <p:nvPr/>
        </p:nvSpPr>
        <p:spPr bwMode="auto">
          <a:xfrm>
            <a:off x="6751638" y="5146675"/>
            <a:ext cx="23622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sz="1400" dirty="0"/>
              <a:t>Examiner of CASE participating office</a:t>
            </a:r>
          </a:p>
        </p:txBody>
      </p:sp>
      <p:sp>
        <p:nvSpPr>
          <p:cNvPr id="3092" name="TextBox 3"/>
          <p:cNvSpPr txBox="1">
            <a:spLocks noChangeArrowheads="1"/>
          </p:cNvSpPr>
          <p:nvPr/>
        </p:nvSpPr>
        <p:spPr bwMode="auto">
          <a:xfrm>
            <a:off x="2595563" y="5795963"/>
            <a:ext cx="16732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sz="1400" dirty="0"/>
              <a:t>CASE depositary Office using IPAS</a:t>
            </a:r>
          </a:p>
        </p:txBody>
      </p:sp>
      <p:pic>
        <p:nvPicPr>
          <p:cNvPr id="3093" name="Picture 107" descr="j029202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75" y="2819400"/>
            <a:ext cx="914400" cy="86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94" name="Line 105"/>
          <p:cNvSpPr>
            <a:spLocks noChangeShapeType="1"/>
          </p:cNvSpPr>
          <p:nvPr/>
        </p:nvSpPr>
        <p:spPr bwMode="auto">
          <a:xfrm rot="19800000" flipH="1">
            <a:off x="955675" y="2727325"/>
            <a:ext cx="334963" cy="33496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095" name="Line 106"/>
          <p:cNvSpPr>
            <a:spLocks noChangeShapeType="1"/>
          </p:cNvSpPr>
          <p:nvPr/>
        </p:nvSpPr>
        <p:spPr bwMode="auto">
          <a:xfrm rot="19800000" flipH="1">
            <a:off x="877888" y="2700338"/>
            <a:ext cx="322262" cy="32067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/>
          </a:p>
        </p:txBody>
      </p:sp>
      <p:cxnSp>
        <p:nvCxnSpPr>
          <p:cNvPr id="3096" name="Straight Arrow Connector 2"/>
          <p:cNvCxnSpPr>
            <a:cxnSpLocks noChangeShapeType="1"/>
            <a:endCxn id="3075" idx="3"/>
          </p:cNvCxnSpPr>
          <p:nvPr/>
        </p:nvCxnSpPr>
        <p:spPr bwMode="auto">
          <a:xfrm flipH="1" flipV="1">
            <a:off x="5334000" y="4305300"/>
            <a:ext cx="1419225" cy="273050"/>
          </a:xfrm>
          <a:prstGeom prst="straightConnector1">
            <a:avLst/>
          </a:prstGeom>
          <a:noFill/>
          <a:ln w="19050" algn="ctr">
            <a:solidFill>
              <a:schemeClr val="tx1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097" name="Straight Arrow Connector 4"/>
          <p:cNvCxnSpPr>
            <a:cxnSpLocks noChangeShapeType="1"/>
          </p:cNvCxnSpPr>
          <p:nvPr/>
        </p:nvCxnSpPr>
        <p:spPr bwMode="auto">
          <a:xfrm>
            <a:off x="5346700" y="4449763"/>
            <a:ext cx="1371600" cy="293687"/>
          </a:xfrm>
          <a:prstGeom prst="straightConnector1">
            <a:avLst/>
          </a:prstGeom>
          <a:noFill/>
          <a:ln w="19050" algn="ctr">
            <a:solidFill>
              <a:schemeClr val="tx1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098" name="TextBox 1"/>
          <p:cNvSpPr txBox="1">
            <a:spLocks noChangeArrowheads="1"/>
          </p:cNvSpPr>
          <p:nvPr/>
        </p:nvSpPr>
        <p:spPr bwMode="auto">
          <a:xfrm>
            <a:off x="-26988" y="1855788"/>
            <a:ext cx="2133601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sz="1400" dirty="0"/>
              <a:t>Examiner of IP5 Office not participating in WPO/CASE </a:t>
            </a:r>
          </a:p>
        </p:txBody>
      </p:sp>
      <p:sp>
        <p:nvSpPr>
          <p:cNvPr id="14" name="Arc 13"/>
          <p:cNvSpPr/>
          <p:nvPr/>
        </p:nvSpPr>
        <p:spPr bwMode="auto">
          <a:xfrm>
            <a:off x="2395538" y="-658813"/>
            <a:ext cx="6138862" cy="4346576"/>
          </a:xfrm>
          <a:prstGeom prst="arc">
            <a:avLst>
              <a:gd name="adj1" fmla="val 1420592"/>
              <a:gd name="adj2" fmla="val 10848544"/>
            </a:avLst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endParaRPr lang="en-US" sz="2800" dirty="0">
              <a:ea typeface="ＭＳ Ｐゴシック" pitchFamily="50" charset="-128"/>
            </a:endParaRPr>
          </a:p>
        </p:txBody>
      </p:sp>
      <p:sp>
        <p:nvSpPr>
          <p:cNvPr id="3100" name="TextBox 16"/>
          <p:cNvSpPr txBox="1">
            <a:spLocks noChangeArrowheads="1"/>
          </p:cNvSpPr>
          <p:nvPr/>
        </p:nvSpPr>
        <p:spPr bwMode="auto">
          <a:xfrm>
            <a:off x="5867400" y="2998788"/>
            <a:ext cx="17335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sz="1600" dirty="0"/>
              <a:t>Public Domain</a:t>
            </a:r>
          </a:p>
        </p:txBody>
      </p:sp>
      <p:sp>
        <p:nvSpPr>
          <p:cNvPr id="3101" name="TextBox 57"/>
          <p:cNvSpPr txBox="1">
            <a:spLocks noChangeArrowheads="1"/>
          </p:cNvSpPr>
          <p:nvPr/>
        </p:nvSpPr>
        <p:spPr bwMode="auto">
          <a:xfrm>
            <a:off x="6059488" y="3557588"/>
            <a:ext cx="2967037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sz="1600" dirty="0"/>
              <a:t>Not accessible to the public and for PTO official use only</a:t>
            </a:r>
          </a:p>
        </p:txBody>
      </p:sp>
      <p:sp>
        <p:nvSpPr>
          <p:cNvPr id="3102" name="Oval 6"/>
          <p:cNvSpPr>
            <a:spLocks noChangeArrowheads="1"/>
          </p:cNvSpPr>
          <p:nvPr/>
        </p:nvSpPr>
        <p:spPr bwMode="auto">
          <a:xfrm>
            <a:off x="4651375" y="5026025"/>
            <a:ext cx="1508125" cy="806450"/>
          </a:xfrm>
          <a:prstGeom prst="ellipse">
            <a:avLst/>
          </a:prstGeom>
          <a:solidFill>
            <a:srgbClr val="66CCFF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ja-JP" sz="1400" dirty="0"/>
              <a:t>CASE depositary </a:t>
            </a:r>
          </a:p>
          <a:p>
            <a:pPr algn="ctr"/>
            <a:r>
              <a:rPr lang="en-US" altLang="ja-JP" sz="1400" dirty="0"/>
              <a:t>System</a:t>
            </a:r>
          </a:p>
        </p:txBody>
      </p:sp>
      <p:sp>
        <p:nvSpPr>
          <p:cNvPr id="3103" name="TextBox 3"/>
          <p:cNvSpPr txBox="1">
            <a:spLocks noChangeArrowheads="1"/>
          </p:cNvSpPr>
          <p:nvPr/>
        </p:nvSpPr>
        <p:spPr bwMode="auto">
          <a:xfrm>
            <a:off x="4732338" y="5915025"/>
            <a:ext cx="2146300" cy="8463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sz="1400" dirty="0"/>
              <a:t>CASE depositary Office using own EDMS</a:t>
            </a:r>
          </a:p>
          <a:p>
            <a:pPr eaLnBrk="1" hangingPunct="1"/>
            <a:r>
              <a:rPr lang="fr-CH" sz="1400" dirty="0"/>
              <a:t>E.g. Australia</a:t>
            </a:r>
            <a:endParaRPr lang="en-US" sz="1400" dirty="0"/>
          </a:p>
        </p:txBody>
      </p:sp>
      <p:cxnSp>
        <p:nvCxnSpPr>
          <p:cNvPr id="3" name="Straight Arrow Connector 2"/>
          <p:cNvCxnSpPr>
            <a:endCxn id="3076" idx="6"/>
          </p:cNvCxnSpPr>
          <p:nvPr/>
        </p:nvCxnSpPr>
        <p:spPr bwMode="auto">
          <a:xfrm flipH="1" flipV="1">
            <a:off x="2514600" y="3771900"/>
            <a:ext cx="1295400" cy="366713"/>
          </a:xfrm>
          <a:prstGeom prst="straightConnector1">
            <a:avLst/>
          </a:prstGeom>
          <a:ln>
            <a:headEnd type="none" w="med" len="med"/>
            <a:tailEnd type="arrow"/>
          </a:ln>
          <a:extLst/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5" name="Straight Arrow Connector 4"/>
          <p:cNvCxnSpPr>
            <a:endCxn id="3075" idx="1"/>
          </p:cNvCxnSpPr>
          <p:nvPr/>
        </p:nvCxnSpPr>
        <p:spPr bwMode="auto">
          <a:xfrm>
            <a:off x="2438400" y="3956050"/>
            <a:ext cx="1371600" cy="349250"/>
          </a:xfrm>
          <a:prstGeom prst="straightConnector1">
            <a:avLst/>
          </a:prstGeom>
          <a:ln>
            <a:headEnd type="none" w="med" len="med"/>
            <a:tailEnd type="arrow"/>
          </a:ln>
          <a:extLst/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>
            <a:endCxn id="3089" idx="0"/>
          </p:cNvCxnSpPr>
          <p:nvPr/>
        </p:nvCxnSpPr>
        <p:spPr bwMode="auto">
          <a:xfrm flipH="1">
            <a:off x="3432175" y="4648200"/>
            <a:ext cx="377825" cy="377825"/>
          </a:xfrm>
          <a:prstGeom prst="straightConnector1">
            <a:avLst/>
          </a:prstGeom>
          <a:ln>
            <a:headEnd type="none" w="med" len="med"/>
            <a:tailEnd type="arrow"/>
          </a:ln>
          <a:ex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 bwMode="auto">
          <a:xfrm flipV="1">
            <a:off x="3621088" y="4713288"/>
            <a:ext cx="341312" cy="312737"/>
          </a:xfrm>
          <a:prstGeom prst="straightConnector1">
            <a:avLst/>
          </a:prstGeom>
          <a:ln>
            <a:headEnd type="none" w="med" len="med"/>
            <a:tailEnd type="arrow"/>
          </a:ln>
          <a:ex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 bwMode="auto">
          <a:xfrm flipH="1" flipV="1">
            <a:off x="5233988" y="4619625"/>
            <a:ext cx="171450" cy="406400"/>
          </a:xfrm>
          <a:prstGeom prst="straightConnector1">
            <a:avLst/>
          </a:prstGeom>
          <a:ln w="28575">
            <a:headEnd type="none" w="med" len="med"/>
            <a:tailEnd type="arrow"/>
          </a:ln>
          <a:ex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>
            <a:endCxn id="3076" idx="0"/>
          </p:cNvCxnSpPr>
          <p:nvPr/>
        </p:nvCxnSpPr>
        <p:spPr bwMode="auto">
          <a:xfrm>
            <a:off x="1677988" y="2943225"/>
            <a:ext cx="150812" cy="485775"/>
          </a:xfrm>
          <a:prstGeom prst="straightConnector1">
            <a:avLst/>
          </a:prstGeom>
          <a:ln w="28575">
            <a:headEnd type="none" w="med" len="med"/>
            <a:tailEnd type="arrow"/>
          </a:ln>
          <a:ex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10" name="Straight Arrow Connector 20"/>
          <p:cNvCxnSpPr>
            <a:cxnSpLocks noChangeShapeType="1"/>
            <a:endCxn id="3077" idx="4"/>
          </p:cNvCxnSpPr>
          <p:nvPr/>
        </p:nvCxnSpPr>
        <p:spPr bwMode="auto">
          <a:xfrm flipH="1" flipV="1">
            <a:off x="1827213" y="2933700"/>
            <a:ext cx="182562" cy="5461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111" name="Straight Arrow Connector 23"/>
          <p:cNvCxnSpPr>
            <a:cxnSpLocks noChangeShapeType="1"/>
          </p:cNvCxnSpPr>
          <p:nvPr/>
        </p:nvCxnSpPr>
        <p:spPr bwMode="auto">
          <a:xfrm>
            <a:off x="5010150" y="4619625"/>
            <a:ext cx="223838" cy="4064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112" name="Down Arrow 28"/>
          <p:cNvSpPr>
            <a:spLocks noChangeArrowheads="1"/>
          </p:cNvSpPr>
          <p:nvPr/>
        </p:nvSpPr>
        <p:spPr bwMode="auto">
          <a:xfrm>
            <a:off x="5773738" y="3687763"/>
            <a:ext cx="401637" cy="293687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113" name="Up Arrow 29"/>
          <p:cNvSpPr>
            <a:spLocks noChangeArrowheads="1"/>
          </p:cNvSpPr>
          <p:nvPr/>
        </p:nvSpPr>
        <p:spPr bwMode="auto">
          <a:xfrm>
            <a:off x="5791200" y="3240088"/>
            <a:ext cx="368300" cy="355600"/>
          </a:xfrm>
          <a:prstGeom prst="up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029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Global Databases, Tools, and Platform for IP </a:t>
            </a:r>
            <a:r>
              <a:rPr lang="en-US" dirty="0" smtClean="0"/>
              <a:t>business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608" y="1628800"/>
            <a:ext cx="7643192" cy="4352925"/>
          </a:xfrm>
        </p:spPr>
        <p:txBody>
          <a:bodyPr/>
          <a:lstStyle/>
          <a:p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</a:rPr>
              <a:t>PATENTSCOPE </a:t>
            </a:r>
          </a:p>
          <a:p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</a:rPr>
              <a:t>Global Brand Database</a:t>
            </a:r>
          </a:p>
          <a:p>
            <a:r>
              <a:rPr lang="en-US" sz="2800" dirty="0">
                <a:solidFill>
                  <a:schemeClr val="accent2">
                    <a:lumMod val="75000"/>
                  </a:schemeClr>
                </a:solidFill>
              </a:rPr>
              <a:t>WIPO Lex</a:t>
            </a:r>
          </a:p>
          <a:p>
            <a:r>
              <a:rPr lang="en-US" sz="2800" dirty="0" smtClean="0">
                <a:solidFill>
                  <a:srgbClr val="CC6600"/>
                </a:solidFill>
              </a:rPr>
              <a:t>WIPO IPAS</a:t>
            </a:r>
          </a:p>
          <a:p>
            <a:r>
              <a:rPr lang="en-US" sz="2800" dirty="0" smtClean="0">
                <a:solidFill>
                  <a:srgbClr val="CC6600"/>
                </a:solidFill>
              </a:rPr>
              <a:t>WIPO DAS</a:t>
            </a:r>
          </a:p>
          <a:p>
            <a:r>
              <a:rPr lang="en-US" sz="2800" dirty="0" smtClean="0">
                <a:solidFill>
                  <a:srgbClr val="CC6600"/>
                </a:solidFill>
              </a:rPr>
              <a:t>WIPO CASE</a:t>
            </a:r>
          </a:p>
          <a:p>
            <a:r>
              <a:rPr lang="en-US" sz="2800" dirty="0">
                <a:solidFill>
                  <a:srgbClr val="00B050"/>
                </a:solidFill>
              </a:rPr>
              <a:t>WIPO RE:SEARCH</a:t>
            </a:r>
          </a:p>
          <a:p>
            <a:r>
              <a:rPr lang="fr-CH" sz="2800" dirty="0">
                <a:solidFill>
                  <a:srgbClr val="00B050"/>
                </a:solidFill>
              </a:rPr>
              <a:t>WIPO </a:t>
            </a:r>
            <a:r>
              <a:rPr lang="fr-CH" sz="2800" dirty="0" err="1">
                <a:solidFill>
                  <a:srgbClr val="00B050"/>
                </a:solidFill>
              </a:rPr>
              <a:t>Development</a:t>
            </a:r>
            <a:r>
              <a:rPr lang="fr-CH" sz="2800" dirty="0">
                <a:solidFill>
                  <a:srgbClr val="00B050"/>
                </a:solidFill>
              </a:rPr>
              <a:t> </a:t>
            </a:r>
            <a:r>
              <a:rPr lang="fr-CH" sz="2800" dirty="0" err="1">
                <a:solidFill>
                  <a:srgbClr val="00B050"/>
                </a:solidFill>
              </a:rPr>
              <a:t>Matchmaking</a:t>
            </a:r>
            <a:r>
              <a:rPr lang="fr-CH" sz="2800" dirty="0">
                <a:solidFill>
                  <a:srgbClr val="00B050"/>
                </a:solidFill>
              </a:rPr>
              <a:t> </a:t>
            </a:r>
            <a:r>
              <a:rPr lang="fr-CH" sz="2800" dirty="0" err="1">
                <a:solidFill>
                  <a:srgbClr val="00B050"/>
                </a:solidFill>
              </a:rPr>
              <a:t>Database</a:t>
            </a:r>
            <a:endParaRPr lang="en-US" sz="2800" dirty="0">
              <a:solidFill>
                <a:srgbClr val="00B050"/>
              </a:solidFill>
            </a:endParaRPr>
          </a:p>
          <a:p>
            <a:r>
              <a:rPr lang="en-US" sz="2800" dirty="0" smtClean="0">
                <a:solidFill>
                  <a:srgbClr val="00B050"/>
                </a:solidFill>
              </a:rPr>
              <a:t>WIPO GREEN</a:t>
            </a:r>
          </a:p>
          <a:p>
            <a:pPr marL="0" indent="0">
              <a:buNone/>
            </a:pPr>
            <a:endParaRPr lang="en-US" sz="2800" dirty="0"/>
          </a:p>
        </p:txBody>
      </p:sp>
      <p:sp>
        <p:nvSpPr>
          <p:cNvPr id="4" name="右矢印 3"/>
          <p:cNvSpPr/>
          <p:nvPr/>
        </p:nvSpPr>
        <p:spPr bwMode="auto">
          <a:xfrm>
            <a:off x="107504" y="4726814"/>
            <a:ext cx="978408" cy="484632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ja-JP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3473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/>
          <a:lstStyle/>
          <a:p>
            <a:pPr algn="ctr"/>
            <a:r>
              <a:rPr lang="en-US" dirty="0" smtClean="0"/>
              <a:t>WIPO RE:SEARCH</a:t>
            </a:r>
            <a:br>
              <a:rPr lang="en-US" dirty="0" smtClean="0"/>
            </a:br>
            <a:r>
              <a:rPr lang="en-US" sz="2000" dirty="0" smtClean="0"/>
              <a:t>Sharing Innovation in the Fight Against Neglected Tropical Diseases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899180"/>
            <a:ext cx="8229600" cy="4352925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Mission:</a:t>
            </a:r>
          </a:p>
          <a:p>
            <a:r>
              <a:rPr lang="en-US" dirty="0" smtClean="0"/>
              <a:t>Aims </a:t>
            </a:r>
            <a:r>
              <a:rPr lang="en-US" dirty="0"/>
              <a:t>to accelerate the discovery and product development of medicines, vaccines, and diagnostics to develop new solutions for people affected by neglected tropical diseases, </a:t>
            </a:r>
            <a:r>
              <a:rPr lang="en-US" dirty="0" smtClean="0"/>
              <a:t>tuberculosis </a:t>
            </a:r>
            <a:r>
              <a:rPr lang="en-US" dirty="0"/>
              <a:t>and malaria, by making intellectual property and know-how available to the global health research community.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13314" name="Picture 2" descr="BioVentures for Global Healt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5877272"/>
            <a:ext cx="2466975" cy="809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8980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WIPO RE:SEARCH</a:t>
            </a:r>
            <a:br>
              <a:rPr lang="en-US" dirty="0" smtClean="0"/>
            </a:br>
            <a:r>
              <a:rPr lang="en-US" sz="2000" dirty="0" smtClean="0"/>
              <a:t>Sharing Innovation in the Fight Against Neglected Tropical Diseases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Means / Results</a:t>
            </a:r>
          </a:p>
          <a:p>
            <a:r>
              <a:rPr lang="en-US" dirty="0" smtClean="0"/>
              <a:t>A Global Database and Platform to bridge partners to use IP (including know-how and </a:t>
            </a:r>
            <a:r>
              <a:rPr lang="en-US" dirty="0"/>
              <a:t>data) </a:t>
            </a:r>
            <a:r>
              <a:rPr lang="en-US" dirty="0" smtClean="0"/>
              <a:t>to facilitate R&amp;D  on neglected </a:t>
            </a:r>
            <a:r>
              <a:rPr lang="en-US" dirty="0"/>
              <a:t>tropical diseases, tuberculosis, and malaria (http://www.wipo.int/research/en/search</a:t>
            </a:r>
            <a:r>
              <a:rPr lang="en-US" dirty="0" smtClean="0"/>
              <a:t>/).</a:t>
            </a:r>
          </a:p>
          <a:p>
            <a:r>
              <a:rPr lang="en-US" dirty="0" smtClean="0"/>
              <a:t>A partnership hub</a:t>
            </a:r>
          </a:p>
          <a:p>
            <a:pPr marL="0" indent="0">
              <a:buNone/>
            </a:pPr>
            <a:r>
              <a:rPr lang="en-US" dirty="0" smtClean="0"/>
              <a:t>	Over 60 partners (pharmaceutical industry, research 	institutes such as NIH, Universities)</a:t>
            </a:r>
          </a:p>
          <a:p>
            <a:r>
              <a:rPr lang="en-US" dirty="0" smtClean="0"/>
              <a:t>As of July 2013, 25 license agreements concluded</a:t>
            </a:r>
            <a:endParaRPr lang="en-US" dirty="0"/>
          </a:p>
        </p:txBody>
      </p:sp>
      <p:pic>
        <p:nvPicPr>
          <p:cNvPr id="13314" name="Picture 2" descr="BioVentures for Global Healt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5877272"/>
            <a:ext cx="2466975" cy="809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5996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PATENTSCOPE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73238"/>
            <a:ext cx="8363272" cy="4352925"/>
          </a:xfrm>
        </p:spPr>
        <p:txBody>
          <a:bodyPr/>
          <a:lstStyle/>
          <a:p>
            <a:r>
              <a:rPr lang="fr-CH" sz="2800" dirty="0" smtClean="0"/>
              <a:t>600’000 unique </a:t>
            </a:r>
            <a:r>
              <a:rPr lang="fr-CH" sz="2800" dirty="0" err="1" smtClean="0"/>
              <a:t>visitors</a:t>
            </a:r>
            <a:r>
              <a:rPr lang="fr-CH" sz="2800" dirty="0" smtClean="0"/>
              <a:t> per quarter</a:t>
            </a:r>
          </a:p>
          <a:p>
            <a:r>
              <a:rPr lang="fr-CH" sz="2800" dirty="0" smtClean="0"/>
              <a:t>2.7 million </a:t>
            </a:r>
            <a:r>
              <a:rPr lang="fr-CH" sz="2800" dirty="0" err="1" smtClean="0"/>
              <a:t>visits</a:t>
            </a:r>
            <a:r>
              <a:rPr lang="fr-CH" sz="2800" dirty="0" smtClean="0"/>
              <a:t> in Q2 2013</a:t>
            </a:r>
          </a:p>
          <a:p>
            <a:r>
              <a:rPr lang="fr-CH" sz="2800" dirty="0" smtClean="0"/>
              <a:t>700’000 </a:t>
            </a:r>
            <a:r>
              <a:rPr lang="fr-CH" sz="2800" dirty="0" err="1" smtClean="0"/>
              <a:t>downloaded</a:t>
            </a:r>
            <a:r>
              <a:rPr lang="fr-CH" sz="2800" dirty="0" smtClean="0"/>
              <a:t> documents per </a:t>
            </a:r>
            <a:r>
              <a:rPr lang="fr-CH" sz="2800" dirty="0" err="1" smtClean="0"/>
              <a:t>month</a:t>
            </a:r>
            <a:endParaRPr lang="fr-CH" sz="2800" dirty="0" smtClean="0"/>
          </a:p>
          <a:p>
            <a:r>
              <a:rPr lang="fr-CH" sz="2800" dirty="0" smtClean="0"/>
              <a:t> </a:t>
            </a:r>
            <a:r>
              <a:rPr lang="fr-CH" sz="2800" dirty="0" err="1" smtClean="0"/>
              <a:t>Denmark</a:t>
            </a:r>
            <a:r>
              <a:rPr lang="fr-CH" sz="2800" dirty="0" smtClean="0"/>
              <a:t> </a:t>
            </a:r>
            <a:r>
              <a:rPr lang="fr-CH" sz="2800" dirty="0" err="1" smtClean="0"/>
              <a:t>ranked</a:t>
            </a:r>
            <a:r>
              <a:rPr lang="fr-CH" sz="2800" dirty="0" smtClean="0"/>
              <a:t> 38 in countries </a:t>
            </a:r>
            <a:r>
              <a:rPr lang="fr-CH" sz="2800" dirty="0" err="1" smtClean="0"/>
              <a:t>most</a:t>
            </a:r>
            <a:r>
              <a:rPr lang="fr-CH" sz="2800" dirty="0" smtClean="0"/>
              <a:t> </a:t>
            </a:r>
            <a:r>
              <a:rPr lang="fr-CH" sz="2800" dirty="0" err="1" smtClean="0"/>
              <a:t>using</a:t>
            </a:r>
            <a:r>
              <a:rPr lang="fr-CH" sz="2800" dirty="0" smtClean="0"/>
              <a:t> PATENTSCOPE </a:t>
            </a:r>
            <a:r>
              <a:rPr lang="fr-CH" sz="2800" dirty="0" err="1" smtClean="0"/>
              <a:t>with</a:t>
            </a:r>
            <a:r>
              <a:rPr lang="fr-CH" sz="2800" dirty="0" smtClean="0"/>
              <a:t> 770 unique </a:t>
            </a:r>
            <a:r>
              <a:rPr lang="fr-CH" sz="2800" dirty="0" err="1" smtClean="0"/>
              <a:t>users</a:t>
            </a:r>
            <a:r>
              <a:rPr lang="fr-CH" sz="2800" dirty="0" smtClean="0"/>
              <a:t> </a:t>
            </a:r>
            <a:r>
              <a:rPr lang="fr-CH" sz="2800" dirty="0" err="1" smtClean="0"/>
              <a:t>having</a:t>
            </a:r>
            <a:r>
              <a:rPr lang="fr-CH" sz="2800" dirty="0" smtClean="0"/>
              <a:t> </a:t>
            </a:r>
            <a:r>
              <a:rPr lang="fr-CH" sz="2800" dirty="0" err="1" smtClean="0"/>
              <a:t>at</a:t>
            </a:r>
            <a:r>
              <a:rPr lang="fr-CH" sz="2800" dirty="0" smtClean="0"/>
              <a:t> least </a:t>
            </a:r>
            <a:r>
              <a:rPr lang="fr-CH" sz="2800" dirty="0" err="1" smtClean="0"/>
              <a:t>performed</a:t>
            </a:r>
            <a:r>
              <a:rPr lang="fr-CH" sz="2800" dirty="0" smtClean="0"/>
              <a:t> a patent </a:t>
            </a:r>
            <a:r>
              <a:rPr lang="fr-CH" sz="2800" dirty="0" err="1" smtClean="0"/>
              <a:t>search</a:t>
            </a:r>
            <a:r>
              <a:rPr lang="fr-CH" sz="2800" dirty="0" smtClean="0"/>
              <a:t> in Q2 2013</a:t>
            </a:r>
          </a:p>
          <a:p>
            <a:pPr marL="0" indent="0">
              <a:buNone/>
            </a:pPr>
            <a:endParaRPr lang="fr-CH" sz="2800" dirty="0" smtClean="0"/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717002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681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7878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/>
          <a:lstStyle/>
          <a:p>
            <a:pPr algn="ctr"/>
            <a:r>
              <a:rPr lang="en-US" dirty="0" smtClean="0"/>
              <a:t>WIPO RE:SEARCH</a:t>
            </a:r>
            <a:br>
              <a:rPr lang="en-US" dirty="0" smtClean="0"/>
            </a:br>
            <a:r>
              <a:rPr lang="en-US" sz="2000" dirty="0" smtClean="0"/>
              <a:t>Sharing Innovation in the Fight Against Neglected Tropical Diseases</a:t>
            </a:r>
            <a:endParaRPr lang="en-US" sz="2000" dirty="0"/>
          </a:p>
        </p:txBody>
      </p:sp>
      <p:pic>
        <p:nvPicPr>
          <p:cNvPr id="23554" name="Picture 2" descr="http://www.bvgh.org/Portals/0/WIPO%20RS/wipo%20spok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" y="1592492"/>
            <a:ext cx="9086850" cy="4848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5468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/>
          <a:lstStyle/>
          <a:p>
            <a:pPr algn="ctr"/>
            <a:r>
              <a:rPr lang="en-US" dirty="0" smtClean="0"/>
              <a:t>WIPO RE:SEARCH</a:t>
            </a:r>
            <a:br>
              <a:rPr lang="en-US" dirty="0" smtClean="0"/>
            </a:br>
            <a:r>
              <a:rPr lang="en-US" sz="2000" dirty="0" smtClean="0"/>
              <a:t>Sharing Innovation in the Fight Against Neglected Tropical Diseases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73238"/>
            <a:ext cx="8229600" cy="4352925"/>
          </a:xfrm>
        </p:spPr>
        <p:txBody>
          <a:bodyPr/>
          <a:lstStyle/>
          <a:p>
            <a:pPr marL="0" indent="0">
              <a:buNone/>
            </a:pPr>
            <a:r>
              <a:rPr lang="en-US" sz="2600" dirty="0" smtClean="0">
                <a:solidFill>
                  <a:schemeClr val="accent1">
                    <a:lumMod val="50000"/>
                  </a:schemeClr>
                </a:solidFill>
              </a:rPr>
              <a:t>Get involved</a:t>
            </a:r>
            <a:r>
              <a:rPr lang="en-US" dirty="0" smtClean="0"/>
              <a:t>:</a:t>
            </a:r>
          </a:p>
          <a:p>
            <a:r>
              <a:rPr lang="en-US" dirty="0" smtClean="0"/>
              <a:t>As a user</a:t>
            </a:r>
          </a:p>
          <a:p>
            <a:r>
              <a:rPr lang="en-US" dirty="0" smtClean="0"/>
              <a:t>As a provider</a:t>
            </a:r>
          </a:p>
          <a:p>
            <a:r>
              <a:rPr lang="en-US" dirty="0" smtClean="0"/>
              <a:t>As a supporter</a:t>
            </a:r>
          </a:p>
          <a:p>
            <a:pPr marL="0" indent="0">
              <a:buNone/>
            </a:pPr>
            <a:endParaRPr lang="fr-CH" dirty="0"/>
          </a:p>
          <a:p>
            <a:pPr marL="0" indent="0">
              <a:buNone/>
            </a:pPr>
            <a:r>
              <a:rPr lang="fr-CH" dirty="0" smtClean="0"/>
              <a:t>(</a:t>
            </a:r>
            <a:r>
              <a:rPr lang="fr-CH" dirty="0" err="1" smtClean="0"/>
              <a:t>Adhere</a:t>
            </a:r>
            <a:r>
              <a:rPr lang="fr-CH" dirty="0" smtClean="0"/>
              <a:t> to </a:t>
            </a:r>
            <a:r>
              <a:rPr lang="fr-CH" dirty="0" err="1" smtClean="0"/>
              <a:t>Guiding</a:t>
            </a:r>
            <a:r>
              <a:rPr lang="fr-CH" dirty="0" smtClean="0"/>
              <a:t> </a:t>
            </a:r>
            <a:r>
              <a:rPr lang="fr-CH" dirty="0" err="1" smtClean="0"/>
              <a:t>principles</a:t>
            </a:r>
            <a:r>
              <a:rPr lang="fr-CH" dirty="0" smtClean="0"/>
              <a:t>, contact email: re_search@wipo.int)</a:t>
            </a:r>
            <a:endParaRPr lang="en-US" dirty="0"/>
          </a:p>
        </p:txBody>
      </p:sp>
      <p:pic>
        <p:nvPicPr>
          <p:cNvPr id="22530" name="Picture 2" descr="http://www.wipo.int/export/sites/www/research/logos/iber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941168"/>
            <a:ext cx="95250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2" name="Picture 4" descr="http://www.wipo.int/export/sites/www/research/logos/aibst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4893708"/>
            <a:ext cx="95250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4" name="Picture 6" descr="http://www.wipo.int/export/sites/www/research/logos/alnylam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4869160"/>
            <a:ext cx="95250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7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4869160"/>
            <a:ext cx="952500" cy="95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9" name="Picture 11" descr="http://www.wipo.int/export/sites/www/research/logos/caltech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5905" y="4893708"/>
            <a:ext cx="95250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42" name="Picture 1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4978439"/>
            <a:ext cx="952500" cy="95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47" name="Picture 19" descr="http://www.wipo.int/export/sites/www/research/logos/mit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5795854"/>
            <a:ext cx="95250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49" name="Picture 21" descr="http://www.wipo.int/export/sites/www/research/logos/msd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7292" y="5821660"/>
            <a:ext cx="95250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50" name="Picture 2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6483" y="5795854"/>
            <a:ext cx="952500" cy="95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51" name="Picture 23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0178" y="5846208"/>
            <a:ext cx="952500" cy="95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52" name="Picture 24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5893668"/>
            <a:ext cx="952500" cy="95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56" name="Picture 28" descr="http://www.wipo.int/export/sites/www/research/logos/eisai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4909457"/>
            <a:ext cx="95250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 bwMode="auto">
          <a:xfrm>
            <a:off x="6920458" y="6021288"/>
            <a:ext cx="1872208" cy="72706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7020272" y="5930939"/>
            <a:ext cx="864096" cy="5944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pic>
        <p:nvPicPr>
          <p:cNvPr id="22554" name="Picture 26" descr="http://www.wipo.int/export/sites/www/research/logos/sanofi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5751891"/>
            <a:ext cx="95250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144594" y="6067077"/>
            <a:ext cx="5239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dirty="0" smtClean="0"/>
              <a:t>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6223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Global Databases, Tools, and Platform for IP </a:t>
            </a:r>
            <a:r>
              <a:rPr lang="en-US" dirty="0" smtClean="0"/>
              <a:t>business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608" y="1628800"/>
            <a:ext cx="7643192" cy="4352925"/>
          </a:xfrm>
        </p:spPr>
        <p:txBody>
          <a:bodyPr/>
          <a:lstStyle/>
          <a:p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</a:rPr>
              <a:t>PATENTSCOPE </a:t>
            </a:r>
          </a:p>
          <a:p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</a:rPr>
              <a:t>Global Brand Database</a:t>
            </a:r>
          </a:p>
          <a:p>
            <a:r>
              <a:rPr lang="en-US" sz="2800" dirty="0">
                <a:solidFill>
                  <a:schemeClr val="accent2">
                    <a:lumMod val="75000"/>
                  </a:schemeClr>
                </a:solidFill>
              </a:rPr>
              <a:t>WIPO Lex</a:t>
            </a:r>
          </a:p>
          <a:p>
            <a:r>
              <a:rPr lang="en-US" sz="2800" dirty="0" smtClean="0">
                <a:solidFill>
                  <a:srgbClr val="CC6600"/>
                </a:solidFill>
              </a:rPr>
              <a:t>WIPO IPAS</a:t>
            </a:r>
          </a:p>
          <a:p>
            <a:r>
              <a:rPr lang="en-US" sz="2800" dirty="0" smtClean="0">
                <a:solidFill>
                  <a:srgbClr val="CC6600"/>
                </a:solidFill>
              </a:rPr>
              <a:t>WIPO DAS</a:t>
            </a:r>
          </a:p>
          <a:p>
            <a:r>
              <a:rPr lang="en-US" sz="2800" dirty="0" smtClean="0">
                <a:solidFill>
                  <a:srgbClr val="CC6600"/>
                </a:solidFill>
              </a:rPr>
              <a:t>WIPO CASE</a:t>
            </a:r>
          </a:p>
          <a:p>
            <a:r>
              <a:rPr lang="en-US" sz="2800" dirty="0">
                <a:solidFill>
                  <a:srgbClr val="00B050"/>
                </a:solidFill>
              </a:rPr>
              <a:t>WIPO RE:SEARCH</a:t>
            </a:r>
          </a:p>
          <a:p>
            <a:r>
              <a:rPr lang="fr-CH" sz="2800" dirty="0">
                <a:solidFill>
                  <a:srgbClr val="00B050"/>
                </a:solidFill>
              </a:rPr>
              <a:t>WIPO </a:t>
            </a:r>
            <a:r>
              <a:rPr lang="fr-CH" sz="2800" dirty="0" err="1">
                <a:solidFill>
                  <a:srgbClr val="00B050"/>
                </a:solidFill>
              </a:rPr>
              <a:t>Development</a:t>
            </a:r>
            <a:r>
              <a:rPr lang="fr-CH" sz="2800" dirty="0">
                <a:solidFill>
                  <a:srgbClr val="00B050"/>
                </a:solidFill>
              </a:rPr>
              <a:t> </a:t>
            </a:r>
            <a:r>
              <a:rPr lang="fr-CH" sz="2800" dirty="0" err="1">
                <a:solidFill>
                  <a:srgbClr val="00B050"/>
                </a:solidFill>
              </a:rPr>
              <a:t>Matchmaking</a:t>
            </a:r>
            <a:r>
              <a:rPr lang="fr-CH" sz="2800" dirty="0">
                <a:solidFill>
                  <a:srgbClr val="00B050"/>
                </a:solidFill>
              </a:rPr>
              <a:t> </a:t>
            </a:r>
            <a:r>
              <a:rPr lang="fr-CH" sz="2800" dirty="0" err="1">
                <a:solidFill>
                  <a:srgbClr val="00B050"/>
                </a:solidFill>
              </a:rPr>
              <a:t>Database</a:t>
            </a:r>
            <a:endParaRPr lang="en-US" sz="2800" dirty="0">
              <a:solidFill>
                <a:srgbClr val="00B050"/>
              </a:solidFill>
            </a:endParaRPr>
          </a:p>
          <a:p>
            <a:r>
              <a:rPr lang="en-US" sz="2800" dirty="0" smtClean="0">
                <a:solidFill>
                  <a:srgbClr val="00B050"/>
                </a:solidFill>
              </a:rPr>
              <a:t>WIPO GREEN</a:t>
            </a:r>
          </a:p>
          <a:p>
            <a:pPr marL="0" indent="0">
              <a:buNone/>
            </a:pPr>
            <a:endParaRPr lang="en-US" sz="2800" dirty="0"/>
          </a:p>
        </p:txBody>
      </p:sp>
      <p:sp>
        <p:nvSpPr>
          <p:cNvPr id="4" name="右矢印 3"/>
          <p:cNvSpPr/>
          <p:nvPr/>
        </p:nvSpPr>
        <p:spPr bwMode="auto">
          <a:xfrm>
            <a:off x="107504" y="5236890"/>
            <a:ext cx="978408" cy="484632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ja-JP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3473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32656"/>
            <a:ext cx="8882680" cy="52661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0277651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548680"/>
            <a:ext cx="8912385" cy="52752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8453156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188638"/>
            <a:ext cx="8568952" cy="6714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9106437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Global Databases, Tools, and Platform for IP </a:t>
            </a:r>
            <a:r>
              <a:rPr lang="en-US" dirty="0" smtClean="0"/>
              <a:t>business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608" y="1628800"/>
            <a:ext cx="7643192" cy="4352925"/>
          </a:xfrm>
        </p:spPr>
        <p:txBody>
          <a:bodyPr/>
          <a:lstStyle/>
          <a:p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</a:rPr>
              <a:t>PATENTSCOPE </a:t>
            </a:r>
          </a:p>
          <a:p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</a:rPr>
              <a:t>Global Brand Database</a:t>
            </a:r>
          </a:p>
          <a:p>
            <a:r>
              <a:rPr lang="en-US" sz="2800" dirty="0">
                <a:solidFill>
                  <a:schemeClr val="accent2">
                    <a:lumMod val="75000"/>
                  </a:schemeClr>
                </a:solidFill>
              </a:rPr>
              <a:t>WIPO Lex</a:t>
            </a:r>
          </a:p>
          <a:p>
            <a:r>
              <a:rPr lang="en-US" sz="2800" dirty="0" smtClean="0">
                <a:solidFill>
                  <a:srgbClr val="CC6600"/>
                </a:solidFill>
              </a:rPr>
              <a:t>WIPO IPAS</a:t>
            </a:r>
          </a:p>
          <a:p>
            <a:r>
              <a:rPr lang="en-US" sz="2800" dirty="0" smtClean="0">
                <a:solidFill>
                  <a:srgbClr val="CC6600"/>
                </a:solidFill>
              </a:rPr>
              <a:t>WIPO DAS</a:t>
            </a:r>
          </a:p>
          <a:p>
            <a:r>
              <a:rPr lang="en-US" sz="2800" dirty="0" smtClean="0">
                <a:solidFill>
                  <a:srgbClr val="CC6600"/>
                </a:solidFill>
              </a:rPr>
              <a:t>WIPO CASE</a:t>
            </a:r>
          </a:p>
          <a:p>
            <a:r>
              <a:rPr lang="en-US" sz="2800" dirty="0">
                <a:solidFill>
                  <a:srgbClr val="00B050"/>
                </a:solidFill>
              </a:rPr>
              <a:t>WIPO RE:SEARCH</a:t>
            </a:r>
          </a:p>
          <a:p>
            <a:r>
              <a:rPr lang="fr-CH" sz="2800" dirty="0">
                <a:solidFill>
                  <a:srgbClr val="00B050"/>
                </a:solidFill>
              </a:rPr>
              <a:t>WIPO </a:t>
            </a:r>
            <a:r>
              <a:rPr lang="fr-CH" sz="2800" dirty="0" err="1">
                <a:solidFill>
                  <a:srgbClr val="00B050"/>
                </a:solidFill>
              </a:rPr>
              <a:t>Development</a:t>
            </a:r>
            <a:r>
              <a:rPr lang="fr-CH" sz="2800" dirty="0">
                <a:solidFill>
                  <a:srgbClr val="00B050"/>
                </a:solidFill>
              </a:rPr>
              <a:t> </a:t>
            </a:r>
            <a:r>
              <a:rPr lang="fr-CH" sz="2800" dirty="0" err="1">
                <a:solidFill>
                  <a:srgbClr val="00B050"/>
                </a:solidFill>
              </a:rPr>
              <a:t>Matchmaking</a:t>
            </a:r>
            <a:r>
              <a:rPr lang="fr-CH" sz="2800" dirty="0">
                <a:solidFill>
                  <a:srgbClr val="00B050"/>
                </a:solidFill>
              </a:rPr>
              <a:t> </a:t>
            </a:r>
            <a:r>
              <a:rPr lang="fr-CH" sz="2800" dirty="0" err="1">
                <a:solidFill>
                  <a:srgbClr val="00B050"/>
                </a:solidFill>
              </a:rPr>
              <a:t>Database</a:t>
            </a:r>
            <a:endParaRPr lang="en-US" sz="2800" dirty="0">
              <a:solidFill>
                <a:srgbClr val="00B050"/>
              </a:solidFill>
            </a:endParaRPr>
          </a:p>
          <a:p>
            <a:r>
              <a:rPr lang="en-US" sz="2800" dirty="0" smtClean="0">
                <a:solidFill>
                  <a:srgbClr val="00B050"/>
                </a:solidFill>
              </a:rPr>
              <a:t>WIPO GREEN</a:t>
            </a:r>
          </a:p>
          <a:p>
            <a:pPr marL="0" indent="0">
              <a:buNone/>
            </a:pPr>
            <a:endParaRPr lang="en-US" sz="2800" dirty="0"/>
          </a:p>
        </p:txBody>
      </p:sp>
      <p:sp>
        <p:nvSpPr>
          <p:cNvPr id="4" name="右矢印 3"/>
          <p:cNvSpPr/>
          <p:nvPr/>
        </p:nvSpPr>
        <p:spPr bwMode="auto">
          <a:xfrm>
            <a:off x="107504" y="5773064"/>
            <a:ext cx="978408" cy="484632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ja-JP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3473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D:\Users\vonderropp\AppData\Local\Microsoft\Windows\Temporary Internet Files\Content.Outlook\CJ7653H0\WIPO GREEN (2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332656"/>
            <a:ext cx="3073400" cy="267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539552" y="3436215"/>
            <a:ext cx="8229600" cy="5407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defRPr sz="2400">
                <a:solidFill>
                  <a:srgbClr val="CC0000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rgbClr val="CC0000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rgbClr val="CC0000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rgbClr val="CC0000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rgbClr val="CC0000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CC0000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CC0000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CC0000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CC0000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endParaRPr lang="en-US" sz="1800" dirty="0" smtClean="0">
              <a:solidFill>
                <a:schemeClr val="tx1"/>
              </a:solidFill>
            </a:endParaRPr>
          </a:p>
          <a:p>
            <a:pPr eaLnBrk="1" hangingPunct="1">
              <a:spcBef>
                <a:spcPts val="0"/>
              </a:spcBef>
              <a:defRPr/>
            </a:pPr>
            <a:endParaRPr lang="en-US" sz="1100" dirty="0" smtClean="0">
              <a:solidFill>
                <a:schemeClr val="tx1"/>
              </a:solidFill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827584" y="3421969"/>
            <a:ext cx="7272808" cy="2016224"/>
          </a:xfrm>
        </p:spPr>
        <p:txBody>
          <a:bodyPr/>
          <a:lstStyle/>
          <a:p>
            <a:r>
              <a:rPr lang="fr-CH" sz="2800" dirty="0" smtClean="0"/>
              <a:t>  An </a:t>
            </a:r>
            <a:r>
              <a:rPr lang="en-US" sz="2800" dirty="0"/>
              <a:t>interactive marketplace that connects green technology providers and those seeking innovative solutions to combat environmental challenges.</a:t>
            </a:r>
          </a:p>
          <a:p>
            <a:pPr marL="0" indent="0">
              <a:buNone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620059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683568" y="1268760"/>
            <a:ext cx="7704856" cy="4320480"/>
          </a:xfrm>
        </p:spPr>
        <p:txBody>
          <a:bodyPr/>
          <a:lstStyle/>
          <a:p>
            <a:pPr eaLnBrk="1" hangingPunct="1">
              <a:spcBef>
                <a:spcPts val="0"/>
              </a:spcBef>
              <a:defRPr/>
            </a:pPr>
            <a:r>
              <a:rPr lang="en-US" sz="2000" b="1" dirty="0">
                <a:solidFill>
                  <a:srgbClr val="006600"/>
                </a:solidFill>
              </a:rPr>
              <a:t>Two Principal Components</a:t>
            </a:r>
            <a:r>
              <a:rPr lang="en-US" sz="2000" b="1" dirty="0" smtClean="0">
                <a:solidFill>
                  <a:srgbClr val="006600"/>
                </a:solidFill>
              </a:rPr>
              <a:t>:</a:t>
            </a:r>
            <a:endParaRPr lang="en-US" sz="2000" b="1" dirty="0">
              <a:solidFill>
                <a:srgbClr val="006600"/>
              </a:solidFill>
            </a:endParaRPr>
          </a:p>
          <a:p>
            <a:pPr eaLnBrk="1" hangingPunct="1">
              <a:spcBef>
                <a:spcPts val="0"/>
              </a:spcBef>
              <a:defRPr/>
            </a:pPr>
            <a:endParaRPr lang="en-US" sz="1100" b="1" dirty="0">
              <a:solidFill>
                <a:srgbClr val="006600"/>
              </a:solidFill>
            </a:endParaRPr>
          </a:p>
          <a:p>
            <a:pPr algn="just">
              <a:spcBef>
                <a:spcPts val="0"/>
              </a:spcBef>
              <a:buFontTx/>
              <a:buAutoNum type="arabicPeriod"/>
              <a:defRPr/>
            </a:pPr>
            <a:r>
              <a:rPr lang="en-US" sz="2000" dirty="0"/>
              <a:t>The </a:t>
            </a:r>
            <a:r>
              <a:rPr lang="en-US" sz="2000" b="1" dirty="0"/>
              <a:t>WIPO GREEN DATABASE</a:t>
            </a:r>
            <a:r>
              <a:rPr lang="en-US" sz="2000" dirty="0"/>
              <a:t>, freely accessible, offers a broad listing of </a:t>
            </a:r>
          </a:p>
          <a:p>
            <a:pPr lvl="1" eaLnBrk="1" hangingPunct="1">
              <a:spcBef>
                <a:spcPts val="0"/>
              </a:spcBef>
              <a:buFont typeface="Wingdings" pitchFamily="2" charset="2"/>
              <a:buChar char="§"/>
              <a:defRPr/>
            </a:pPr>
            <a:r>
              <a:rPr lang="en-US" sz="2000" dirty="0"/>
              <a:t>Needs for products, processes, know how transfer, collaboration and finance</a:t>
            </a:r>
          </a:p>
          <a:p>
            <a:pPr lvl="1" algn="just" eaLnBrk="1" hangingPunct="1">
              <a:spcBef>
                <a:spcPts val="0"/>
              </a:spcBef>
              <a:buFont typeface="Wingdings" pitchFamily="2" charset="2"/>
              <a:buChar char="§"/>
              <a:defRPr/>
            </a:pPr>
            <a:r>
              <a:rPr lang="en-US" sz="2000" dirty="0"/>
              <a:t>Products, services and intellectual property assets</a:t>
            </a:r>
          </a:p>
          <a:p>
            <a:pPr marL="457200" lvl="1" indent="0" algn="just" eaLnBrk="1" hangingPunct="1">
              <a:spcBef>
                <a:spcPts val="0"/>
              </a:spcBef>
              <a:defRPr/>
            </a:pPr>
            <a:endParaRPr lang="en-US" sz="1100" dirty="0"/>
          </a:p>
          <a:p>
            <a:pPr>
              <a:spcBef>
                <a:spcPts val="0"/>
              </a:spcBef>
              <a:buFontTx/>
              <a:buAutoNum type="arabicPeriod" startAt="2"/>
              <a:defRPr/>
            </a:pPr>
            <a:r>
              <a:rPr lang="en-US" sz="2000" dirty="0"/>
              <a:t>The </a:t>
            </a:r>
            <a:r>
              <a:rPr lang="en-US" sz="2000" b="1" dirty="0"/>
              <a:t>WIPO GREEN NETWORK </a:t>
            </a:r>
            <a:r>
              <a:rPr lang="en-US" sz="2000" dirty="0"/>
              <a:t>connects green technology providers and seekers, catalyzes mutually beneficial commercial transactions and offers other resources and services.</a:t>
            </a:r>
          </a:p>
          <a:p>
            <a:pPr marL="0" indent="0">
              <a:buNone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545284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13" y="0"/>
            <a:ext cx="9052587" cy="6789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own Arrow 4"/>
          <p:cNvSpPr/>
          <p:nvPr/>
        </p:nvSpPr>
        <p:spPr bwMode="auto">
          <a:xfrm>
            <a:off x="1145772" y="620688"/>
            <a:ext cx="216024" cy="504056"/>
          </a:xfrm>
          <a:prstGeom prst="downArrow">
            <a:avLst/>
          </a:prstGeom>
          <a:solidFill>
            <a:srgbClr val="FF000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3017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295400"/>
            <a:ext cx="7418388" cy="4783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147" name="タイトル 1"/>
          <p:cNvSpPr txBox="1">
            <a:spLocks/>
          </p:cNvSpPr>
          <p:nvPr/>
        </p:nvSpPr>
        <p:spPr bwMode="auto">
          <a:xfrm>
            <a:off x="268288" y="76200"/>
            <a:ext cx="86042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400">
                <a:solidFill>
                  <a:srgbClr val="CC0000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rgbClr val="CC0000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rgbClr val="CC0000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rgbClr val="CC0000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rgbClr val="CC0000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CC0000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CC0000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CC0000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CC0000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1" hangingPunct="1"/>
            <a:r>
              <a:rPr kumimoji="1" lang="en-US" altLang="ja-JP" sz="2800" b="1">
                <a:solidFill>
                  <a:srgbClr val="008000"/>
                </a:solidFill>
              </a:rPr>
              <a:t>Six Areas of Green Technology Markets</a:t>
            </a:r>
            <a:endParaRPr kumimoji="1" lang="ja-JP" altLang="en-US" sz="2800" b="1" i="1">
              <a:solidFill>
                <a:srgbClr val="008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618790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263525" y="11113"/>
            <a:ext cx="8229600" cy="1143000"/>
          </a:xfrm>
        </p:spPr>
        <p:txBody>
          <a:bodyPr/>
          <a:lstStyle/>
          <a:p>
            <a:pPr eaLnBrk="1" hangingPunct="1"/>
            <a:r>
              <a:rPr kumimoji="1" lang="fr-CH" sz="2800" b="1" smtClean="0">
                <a:solidFill>
                  <a:srgbClr val="008000"/>
                </a:solidFill>
                <a:cs typeface="Arial" pitchFamily="34" charset="0"/>
              </a:rPr>
              <a:t>The Challenge</a:t>
            </a:r>
            <a:endParaRPr kumimoji="1" lang="en-US" sz="2800" b="1" smtClean="0">
              <a:solidFill>
                <a:srgbClr val="008000"/>
              </a:solidFill>
              <a:cs typeface="Arial" pitchFamily="34" charset="0"/>
            </a:endParaRPr>
          </a:p>
        </p:txBody>
      </p:sp>
      <p:graphicFrame>
        <p:nvGraphicFramePr>
          <p:cNvPr id="9219" name="Object 6"/>
          <p:cNvGraphicFramePr>
            <a:graphicFrameLocks noGrp="1" noChangeAspect="1"/>
          </p:cNvGraphicFramePr>
          <p:nvPr>
            <p:ph idx="1"/>
          </p:nvPr>
        </p:nvGraphicFramePr>
        <p:xfrm>
          <a:off x="457200" y="3659188"/>
          <a:ext cx="8229600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2" name="Chart" r:id="rId3" imgW="8229600" imgH="914299" progId="MSGraph.Chart.8">
                  <p:embed followColorScheme="full"/>
                </p:oleObj>
              </mc:Choice>
              <mc:Fallback>
                <p:oleObj name="Chart" r:id="rId3" imgW="8229600" imgH="914299" progId="MSGraph.Chart.8">
                  <p:embed followColorScheme="full"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3659188"/>
                        <a:ext cx="8229600" cy="581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20" name="Text Box 9"/>
          <p:cNvSpPr txBox="1">
            <a:spLocks noChangeArrowheads="1"/>
          </p:cNvSpPr>
          <p:nvPr/>
        </p:nvSpPr>
        <p:spPr bwMode="auto">
          <a:xfrm>
            <a:off x="1014413" y="6248400"/>
            <a:ext cx="55387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defRPr sz="2400">
                <a:solidFill>
                  <a:srgbClr val="CC0000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rgbClr val="CC0000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rgbClr val="CC0000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rgbClr val="CC0000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rgbClr val="CC0000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CC0000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CC0000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CC0000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CC0000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9221" name="Text Box 10"/>
          <p:cNvSpPr txBox="1">
            <a:spLocks noChangeArrowheads="1"/>
          </p:cNvSpPr>
          <p:nvPr/>
        </p:nvSpPr>
        <p:spPr bwMode="auto">
          <a:xfrm>
            <a:off x="457200" y="5872163"/>
            <a:ext cx="647700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defRPr sz="2400">
                <a:solidFill>
                  <a:srgbClr val="CC0000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rgbClr val="CC0000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rgbClr val="CC0000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rgbClr val="CC0000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rgbClr val="CC0000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CC0000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CC0000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CC0000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CC0000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r>
              <a:rPr lang="en-US" sz="1200">
                <a:solidFill>
                  <a:schemeClr val="tx1"/>
                </a:solidFill>
              </a:rPr>
              <a:t>International Transfer of wind power technology, 1988-2007, </a:t>
            </a:r>
          </a:p>
          <a:p>
            <a:r>
              <a:rPr lang="en-US" sz="1200">
                <a:solidFill>
                  <a:schemeClr val="tx1"/>
                </a:solidFill>
              </a:rPr>
              <a:t>OECD 2010</a:t>
            </a:r>
          </a:p>
        </p:txBody>
      </p:sp>
      <p:pic>
        <p:nvPicPr>
          <p:cNvPr id="9222" name="Picture 1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" y="1223963"/>
            <a:ext cx="7666038" cy="4583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61419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タイトル 1"/>
          <p:cNvSpPr txBox="1">
            <a:spLocks/>
          </p:cNvSpPr>
          <p:nvPr/>
        </p:nvSpPr>
        <p:spPr bwMode="auto">
          <a:xfrm>
            <a:off x="260350" y="4054475"/>
            <a:ext cx="86042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400">
                <a:solidFill>
                  <a:srgbClr val="CC0000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rgbClr val="CC0000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rgbClr val="CC0000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rgbClr val="CC0000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rgbClr val="CC0000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CC0000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CC0000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CC0000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CC0000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1" hangingPunct="1"/>
            <a:r>
              <a:rPr kumimoji="1" lang="en-US" altLang="ja-JP" sz="2800" b="1" u="sng">
                <a:solidFill>
                  <a:srgbClr val="008000"/>
                </a:solidFill>
              </a:rPr>
              <a:t>Seekers</a:t>
            </a:r>
            <a:endParaRPr kumimoji="1" lang="ja-JP" altLang="en-US" sz="2800" b="1" i="1" u="sng">
              <a:solidFill>
                <a:srgbClr val="008000"/>
              </a:solidFill>
            </a:endParaRPr>
          </a:p>
        </p:txBody>
      </p:sp>
      <p:pic>
        <p:nvPicPr>
          <p:cNvPr id="16387" name="図 6" descr="Honda, logo_01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9775" y="1289050"/>
            <a:ext cx="1539875" cy="531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図 8" descr="Hitachi corp_id_large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0663" y="1292225"/>
            <a:ext cx="1219200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図 9" descr="Fujitsu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4238" y="1371600"/>
            <a:ext cx="996950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0" name="図 10" descr="Quantum Energy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5863" y="2293938"/>
            <a:ext cx="1441450" cy="1058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1" name="図 11" descr="Wuantum design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9888" y="2555875"/>
            <a:ext cx="2855912" cy="53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2" name="図 12" descr="GE logo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1100" y="1109663"/>
            <a:ext cx="1009650" cy="100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3" name="図 14" descr="UTM branding-logo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3788" y="3657600"/>
            <a:ext cx="1831975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4" name="図 15" descr="MIT_logo.gif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0625" y="2511425"/>
            <a:ext cx="1219200" cy="62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5" name="図 18" descr="CERN.jp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725" y="1119188"/>
            <a:ext cx="9906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6" name="Picture 14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0588" y="3429000"/>
            <a:ext cx="998537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7" name="図 13" descr="simpanetworks_logo_top2-copy.pn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690"/>
          <a:stretch>
            <a:fillRect/>
          </a:stretch>
        </p:blipFill>
        <p:spPr bwMode="auto">
          <a:xfrm>
            <a:off x="1463675" y="3698875"/>
            <a:ext cx="2762250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8" name="図 4" descr="logo-sig.p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5014913"/>
            <a:ext cx="1143000" cy="1081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9" name="図 5" descr="Brukina Fao.jp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2838" y="4943475"/>
            <a:ext cx="1184275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00" name="コンテンツ プレースホルダ 3" descr="Shanghai technology exchange.gif"/>
          <p:cNvPicPr>
            <a:picLocks noGrp="1" noChangeAspect="1"/>
          </p:cNvPicPr>
          <p:nvPr>
            <p:ph idx="1"/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49750" y="5375275"/>
            <a:ext cx="4114800" cy="720725"/>
          </a:xfrm>
        </p:spPr>
      </p:pic>
      <p:sp>
        <p:nvSpPr>
          <p:cNvPr id="16401" name="タイトル 1"/>
          <p:cNvSpPr txBox="1">
            <a:spLocks/>
          </p:cNvSpPr>
          <p:nvPr/>
        </p:nvSpPr>
        <p:spPr bwMode="auto">
          <a:xfrm>
            <a:off x="228600" y="11113"/>
            <a:ext cx="86042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400">
                <a:solidFill>
                  <a:srgbClr val="CC0000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rgbClr val="CC0000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rgbClr val="CC0000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rgbClr val="CC0000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rgbClr val="CC0000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CC0000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CC0000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CC0000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CC0000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1" hangingPunct="1"/>
            <a:r>
              <a:rPr kumimoji="1" lang="en-US" altLang="ja-JP" sz="2800" b="1" u="sng">
                <a:solidFill>
                  <a:srgbClr val="008000"/>
                </a:solidFill>
              </a:rPr>
              <a:t>Providers</a:t>
            </a:r>
            <a:endParaRPr kumimoji="1" lang="ja-JP" altLang="en-US" sz="2800" b="1" i="1" u="sng">
              <a:solidFill>
                <a:srgbClr val="008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9241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タイトル 1"/>
          <p:cNvSpPr txBox="1">
            <a:spLocks/>
          </p:cNvSpPr>
          <p:nvPr/>
        </p:nvSpPr>
        <p:spPr bwMode="auto">
          <a:xfrm>
            <a:off x="228600" y="11113"/>
            <a:ext cx="86042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400">
                <a:solidFill>
                  <a:srgbClr val="CC0000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rgbClr val="CC0000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rgbClr val="CC0000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rgbClr val="CC0000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rgbClr val="CC0000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CC0000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CC0000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CC0000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CC0000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1" hangingPunct="1"/>
            <a:r>
              <a:rPr kumimoji="1" lang="en-US" altLang="ja-JP" sz="2800" b="1">
                <a:solidFill>
                  <a:srgbClr val="008000"/>
                </a:solidFill>
              </a:rPr>
              <a:t>Get Involved</a:t>
            </a:r>
            <a:endParaRPr kumimoji="1" lang="ja-JP" altLang="en-US" sz="2800" b="1" i="1">
              <a:solidFill>
                <a:srgbClr val="008000"/>
              </a:solidFill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683568" y="1268760"/>
            <a:ext cx="7272808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4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4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4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4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4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4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4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r>
              <a:rPr lang="en-US" dirty="0" smtClean="0"/>
              <a:t>Become </a:t>
            </a:r>
            <a:r>
              <a:rPr lang="en-US" dirty="0"/>
              <a:t>a Partner and shape the further development of WIPO </a:t>
            </a:r>
            <a:r>
              <a:rPr lang="en-US" dirty="0" smtClean="0"/>
              <a:t>GREEN</a:t>
            </a:r>
            <a:br>
              <a:rPr lang="en-US" dirty="0" smtClean="0"/>
            </a:br>
            <a:endParaRPr lang="en-US" dirty="0" smtClean="0"/>
          </a:p>
          <a:p>
            <a:r>
              <a:rPr lang="en-US" dirty="0"/>
              <a:t>Register to: </a:t>
            </a:r>
          </a:p>
          <a:p>
            <a:pPr marL="742950" lvl="2" indent="-342900"/>
            <a:r>
              <a:rPr lang="en-US" sz="2000" dirty="0"/>
              <a:t>communicate your green innovation and technology </a:t>
            </a:r>
            <a:r>
              <a:rPr lang="en-US" sz="2000" dirty="0" smtClean="0"/>
              <a:t>needs</a:t>
            </a:r>
          </a:p>
          <a:p>
            <a:pPr marL="742950" lvl="2" indent="-342900"/>
            <a:r>
              <a:rPr lang="en-US" sz="2000" dirty="0"/>
              <a:t>advertise your inventions, technologies, products and </a:t>
            </a:r>
            <a:r>
              <a:rPr lang="en-US" sz="2000" dirty="0" smtClean="0"/>
              <a:t>services</a:t>
            </a:r>
          </a:p>
          <a:p>
            <a:pPr marL="742950" lvl="2" indent="-342900"/>
            <a:r>
              <a:rPr lang="en-US" sz="2000" dirty="0"/>
              <a:t>connect with the innovation and business communities globally</a:t>
            </a:r>
          </a:p>
          <a:p>
            <a:pPr marL="342900" lvl="1" indent="-342900"/>
            <a:endParaRPr lang="en-US" sz="2000" dirty="0"/>
          </a:p>
          <a:p>
            <a:pPr marL="342900" lvl="1" indent="-342900"/>
            <a:endParaRPr lang="en-US" sz="2000" dirty="0"/>
          </a:p>
          <a:p>
            <a:pPr marL="0" indent="0">
              <a:buNone/>
            </a:pPr>
            <a:endParaRPr lang="en-US" sz="2800" dirty="0"/>
          </a:p>
          <a:p>
            <a:endParaRPr lang="en-US" sz="2800" dirty="0" smtClean="0"/>
          </a:p>
          <a:p>
            <a:pPr marL="0" indent="0">
              <a:buFontTx/>
              <a:buNone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23021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3"/>
          <p:cNvSpPr>
            <a:spLocks noChangeArrowheads="1"/>
          </p:cNvSpPr>
          <p:nvPr/>
        </p:nvSpPr>
        <p:spPr bwMode="auto">
          <a:xfrm>
            <a:off x="457200" y="1676400"/>
            <a:ext cx="7921625" cy="990600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pPr marL="342900" indent="-342900" algn="ctr">
              <a:spcBef>
                <a:spcPct val="20000"/>
              </a:spcBef>
              <a:defRPr/>
            </a:pPr>
            <a:r>
              <a:rPr kumimoji="1" lang="en-US" altLang="ja-JP" sz="3600" b="1" u="sng" dirty="0">
                <a:solidFill>
                  <a:srgbClr val="008000"/>
                </a:solidFill>
                <a:latin typeface="Arial" charset="0"/>
                <a:ea typeface="ＭＳ Ｐゴシック" pitchFamily="34" charset="-128"/>
              </a:rPr>
              <a:t>www.wipo.int/green</a:t>
            </a:r>
            <a:r>
              <a:rPr kumimoji="1" lang="en-US" altLang="ja-JP" sz="3600" b="1" dirty="0">
                <a:solidFill>
                  <a:srgbClr val="008000"/>
                </a:solidFill>
                <a:latin typeface="Arial" charset="0"/>
                <a:ea typeface="ＭＳ Ｐゴシック" pitchFamily="34" charset="-128"/>
              </a:rPr>
              <a:t> </a:t>
            </a:r>
          </a:p>
          <a:p>
            <a:pPr marL="342900" indent="-342900" algn="ctr">
              <a:spcBef>
                <a:spcPct val="20000"/>
              </a:spcBef>
              <a:defRPr/>
            </a:pPr>
            <a:endParaRPr kumimoji="1" lang="en-US" altLang="ja-JP" sz="2000" b="1" dirty="0">
              <a:solidFill>
                <a:srgbClr val="008000"/>
              </a:solidFill>
              <a:latin typeface="Arial" charset="0"/>
              <a:ea typeface="ＭＳ Ｐゴシック" charset="0"/>
              <a:cs typeface="ＭＳ Ｐゴシック" charset="0"/>
              <a:hlinkClick r:id="rId3"/>
            </a:endParaRPr>
          </a:p>
          <a:p>
            <a:pPr marL="342900" indent="-342900" algn="ctr">
              <a:spcBef>
                <a:spcPct val="20000"/>
              </a:spcBef>
              <a:defRPr/>
            </a:pPr>
            <a:r>
              <a:rPr lang="en-US" altLang="ja-JP" sz="2200" b="1" dirty="0">
                <a:solidFill>
                  <a:schemeClr val="accent4">
                    <a:lumMod val="65000"/>
                    <a:lumOff val="3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  <a:hlinkClick r:id="rId3"/>
              </a:rPr>
              <a:t>wipo.green@wipo.int</a:t>
            </a:r>
            <a:endParaRPr lang="en-US" altLang="ja-JP" sz="2200" b="1" dirty="0">
              <a:solidFill>
                <a:schemeClr val="accent4">
                  <a:lumMod val="65000"/>
                  <a:lumOff val="35000"/>
                </a:schemeClr>
              </a:solidFill>
              <a:latin typeface="Arial" charset="0"/>
              <a:ea typeface="ＭＳ Ｐゴシック" charset="0"/>
              <a:cs typeface="ＭＳ Ｐゴシック" charset="0"/>
            </a:endParaRPr>
          </a:p>
          <a:p>
            <a:pPr marL="342900" indent="-342900" algn="ctr">
              <a:spcBef>
                <a:spcPct val="20000"/>
              </a:spcBef>
              <a:defRPr/>
            </a:pPr>
            <a:r>
              <a:rPr lang="fr-CH" altLang="ja-JP" sz="2200" b="1" dirty="0">
                <a:solidFill>
                  <a:schemeClr val="accent4">
                    <a:lumMod val="65000"/>
                    <a:lumOff val="3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rPr>
              <a:t>Tel.: +41 22 338 9500</a:t>
            </a:r>
          </a:p>
          <a:p>
            <a:pPr marL="342900" indent="-342900" algn="ctr">
              <a:spcBef>
                <a:spcPct val="20000"/>
              </a:spcBef>
              <a:defRPr/>
            </a:pPr>
            <a:endParaRPr lang="en-US" altLang="ja-JP" b="1" dirty="0">
              <a:solidFill>
                <a:schemeClr val="tx1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19459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4011613"/>
            <a:ext cx="3581400" cy="2308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460" name="タイトル 1"/>
          <p:cNvSpPr txBox="1">
            <a:spLocks/>
          </p:cNvSpPr>
          <p:nvPr/>
        </p:nvSpPr>
        <p:spPr bwMode="auto">
          <a:xfrm>
            <a:off x="228600" y="11113"/>
            <a:ext cx="86042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400">
                <a:solidFill>
                  <a:srgbClr val="CC0000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rgbClr val="CC0000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rgbClr val="CC0000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rgbClr val="CC0000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rgbClr val="CC0000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CC0000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CC0000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CC0000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CC0000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1" hangingPunct="1"/>
            <a:r>
              <a:rPr kumimoji="1" lang="en-US" altLang="ja-JP" sz="2800" b="1">
                <a:solidFill>
                  <a:srgbClr val="008000"/>
                </a:solidFill>
              </a:rPr>
              <a:t>Visit the Pilot Version</a:t>
            </a:r>
            <a:endParaRPr kumimoji="1" lang="ja-JP" altLang="en-US" sz="2800" b="1" i="1">
              <a:solidFill>
                <a:srgbClr val="008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0388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Vision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WIPO Global Databases and Platforms will promote global partnerships among multiple stakeholders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DB, Tools, Platforms need to be easy to search, most updated, interactive/dynamic, multilingual, and robust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5956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sz="3600" dirty="0"/>
              <a:t>Thank You</a:t>
            </a:r>
            <a:r>
              <a:rPr lang="en-US" sz="3600" dirty="0" smtClean="0"/>
              <a:t>!</a:t>
            </a:r>
          </a:p>
          <a:p>
            <a:pPr marL="0" indent="0" algn="ctr">
              <a:buNone/>
            </a:pPr>
            <a:endParaRPr lang="en-US" sz="3600" dirty="0">
              <a:hlinkClick r:id="rId2"/>
            </a:endParaRPr>
          </a:p>
          <a:p>
            <a:pPr marL="0" indent="0" algn="ctr">
              <a:buNone/>
            </a:pPr>
            <a:r>
              <a:rPr lang="en-US" sz="3600" dirty="0" smtClean="0">
                <a:hlinkClick r:id="rId2"/>
              </a:rPr>
              <a:t>www.wipo.int</a:t>
            </a:r>
            <a:endParaRPr lang="en-US" sz="3600" dirty="0" smtClean="0"/>
          </a:p>
          <a:p>
            <a:pPr marL="0" indent="0" algn="ctr">
              <a:buNone/>
            </a:pPr>
            <a:r>
              <a:rPr lang="en-US" sz="3200" dirty="0" smtClean="0"/>
              <a:t>“CONTACT US” Web Site at</a:t>
            </a:r>
          </a:p>
          <a:p>
            <a:pPr marL="0" indent="0" algn="ctr">
              <a:buNone/>
            </a:pPr>
            <a:r>
              <a:rPr lang="en-US" sz="3200" dirty="0"/>
              <a:t> </a:t>
            </a:r>
            <a:r>
              <a:rPr lang="en-US" sz="3200" dirty="0">
                <a:hlinkClick r:id="rId3"/>
              </a:rPr>
              <a:t>http://www.wipo.int/contact/en</a:t>
            </a:r>
            <a:r>
              <a:rPr lang="en-US" sz="3200" dirty="0" smtClean="0">
                <a:hlinkClick r:id="rId3"/>
              </a:rPr>
              <a:t>/</a:t>
            </a:r>
            <a:endParaRPr lang="en-US" sz="3200" dirty="0" smtClean="0"/>
          </a:p>
          <a:p>
            <a:pPr marL="0" indent="0" algn="ctr">
              <a:buNone/>
            </a:pPr>
            <a:endParaRPr lang="en-US" sz="3200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3040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73" y="22369"/>
            <a:ext cx="9036496" cy="67773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ight Arrow 3"/>
          <p:cNvSpPr/>
          <p:nvPr/>
        </p:nvSpPr>
        <p:spPr bwMode="auto">
          <a:xfrm>
            <a:off x="1979712" y="1988840"/>
            <a:ext cx="504056" cy="288032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865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Up Arrow 5"/>
          <p:cNvSpPr/>
          <p:nvPr/>
        </p:nvSpPr>
        <p:spPr bwMode="auto">
          <a:xfrm>
            <a:off x="2771800" y="2132856"/>
            <a:ext cx="432048" cy="576064"/>
          </a:xfrm>
          <a:prstGeom prst="upArrow">
            <a:avLst/>
          </a:prstGeom>
          <a:solidFill>
            <a:srgbClr val="FF000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7239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13" y="39623"/>
            <a:ext cx="9052587" cy="6789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ight Arrow 3"/>
          <p:cNvSpPr/>
          <p:nvPr/>
        </p:nvSpPr>
        <p:spPr bwMode="auto">
          <a:xfrm>
            <a:off x="755576" y="692696"/>
            <a:ext cx="576064" cy="216024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8" name="Right Arrow 7"/>
          <p:cNvSpPr/>
          <p:nvPr/>
        </p:nvSpPr>
        <p:spPr bwMode="auto">
          <a:xfrm>
            <a:off x="755576" y="1412776"/>
            <a:ext cx="576064" cy="216024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6219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448"/>
            <a:ext cx="9148597" cy="6861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ight Arrow 3"/>
          <p:cNvSpPr/>
          <p:nvPr/>
        </p:nvSpPr>
        <p:spPr bwMode="auto">
          <a:xfrm>
            <a:off x="1202310" y="1828568"/>
            <a:ext cx="576064" cy="360040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0054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plate_english">
  <a:themeElements>
    <a:clrScheme name="template_english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emplate_english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template_english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_english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_english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_english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_english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_english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_english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_english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_english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_english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_english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_english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14742</TotalTime>
  <Words>1176</Words>
  <Application>Microsoft Office PowerPoint</Application>
  <PresentationFormat>On-screen Show (4:3)</PresentationFormat>
  <Paragraphs>239</Paragraphs>
  <Slides>56</Slides>
  <Notes>2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56</vt:i4>
      </vt:variant>
    </vt:vector>
  </HeadingPairs>
  <TitlesOfParts>
    <vt:vector size="58" baseType="lpstr">
      <vt:lpstr>template_english</vt:lpstr>
      <vt:lpstr>Chart</vt:lpstr>
      <vt:lpstr>PowerPoint Presentation</vt:lpstr>
      <vt:lpstr>Global Databases, Tools, and Platform for IP business</vt:lpstr>
      <vt:lpstr>PATENTSCOPE</vt:lpstr>
      <vt:lpstr>PATENTSCOPE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TAPTA</vt:lpstr>
      <vt:lpstr>PowerPoint Presentation</vt:lpstr>
      <vt:lpstr>PowerPoint Presentation</vt:lpstr>
      <vt:lpstr>Global Databases, Tools, and Platform for IP business</vt:lpstr>
      <vt:lpstr>PowerPoint Presentation</vt:lpstr>
      <vt:lpstr>PowerPoint Presentation</vt:lpstr>
      <vt:lpstr>PowerPoint Presentation</vt:lpstr>
      <vt:lpstr>PowerPoint Presentation</vt:lpstr>
      <vt:lpstr>Global Databases, Tools, and Platform for IP business</vt:lpstr>
      <vt:lpstr>PowerPoint Presentation</vt:lpstr>
      <vt:lpstr>PowerPoint Presentation</vt:lpstr>
      <vt:lpstr>PowerPoint Presentation</vt:lpstr>
      <vt:lpstr>PowerPoint Presentation</vt:lpstr>
      <vt:lpstr>Global Databases, Tools, and Platform for IP business</vt:lpstr>
      <vt:lpstr>IPAutomation System (IPAS)</vt:lpstr>
      <vt:lpstr>Global Databases, Tools, and Platform for IP business</vt:lpstr>
      <vt:lpstr>WIPO Digital Access System</vt:lpstr>
      <vt:lpstr>Why use DAS?</vt:lpstr>
      <vt:lpstr>Global Databases, Tools, and Platform for IP business</vt:lpstr>
      <vt:lpstr>WIPO-CASE</vt:lpstr>
      <vt:lpstr>WIPO-CASE (continued)</vt:lpstr>
      <vt:lpstr>PowerPoint Presentation</vt:lpstr>
      <vt:lpstr>Global Databases, Tools, and Platform for IP business</vt:lpstr>
      <vt:lpstr>WIPO RE:SEARCH Sharing Innovation in the Fight Against Neglected Tropical Diseases</vt:lpstr>
      <vt:lpstr>WIPO RE:SEARCH Sharing Innovation in the Fight Against Neglected Tropical Diseases</vt:lpstr>
      <vt:lpstr>PowerPoint Presentation</vt:lpstr>
      <vt:lpstr>WIPO RE:SEARCH Sharing Innovation in the Fight Against Neglected Tropical Diseases</vt:lpstr>
      <vt:lpstr>WIPO RE:SEARCH Sharing Innovation in the Fight Against Neglected Tropical Diseases</vt:lpstr>
      <vt:lpstr>Global Databases, Tools, and Platform for IP business</vt:lpstr>
      <vt:lpstr>PowerPoint Presentation</vt:lpstr>
      <vt:lpstr>PowerPoint Presentation</vt:lpstr>
      <vt:lpstr>PowerPoint Presentation</vt:lpstr>
      <vt:lpstr>Global Databases, Tools, and Platform for IP business</vt:lpstr>
      <vt:lpstr>PowerPoint Presentation</vt:lpstr>
      <vt:lpstr>PowerPoint Presentation</vt:lpstr>
      <vt:lpstr>PowerPoint Presentation</vt:lpstr>
      <vt:lpstr>The Challenge</vt:lpstr>
      <vt:lpstr>PowerPoint Presentation</vt:lpstr>
      <vt:lpstr>PowerPoint Presentation</vt:lpstr>
      <vt:lpstr>PowerPoint Presentation</vt:lpstr>
      <vt:lpstr>Vision </vt:lpstr>
      <vt:lpstr>PowerPoint Presentation</vt:lpstr>
    </vt:vector>
  </TitlesOfParts>
  <Company>WIPO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TAKAGI Yoshiyuki;MAZENC Christophe</dc:creator>
  <cp:lastModifiedBy>PALMIERI Sylvie</cp:lastModifiedBy>
  <cp:revision>95</cp:revision>
  <dcterms:created xsi:type="dcterms:W3CDTF">2010-11-25T10:11:44Z</dcterms:created>
  <dcterms:modified xsi:type="dcterms:W3CDTF">2013-09-03T09:58:36Z</dcterms:modified>
</cp:coreProperties>
</file>