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7"/>
  </p:notesMasterIdLst>
  <p:sldIdLst>
    <p:sldId id="2682" r:id="rId3"/>
    <p:sldId id="15000485" r:id="rId4"/>
    <p:sldId id="15000490" r:id="rId5"/>
    <p:sldId id="2684" r:id="rId6"/>
  </p:sldIdLst>
  <p:sldSz cx="11520488" cy="6480175"/>
  <p:notesSz cx="6858000" cy="9144000"/>
  <p:custDataLst>
    <p:tags r:id="rId8"/>
  </p:custDataLst>
  <p:defaultTextStyle>
    <a:defPPr marL="0" marR="0" indent="0" algn="l" defTabSz="43243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15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464646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215900" algn="l" defTabSz="215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464646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432435" algn="l" defTabSz="215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464646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648335" algn="l" defTabSz="215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464646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864235" algn="l" defTabSz="215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464646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080135" algn="l" defTabSz="215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464646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1296670" algn="l" defTabSz="215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464646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1512570" algn="l" defTabSz="215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464646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1728470" algn="l" defTabSz="215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850" b="0" i="0" u="none" strike="noStrike" cap="none" spc="0" normalizeH="0" baseline="0">
        <a:ln>
          <a:noFill/>
        </a:ln>
        <a:solidFill>
          <a:srgbClr val="464646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pos="3628">
          <p15:clr>
            <a:srgbClr val="A4A3A4"/>
          </p15:clr>
        </p15:guide>
        <p15:guide id="2" orient="horz" pos="20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CFD"/>
    <a:srgbClr val="55FFFF"/>
    <a:srgbClr val="5EFFFF"/>
    <a:srgbClr val="21C7FF"/>
    <a:srgbClr val="3875FB"/>
    <a:srgbClr val="982FFA"/>
    <a:srgbClr val="00ACFF"/>
    <a:srgbClr val="5664ED"/>
    <a:srgbClr val="386EFB"/>
    <a:srgbClr val="5DC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0" autoAdjust="0"/>
    <p:restoredTop sz="76312" autoAdjust="0"/>
  </p:normalViewPr>
  <p:slideViewPr>
    <p:cSldViewPr snapToGrid="0">
      <p:cViewPr varScale="1">
        <p:scale>
          <a:sx n="51" d="100"/>
          <a:sy n="51" d="100"/>
        </p:scale>
        <p:origin x="1144" y="48"/>
      </p:cViewPr>
      <p:guideLst>
        <p:guide pos="3628"/>
        <p:guide orient="horz" pos="20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64235" latinLnBrk="0">
      <a:defRPr sz="1135" b="0" i="0">
        <a:latin typeface="Source Han Sans CN Regular" panose="020B0500000000000000" pitchFamily="34" charset="-128"/>
        <a:ea typeface="Source Han Sans CN Regular" panose="020B0500000000000000" pitchFamily="34" charset="-128"/>
        <a:cs typeface="+mn-cs"/>
        <a:sym typeface="Calibri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A306F-F4FA-4D4C-BF42-A85C88F01A3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02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709"/>
          <a:stretch>
            <a:fillRect/>
          </a:stretch>
        </p:blipFill>
        <p:spPr>
          <a:xfrm>
            <a:off x="0" y="0"/>
            <a:ext cx="11520488" cy="6480175"/>
          </a:xfrm>
          <a:prstGeom prst="rect">
            <a:avLst/>
          </a:prstGeom>
        </p:spPr>
      </p:pic>
      <p:sp>
        <p:nvSpPr>
          <p:cNvPr id="23" name="矩形 22"/>
          <p:cNvSpPr/>
          <p:nvPr userDrawn="1"/>
        </p:nvSpPr>
        <p:spPr>
          <a:xfrm rot="10800000">
            <a:off x="-2" y="0"/>
            <a:ext cx="11520490" cy="6480174"/>
          </a:xfrm>
          <a:prstGeom prst="rect">
            <a:avLst/>
          </a:prstGeom>
          <a:gradFill>
            <a:gsLst>
              <a:gs pos="100000">
                <a:srgbClr val="8960FF">
                  <a:alpha val="85142"/>
                </a:srgbClr>
              </a:gs>
              <a:gs pos="12000">
                <a:srgbClr val="386EFB"/>
              </a:gs>
            </a:gsLst>
            <a:lin ang="12600000" scaled="0"/>
          </a:gradFill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464646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0" y="0"/>
            <a:ext cx="11520488" cy="6480175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lumMod val="75000"/>
                  <a:alpha val="24113"/>
                </a:schemeClr>
              </a:gs>
              <a:gs pos="60000">
                <a:schemeClr val="accent2">
                  <a:lumMod val="75000"/>
                  <a:alpha val="41208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5901" y="6006162"/>
            <a:ext cx="3888690" cy="345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943996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pic" idx="13"/>
          </p:nvPr>
        </p:nvSpPr>
        <p:spPr>
          <a:xfrm>
            <a:off x="0" y="1"/>
            <a:ext cx="11520488" cy="6480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5901" y="6006162"/>
            <a:ext cx="3888690" cy="345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227794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55699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黑暗的鱼&#10;&#10;低可信度描述已自动生成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316" y="1"/>
            <a:ext cx="11522805" cy="6480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6598"/>
            <a:ext cx="11520488" cy="415304"/>
          </a:xfrm>
          <a:prstGeom prst="rect">
            <a:avLst/>
          </a:prstGeom>
        </p:spPr>
      </p:pic>
      <p:pic>
        <p:nvPicPr>
          <p:cNvPr id="6" name="图片 5" descr="文本, 徽标&#10;&#10;描述已自动生成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195727" y="-311439"/>
            <a:ext cx="960764" cy="1024986"/>
          </a:xfrm>
          <a:prstGeom prst="rect">
            <a:avLst/>
          </a:prstGeom>
        </p:spPr>
      </p:pic>
      <p:sp>
        <p:nvSpPr>
          <p:cNvPr id="9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11019276" y="6137081"/>
            <a:ext cx="137215" cy="179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/>
              <a:t>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829238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85605" y="6088867"/>
            <a:ext cx="180497" cy="179601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3" name="图片 2" descr="徽标&#10;&#10;描述已自动生成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53" y="-197116"/>
            <a:ext cx="938083" cy="1000252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276813"/>
            <a:ext cx="10478553" cy="74079"/>
          </a:xfrm>
          <a:prstGeom prst="rect">
            <a:avLst/>
          </a:prstGeom>
          <a:solidFill>
            <a:srgbClr val="387EED">
              <a:alpha val="27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" tIns="21600" rIns="21600" bIns="21600" numCol="1" spcCol="38100" rtlCol="0" anchor="ctr">
            <a:spAutoFit/>
          </a:bodyPr>
          <a:lstStyle/>
          <a:p>
            <a:pPr marL="0" marR="0" indent="0" algn="l" defTabSz="21600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98" b="0" i="0" u="none" strike="noStrike" cap="none" spc="0" normalizeH="0" baseline="0">
              <a:ln>
                <a:noFill/>
              </a:ln>
              <a:solidFill>
                <a:srgbClr val="464646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" y="276813"/>
            <a:ext cx="9081386" cy="74079"/>
          </a:xfrm>
          <a:prstGeom prst="rect">
            <a:avLst/>
          </a:prstGeom>
          <a:solidFill>
            <a:srgbClr val="387EED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" tIns="21600" rIns="21600" bIns="21600" numCol="1" spcCol="38100" rtlCol="0" anchor="ctr">
            <a:spAutoFit/>
          </a:bodyPr>
          <a:lstStyle/>
          <a:p>
            <a:pPr marL="0" marR="0" indent="0" algn="l" defTabSz="21600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98" b="0" i="0" u="none" strike="noStrike" cap="none" spc="0" normalizeH="0" baseline="0">
              <a:ln>
                <a:noFill/>
              </a:ln>
              <a:solidFill>
                <a:srgbClr val="464646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13437" y="525155"/>
            <a:ext cx="6233690" cy="516245"/>
          </a:xfrm>
          <a:prstGeom prst="rect">
            <a:avLst/>
          </a:prstGeom>
          <a:gradFill>
            <a:gsLst>
              <a:gs pos="0">
                <a:schemeClr val="accent1">
                  <a:alpha val="26575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3415" y="412740"/>
            <a:ext cx="473130" cy="472463"/>
            <a:chOff x="68734" y="372855"/>
            <a:chExt cx="535935" cy="535180"/>
          </a:xfrm>
        </p:grpSpPr>
        <p:sp>
          <p:nvSpPr>
            <p:cNvPr id="8" name="图形 7"/>
            <p:cNvSpPr/>
            <p:nvPr/>
          </p:nvSpPr>
          <p:spPr>
            <a:xfrm rot="20839156">
              <a:off x="149221" y="372855"/>
              <a:ext cx="408687" cy="297135"/>
            </a:xfrm>
            <a:custGeom>
              <a:avLst/>
              <a:gdLst>
                <a:gd name="connsiteX0" fmla="*/ 240759 w 408687"/>
                <a:gd name="connsiteY0" fmla="*/ 0 h 297135"/>
                <a:gd name="connsiteX1" fmla="*/ 408688 w 408687"/>
                <a:gd name="connsiteY1" fmla="*/ 229800 h 297135"/>
                <a:gd name="connsiteX2" fmla="*/ 167391 w 408687"/>
                <a:gd name="connsiteY2" fmla="*/ 297135 h 297135"/>
                <a:gd name="connsiteX3" fmla="*/ 0 w 408687"/>
                <a:gd name="connsiteY3" fmla="*/ 60008 h 29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87" h="297135">
                  <a:moveTo>
                    <a:pt x="240759" y="0"/>
                  </a:moveTo>
                  <a:lnTo>
                    <a:pt x="408688" y="229800"/>
                  </a:lnTo>
                  <a:lnTo>
                    <a:pt x="167391" y="297135"/>
                  </a:lnTo>
                  <a:lnTo>
                    <a:pt x="0" y="6000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800"/>
            </a:p>
          </p:txBody>
        </p:sp>
        <p:sp>
          <p:nvSpPr>
            <p:cNvPr id="9" name="图形 7"/>
            <p:cNvSpPr/>
            <p:nvPr/>
          </p:nvSpPr>
          <p:spPr>
            <a:xfrm rot="20839156">
              <a:off x="68734" y="468618"/>
              <a:ext cx="280996" cy="439417"/>
            </a:xfrm>
            <a:custGeom>
              <a:avLst/>
              <a:gdLst>
                <a:gd name="connsiteX0" fmla="*/ 113605 w 280996"/>
                <a:gd name="connsiteY0" fmla="*/ 0 h 439417"/>
                <a:gd name="connsiteX1" fmla="*/ 0 w 280996"/>
                <a:gd name="connsiteY1" fmla="*/ 208797 h 439417"/>
                <a:gd name="connsiteX2" fmla="*/ 168149 w 280996"/>
                <a:gd name="connsiteY2" fmla="*/ 439417 h 439417"/>
                <a:gd name="connsiteX3" fmla="*/ 280996 w 280996"/>
                <a:gd name="connsiteY3" fmla="*/ 237127 h 43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96" h="439417">
                  <a:moveTo>
                    <a:pt x="113605" y="0"/>
                  </a:moveTo>
                  <a:lnTo>
                    <a:pt x="0" y="208797"/>
                  </a:lnTo>
                  <a:lnTo>
                    <a:pt x="168149" y="439417"/>
                  </a:lnTo>
                  <a:lnTo>
                    <a:pt x="280996" y="237127"/>
                  </a:lnTo>
                  <a:close/>
                </a:path>
              </a:pathLst>
            </a:custGeom>
            <a:gradFill>
              <a:gsLst>
                <a:gs pos="75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0" scaled="0"/>
            </a:gradFill>
            <a:ln w="3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800"/>
            </a:p>
          </p:txBody>
        </p:sp>
        <p:sp>
          <p:nvSpPr>
            <p:cNvPr id="10" name="图形 7"/>
            <p:cNvSpPr/>
            <p:nvPr/>
          </p:nvSpPr>
          <p:spPr>
            <a:xfrm rot="20839156">
              <a:off x="250526" y="591397"/>
              <a:ext cx="354143" cy="269626"/>
            </a:xfrm>
            <a:custGeom>
              <a:avLst/>
              <a:gdLst>
                <a:gd name="connsiteX0" fmla="*/ 354143 w 354143"/>
                <a:gd name="connsiteY0" fmla="*/ 0 h 269626"/>
                <a:gd name="connsiteX1" fmla="*/ 238612 w 354143"/>
                <a:gd name="connsiteY1" fmla="*/ 206839 h 269626"/>
                <a:gd name="connsiteX2" fmla="*/ 0 w 354143"/>
                <a:gd name="connsiteY2" fmla="*/ 269626 h 269626"/>
                <a:gd name="connsiteX3" fmla="*/ 112847 w 354143"/>
                <a:gd name="connsiteY3" fmla="*/ 67335 h 26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143" h="269626">
                  <a:moveTo>
                    <a:pt x="354143" y="0"/>
                  </a:moveTo>
                  <a:lnTo>
                    <a:pt x="238612" y="206839"/>
                  </a:lnTo>
                  <a:lnTo>
                    <a:pt x="0" y="269626"/>
                  </a:lnTo>
                  <a:lnTo>
                    <a:pt x="112847" y="67335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0" scaled="0"/>
            </a:gradFill>
            <a:ln w="3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3782891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758575"/>
            <a:ext cx="10443277" cy="340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3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250" y="146418"/>
            <a:ext cx="682223" cy="6822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4014" y="142963"/>
            <a:ext cx="10368439" cy="5012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024" b="1" spc="283">
                <a:solidFill>
                  <a:schemeClr val="tx1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33273" y="6134013"/>
            <a:ext cx="208390" cy="20358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ctr">
              <a:defRPr sz="1323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86020" y="6235804"/>
            <a:ext cx="104704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2"/>
          <p:cNvSpPr>
            <a:spLocks noGrp="1"/>
          </p:cNvSpPr>
          <p:nvPr>
            <p:ph idx="1" hasCustomPrompt="1"/>
          </p:nvPr>
        </p:nvSpPr>
        <p:spPr>
          <a:xfrm>
            <a:off x="607391" y="951860"/>
            <a:ext cx="9936421" cy="4773377"/>
          </a:xfrm>
          <a:prstGeom prst="rect">
            <a:avLst/>
          </a:prstGeom>
        </p:spPr>
        <p:txBody>
          <a:bodyPr/>
          <a:lstStyle>
            <a:lvl1pPr marL="324006" indent="-324006">
              <a:lnSpc>
                <a:spcPts val="3402"/>
              </a:lnSpc>
              <a:buFont typeface="Wingdings" panose="05000000000000000000" pitchFamily="2" charset="2"/>
              <a:buChar char="l"/>
              <a:defRPr sz="2268">
                <a:latin typeface="+mn-ea"/>
                <a:ea typeface="+mn-ea"/>
              </a:defRPr>
            </a:lvl1pPr>
            <a:lvl2pPr marL="702013" indent="-270005">
              <a:buFont typeface="Wingdings" panose="05000000000000000000" pitchFamily="2" charset="2"/>
              <a:buChar char="ü"/>
              <a:defRPr sz="2268"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881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76024" y="87002"/>
            <a:ext cx="10368440" cy="142503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6024" y="1512041"/>
            <a:ext cx="10368440" cy="4968134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064633" y="5916362"/>
            <a:ext cx="191717" cy="179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565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dt="0"/>
  <p:txStyles>
    <p:titleStyle>
      <a:lvl1pPr marL="0" marR="0" indent="0" algn="l" defTabSz="863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863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863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863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863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863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863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863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863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15900" marR="0" indent="-215900" algn="l" defTabSz="863600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600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1pPr>
      <a:lvl2pPr marL="684530" marR="0" indent="-252730" algn="l" defTabSz="863600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600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2pPr>
      <a:lvl3pPr marL="1168400" marR="0" indent="-304800" algn="l" defTabSz="863600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600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3pPr>
      <a:lvl4pPr marL="1635125" marR="0" indent="-339090" algn="l" defTabSz="863600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600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4pPr>
      <a:lvl5pPr marL="2066925" marR="0" indent="-339090" algn="l" defTabSz="863600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600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5pPr>
      <a:lvl6pPr marL="2499360" marR="0" indent="-339090" algn="l" defTabSz="863600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600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6pPr>
      <a:lvl7pPr marL="2931160" marR="0" indent="-339090" algn="l" defTabSz="863600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600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7pPr>
      <a:lvl8pPr marL="3362960" marR="0" indent="-339090" algn="l" defTabSz="863600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600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8pPr>
      <a:lvl9pPr marL="3794760" marR="0" indent="-339090" algn="l" defTabSz="863600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600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215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15900" algn="r" defTabSz="215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31800" algn="r" defTabSz="215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48335" algn="r" defTabSz="215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864235" algn="r" defTabSz="215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080135" algn="r" defTabSz="215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296035" algn="r" defTabSz="215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511935" algn="r" defTabSz="215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728470" algn="r" defTabSz="215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76026" y="87002"/>
            <a:ext cx="10368439" cy="142504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6026" y="1512044"/>
            <a:ext cx="10368439" cy="4968133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0427149" y="6090369"/>
            <a:ext cx="180497" cy="179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567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5901" y="6006162"/>
            <a:ext cx="3888690" cy="345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5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79" r:id="rId6"/>
  </p:sldLayoutIdLst>
  <p:transition spd="med"/>
  <p:hf hdr="0" ftr="0" dt="0"/>
  <p:txStyles>
    <p:titleStyle>
      <a:lvl1pPr marL="0" marR="0" indent="0" algn="l" defTabSz="86341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1pPr>
      <a:lvl2pPr marL="0" marR="0" indent="0" algn="l" defTabSz="86341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2pPr>
      <a:lvl3pPr marL="0" marR="0" indent="0" algn="l" defTabSz="86341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3pPr>
      <a:lvl4pPr marL="0" marR="0" indent="0" algn="l" defTabSz="86341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4pPr>
      <a:lvl5pPr marL="0" marR="0" indent="0" algn="l" defTabSz="86341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5pPr>
      <a:lvl6pPr marL="0" marR="0" indent="0" algn="l" defTabSz="86341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6pPr>
      <a:lvl7pPr marL="0" marR="0" indent="0" algn="l" defTabSz="86341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7pPr>
      <a:lvl8pPr marL="0" marR="0" indent="0" algn="l" defTabSz="86341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8pPr>
      <a:lvl9pPr marL="0" marR="0" indent="0" algn="l" defTabSz="86341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110" b="0" i="0" u="none" strike="noStrike" cap="none" spc="0" baseline="0">
          <a:ln>
            <a:noFill/>
          </a:ln>
          <a:solidFill>
            <a:srgbClr val="464646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9pPr>
    </p:titleStyle>
    <p:bodyStyle>
      <a:lvl1pPr marL="216004" marR="0" indent="-216004" algn="l" defTabSz="863417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598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1pPr>
      <a:lvl2pPr marL="684613" marR="0" indent="-252605" algn="l" defTabSz="863417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598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2pPr>
      <a:lvl3pPr marL="1168222" marR="0" indent="-304806" algn="l" defTabSz="863417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598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3pPr>
      <a:lvl4pPr marL="1635031" marR="0" indent="-339006" algn="l" defTabSz="863417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598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4pPr>
      <a:lvl5pPr marL="2067040" marR="0" indent="-339006" algn="l" defTabSz="863417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598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5pPr>
      <a:lvl6pPr marL="2498448" marR="0" indent="-339006" algn="l" defTabSz="863417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598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6pPr>
      <a:lvl7pPr marL="2930456" marR="0" indent="-339006" algn="l" defTabSz="863417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598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7pPr>
      <a:lvl8pPr marL="3362464" marR="0" indent="-339006" algn="l" defTabSz="863417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598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8pPr>
      <a:lvl9pPr marL="3794473" marR="0" indent="-339006" algn="l" defTabSz="863417" rtl="0" latinLnBrk="0">
        <a:lnSpc>
          <a:spcPct val="90000"/>
        </a:lnSpc>
        <a:spcBef>
          <a:spcPts val="945"/>
        </a:spcBef>
        <a:spcAft>
          <a:spcPts val="0"/>
        </a:spcAft>
        <a:buClrTx/>
        <a:buSzPct val="100000"/>
        <a:buFont typeface="Arial" panose="020B0604020202020204"/>
        <a:buChar char="•"/>
        <a:defRPr sz="2598" b="0" i="0" u="none" strike="noStrike" cap="none" spc="0" baseline="0">
          <a:ln>
            <a:noFill/>
          </a:ln>
          <a:solidFill>
            <a:srgbClr val="464646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2160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16004" algn="r" defTabSz="2160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32008" algn="r" defTabSz="2160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47412" algn="r" defTabSz="2160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864017" algn="r" defTabSz="2160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080021" algn="r" defTabSz="2160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296025" algn="r" defTabSz="2160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512029" algn="r" defTabSz="2160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728033" algn="r" defTabSz="2160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5" Type="http://schemas.openxmlformats.org/officeDocument/2006/relationships/image" Target="../media/image20.jpeg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GIF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>
          <a:xfrm>
            <a:off x="0" y="0"/>
            <a:ext cx="11520488" cy="648017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-2989507" y="-2388333"/>
            <a:ext cx="17497913" cy="9155904"/>
          </a:xfrm>
          <a:prstGeom prst="ellipse">
            <a:avLst/>
          </a:prstGeom>
          <a:gradFill flip="none" rotWithShape="1">
            <a:gsLst>
              <a:gs pos="41000">
                <a:schemeClr val="accent2">
                  <a:lumMod val="75000"/>
                  <a:alpha val="93911"/>
                </a:schemeClr>
              </a:gs>
              <a:gs pos="100000">
                <a:schemeClr val="accent4">
                  <a:lumMod val="7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  <a:ea typeface="HarmonyOS Sans SC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9356" y="1803504"/>
            <a:ext cx="1104020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4400" b="1" i="1" spc="300" dirty="0">
                <a:gradFill flip="none" rotWithShape="1">
                  <a:gsLst>
                    <a:gs pos="3600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rgbClr val="5DBA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Generative AI Regulation in China</a:t>
            </a:r>
            <a:endParaRPr lang="zh-CN" altLang="en-US" sz="4400" b="1" i="1" spc="300" dirty="0">
              <a:gradFill flip="none" rotWithShape="1">
                <a:gsLst>
                  <a:gs pos="36000">
                    <a:schemeClr val="accent6">
                      <a:lumMod val="20000"/>
                      <a:lumOff val="80000"/>
                    </a:schemeClr>
                  </a:gs>
                  <a:gs pos="100000">
                    <a:srgbClr val="5DBAFF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346938" y="2514545"/>
            <a:ext cx="6587120" cy="523606"/>
            <a:chOff x="2346938" y="8329488"/>
            <a:chExt cx="6587120" cy="523606"/>
          </a:xfrm>
        </p:grpSpPr>
        <p:sp>
          <p:nvSpPr>
            <p:cNvPr id="12" name="任意多边形: 形状 4"/>
            <p:cNvSpPr/>
            <p:nvPr/>
          </p:nvSpPr>
          <p:spPr>
            <a:xfrm>
              <a:off x="5811095" y="8361655"/>
              <a:ext cx="3060287" cy="250114"/>
            </a:xfrm>
            <a:custGeom>
              <a:avLst/>
              <a:gdLst>
                <a:gd name="connsiteX0" fmla="*/ 0 w 3149600"/>
                <a:gd name="connsiteY0" fmla="*/ 190500 h 190500"/>
                <a:gd name="connsiteX1" fmla="*/ 2489200 w 3149600"/>
                <a:gd name="connsiteY1" fmla="*/ 190500 h 190500"/>
                <a:gd name="connsiteX2" fmla="*/ 2679700 w 3149600"/>
                <a:gd name="connsiteY2" fmla="*/ 0 h 190500"/>
                <a:gd name="connsiteX3" fmla="*/ 3149600 w 3149600"/>
                <a:gd name="connsiteY3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9600" h="190500">
                  <a:moveTo>
                    <a:pt x="0" y="190500"/>
                  </a:moveTo>
                  <a:lnTo>
                    <a:pt x="2489200" y="190500"/>
                  </a:lnTo>
                  <a:lnTo>
                    <a:pt x="2679700" y="0"/>
                  </a:lnTo>
                  <a:lnTo>
                    <a:pt x="3149600" y="0"/>
                  </a:lnTo>
                </a:path>
              </a:pathLst>
            </a:custGeom>
            <a:noFill/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3" name="任意多边形: 形状 5"/>
            <p:cNvSpPr/>
            <p:nvPr/>
          </p:nvSpPr>
          <p:spPr>
            <a:xfrm>
              <a:off x="2346938" y="8379418"/>
              <a:ext cx="840802" cy="225103"/>
            </a:xfrm>
            <a:custGeom>
              <a:avLst/>
              <a:gdLst>
                <a:gd name="connsiteX0" fmla="*/ 0 w 908050"/>
                <a:gd name="connsiteY0" fmla="*/ 0 h 171450"/>
                <a:gd name="connsiteX1" fmla="*/ 260350 w 908050"/>
                <a:gd name="connsiteY1" fmla="*/ 0 h 171450"/>
                <a:gd name="connsiteX2" fmla="*/ 431800 w 908050"/>
                <a:gd name="connsiteY2" fmla="*/ 171450 h 171450"/>
                <a:gd name="connsiteX3" fmla="*/ 908050 w 908050"/>
                <a:gd name="connsiteY3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8050" h="171450">
                  <a:moveTo>
                    <a:pt x="0" y="0"/>
                  </a:moveTo>
                  <a:lnTo>
                    <a:pt x="260350" y="0"/>
                  </a:lnTo>
                  <a:lnTo>
                    <a:pt x="431800" y="171450"/>
                  </a:lnTo>
                  <a:lnTo>
                    <a:pt x="908050" y="171450"/>
                  </a:lnTo>
                </a:path>
              </a:pathLst>
            </a:custGeom>
            <a:noFill/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2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163613" y="8562201"/>
              <a:ext cx="82467" cy="8246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77800" sx="200000" sy="200000" algn="ctr" rotWithShape="0">
                <a:schemeClr val="bg1">
                  <a:alpha val="7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8869724" y="8329488"/>
              <a:ext cx="64334" cy="643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577404" y="8770627"/>
              <a:ext cx="82467" cy="824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701735" y="8523977"/>
              <a:ext cx="175835" cy="17583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748419" y="8570661"/>
              <a:ext cx="82467" cy="824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77800" sx="200000" sy="200000" algn="ctr" rotWithShape="0">
                <a:schemeClr val="bg1">
                  <a:alpha val="7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cxnSp>
          <p:nvCxnSpPr>
            <p:cNvPr id="22" name="直接连接符 11"/>
            <p:cNvCxnSpPr/>
            <p:nvPr/>
          </p:nvCxnSpPr>
          <p:spPr>
            <a:xfrm>
              <a:off x="2535582" y="8811860"/>
              <a:ext cx="4041822" cy="0"/>
            </a:xfrm>
            <a:prstGeom prst="line">
              <a:avLst/>
            </a:prstGeom>
            <a:noFill/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2000">
                    <a:schemeClr val="accent6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2630607" y="1587227"/>
            <a:ext cx="5897117" cy="82467"/>
            <a:chOff x="2630607" y="6848339"/>
            <a:chExt cx="5897117" cy="82467"/>
          </a:xfrm>
        </p:grpSpPr>
        <p:cxnSp>
          <p:nvCxnSpPr>
            <p:cNvPr id="23" name="直接连接符 12"/>
            <p:cNvCxnSpPr/>
            <p:nvPr/>
          </p:nvCxnSpPr>
          <p:spPr>
            <a:xfrm>
              <a:off x="2630607" y="6889573"/>
              <a:ext cx="106471" cy="0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5"/>
            <p:cNvCxnSpPr/>
            <p:nvPr/>
          </p:nvCxnSpPr>
          <p:spPr>
            <a:xfrm>
              <a:off x="2952478" y="6889573"/>
              <a:ext cx="5534013" cy="0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8445257" y="6848339"/>
              <a:ext cx="82467" cy="824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77800" sx="200000" sy="200000" algn="ctr" rotWithShape="0">
                <a:schemeClr val="bg1">
                  <a:alpha val="7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657954" y="3423496"/>
            <a:ext cx="4217554" cy="1116101"/>
            <a:chOff x="-624253" y="6196447"/>
            <a:chExt cx="4217554" cy="821126"/>
          </a:xfrm>
        </p:grpSpPr>
        <p:sp>
          <p:nvSpPr>
            <p:cNvPr id="33" name="文本框 32"/>
            <p:cNvSpPr txBox="1"/>
            <p:nvPr/>
          </p:nvSpPr>
          <p:spPr>
            <a:xfrm>
              <a:off x="668935" y="6196447"/>
              <a:ext cx="1933846" cy="33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Jun</a:t>
              </a:r>
              <a:r>
                <a: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Zhu</a:t>
              </a:r>
              <a:endPara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-624253" y="6791139"/>
              <a:ext cx="4217554" cy="226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u="none" strike="noStrike" kern="1200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 Light" panose="020B0503020204020204" pitchFamily="34" charset="-122"/>
                  <a:ea typeface="Microsoft YaHei Light" panose="020B0503020204020204" pitchFamily="34" charset="-122"/>
                </a:rPr>
                <a:t>Tsinghua University</a:t>
              </a:r>
              <a:endParaRPr kumimoji="0" lang="zh-CN" altLang="en-US" sz="140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endParaRPr>
            </a:p>
          </p:txBody>
        </p:sp>
        <p:cxnSp>
          <p:nvCxnSpPr>
            <p:cNvPr id="35" name="直接连接符 8"/>
            <p:cNvCxnSpPr>
              <a:cxnSpLocks/>
            </p:cNvCxnSpPr>
            <p:nvPr/>
          </p:nvCxnSpPr>
          <p:spPr>
            <a:xfrm flipH="1">
              <a:off x="1079817" y="6577732"/>
              <a:ext cx="679421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7F2BC-54E1-47E3-8E68-52F21027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Fast Progress on Generative AI</a:t>
            </a:r>
            <a:endParaRPr lang="zh-CN" altLang="en-US" dirty="0"/>
          </a:p>
        </p:txBody>
      </p:sp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AAB8E1CF-87B9-A1BA-2E1E-99FE75249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91" y="850606"/>
            <a:ext cx="10184656" cy="4874632"/>
          </a:xfrm>
        </p:spPr>
        <p:txBody>
          <a:bodyPr/>
          <a:lstStyle/>
          <a:p>
            <a:pPr defTabSz="457209" eaLnBrk="0">
              <a:lnSpc>
                <a:spcPct val="150000"/>
              </a:lnSpc>
            </a:pPr>
            <a:r>
              <a:rPr lang="en-US" altLang="zh-CN" sz="1600" kern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Generative AI is</a:t>
            </a:r>
            <a:r>
              <a:rPr lang="zh-CN" altLang="en-US" sz="1600" kern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 </a:t>
            </a:r>
            <a:r>
              <a:rPr lang="en-US" altLang="zh-CN" sz="1600" kern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developing</a:t>
            </a:r>
            <a:r>
              <a:rPr lang="zh-CN" altLang="en-US" sz="1600" kern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 </a:t>
            </a:r>
            <a:r>
              <a:rPr lang="en-US" altLang="zh-CN" sz="1600" kern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fast, driven by </a:t>
            </a:r>
            <a:r>
              <a:rPr lang="en-US" altLang="zh-CN" sz="1600" kern="1200" dirty="0">
                <a:solidFill>
                  <a:srgbClr val="FF0000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Big Data</a:t>
            </a:r>
            <a:r>
              <a:rPr lang="en-US" altLang="zh-CN" sz="1600" kern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, </a:t>
            </a:r>
            <a:r>
              <a:rPr lang="en-US" altLang="zh-CN" sz="1600" kern="1200" dirty="0">
                <a:solidFill>
                  <a:srgbClr val="FF0000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Big Model</a:t>
            </a:r>
            <a:r>
              <a:rPr lang="en-US" altLang="zh-CN" sz="1600" kern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, and </a:t>
            </a:r>
            <a:r>
              <a:rPr lang="en-US" altLang="zh-CN" sz="1600" kern="1200" dirty="0">
                <a:solidFill>
                  <a:srgbClr val="FF0000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Big Computing</a:t>
            </a:r>
            <a:endParaRPr lang="zh-CN" altLang="en-US" sz="1600" kern="1200" dirty="0">
              <a:solidFill>
                <a:srgbClr val="FF0000"/>
              </a:solidFill>
              <a:latin typeface="微软雅黑" charset="-122"/>
              <a:ea typeface="微软雅黑" charset="-122"/>
            </a:endParaRPr>
          </a:p>
          <a:p>
            <a:r>
              <a:rPr lang="en-US" altLang="zh-CN" sz="1600" dirty="0"/>
              <a:t>Not early text! But also image, video, audio, other sensory data …</a:t>
            </a:r>
            <a:endParaRPr lang="zh-CN" altLang="en-US" sz="16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B53B78A6-8BD7-DD72-784E-006FDD4A4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88" y="2038447"/>
            <a:ext cx="6855901" cy="350874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0B2406FE-3302-A1CC-5186-07FC9461E333}"/>
              </a:ext>
            </a:extLst>
          </p:cNvPr>
          <p:cNvGrpSpPr/>
          <p:nvPr/>
        </p:nvGrpSpPr>
        <p:grpSpPr>
          <a:xfrm>
            <a:off x="6475228" y="3832745"/>
            <a:ext cx="4947398" cy="2371266"/>
            <a:chOff x="6576" y="2942"/>
            <a:chExt cx="11225" cy="5204"/>
          </a:xfrm>
        </p:grpSpPr>
        <p:sp>
          <p:nvSpPr>
            <p:cNvPr id="43" name="圆角矩形 17">
              <a:extLst>
                <a:ext uri="{FF2B5EF4-FFF2-40B4-BE49-F238E27FC236}">
                  <a16:creationId xmlns:a16="http://schemas.microsoft.com/office/drawing/2014/main" id="{6E474787-B2C0-FD33-B0C0-6B33305A1412}"/>
                </a:ext>
              </a:extLst>
            </p:cNvPr>
            <p:cNvSpPr/>
            <p:nvPr/>
          </p:nvSpPr>
          <p:spPr>
            <a:xfrm>
              <a:off x="6576" y="2942"/>
              <a:ext cx="11225" cy="5204"/>
            </a:xfrm>
            <a:prstGeom prst="roundRect">
              <a:avLst>
                <a:gd name="adj" fmla="val 6922"/>
              </a:avLst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>
              <a:innerShdw blurRad="114300">
                <a:srgbClr val="0066FF"/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ctr" forceAA="0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464646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3030E96D-7225-0320-701A-FA9A19F8E821}"/>
                </a:ext>
              </a:extLst>
            </p:cNvPr>
            <p:cNvGrpSpPr/>
            <p:nvPr/>
          </p:nvGrpSpPr>
          <p:grpSpPr>
            <a:xfrm>
              <a:off x="6800" y="3175"/>
              <a:ext cx="10778" cy="4533"/>
              <a:chOff x="6803" y="3062"/>
              <a:chExt cx="10778" cy="4533"/>
            </a:xfrm>
          </p:grpSpPr>
          <p:pic>
            <p:nvPicPr>
              <p:cNvPr id="45" name="图片 44" descr="Bull Demon King">
                <a:extLst>
                  <a:ext uri="{FF2B5EF4-FFF2-40B4-BE49-F238E27FC236}">
                    <a16:creationId xmlns:a16="http://schemas.microsoft.com/office/drawing/2014/main" id="{2734A0CC-6926-703D-28C1-7E2C1D0B9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03" y="5327"/>
                <a:ext cx="2267" cy="2268"/>
              </a:xfrm>
              <a:prstGeom prst="rect">
                <a:avLst/>
              </a:prstGeom>
            </p:spPr>
          </p:pic>
          <p:pic>
            <p:nvPicPr>
              <p:cNvPr id="46" name="图片 45" descr="shiba">
                <a:extLst>
                  <a:ext uri="{FF2B5EF4-FFF2-40B4-BE49-F238E27FC236}">
                    <a16:creationId xmlns:a16="http://schemas.microsoft.com/office/drawing/2014/main" id="{DD433473-5C3C-8424-B534-D640D36D2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06" y="3062"/>
                <a:ext cx="2268" cy="2268"/>
              </a:xfrm>
              <a:prstGeom prst="rect">
                <a:avLst/>
              </a:prstGeom>
            </p:spPr>
          </p:pic>
          <p:pic>
            <p:nvPicPr>
              <p:cNvPr id="47" name="图片 46" descr="1-2">
                <a:extLst>
                  <a:ext uri="{FF2B5EF4-FFF2-40B4-BE49-F238E27FC236}">
                    <a16:creationId xmlns:a16="http://schemas.microsoft.com/office/drawing/2014/main" id="{A4C0E669-6A5A-64F5-7C84-CA547AB28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61" y="3062"/>
                <a:ext cx="2267" cy="2268"/>
              </a:xfrm>
              <a:prstGeom prst="rect">
                <a:avLst/>
              </a:prstGeom>
            </p:spPr>
          </p:pic>
          <p:pic>
            <p:nvPicPr>
              <p:cNvPr id="48" name="图片 47" descr="2">
                <a:extLst>
                  <a:ext uri="{FF2B5EF4-FFF2-40B4-BE49-F238E27FC236}">
                    <a16:creationId xmlns:a16="http://schemas.microsoft.com/office/drawing/2014/main" id="{38617296-0098-A84E-0528-7752AE985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34" y="3062"/>
                <a:ext cx="2267" cy="2268"/>
              </a:xfrm>
              <a:prstGeom prst="rect">
                <a:avLst/>
              </a:prstGeom>
            </p:spPr>
          </p:pic>
          <p:pic>
            <p:nvPicPr>
              <p:cNvPr id="49" name="图片 48" descr="3">
                <a:extLst>
                  <a:ext uri="{FF2B5EF4-FFF2-40B4-BE49-F238E27FC236}">
                    <a16:creationId xmlns:a16="http://schemas.microsoft.com/office/drawing/2014/main" id="{6BF93656-0DF8-09D4-403E-6C9025703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02" y="5327"/>
                <a:ext cx="2267" cy="2268"/>
              </a:xfrm>
              <a:prstGeom prst="rect">
                <a:avLst/>
              </a:prstGeom>
            </p:spPr>
          </p:pic>
          <p:pic>
            <p:nvPicPr>
              <p:cNvPr id="50" name="图片 49" descr="4">
                <a:extLst>
                  <a:ext uri="{FF2B5EF4-FFF2-40B4-BE49-F238E27FC236}">
                    <a16:creationId xmlns:a16="http://schemas.microsoft.com/office/drawing/2014/main" id="{F2CA04D3-2C63-597F-8463-2C8A4CBF2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101" y="5327"/>
                <a:ext cx="2267" cy="2268"/>
              </a:xfrm>
              <a:prstGeom prst="rect">
                <a:avLst/>
              </a:prstGeom>
            </p:spPr>
          </p:pic>
          <p:pic>
            <p:nvPicPr>
              <p:cNvPr id="51" name="图片 50" descr="5">
                <a:extLst>
                  <a:ext uri="{FF2B5EF4-FFF2-40B4-BE49-F238E27FC236}">
                    <a16:creationId xmlns:a16="http://schemas.microsoft.com/office/drawing/2014/main" id="{D8093721-4409-B0A0-855C-86D4332F8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03" y="5327"/>
                <a:ext cx="2268" cy="2268"/>
              </a:xfrm>
              <a:prstGeom prst="rect">
                <a:avLst/>
              </a:prstGeom>
            </p:spPr>
          </p:pic>
          <p:pic>
            <p:nvPicPr>
              <p:cNvPr id="52" name="图片 51" descr="6">
                <a:extLst>
                  <a:ext uri="{FF2B5EF4-FFF2-40B4-BE49-F238E27FC236}">
                    <a16:creationId xmlns:a16="http://schemas.microsoft.com/office/drawing/2014/main" id="{7FE08A77-663C-6407-A988-0FFCB90D6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188" y="3062"/>
                <a:ext cx="2267" cy="2268"/>
              </a:xfrm>
              <a:prstGeom prst="rect">
                <a:avLst/>
              </a:prstGeom>
            </p:spPr>
          </p:pic>
          <p:pic>
            <p:nvPicPr>
              <p:cNvPr id="53" name="图片 52" descr="7">
                <a:extLst>
                  <a:ext uri="{FF2B5EF4-FFF2-40B4-BE49-F238E27FC236}">
                    <a16:creationId xmlns:a16="http://schemas.microsoft.com/office/drawing/2014/main" id="{2ABB1208-7930-5E41-8A51-0546366EE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315" y="3062"/>
                <a:ext cx="2267" cy="2268"/>
              </a:xfrm>
              <a:prstGeom prst="rect">
                <a:avLst/>
              </a:prstGeom>
            </p:spPr>
          </p:pic>
          <p:pic>
            <p:nvPicPr>
              <p:cNvPr id="54" name="图片 53" descr="8">
                <a:extLst>
                  <a:ext uri="{FF2B5EF4-FFF2-40B4-BE49-F238E27FC236}">
                    <a16:creationId xmlns:a16="http://schemas.microsoft.com/office/drawing/2014/main" id="{3CED1ABC-28EC-995D-2EDB-812CCBCB6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00" y="5327"/>
                <a:ext cx="2267" cy="2268"/>
              </a:xfrm>
              <a:prstGeom prst="rect">
                <a:avLst/>
              </a:prstGeom>
            </p:spPr>
          </p:pic>
        </p:grpSp>
      </p:grpSp>
      <p:pic>
        <p:nvPicPr>
          <p:cNvPr id="55" name="图片 54" descr="20230918-192212">
            <a:extLst>
              <a:ext uri="{FF2B5EF4-FFF2-40B4-BE49-F238E27FC236}">
                <a16:creationId xmlns:a16="http://schemas.microsoft.com/office/drawing/2014/main" id="{7E2DF20A-2840-F1B9-3876-BE6D2995B0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1175" y="1461434"/>
            <a:ext cx="1485046" cy="2015883"/>
          </a:xfrm>
          <a:prstGeom prst="rect">
            <a:avLst/>
          </a:prstGeom>
        </p:spPr>
      </p:pic>
      <p:pic>
        <p:nvPicPr>
          <p:cNvPr id="56" name="图片 55" descr="20230918-214610">
            <a:extLst>
              <a:ext uri="{FF2B5EF4-FFF2-40B4-BE49-F238E27FC236}">
                <a16:creationId xmlns:a16="http://schemas.microsoft.com/office/drawing/2014/main" id="{C2F0134C-7D20-CCC1-CD5A-16C3B28372A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384" t="3505" r="-384" b="10220"/>
          <a:stretch>
            <a:fillRect/>
          </a:stretch>
        </p:blipFill>
        <p:spPr>
          <a:xfrm>
            <a:off x="9206932" y="1461797"/>
            <a:ext cx="1485521" cy="20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4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D19161-FFC2-FA39-9C5A-AA5563D3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Regulation on Generative AI in China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3D3B26A-A471-2674-5D6D-62A919C0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390DE2-D60C-1ED8-9868-71A079AE4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91" y="818708"/>
            <a:ext cx="10634272" cy="5315306"/>
          </a:xfrm>
        </p:spPr>
        <p:txBody>
          <a:bodyPr/>
          <a:lstStyle/>
          <a:p>
            <a:r>
              <a:rPr lang="en-US" altLang="zh-CN" dirty="0"/>
              <a:t>2019-06:</a:t>
            </a:r>
            <a:r>
              <a:rPr lang="zh-CN" altLang="en-US" dirty="0"/>
              <a:t> </a:t>
            </a:r>
            <a:r>
              <a:rPr lang="en-US" altLang="zh-CN" dirty="0"/>
              <a:t>“Governance Principles of New Generation AI: Developing Responsible AI” -- </a:t>
            </a:r>
            <a:r>
              <a:rPr lang="en-US" altLang="zh-CN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National New Generation AI Governance Professional Committee</a:t>
            </a:r>
            <a:endParaRPr lang="en-US" altLang="zh-CN" dirty="0"/>
          </a:p>
          <a:p>
            <a:pPr lvl="1"/>
            <a:r>
              <a:rPr lang="en-US" altLang="zh-CN" sz="2000" b="0" dirty="0"/>
              <a:t>Fairness, privacy, safety, collaboration, governance, </a:t>
            </a:r>
            <a:r>
              <a:rPr lang="en-US" altLang="zh-CN" sz="2000" b="0" dirty="0" err="1"/>
              <a:t>etc</a:t>
            </a:r>
            <a:endParaRPr lang="en-US" altLang="zh-CN" sz="2000" b="0" dirty="0"/>
          </a:p>
          <a:p>
            <a:r>
              <a:rPr lang="en-US" altLang="zh-CN" dirty="0"/>
              <a:t>2021: “Ethics of New Generation AI”</a:t>
            </a:r>
          </a:p>
          <a:p>
            <a:pPr lvl="1"/>
            <a:r>
              <a:rPr lang="en-US" altLang="zh-CN" sz="2000" b="0" dirty="0"/>
              <a:t>6 basic ethic requirements: Privacy protection, fairness &amp; quality, trustworthy, responsible etc.</a:t>
            </a:r>
          </a:p>
          <a:p>
            <a:r>
              <a:rPr lang="en-US" altLang="zh-CN" dirty="0"/>
              <a:t>2023-07-10: “Regulation on Generative AI Service” by Cyberspace Administration of China (CAC)</a:t>
            </a:r>
          </a:p>
          <a:p>
            <a:pPr lvl="1"/>
            <a:r>
              <a:rPr lang="en-US" altLang="zh-CN" sz="2000" b="0" dirty="0"/>
              <a:t>Emphasize on protecting copyright and data privacy</a:t>
            </a:r>
          </a:p>
          <a:p>
            <a:pPr lvl="1"/>
            <a:r>
              <a:rPr lang="en-US" altLang="zh-CN" sz="2000" b="0" dirty="0"/>
              <a:t>The generative AI service provider should be able to remove those data with copyright concerns </a:t>
            </a:r>
          </a:p>
          <a:p>
            <a:pPr lvl="1"/>
            <a:r>
              <a:rPr lang="en-US" altLang="zh-CN" sz="2000" b="0" dirty="0"/>
              <a:t>Generative AI service provider needs to pass a series of test</a:t>
            </a:r>
          </a:p>
          <a:p>
            <a:r>
              <a:rPr lang="en-US" altLang="zh-CN" dirty="0"/>
              <a:t>2023-06: “AI Law (Draft)” is a part of 2023 Legislative Work Plan of the State Council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451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24ECC6A-4BD8-067E-1457-EA2A1CF12C05}"/>
              </a:ext>
            </a:extLst>
          </p:cNvPr>
          <p:cNvSpPr txBox="1"/>
          <p:nvPr/>
        </p:nvSpPr>
        <p:spPr>
          <a:xfrm>
            <a:off x="3030280" y="2200940"/>
            <a:ext cx="5624623" cy="646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Thanks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05956A4-2DF5-4189-8AE8-ED5CC01F06BA}"/>
  <p:tag name="ISPRING_RESOURCE_FOLDER" val="C:\Users\baibai\Desktop\huawei tech\"/>
  <p:tag name="ISPRING_PRESENTATION_PATH" val="C:\Users\baibai\Desktop\huawei tech.pptx"/>
  <p:tag name="ISPRING_PROJECT_FOLDER_UPDATED" val="1"/>
  <p:tag name="ISPRING_SCREEN_RECS_UPDATED" val="C:\Users\baibai\Desktop\huawei tech"/>
  <p:tag name="ISPRING_ULTRA_SCORM_COURSE_ID" val="E185859E-254C-47DC-9E4E-F045BDAB783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华为科技公司"/>
</p:tagLst>
</file>

<file path=ppt/theme/theme1.xml><?xml version="1.0" encoding="utf-8"?>
<a:theme xmlns:a="http://schemas.openxmlformats.org/drawingml/2006/main" name="Office Theme">
  <a:themeElements>
    <a:clrScheme name="自定义 257">
      <a:dk1>
        <a:srgbClr val="464646"/>
      </a:dk1>
      <a:lt1>
        <a:srgbClr val="FFFFFF"/>
      </a:lt1>
      <a:dk2>
        <a:srgbClr val="A7A7A7"/>
      </a:dk2>
      <a:lt2>
        <a:srgbClr val="535353"/>
      </a:lt2>
      <a:accent1>
        <a:srgbClr val="387DFB"/>
      </a:accent1>
      <a:accent2>
        <a:srgbClr val="025BFE"/>
      </a:accent2>
      <a:accent3>
        <a:srgbClr val="CCCACC"/>
      </a:accent3>
      <a:accent4>
        <a:srgbClr val="AA5FFC"/>
      </a:accent4>
      <a:accent5>
        <a:srgbClr val="454645"/>
      </a:accent5>
      <a:accent6>
        <a:srgbClr val="32F6FF"/>
      </a:accent6>
      <a:hlink>
        <a:srgbClr val="2457FE"/>
      </a:hlink>
      <a:folHlink>
        <a:srgbClr val="CE66FE"/>
      </a:folHlink>
    </a:clrScheme>
    <a:fontScheme name="自定义 6">
      <a:majorFont>
        <a:latin typeface="Futura LT"/>
        <a:ea typeface="造字工房悦黑（非商用）常规体"/>
        <a:cs typeface=""/>
      </a:majorFont>
      <a:minorFont>
        <a:latin typeface="Futura LT"/>
        <a:ea typeface="造字工房悦黑（非商用）常规体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8F8F8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46464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46464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34">
      <a:dk1>
        <a:srgbClr val="464646"/>
      </a:dk1>
      <a:lt1>
        <a:srgbClr val="FFFFFF"/>
      </a:lt1>
      <a:dk2>
        <a:srgbClr val="A7A7A7"/>
      </a:dk2>
      <a:lt2>
        <a:srgbClr val="535353"/>
      </a:lt2>
      <a:accent1>
        <a:srgbClr val="357EFF"/>
      </a:accent1>
      <a:accent2>
        <a:srgbClr val="005AFE"/>
      </a:accent2>
      <a:accent3>
        <a:srgbClr val="CCCACC"/>
      </a:accent3>
      <a:accent4>
        <a:srgbClr val="8E74FA"/>
      </a:accent4>
      <a:accent5>
        <a:srgbClr val="454645"/>
      </a:accent5>
      <a:accent6>
        <a:srgbClr val="32CFFC"/>
      </a:accent6>
      <a:hlink>
        <a:srgbClr val="2457FE"/>
      </a:hlink>
      <a:folHlink>
        <a:srgbClr val="CE66FE"/>
      </a:folHlink>
    </a:clrScheme>
    <a:fontScheme name="自定义 6">
      <a:majorFont>
        <a:latin typeface="Futura LT"/>
        <a:ea typeface="造字工房悦黑（非商用）常规体"/>
        <a:cs typeface=""/>
      </a:majorFont>
      <a:minorFont>
        <a:latin typeface="Futura LT"/>
        <a:ea typeface="造字工房悦黑（非商用）常规体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8F8F8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46464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46464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8F8F8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46464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46464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185</Words>
  <Application>Microsoft Office PowerPoint</Application>
  <PresentationFormat>Custom</PresentationFormat>
  <Paragraphs>19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微软雅黑</vt:lpstr>
      <vt:lpstr>Microsoft YaHei Light</vt:lpstr>
      <vt:lpstr>Arial</vt:lpstr>
      <vt:lpstr>Calibri</vt:lpstr>
      <vt:lpstr>Calibri Light</vt:lpstr>
      <vt:lpstr>Futura LT</vt:lpstr>
      <vt:lpstr>HarmonyOS Sans SC</vt:lpstr>
      <vt:lpstr>Source Han Sans CN Regular</vt:lpstr>
      <vt:lpstr>Wingdings</vt:lpstr>
      <vt:lpstr>造字工房悦黑（非商用）常规体</vt:lpstr>
      <vt:lpstr>Office Theme</vt:lpstr>
      <vt:lpstr>3_Office Theme</vt:lpstr>
      <vt:lpstr>PowerPoint Presentation</vt:lpstr>
      <vt:lpstr>Fast Progress on Generative AI</vt:lpstr>
      <vt:lpstr>Regulation on Generative AI in China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华为科技公司</dc:title>
  <dc:creator>baibai</dc:creator>
  <cp:lastModifiedBy>DALY Alica</cp:lastModifiedBy>
  <cp:revision>1366</cp:revision>
  <dcterms:created xsi:type="dcterms:W3CDTF">2023-07-07T01:53:04Z</dcterms:created>
  <dcterms:modified xsi:type="dcterms:W3CDTF">2023-09-21T10:29:31Z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02F1C6648FCE989FFF6FA764BC4F88D1_43</vt:lpwstr>
  </property>
  <property fmtid="{D5CDD505-2E9C-101B-9397-08002B2CF9AE}" pid="3" name="KSOProductBuildVer">
    <vt:lpwstr>2052-5.5.1.7991</vt:lpwstr>
  </property>
  <property fmtid="{D5CDD505-2E9C-101B-9397-08002B2CF9AE}" pid="4" name="MSIP_Label_20773ee6-353b-4fb9-a59d-0b94c8c67bea_Enabled">
    <vt:lpwstr>true</vt:lpwstr>
  </property>
  <property fmtid="{D5CDD505-2E9C-101B-9397-08002B2CF9AE}" pid="5" name="MSIP_Label_20773ee6-353b-4fb9-a59d-0b94c8c67bea_SetDate">
    <vt:lpwstr>2023-09-21T10:28:53Z</vt:lpwstr>
  </property>
  <property fmtid="{D5CDD505-2E9C-101B-9397-08002B2CF9AE}" pid="6" name="MSIP_Label_20773ee6-353b-4fb9-a59d-0b94c8c67bea_Method">
    <vt:lpwstr>Privileged</vt:lpwstr>
  </property>
  <property fmtid="{D5CDD505-2E9C-101B-9397-08002B2CF9AE}" pid="7" name="MSIP_Label_20773ee6-353b-4fb9-a59d-0b94c8c67bea_Name">
    <vt:lpwstr>No markings</vt:lpwstr>
  </property>
  <property fmtid="{D5CDD505-2E9C-101B-9397-08002B2CF9AE}" pid="8" name="MSIP_Label_20773ee6-353b-4fb9-a59d-0b94c8c67bea_SiteId">
    <vt:lpwstr>faa31b06-8ccc-48c9-867f-f7510dd11c02</vt:lpwstr>
  </property>
  <property fmtid="{D5CDD505-2E9C-101B-9397-08002B2CF9AE}" pid="9" name="MSIP_Label_20773ee6-353b-4fb9-a59d-0b94c8c67bea_ActionId">
    <vt:lpwstr>f3556e47-3afc-4ba3-857f-153e1550fedf</vt:lpwstr>
  </property>
  <property fmtid="{D5CDD505-2E9C-101B-9397-08002B2CF9AE}" pid="10" name="MSIP_Label_20773ee6-353b-4fb9-a59d-0b94c8c67bea_ContentBits">
    <vt:lpwstr>0</vt:lpwstr>
  </property>
</Properties>
</file>