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embedTrueTypeFonts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462" r:id="rId3"/>
    <p:sldId id="464" r:id="rId4"/>
    <p:sldId id="465" r:id="rId5"/>
    <p:sldId id="463" r:id="rId6"/>
    <p:sldId id="446" r:id="rId7"/>
  </p:sldIdLst>
  <p:sldSz cx="12192000" cy="6858000"/>
  <p:notesSz cx="6797675" cy="9928225"/>
  <p:embeddedFontLst>
    <p:embeddedFont>
      <p:font typeface="맑은 고딕" panose="020B0503020000020004" pitchFamily="34" charset="-127"/>
      <p:regular r:id="rId10"/>
      <p:bold r:id="rId11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85" userDrawn="1">
          <p15:clr>
            <a:srgbClr val="A4A3A4"/>
          </p15:clr>
        </p15:guide>
        <p15:guide id="3" pos="39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41" userDrawn="1">
          <p15:clr>
            <a:srgbClr val="A4A3A4"/>
          </p15:clr>
        </p15:guide>
        <p15:guide id="3" orient="horz" pos="3129" userDrawn="1">
          <p15:clr>
            <a:srgbClr val="A4A3A4"/>
          </p15:clr>
        </p15:guide>
        <p15:guide id="4" pos="2142" userDrawn="1">
          <p15:clr>
            <a:srgbClr val="A4A3A4"/>
          </p15:clr>
        </p15:guide>
        <p15:guide id="5" orient="horz" pos="31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57B35"/>
    <a:srgbClr val="FFC000"/>
    <a:srgbClr val="003764"/>
    <a:srgbClr val="0070C0"/>
    <a:srgbClr val="4E80F7"/>
    <a:srgbClr val="44546A"/>
    <a:srgbClr val="162B8B"/>
    <a:srgbClr val="FFE699"/>
    <a:srgbClr val="0772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보통 스타일 4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45" autoAdjust="0"/>
    <p:restoredTop sz="77368" autoAdjust="0"/>
  </p:normalViewPr>
  <p:slideViewPr>
    <p:cSldViewPr snapToGrid="0">
      <p:cViewPr varScale="1">
        <p:scale>
          <a:sx n="85" d="100"/>
          <a:sy n="85" d="100"/>
        </p:scale>
        <p:origin x="1776" y="96"/>
      </p:cViewPr>
      <p:guideLst>
        <p:guide orient="horz" pos="2160"/>
        <p:guide pos="3885"/>
        <p:guide pos="39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-3906" y="-102"/>
      </p:cViewPr>
      <p:guideLst>
        <p:guide orient="horz" pos="3110"/>
        <p:guide pos="2141"/>
        <p:guide orient="horz" pos="3129"/>
        <p:guide pos="2142"/>
        <p:guide orient="horz"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BA99F9-925D-4974-8CC7-FA6938D08C6B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pPr latinLnBrk="1"/>
          <a:endParaRPr lang="ko-KR" altLang="en-US"/>
        </a:p>
      </dgm:t>
    </dgm:pt>
    <dgm:pt modelId="{7F3E6C28-C73F-468D-8632-355BAD195585}">
      <dgm:prSet phldrT="[텍스트]"/>
      <dgm:spPr/>
      <dgm:t>
        <a:bodyPr/>
        <a:lstStyle/>
        <a:p>
          <a:pPr latinLnBrk="1"/>
          <a:r>
            <a:rPr lang="en-US" altLang="en-US" dirty="0">
              <a:latin typeface="Arial" panose="020B0604020202020204" pitchFamily="34" charset="0"/>
              <a:cs typeface="Arial" panose="020B0604020202020204" pitchFamily="34" charset="0"/>
            </a:rPr>
            <a:t>LLM</a:t>
          </a:r>
          <a:endParaRPr lang="ko-KR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A0F960-88F5-4A2F-A0B2-17ED2CE185F3}" type="parTrans" cxnId="{B85455D1-B29A-4337-8F5A-CEC19A6FF28C}">
      <dgm:prSet/>
      <dgm:spPr/>
      <dgm:t>
        <a:bodyPr/>
        <a:lstStyle/>
        <a:p>
          <a:pPr latinLnBrk="1"/>
          <a:endParaRPr lang="ko-KR" altLang="en-US"/>
        </a:p>
      </dgm:t>
    </dgm:pt>
    <dgm:pt modelId="{64A8682B-DE38-43FA-AE56-E7A357942627}" type="sibTrans" cxnId="{B85455D1-B29A-4337-8F5A-CEC19A6FF28C}">
      <dgm:prSet/>
      <dgm:spPr/>
      <dgm:t>
        <a:bodyPr/>
        <a:lstStyle/>
        <a:p>
          <a:pPr latinLnBrk="1"/>
          <a:endParaRPr lang="ko-KR" altLang="en-US"/>
        </a:p>
      </dgm:t>
    </dgm:pt>
    <dgm:pt modelId="{68279C41-5F1C-4433-9E0E-297C98D9AF68}">
      <dgm:prSet phldrT="[텍스트]"/>
      <dgm:spPr/>
      <dgm:t>
        <a:bodyPr/>
        <a:lstStyle/>
        <a:p>
          <a:pPr latinLnBrk="1"/>
          <a:r>
            <a:rPr lang="en-US" altLang="en-US" dirty="0">
              <a:latin typeface="Arial" panose="020B0604020202020204" pitchFamily="34" charset="0"/>
              <a:cs typeface="Arial" panose="020B0604020202020204" pitchFamily="34" charset="0"/>
            </a:rPr>
            <a:t>LLM Model in Patent Domain</a:t>
          </a:r>
          <a:endParaRPr lang="ko-KR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4FC883-41B3-41D3-A3FA-CAA3924BEE00}" type="parTrans" cxnId="{392185A0-D762-4CF6-885C-B849CCBECFE6}">
      <dgm:prSet/>
      <dgm:spPr/>
      <dgm:t>
        <a:bodyPr/>
        <a:lstStyle/>
        <a:p>
          <a:pPr latinLnBrk="1"/>
          <a:endParaRPr lang="ko-KR" altLang="en-US"/>
        </a:p>
      </dgm:t>
    </dgm:pt>
    <dgm:pt modelId="{312D21ED-45BA-4159-B08F-20BB1F921300}" type="sibTrans" cxnId="{392185A0-D762-4CF6-885C-B849CCBECFE6}">
      <dgm:prSet/>
      <dgm:spPr/>
      <dgm:t>
        <a:bodyPr/>
        <a:lstStyle/>
        <a:p>
          <a:pPr latinLnBrk="1"/>
          <a:endParaRPr lang="ko-KR" altLang="en-US"/>
        </a:p>
      </dgm:t>
    </dgm:pt>
    <dgm:pt modelId="{989AE4B1-D5A9-41D0-8B9E-E96A66A99A8D}">
      <dgm:prSet phldrT="[텍스트]"/>
      <dgm:spPr/>
      <dgm:t>
        <a:bodyPr/>
        <a:lstStyle/>
        <a:p>
          <a:pPr latinLnBrk="1"/>
          <a:r>
            <a:rPr lang="en-US" altLang="ko-KR" dirty="0">
              <a:latin typeface="Arial" panose="020B0604020202020204" pitchFamily="34" charset="0"/>
              <a:cs typeface="Arial" panose="020B0604020202020204" pitchFamily="34" charset="0"/>
            </a:rPr>
            <a:t>Fine-Tuning</a:t>
          </a:r>
          <a:endParaRPr lang="ko-KR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6E1862-84F4-4D7B-8532-2E9556C35BB0}" type="parTrans" cxnId="{75403C85-E9C6-4CF3-AD3E-77FBCCC184CC}">
      <dgm:prSet/>
      <dgm:spPr/>
      <dgm:t>
        <a:bodyPr/>
        <a:lstStyle/>
        <a:p>
          <a:pPr latinLnBrk="1"/>
          <a:endParaRPr lang="ko-KR" altLang="en-US"/>
        </a:p>
      </dgm:t>
    </dgm:pt>
    <dgm:pt modelId="{F5147A51-11B2-4372-9EE1-DE638A664198}" type="sibTrans" cxnId="{75403C85-E9C6-4CF3-AD3E-77FBCCC184CC}">
      <dgm:prSet/>
      <dgm:spPr/>
      <dgm:t>
        <a:bodyPr/>
        <a:lstStyle/>
        <a:p>
          <a:pPr latinLnBrk="1"/>
          <a:endParaRPr lang="ko-KR" altLang="en-US"/>
        </a:p>
      </dgm:t>
    </dgm:pt>
    <dgm:pt modelId="{1069E07B-824B-4197-9114-18930C8B662E}">
      <dgm:prSet phldrT="[텍스트]"/>
      <dgm:spPr/>
      <dgm:t>
        <a:bodyPr/>
        <a:lstStyle/>
        <a:p>
          <a:pPr latinLnBrk="1"/>
          <a:r>
            <a:rPr lang="en-US" altLang="ko-KR" dirty="0">
              <a:latin typeface="Arial" panose="020B0604020202020204" pitchFamily="34" charset="0"/>
              <a:cs typeface="Arial" panose="020B0604020202020204" pitchFamily="34" charset="0"/>
            </a:rPr>
            <a:t>Fine-Tuning per Service Model</a:t>
          </a:r>
          <a:endParaRPr lang="ko-KR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F8B8C4F-566A-47BC-B7E0-687DD59FECE7}" type="parTrans" cxnId="{52999EBE-EE42-411D-BE37-7FCA546C54F7}">
      <dgm:prSet/>
      <dgm:spPr/>
      <dgm:t>
        <a:bodyPr/>
        <a:lstStyle/>
        <a:p>
          <a:pPr latinLnBrk="1"/>
          <a:endParaRPr lang="ko-KR" altLang="en-US"/>
        </a:p>
      </dgm:t>
    </dgm:pt>
    <dgm:pt modelId="{2C72B0F6-71DF-4759-B5E0-65C3E0815AD7}" type="sibTrans" cxnId="{52999EBE-EE42-411D-BE37-7FCA546C54F7}">
      <dgm:prSet/>
      <dgm:spPr/>
      <dgm:t>
        <a:bodyPr/>
        <a:lstStyle/>
        <a:p>
          <a:pPr latinLnBrk="1"/>
          <a:endParaRPr lang="ko-KR" altLang="en-US"/>
        </a:p>
      </dgm:t>
    </dgm:pt>
    <dgm:pt modelId="{409DECBF-8CF6-4217-80F3-3857BA4324A7}">
      <dgm:prSet phldrT="[텍스트]"/>
      <dgm:spPr/>
      <dgm:t>
        <a:bodyPr/>
        <a:lstStyle/>
        <a:p>
          <a:pPr latinLnBrk="1"/>
          <a:r>
            <a:rPr lang="en-US" altLang="en-US" dirty="0">
              <a:latin typeface="Arial" panose="020B0604020202020204" pitchFamily="34" charset="0"/>
              <a:cs typeface="Arial" panose="020B0604020202020204" pitchFamily="34" charset="0"/>
            </a:rPr>
            <a:t>Service Model</a:t>
          </a:r>
          <a:endParaRPr lang="ko-KR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DE9F6A-F7E1-4AFD-BAD8-28A595091500}" type="parTrans" cxnId="{57D1F14B-B627-46E9-B941-3EE2B12D48FC}">
      <dgm:prSet/>
      <dgm:spPr/>
      <dgm:t>
        <a:bodyPr/>
        <a:lstStyle/>
        <a:p>
          <a:pPr latinLnBrk="1"/>
          <a:endParaRPr lang="ko-KR" altLang="en-US"/>
        </a:p>
      </dgm:t>
    </dgm:pt>
    <dgm:pt modelId="{3100D38B-6513-43F0-BCC2-1D24340FBA02}" type="sibTrans" cxnId="{57D1F14B-B627-46E9-B941-3EE2B12D48FC}">
      <dgm:prSet/>
      <dgm:spPr/>
      <dgm:t>
        <a:bodyPr/>
        <a:lstStyle/>
        <a:p>
          <a:pPr latinLnBrk="1"/>
          <a:endParaRPr lang="ko-KR" altLang="en-US"/>
        </a:p>
      </dgm:t>
    </dgm:pt>
    <dgm:pt modelId="{383A712E-92B5-4440-B241-4575623648C4}">
      <dgm:prSet phldrT="[텍스트]"/>
      <dgm:spPr/>
      <dgm:t>
        <a:bodyPr/>
        <a:lstStyle/>
        <a:p>
          <a:pPr latinLnBrk="1"/>
          <a:r>
            <a:rPr lang="en-US" altLang="ko-KR" dirty="0">
              <a:latin typeface="Arial" panose="020B0604020202020204" pitchFamily="34" charset="0"/>
              <a:cs typeface="Arial" panose="020B0604020202020204" pitchFamily="34" charset="0"/>
            </a:rPr>
            <a:t>Patent Search</a:t>
          </a:r>
          <a:endParaRPr lang="ko-KR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A02193-FE15-4C3E-BA8A-51026FE39DB7}" type="parTrans" cxnId="{1ACD481D-F21C-4FA5-B1E6-94019DA107DD}">
      <dgm:prSet/>
      <dgm:spPr/>
      <dgm:t>
        <a:bodyPr/>
        <a:lstStyle/>
        <a:p>
          <a:pPr latinLnBrk="1"/>
          <a:endParaRPr lang="ko-KR" altLang="en-US"/>
        </a:p>
      </dgm:t>
    </dgm:pt>
    <dgm:pt modelId="{8E6A6305-4F34-482F-A817-98B8D7DAD4AD}" type="sibTrans" cxnId="{1ACD481D-F21C-4FA5-B1E6-94019DA107DD}">
      <dgm:prSet/>
      <dgm:spPr/>
      <dgm:t>
        <a:bodyPr/>
        <a:lstStyle/>
        <a:p>
          <a:pPr latinLnBrk="1"/>
          <a:endParaRPr lang="ko-KR" altLang="en-US"/>
        </a:p>
      </dgm:t>
    </dgm:pt>
    <dgm:pt modelId="{ECD8E5EF-CA9A-402A-B98B-4598C2940E66}">
      <dgm:prSet phldrT="[텍스트]"/>
      <dgm:spPr/>
      <dgm:t>
        <a:bodyPr/>
        <a:lstStyle/>
        <a:p>
          <a:pPr latinLnBrk="1"/>
          <a:r>
            <a:rPr lang="en-US" altLang="ko-KR" dirty="0">
              <a:latin typeface="Arial" panose="020B0604020202020204" pitchFamily="34" charset="0"/>
              <a:cs typeface="Arial" panose="020B0604020202020204" pitchFamily="34" charset="0"/>
            </a:rPr>
            <a:t>Patent Classification</a:t>
          </a:r>
          <a:endParaRPr lang="ko-KR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9011AC-FA61-4232-B9F1-7431EA1B5F97}" type="parTrans" cxnId="{32D5AC20-6E87-4ADF-80A0-B448891788CD}">
      <dgm:prSet/>
      <dgm:spPr/>
      <dgm:t>
        <a:bodyPr/>
        <a:lstStyle/>
        <a:p>
          <a:pPr latinLnBrk="1"/>
          <a:endParaRPr lang="ko-KR" altLang="en-US"/>
        </a:p>
      </dgm:t>
    </dgm:pt>
    <dgm:pt modelId="{95F342AC-0364-4E2E-ADEB-58AADD56E127}" type="sibTrans" cxnId="{32D5AC20-6E87-4ADF-80A0-B448891788CD}">
      <dgm:prSet/>
      <dgm:spPr/>
      <dgm:t>
        <a:bodyPr/>
        <a:lstStyle/>
        <a:p>
          <a:pPr latinLnBrk="1"/>
          <a:endParaRPr lang="ko-KR" altLang="en-US"/>
        </a:p>
      </dgm:t>
    </dgm:pt>
    <dgm:pt modelId="{E29DA088-2A18-4CB7-B7A0-6BEE39360038}">
      <dgm:prSet phldrT="[텍스트]"/>
      <dgm:spPr/>
      <dgm:t>
        <a:bodyPr/>
        <a:lstStyle/>
        <a:p>
          <a:pPr latinLnBrk="1"/>
          <a:r>
            <a:rPr lang="en-US" altLang="ko-KR" dirty="0">
              <a:latin typeface="Arial" panose="020B0604020202020204" pitchFamily="34" charset="0"/>
              <a:cs typeface="Arial" panose="020B0604020202020204" pitchFamily="34" charset="0"/>
            </a:rPr>
            <a:t>Lots of Korean, English Patent Documents</a:t>
          </a:r>
          <a:endParaRPr lang="ko-KR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05E798E-2DDE-48B0-B741-FD0D21E44348}" type="parTrans" cxnId="{71E5535E-FC7E-4FC6-B0CB-C4599DA972D2}">
      <dgm:prSet/>
      <dgm:spPr/>
      <dgm:t>
        <a:bodyPr/>
        <a:lstStyle/>
        <a:p>
          <a:pPr latinLnBrk="1"/>
          <a:endParaRPr lang="ko-KR" altLang="en-US"/>
        </a:p>
      </dgm:t>
    </dgm:pt>
    <dgm:pt modelId="{76319B65-2D83-434C-8C83-9F8391793DB4}" type="sibTrans" cxnId="{71E5535E-FC7E-4FC6-B0CB-C4599DA972D2}">
      <dgm:prSet/>
      <dgm:spPr/>
      <dgm:t>
        <a:bodyPr/>
        <a:lstStyle/>
        <a:p>
          <a:pPr latinLnBrk="1"/>
          <a:endParaRPr lang="ko-KR" altLang="en-US"/>
        </a:p>
      </dgm:t>
    </dgm:pt>
    <dgm:pt modelId="{981D0693-FCF9-4F37-BEDB-7BBD125D5B0C}" type="pres">
      <dgm:prSet presAssocID="{79BA99F9-925D-4974-8CC7-FA6938D08C6B}" presName="Name0" presStyleCnt="0">
        <dgm:presLayoutVars>
          <dgm:dir/>
          <dgm:animLvl val="lvl"/>
          <dgm:resizeHandles val="exact"/>
        </dgm:presLayoutVars>
      </dgm:prSet>
      <dgm:spPr/>
    </dgm:pt>
    <dgm:pt modelId="{00E23F4F-B2E5-4148-BBB5-CEF65BF8B2E4}" type="pres">
      <dgm:prSet presAssocID="{7F3E6C28-C73F-468D-8632-355BAD195585}" presName="linNode" presStyleCnt="0"/>
      <dgm:spPr/>
    </dgm:pt>
    <dgm:pt modelId="{8A6A50A0-FD5D-4785-B1BB-7DB2997CC01E}" type="pres">
      <dgm:prSet presAssocID="{7F3E6C28-C73F-468D-8632-355BAD195585}" presName="parentText" presStyleLbl="node1" presStyleIdx="0" presStyleCnt="3" custScaleX="127474" custScaleY="62918">
        <dgm:presLayoutVars>
          <dgm:chMax val="1"/>
          <dgm:bulletEnabled val="1"/>
        </dgm:presLayoutVars>
      </dgm:prSet>
      <dgm:spPr/>
    </dgm:pt>
    <dgm:pt modelId="{FFA892B6-F9A7-4E33-B423-627316D1A6C6}" type="pres">
      <dgm:prSet presAssocID="{7F3E6C28-C73F-468D-8632-355BAD195585}" presName="descendantText" presStyleLbl="alignAccFollowNode1" presStyleIdx="0" presStyleCnt="3" custScaleX="168082" custLinFactNeighborX="-1658" custLinFactNeighborY="-1087">
        <dgm:presLayoutVars>
          <dgm:bulletEnabled val="1"/>
        </dgm:presLayoutVars>
      </dgm:prSet>
      <dgm:spPr/>
    </dgm:pt>
    <dgm:pt modelId="{78D510D3-797B-44FF-A754-0239AD14D1DF}" type="pres">
      <dgm:prSet presAssocID="{64A8682B-DE38-43FA-AE56-E7A357942627}" presName="sp" presStyleCnt="0"/>
      <dgm:spPr/>
    </dgm:pt>
    <dgm:pt modelId="{13A17FBA-2200-42B5-A236-FFA9662659AB}" type="pres">
      <dgm:prSet presAssocID="{989AE4B1-D5A9-41D0-8B9E-E96A66A99A8D}" presName="linNode" presStyleCnt="0"/>
      <dgm:spPr/>
    </dgm:pt>
    <dgm:pt modelId="{DB6FE8F7-DBBF-4E8F-AFFE-035C14E0EA69}" type="pres">
      <dgm:prSet presAssocID="{989AE4B1-D5A9-41D0-8B9E-E96A66A99A8D}" presName="parentText" presStyleLbl="node1" presStyleIdx="1" presStyleCnt="3" custScaleX="135816" custScaleY="63506">
        <dgm:presLayoutVars>
          <dgm:chMax val="1"/>
          <dgm:bulletEnabled val="1"/>
        </dgm:presLayoutVars>
      </dgm:prSet>
      <dgm:spPr/>
    </dgm:pt>
    <dgm:pt modelId="{AE16F5EE-860F-4B08-BF39-6DF1A3316D68}" type="pres">
      <dgm:prSet presAssocID="{989AE4B1-D5A9-41D0-8B9E-E96A66A99A8D}" presName="descendantText" presStyleLbl="alignAccFollowNode1" presStyleIdx="1" presStyleCnt="3" custScaleX="177848">
        <dgm:presLayoutVars>
          <dgm:bulletEnabled val="1"/>
        </dgm:presLayoutVars>
      </dgm:prSet>
      <dgm:spPr/>
    </dgm:pt>
    <dgm:pt modelId="{FAF24520-EE67-4829-AA79-9B711CB6F82C}" type="pres">
      <dgm:prSet presAssocID="{F5147A51-11B2-4372-9EE1-DE638A664198}" presName="sp" presStyleCnt="0"/>
      <dgm:spPr/>
    </dgm:pt>
    <dgm:pt modelId="{F18846A6-E3AF-48AB-BC51-6F9D66E6A7BD}" type="pres">
      <dgm:prSet presAssocID="{409DECBF-8CF6-4217-80F3-3857BA4324A7}" presName="linNode" presStyleCnt="0"/>
      <dgm:spPr/>
    </dgm:pt>
    <dgm:pt modelId="{6FCCE974-537A-4C39-9683-FC5E123A4982}" type="pres">
      <dgm:prSet presAssocID="{409DECBF-8CF6-4217-80F3-3857BA4324A7}" presName="parentText" presStyleLbl="node1" presStyleIdx="2" presStyleCnt="3" custScaleX="128787" custScaleY="61855">
        <dgm:presLayoutVars>
          <dgm:chMax val="1"/>
          <dgm:bulletEnabled val="1"/>
        </dgm:presLayoutVars>
      </dgm:prSet>
      <dgm:spPr/>
    </dgm:pt>
    <dgm:pt modelId="{4069B65D-C730-46AC-92B9-BC96D24F7E95}" type="pres">
      <dgm:prSet presAssocID="{409DECBF-8CF6-4217-80F3-3857BA4324A7}" presName="descendantText" presStyleLbl="alignAccFollowNode1" presStyleIdx="2" presStyleCnt="3" custScaleX="157924">
        <dgm:presLayoutVars>
          <dgm:bulletEnabled val="1"/>
        </dgm:presLayoutVars>
      </dgm:prSet>
      <dgm:spPr/>
    </dgm:pt>
  </dgm:ptLst>
  <dgm:cxnLst>
    <dgm:cxn modelId="{F0E9CC12-5C0F-4695-A5A1-E9967C50B86A}" type="presOf" srcId="{68279C41-5F1C-4433-9E0E-297C98D9AF68}" destId="{FFA892B6-F9A7-4E33-B423-627316D1A6C6}" srcOrd="0" destOrd="0" presId="urn:microsoft.com/office/officeart/2005/8/layout/vList5"/>
    <dgm:cxn modelId="{1ACD481D-F21C-4FA5-B1E6-94019DA107DD}" srcId="{409DECBF-8CF6-4217-80F3-3857BA4324A7}" destId="{383A712E-92B5-4440-B241-4575623648C4}" srcOrd="0" destOrd="0" parTransId="{1EA02193-FE15-4C3E-BA8A-51026FE39DB7}" sibTransId="{8E6A6305-4F34-482F-A817-98B8D7DAD4AD}"/>
    <dgm:cxn modelId="{32D5AC20-6E87-4ADF-80A0-B448891788CD}" srcId="{409DECBF-8CF6-4217-80F3-3857BA4324A7}" destId="{ECD8E5EF-CA9A-402A-B98B-4598C2940E66}" srcOrd="1" destOrd="0" parTransId="{8D9011AC-FA61-4232-B9F1-7431EA1B5F97}" sibTransId="{95F342AC-0364-4E2E-ADEB-58AADD56E127}"/>
    <dgm:cxn modelId="{0C685929-8F83-431E-9E25-60E6C04D5FB0}" type="presOf" srcId="{383A712E-92B5-4440-B241-4575623648C4}" destId="{4069B65D-C730-46AC-92B9-BC96D24F7E95}" srcOrd="0" destOrd="0" presId="urn:microsoft.com/office/officeart/2005/8/layout/vList5"/>
    <dgm:cxn modelId="{71E5535E-FC7E-4FC6-B0CB-C4599DA972D2}" srcId="{7F3E6C28-C73F-468D-8632-355BAD195585}" destId="{E29DA088-2A18-4CB7-B7A0-6BEE39360038}" srcOrd="1" destOrd="0" parTransId="{105E798E-2DDE-48B0-B741-FD0D21E44348}" sibTransId="{76319B65-2D83-434C-8C83-9F8391793DB4}"/>
    <dgm:cxn modelId="{C749CB69-9DF6-49EC-87F4-52E30B0984DF}" type="presOf" srcId="{989AE4B1-D5A9-41D0-8B9E-E96A66A99A8D}" destId="{DB6FE8F7-DBBF-4E8F-AFFE-035C14E0EA69}" srcOrd="0" destOrd="0" presId="urn:microsoft.com/office/officeart/2005/8/layout/vList5"/>
    <dgm:cxn modelId="{57D1F14B-B627-46E9-B941-3EE2B12D48FC}" srcId="{79BA99F9-925D-4974-8CC7-FA6938D08C6B}" destId="{409DECBF-8CF6-4217-80F3-3857BA4324A7}" srcOrd="2" destOrd="0" parTransId="{5EDE9F6A-F7E1-4AFD-BAD8-28A595091500}" sibTransId="{3100D38B-6513-43F0-BCC2-1D24340FBA02}"/>
    <dgm:cxn modelId="{E66FC758-6CCC-4161-8528-F4EE989F6F86}" type="presOf" srcId="{E29DA088-2A18-4CB7-B7A0-6BEE39360038}" destId="{FFA892B6-F9A7-4E33-B423-627316D1A6C6}" srcOrd="0" destOrd="1" presId="urn:microsoft.com/office/officeart/2005/8/layout/vList5"/>
    <dgm:cxn modelId="{EC01837B-117A-4EDE-B4F4-33F622FF4FCC}" type="presOf" srcId="{7F3E6C28-C73F-468D-8632-355BAD195585}" destId="{8A6A50A0-FD5D-4785-B1BB-7DB2997CC01E}" srcOrd="0" destOrd="0" presId="urn:microsoft.com/office/officeart/2005/8/layout/vList5"/>
    <dgm:cxn modelId="{75403C85-E9C6-4CF3-AD3E-77FBCCC184CC}" srcId="{79BA99F9-925D-4974-8CC7-FA6938D08C6B}" destId="{989AE4B1-D5A9-41D0-8B9E-E96A66A99A8D}" srcOrd="1" destOrd="0" parTransId="{416E1862-84F4-4D7B-8532-2E9556C35BB0}" sibTransId="{F5147A51-11B2-4372-9EE1-DE638A664198}"/>
    <dgm:cxn modelId="{37C7DB91-E5BE-4ED0-A762-2BD2F4A832A1}" type="presOf" srcId="{1069E07B-824B-4197-9114-18930C8B662E}" destId="{AE16F5EE-860F-4B08-BF39-6DF1A3316D68}" srcOrd="0" destOrd="0" presId="urn:microsoft.com/office/officeart/2005/8/layout/vList5"/>
    <dgm:cxn modelId="{392185A0-D762-4CF6-885C-B849CCBECFE6}" srcId="{7F3E6C28-C73F-468D-8632-355BAD195585}" destId="{68279C41-5F1C-4433-9E0E-297C98D9AF68}" srcOrd="0" destOrd="0" parTransId="{E34FC883-41B3-41D3-A3FA-CAA3924BEE00}" sibTransId="{312D21ED-45BA-4159-B08F-20BB1F921300}"/>
    <dgm:cxn modelId="{1AA3E7A5-50F1-4991-813E-3943B84F90AB}" type="presOf" srcId="{79BA99F9-925D-4974-8CC7-FA6938D08C6B}" destId="{981D0693-FCF9-4F37-BEDB-7BBD125D5B0C}" srcOrd="0" destOrd="0" presId="urn:microsoft.com/office/officeart/2005/8/layout/vList5"/>
    <dgm:cxn modelId="{52999EBE-EE42-411D-BE37-7FCA546C54F7}" srcId="{989AE4B1-D5A9-41D0-8B9E-E96A66A99A8D}" destId="{1069E07B-824B-4197-9114-18930C8B662E}" srcOrd="0" destOrd="0" parTransId="{EF8B8C4F-566A-47BC-B7E0-687DD59FECE7}" sibTransId="{2C72B0F6-71DF-4759-B5E0-65C3E0815AD7}"/>
    <dgm:cxn modelId="{B85455D1-B29A-4337-8F5A-CEC19A6FF28C}" srcId="{79BA99F9-925D-4974-8CC7-FA6938D08C6B}" destId="{7F3E6C28-C73F-468D-8632-355BAD195585}" srcOrd="0" destOrd="0" parTransId="{75A0F960-88F5-4A2F-A0B2-17ED2CE185F3}" sibTransId="{64A8682B-DE38-43FA-AE56-E7A357942627}"/>
    <dgm:cxn modelId="{71C970ED-D4AA-4187-9CD2-DBF2046BA1B5}" type="presOf" srcId="{ECD8E5EF-CA9A-402A-B98B-4598C2940E66}" destId="{4069B65D-C730-46AC-92B9-BC96D24F7E95}" srcOrd="0" destOrd="1" presId="urn:microsoft.com/office/officeart/2005/8/layout/vList5"/>
    <dgm:cxn modelId="{F51E14F3-CF18-4786-BB8D-8ED9AEA3BC88}" type="presOf" srcId="{409DECBF-8CF6-4217-80F3-3857BA4324A7}" destId="{6FCCE974-537A-4C39-9683-FC5E123A4982}" srcOrd="0" destOrd="0" presId="urn:microsoft.com/office/officeart/2005/8/layout/vList5"/>
    <dgm:cxn modelId="{AF8112D0-F825-4364-83B3-6B905117EA5E}" type="presParOf" srcId="{981D0693-FCF9-4F37-BEDB-7BBD125D5B0C}" destId="{00E23F4F-B2E5-4148-BBB5-CEF65BF8B2E4}" srcOrd="0" destOrd="0" presId="urn:microsoft.com/office/officeart/2005/8/layout/vList5"/>
    <dgm:cxn modelId="{0EC7AAF8-8D74-4D57-AC13-9E6160275CCB}" type="presParOf" srcId="{00E23F4F-B2E5-4148-BBB5-CEF65BF8B2E4}" destId="{8A6A50A0-FD5D-4785-B1BB-7DB2997CC01E}" srcOrd="0" destOrd="0" presId="urn:microsoft.com/office/officeart/2005/8/layout/vList5"/>
    <dgm:cxn modelId="{60F96268-5848-4881-99C8-F23A09035AB7}" type="presParOf" srcId="{00E23F4F-B2E5-4148-BBB5-CEF65BF8B2E4}" destId="{FFA892B6-F9A7-4E33-B423-627316D1A6C6}" srcOrd="1" destOrd="0" presId="urn:microsoft.com/office/officeart/2005/8/layout/vList5"/>
    <dgm:cxn modelId="{0D3A383C-28C9-4A48-A2FB-C0B0A5F99086}" type="presParOf" srcId="{981D0693-FCF9-4F37-BEDB-7BBD125D5B0C}" destId="{78D510D3-797B-44FF-A754-0239AD14D1DF}" srcOrd="1" destOrd="0" presId="urn:microsoft.com/office/officeart/2005/8/layout/vList5"/>
    <dgm:cxn modelId="{C8F916B9-3FD7-4DB1-92D4-A4270F926E7C}" type="presParOf" srcId="{981D0693-FCF9-4F37-BEDB-7BBD125D5B0C}" destId="{13A17FBA-2200-42B5-A236-FFA9662659AB}" srcOrd="2" destOrd="0" presId="urn:microsoft.com/office/officeart/2005/8/layout/vList5"/>
    <dgm:cxn modelId="{305D3641-D981-4E3D-BFEC-05378B463F37}" type="presParOf" srcId="{13A17FBA-2200-42B5-A236-FFA9662659AB}" destId="{DB6FE8F7-DBBF-4E8F-AFFE-035C14E0EA69}" srcOrd="0" destOrd="0" presId="urn:microsoft.com/office/officeart/2005/8/layout/vList5"/>
    <dgm:cxn modelId="{87087BA0-A44D-4B52-A27E-62B4047E214E}" type="presParOf" srcId="{13A17FBA-2200-42B5-A236-FFA9662659AB}" destId="{AE16F5EE-860F-4B08-BF39-6DF1A3316D68}" srcOrd="1" destOrd="0" presId="urn:microsoft.com/office/officeart/2005/8/layout/vList5"/>
    <dgm:cxn modelId="{FFCAA7C2-D369-4640-B76C-CF8193AEF2E5}" type="presParOf" srcId="{981D0693-FCF9-4F37-BEDB-7BBD125D5B0C}" destId="{FAF24520-EE67-4829-AA79-9B711CB6F82C}" srcOrd="3" destOrd="0" presId="urn:microsoft.com/office/officeart/2005/8/layout/vList5"/>
    <dgm:cxn modelId="{A96608E5-98B0-4454-A29B-4BC18ED5C1DB}" type="presParOf" srcId="{981D0693-FCF9-4F37-BEDB-7BBD125D5B0C}" destId="{F18846A6-E3AF-48AB-BC51-6F9D66E6A7BD}" srcOrd="4" destOrd="0" presId="urn:microsoft.com/office/officeart/2005/8/layout/vList5"/>
    <dgm:cxn modelId="{50C7C37F-6D3C-4E40-9AE3-A8ECC0C25991}" type="presParOf" srcId="{F18846A6-E3AF-48AB-BC51-6F9D66E6A7BD}" destId="{6FCCE974-537A-4C39-9683-FC5E123A4982}" srcOrd="0" destOrd="0" presId="urn:microsoft.com/office/officeart/2005/8/layout/vList5"/>
    <dgm:cxn modelId="{07AD80F7-3063-4234-A44C-42835E70A811}" type="presParOf" srcId="{F18846A6-E3AF-48AB-BC51-6F9D66E6A7BD}" destId="{4069B65D-C730-46AC-92B9-BC96D24F7E9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A892B6-F9A7-4E33-B423-627316D1A6C6}">
      <dsp:nvSpPr>
        <dsp:cNvPr id="0" name=""/>
        <dsp:cNvSpPr/>
      </dsp:nvSpPr>
      <dsp:spPr>
        <a:xfrm rot="5400000">
          <a:off x="5738591" y="-2803522"/>
          <a:ext cx="1359109" cy="696615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LLM Model in Patent Domain</a:t>
          </a:r>
          <a:endParaRPr lang="ko-KR" altLang="en-US" sz="27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2001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ko-KR" sz="2700" kern="1200" dirty="0">
              <a:latin typeface="Arial" panose="020B0604020202020204" pitchFamily="34" charset="0"/>
              <a:cs typeface="Arial" panose="020B0604020202020204" pitchFamily="34" charset="0"/>
            </a:rPr>
            <a:t>Lots of Korean, English Patent Documents</a:t>
          </a:r>
          <a:endParaRPr lang="ko-KR" altLang="en-US" sz="2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2935069" y="66346"/>
        <a:ext cx="6899808" cy="1226417"/>
      </dsp:txXfrm>
    </dsp:sp>
    <dsp:sp modelId="{8A6A50A0-FD5D-4785-B1BB-7DB2997CC01E}">
      <dsp:nvSpPr>
        <dsp:cNvPr id="0" name=""/>
        <dsp:cNvSpPr/>
      </dsp:nvSpPr>
      <dsp:spPr>
        <a:xfrm>
          <a:off x="1946" y="145620"/>
          <a:ext cx="2971775" cy="10689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3400" kern="1200" dirty="0">
              <a:latin typeface="Arial" panose="020B0604020202020204" pitchFamily="34" charset="0"/>
              <a:cs typeface="Arial" panose="020B0604020202020204" pitchFamily="34" charset="0"/>
            </a:rPr>
            <a:t>LLM</a:t>
          </a:r>
          <a:endParaRPr lang="ko-KR" altLang="en-US" sz="3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126" y="197800"/>
        <a:ext cx="2867415" cy="964545"/>
      </dsp:txXfrm>
    </dsp:sp>
    <dsp:sp modelId="{AE16F5EE-860F-4B08-BF39-6DF1A3316D68}">
      <dsp:nvSpPr>
        <dsp:cNvPr id="0" name=""/>
        <dsp:cNvSpPr/>
      </dsp:nvSpPr>
      <dsp:spPr>
        <a:xfrm rot="5400000">
          <a:off x="5783743" y="-1351359"/>
          <a:ext cx="1359109" cy="6950974"/>
        </a:xfrm>
        <a:prstGeom prst="round2Same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ko-KR" sz="2700" kern="1200" dirty="0">
              <a:latin typeface="Arial" panose="020B0604020202020204" pitchFamily="34" charset="0"/>
              <a:cs typeface="Arial" panose="020B0604020202020204" pitchFamily="34" charset="0"/>
            </a:rPr>
            <a:t>Fine-Tuning per Service Model</a:t>
          </a:r>
          <a:endParaRPr lang="ko-KR" altLang="en-US" sz="2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2987811" y="1510919"/>
        <a:ext cx="6884628" cy="1226417"/>
      </dsp:txXfrm>
    </dsp:sp>
    <dsp:sp modelId="{DB6FE8F7-DBBF-4E8F-AFFE-035C14E0EA69}">
      <dsp:nvSpPr>
        <dsp:cNvPr id="0" name=""/>
        <dsp:cNvSpPr/>
      </dsp:nvSpPr>
      <dsp:spPr>
        <a:xfrm>
          <a:off x="1946" y="1584679"/>
          <a:ext cx="2985864" cy="1078895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3400" kern="1200" dirty="0">
              <a:latin typeface="Arial" panose="020B0604020202020204" pitchFamily="34" charset="0"/>
              <a:cs typeface="Arial" panose="020B0604020202020204" pitchFamily="34" charset="0"/>
            </a:rPr>
            <a:t>Fine-Tuning</a:t>
          </a:r>
          <a:endParaRPr lang="ko-KR" altLang="en-US" sz="3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613" y="1637346"/>
        <a:ext cx="2880530" cy="973561"/>
      </dsp:txXfrm>
    </dsp:sp>
    <dsp:sp modelId="{4069B65D-C730-46AC-92B9-BC96D24F7E95}">
      <dsp:nvSpPr>
        <dsp:cNvPr id="0" name=""/>
        <dsp:cNvSpPr/>
      </dsp:nvSpPr>
      <dsp:spPr>
        <a:xfrm rot="5400000">
          <a:off x="5851364" y="163130"/>
          <a:ext cx="1359109" cy="6810102"/>
        </a:xfrm>
        <a:prstGeom prst="round2Same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ko-KR" sz="2700" kern="1200" dirty="0">
              <a:latin typeface="Arial" panose="020B0604020202020204" pitchFamily="34" charset="0"/>
              <a:cs typeface="Arial" panose="020B0604020202020204" pitchFamily="34" charset="0"/>
            </a:rPr>
            <a:t>Patent Search</a:t>
          </a:r>
          <a:endParaRPr lang="ko-KR" altLang="en-US" sz="27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2001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ko-KR" sz="2700" kern="1200" dirty="0">
              <a:latin typeface="Arial" panose="020B0604020202020204" pitchFamily="34" charset="0"/>
              <a:cs typeface="Arial" panose="020B0604020202020204" pitchFamily="34" charset="0"/>
            </a:rPr>
            <a:t>Patent Classification</a:t>
          </a:r>
          <a:endParaRPr lang="ko-KR" altLang="en-US" sz="2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3125868" y="2954972"/>
        <a:ext cx="6743756" cy="1226417"/>
      </dsp:txXfrm>
    </dsp:sp>
    <dsp:sp modelId="{6FCCE974-537A-4C39-9683-FC5E123A4982}">
      <dsp:nvSpPr>
        <dsp:cNvPr id="0" name=""/>
        <dsp:cNvSpPr/>
      </dsp:nvSpPr>
      <dsp:spPr>
        <a:xfrm>
          <a:off x="1946" y="3042758"/>
          <a:ext cx="3123921" cy="1050846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3400" kern="1200" dirty="0">
              <a:latin typeface="Arial" panose="020B0604020202020204" pitchFamily="34" charset="0"/>
              <a:cs typeface="Arial" panose="020B0604020202020204" pitchFamily="34" charset="0"/>
            </a:rPr>
            <a:t>Service Model</a:t>
          </a:r>
          <a:endParaRPr lang="ko-KR" altLang="en-US" sz="3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3244" y="3094056"/>
        <a:ext cx="3021325" cy="9482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9689" y="2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BFC57C40-C4A2-4EE5-89E5-7A509807EA56}" type="datetimeFigureOut">
              <a:rPr lang="ko-KR" altLang="en-US" smtClean="0"/>
              <a:t>2023-09-18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9429752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9689" y="9429752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FF8EEBB6-37A9-4CDA-9D45-FA2C013A0AC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269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45659" cy="498135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8" y="3"/>
            <a:ext cx="2945659" cy="498135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6C1834A7-585D-4AFA-BFA6-99C10837A2FD}" type="datetimeFigureOut">
              <a:rPr lang="ko-KR" altLang="en-US" smtClean="0"/>
              <a:t>2023-09-18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960"/>
            <a:ext cx="5438140" cy="3909239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5" y="9430091"/>
            <a:ext cx="2945659" cy="49813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8" y="9430091"/>
            <a:ext cx="2945659" cy="49813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A23569A0-4D8D-4587-AA25-25F6E233FC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9599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EE53-C308-4FEB-B343-D01898641853}" type="datetime1">
              <a:rPr lang="ko-KR" altLang="en-US" smtClean="0"/>
              <a:t>2023-09-18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468-F719-4636-B6FA-77347B84AF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036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786E-FACF-4D4C-A806-95F8BE92E390}" type="datetime1">
              <a:rPr lang="ko-KR" altLang="en-US" smtClean="0"/>
              <a:t>2023-09-18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468-F719-4636-B6FA-77347B84AF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5722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9F316-DA6A-42D1-B470-D29808E0A477}" type="datetime1">
              <a:rPr lang="ko-KR" altLang="en-US" smtClean="0"/>
              <a:t>2023-09-18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468-F719-4636-B6FA-77347B84AF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7235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55EFB-F6CB-4805-9D5E-BA825B43695E}" type="datetime1">
              <a:rPr lang="ko-KR" altLang="en-US" smtClean="0"/>
              <a:t>2023-09-18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468-F719-4636-B6FA-77347B84AF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2804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58320-1A1F-45EC-90EF-5872DE8641A4}" type="datetime1">
              <a:rPr lang="ko-KR" altLang="en-US" smtClean="0"/>
              <a:t>2023-09-18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468-F719-4636-B6FA-77347B84AF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6410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F2E4-530D-427D-8536-E148B4F7ED87}" type="datetime1">
              <a:rPr lang="ko-KR" altLang="en-US" smtClean="0"/>
              <a:t>2023-09-18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468-F719-4636-B6FA-77347B84AF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2630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EDFA9-182A-4CC2-ABAB-894A5AB19A0D}" type="datetime1">
              <a:rPr lang="ko-KR" altLang="en-US" smtClean="0"/>
              <a:t>2023-09-18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468-F719-4636-B6FA-77347B84AF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4277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C85AA-01C5-4D8F-8940-7743D0D8ACEB}" type="datetime1">
              <a:rPr lang="ko-KR" altLang="en-US" smtClean="0"/>
              <a:t>2023-09-18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468-F719-4636-B6FA-77347B84AF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3184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012D-8B48-491B-B452-63D9C2E0419E}" type="datetime1">
              <a:rPr lang="ko-KR" altLang="en-US" smtClean="0"/>
              <a:t>2023-09-18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468-F719-4636-B6FA-77347B84AF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097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A047-0EAE-4BAE-BF40-C1242320DCBE}" type="datetime1">
              <a:rPr lang="ko-KR" altLang="en-US" smtClean="0"/>
              <a:t>2023-09-18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468-F719-4636-B6FA-77347B84AF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2385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EB6D7-49B8-46EA-8920-618673E3847C}" type="datetime1">
              <a:rPr lang="ko-KR" altLang="en-US" smtClean="0"/>
              <a:t>2023-09-18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468-F719-4636-B6FA-77347B84AF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0477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E1E89-E4AA-4AA4-A29D-687A07F81860}" type="datetime1">
              <a:rPr lang="ko-KR" altLang="en-US" smtClean="0"/>
              <a:t>2023-09-18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73468-F719-4636-B6FA-77347B84AF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9050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kipo\Desktop\특망자료전송\특망자료전송\배경작업-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3" y="0"/>
            <a:ext cx="12187592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69739" y="1435142"/>
            <a:ext cx="9193094" cy="8000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altLang="ko-KR" sz="45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Generative AI for IP Administration</a:t>
            </a:r>
            <a:endParaRPr lang="en-US" altLang="ko-KR" sz="4599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696650" y="0"/>
            <a:ext cx="0" cy="206116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C:\Users\kipo\Desktop\특망자료전송\특망자료전송\배경작업-1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650" y="6065090"/>
            <a:ext cx="1871775" cy="493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69739" y="2133156"/>
            <a:ext cx="9699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rgbClr val="B0CED8"/>
                </a:solidFill>
                <a:latin typeface="Arial" panose="020B0604020202020204" pitchFamily="34" charset="0"/>
                <a:ea typeface="Microsoft Himalaya" pitchFamily="2" charset="0"/>
                <a:cs typeface="Arial" panose="020B0604020202020204" pitchFamily="34" charset="0"/>
              </a:rPr>
              <a:t>Industrial Property Information Policy Division</a:t>
            </a:r>
            <a:r>
              <a:rPr lang="en-US" altLang="ko-KR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Microsoft Himalaya" pitchFamily="2" charset="0"/>
                <a:cs typeface="Arial" panose="020B0604020202020204" pitchFamily="34" charset="0"/>
              </a:rPr>
              <a:t> | </a:t>
            </a:r>
            <a:r>
              <a:rPr lang="en-US" altLang="ko-KR" dirty="0">
                <a:solidFill>
                  <a:srgbClr val="B0CED8"/>
                </a:solidFill>
                <a:latin typeface="Arial" panose="020B0604020202020204" pitchFamily="34" charset="0"/>
                <a:ea typeface="Microsoft Himalaya" pitchFamily="2" charset="0"/>
                <a:cs typeface="Arial" panose="020B0604020202020204" pitchFamily="34" charset="0"/>
              </a:rPr>
              <a:t>Korean Intellectual Property Office</a:t>
            </a:r>
            <a:r>
              <a:rPr lang="en-US" altLang="ko-KR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Microsoft Himalaya" pitchFamily="2" charset="0"/>
                <a:cs typeface="Arial" panose="020B0604020202020204" pitchFamily="34" charset="0"/>
              </a:rPr>
              <a:t> | </a:t>
            </a:r>
            <a:r>
              <a:rPr lang="en-US" altLang="ko-KR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Microsoft Himalaya" pitchFamily="2" charset="0"/>
                <a:cs typeface="Arial" panose="020B0604020202020204" pitchFamily="34" charset="0"/>
              </a:rPr>
              <a:t>LEE</a:t>
            </a:r>
            <a:r>
              <a:rPr lang="ko-KR" alt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Microsoft Himalaya" pitchFamily="2" charset="0"/>
                <a:cs typeface="Arial" panose="020B0604020202020204" pitchFamily="34" charset="0"/>
              </a:rPr>
              <a:t> </a:t>
            </a:r>
            <a:r>
              <a:rPr lang="en-US" altLang="ko-KR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Microsoft Himalaya" pitchFamily="2" charset="0"/>
                <a:cs typeface="Arial" panose="020B0604020202020204" pitchFamily="34" charset="0"/>
              </a:rPr>
              <a:t>Jumi</a:t>
            </a:r>
            <a:endParaRPr lang="ko-KR" altLang="en-US" dirty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52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 descr="C:\Users\kipo\Desktop\특망자료전송\특망자료전송\배경작업-9.png">
            <a:extLst>
              <a:ext uri="{FF2B5EF4-FFF2-40B4-BE49-F238E27FC236}">
                <a16:creationId xmlns:a16="http://schemas.microsoft.com/office/drawing/2014/main" id="{9490455D-EE3B-4FA4-A380-BDF6A12430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7"/>
            <a:ext cx="12157436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24AA4B51-8E4F-419A-80E9-42977BE58DAF}"/>
              </a:ext>
            </a:extLst>
          </p:cNvPr>
          <p:cNvCxnSpPr/>
          <p:nvPr/>
        </p:nvCxnSpPr>
        <p:spPr>
          <a:xfrm>
            <a:off x="696650" y="0"/>
            <a:ext cx="0" cy="1097024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>
            <a:extLst>
              <a:ext uri="{FF2B5EF4-FFF2-40B4-BE49-F238E27FC236}">
                <a16:creationId xmlns:a16="http://schemas.microsoft.com/office/drawing/2014/main" id="{E424ECAE-3564-4E31-88BF-52880258C394}"/>
              </a:ext>
            </a:extLst>
          </p:cNvPr>
          <p:cNvSpPr/>
          <p:nvPr/>
        </p:nvSpPr>
        <p:spPr>
          <a:xfrm>
            <a:off x="2205" y="6740602"/>
            <a:ext cx="12187592" cy="1178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4BB7B-8E56-41DB-A1FE-E55F97DD02F5}"/>
              </a:ext>
            </a:extLst>
          </p:cNvPr>
          <p:cNvSpPr txBox="1"/>
          <p:nvPr/>
        </p:nvSpPr>
        <p:spPr>
          <a:xfrm>
            <a:off x="880428" y="469227"/>
            <a:ext cx="10491462" cy="8000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599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Generative AI – Large Language Model</a:t>
            </a:r>
          </a:p>
        </p:txBody>
      </p:sp>
      <p:pic>
        <p:nvPicPr>
          <p:cNvPr id="13" name="Picture 3" descr="C:\Users\kipo\Desktop\특망자료전송\특망자료전송\배경작업-13.png">
            <a:extLst>
              <a:ext uri="{FF2B5EF4-FFF2-40B4-BE49-F238E27FC236}">
                <a16:creationId xmlns:a16="http://schemas.microsoft.com/office/drawing/2014/main" id="{C5AD6D52-E6E2-4755-9783-B2E14270D1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3576" y="6378874"/>
            <a:ext cx="2350247" cy="229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3" name="그룹 22">
            <a:extLst>
              <a:ext uri="{FF2B5EF4-FFF2-40B4-BE49-F238E27FC236}">
                <a16:creationId xmlns:a16="http://schemas.microsoft.com/office/drawing/2014/main" id="{45684D9B-DF21-4DEE-9A7A-F7C624C791A8}"/>
              </a:ext>
            </a:extLst>
          </p:cNvPr>
          <p:cNvGrpSpPr/>
          <p:nvPr/>
        </p:nvGrpSpPr>
        <p:grpSpPr>
          <a:xfrm>
            <a:off x="336412" y="2203834"/>
            <a:ext cx="4411866" cy="704965"/>
            <a:chOff x="336412" y="2203834"/>
            <a:chExt cx="4411866" cy="704965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E1E532A4-2065-4F2F-8CEF-5D14D9D80D8B}"/>
                </a:ext>
              </a:extLst>
            </p:cNvPr>
            <p:cNvSpPr txBox="1"/>
            <p:nvPr/>
          </p:nvSpPr>
          <p:spPr>
            <a:xfrm>
              <a:off x="336412" y="2315725"/>
              <a:ext cx="3124573" cy="4770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ko-KR" altLang="en-US" sz="2500" b="1" dirty="0">
                  <a:latin typeface="Arial" panose="020B0604020202020204" pitchFamily="34" charset="0"/>
                  <a:ea typeface="맑은 고딕" panose="020B0503020000020004" pitchFamily="50" charset="-127"/>
                  <a:cs typeface="Arial" panose="020B0604020202020204" pitchFamily="34" charset="0"/>
                </a:rPr>
                <a:t>① </a:t>
              </a:r>
              <a:r>
                <a:rPr lang="en-US" altLang="ko-KR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Large Parameter</a:t>
              </a:r>
              <a:endParaRPr lang="ko-KR" alt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6" name="그림 25">
              <a:extLst>
                <a:ext uri="{FF2B5EF4-FFF2-40B4-BE49-F238E27FC236}">
                  <a16:creationId xmlns:a16="http://schemas.microsoft.com/office/drawing/2014/main" id="{6ED03814-C08F-474E-906C-C526EEBDF3B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030724" y="2203834"/>
              <a:ext cx="717554" cy="704965"/>
            </a:xfrm>
            <a:prstGeom prst="rect">
              <a:avLst/>
            </a:prstGeom>
          </p:spPr>
        </p:pic>
      </p:grpSp>
      <p:sp>
        <p:nvSpPr>
          <p:cNvPr id="28" name="모서리가 둥근 직사각형 13">
            <a:extLst>
              <a:ext uri="{FF2B5EF4-FFF2-40B4-BE49-F238E27FC236}">
                <a16:creationId xmlns:a16="http://schemas.microsoft.com/office/drawing/2014/main" id="{9E1C02B7-5D49-482B-A1CB-0F942D804A20}"/>
              </a:ext>
            </a:extLst>
          </p:cNvPr>
          <p:cNvSpPr/>
          <p:nvPr/>
        </p:nvSpPr>
        <p:spPr>
          <a:xfrm>
            <a:off x="371475" y="2028825"/>
            <a:ext cx="4488392" cy="10287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9" name="그룹 28">
            <a:extLst>
              <a:ext uri="{FF2B5EF4-FFF2-40B4-BE49-F238E27FC236}">
                <a16:creationId xmlns:a16="http://schemas.microsoft.com/office/drawing/2014/main" id="{5E3F80FB-48D5-44F1-8F1A-BEB7AA6B5B7E}"/>
              </a:ext>
            </a:extLst>
          </p:cNvPr>
          <p:cNvGrpSpPr/>
          <p:nvPr/>
        </p:nvGrpSpPr>
        <p:grpSpPr>
          <a:xfrm>
            <a:off x="371473" y="3552279"/>
            <a:ext cx="4393967" cy="733425"/>
            <a:chOff x="371473" y="3552279"/>
            <a:chExt cx="4393967" cy="733425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017F0DAC-55FB-4A89-9C45-180ACE25E33C}"/>
                </a:ext>
              </a:extLst>
            </p:cNvPr>
            <p:cNvSpPr txBox="1"/>
            <p:nvPr/>
          </p:nvSpPr>
          <p:spPr>
            <a:xfrm>
              <a:off x="371473" y="3647242"/>
              <a:ext cx="3587777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② </a:t>
              </a:r>
              <a:r>
                <a:rPr lang="en-US" altLang="ko-KR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Large Training Data</a:t>
              </a:r>
              <a:endParaRPr lang="ko-KR" alt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2" name="그림 31">
              <a:extLst>
                <a:ext uri="{FF2B5EF4-FFF2-40B4-BE49-F238E27FC236}">
                  <a16:creationId xmlns:a16="http://schemas.microsoft.com/office/drawing/2014/main" id="{2BD02ADD-1138-4EA3-A8B2-2840443F760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927240" y="3552279"/>
              <a:ext cx="838200" cy="733425"/>
            </a:xfrm>
            <a:prstGeom prst="rect">
              <a:avLst/>
            </a:prstGeom>
          </p:spPr>
        </p:pic>
      </p:grpSp>
      <p:grpSp>
        <p:nvGrpSpPr>
          <p:cNvPr id="35" name="그룹 34">
            <a:extLst>
              <a:ext uri="{FF2B5EF4-FFF2-40B4-BE49-F238E27FC236}">
                <a16:creationId xmlns:a16="http://schemas.microsoft.com/office/drawing/2014/main" id="{9428FAF5-2AD0-478B-93C6-FC71D8AB40C4}"/>
              </a:ext>
            </a:extLst>
          </p:cNvPr>
          <p:cNvGrpSpPr/>
          <p:nvPr/>
        </p:nvGrpSpPr>
        <p:grpSpPr>
          <a:xfrm>
            <a:off x="353715" y="4867699"/>
            <a:ext cx="4491336" cy="785531"/>
            <a:chOff x="353715" y="4867699"/>
            <a:chExt cx="4491336" cy="785531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B947645D-0A15-42D9-9C83-410DF769E26E}"/>
                </a:ext>
              </a:extLst>
            </p:cNvPr>
            <p:cNvSpPr txBox="1"/>
            <p:nvPr/>
          </p:nvSpPr>
          <p:spPr>
            <a:xfrm>
              <a:off x="353715" y="5015779"/>
              <a:ext cx="3139001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③ </a:t>
              </a:r>
              <a:r>
                <a:rPr lang="en-US" altLang="ko-KR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Computing Infra</a:t>
              </a:r>
              <a:endParaRPr lang="ko-KR" alt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7" name="그림 36">
              <a:extLst>
                <a:ext uri="{FF2B5EF4-FFF2-40B4-BE49-F238E27FC236}">
                  <a16:creationId xmlns:a16="http://schemas.microsoft.com/office/drawing/2014/main" id="{172BE5BB-43DD-4FFB-8D05-C1755DD51E6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969574" y="4867699"/>
              <a:ext cx="875477" cy="785531"/>
            </a:xfrm>
            <a:prstGeom prst="rect">
              <a:avLst/>
            </a:prstGeom>
          </p:spPr>
        </p:pic>
      </p:grpSp>
      <p:sp>
        <p:nvSpPr>
          <p:cNvPr id="38" name="모서리가 둥근 직사각형 14">
            <a:extLst>
              <a:ext uri="{FF2B5EF4-FFF2-40B4-BE49-F238E27FC236}">
                <a16:creationId xmlns:a16="http://schemas.microsoft.com/office/drawing/2014/main" id="{E5A86511-0C5B-423E-8379-C0865F814A93}"/>
              </a:ext>
            </a:extLst>
          </p:cNvPr>
          <p:cNvSpPr/>
          <p:nvPr/>
        </p:nvSpPr>
        <p:spPr>
          <a:xfrm>
            <a:off x="371474" y="3371143"/>
            <a:ext cx="4488392" cy="10287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모서리가 둥근 직사각형 15">
            <a:extLst>
              <a:ext uri="{FF2B5EF4-FFF2-40B4-BE49-F238E27FC236}">
                <a16:creationId xmlns:a16="http://schemas.microsoft.com/office/drawing/2014/main" id="{487C8357-031B-4568-B0AA-254E33B4599E}"/>
              </a:ext>
            </a:extLst>
          </p:cNvPr>
          <p:cNvSpPr/>
          <p:nvPr/>
        </p:nvSpPr>
        <p:spPr>
          <a:xfrm>
            <a:off x="371473" y="4746114"/>
            <a:ext cx="4488392" cy="10287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그림 39">
            <a:extLst>
              <a:ext uri="{FF2B5EF4-FFF2-40B4-BE49-F238E27FC236}">
                <a16:creationId xmlns:a16="http://schemas.microsoft.com/office/drawing/2014/main" id="{828F4EF4-6328-4F0F-8FE5-9B40958AA8B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15012" y="2908799"/>
            <a:ext cx="1843088" cy="1668196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08BAD924-2349-4E99-BF56-3099E2C80B78}"/>
              </a:ext>
            </a:extLst>
          </p:cNvPr>
          <p:cNvSpPr txBox="1"/>
          <p:nvPr/>
        </p:nvSpPr>
        <p:spPr>
          <a:xfrm>
            <a:off x="6242927" y="4390645"/>
            <a:ext cx="843501" cy="4770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2500" b="1" dirty="0">
                <a:latin typeface="Arial" panose="020B0604020202020204" pitchFamily="34" charset="0"/>
                <a:cs typeface="Arial" panose="020B0604020202020204" pitchFamily="34" charset="0"/>
              </a:rPr>
              <a:t>LLM</a:t>
            </a:r>
            <a:endParaRPr lang="ko-KR" alt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모서리가 둥근 직사각형 18">
            <a:extLst>
              <a:ext uri="{FF2B5EF4-FFF2-40B4-BE49-F238E27FC236}">
                <a16:creationId xmlns:a16="http://schemas.microsoft.com/office/drawing/2014/main" id="{CE6F3632-02C9-494B-8E9E-088199509452}"/>
              </a:ext>
            </a:extLst>
          </p:cNvPr>
          <p:cNvSpPr/>
          <p:nvPr/>
        </p:nvSpPr>
        <p:spPr>
          <a:xfrm>
            <a:off x="5641714" y="2852073"/>
            <a:ext cx="2171700" cy="2063557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5" name="그림 44">
            <a:extLst>
              <a:ext uri="{FF2B5EF4-FFF2-40B4-BE49-F238E27FC236}">
                <a16:creationId xmlns:a16="http://schemas.microsoft.com/office/drawing/2014/main" id="{43EA88DB-ECF8-42C8-A054-D0108F2F5D3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877302" y="2499813"/>
            <a:ext cx="2505073" cy="2486167"/>
          </a:xfrm>
          <a:prstGeom prst="rect">
            <a:avLst/>
          </a:prstGeom>
        </p:spPr>
      </p:pic>
      <p:sp>
        <p:nvSpPr>
          <p:cNvPr id="46" name="오른쪽 화살표 21">
            <a:extLst>
              <a:ext uri="{FF2B5EF4-FFF2-40B4-BE49-F238E27FC236}">
                <a16:creationId xmlns:a16="http://schemas.microsoft.com/office/drawing/2014/main" id="{863CF525-AD40-44C6-9A33-894492B7125E}"/>
              </a:ext>
            </a:extLst>
          </p:cNvPr>
          <p:cNvSpPr/>
          <p:nvPr/>
        </p:nvSpPr>
        <p:spPr>
          <a:xfrm>
            <a:off x="4989940" y="3156830"/>
            <a:ext cx="457200" cy="1491370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오른쪽 화살표 21">
            <a:extLst>
              <a:ext uri="{FF2B5EF4-FFF2-40B4-BE49-F238E27FC236}">
                <a16:creationId xmlns:a16="http://schemas.microsoft.com/office/drawing/2014/main" id="{F18B35BE-E2CA-438B-BDF2-E4582A4F3686}"/>
              </a:ext>
            </a:extLst>
          </p:cNvPr>
          <p:cNvSpPr/>
          <p:nvPr/>
        </p:nvSpPr>
        <p:spPr>
          <a:xfrm>
            <a:off x="8116758" y="3156830"/>
            <a:ext cx="457200" cy="1491370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238F60-3E74-4E30-8647-EF2272600575}"/>
              </a:ext>
            </a:extLst>
          </p:cNvPr>
          <p:cNvSpPr txBox="1"/>
          <p:nvPr/>
        </p:nvSpPr>
        <p:spPr>
          <a:xfrm>
            <a:off x="6242927" y="6306794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46241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 descr="C:\Users\kipo\Desktop\특망자료전송\특망자료전송\배경작업-9.png">
            <a:extLst>
              <a:ext uri="{FF2B5EF4-FFF2-40B4-BE49-F238E27FC236}">
                <a16:creationId xmlns:a16="http://schemas.microsoft.com/office/drawing/2014/main" id="{9490455D-EE3B-4FA4-A380-BDF6A12430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7"/>
            <a:ext cx="12157436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24AA4B51-8E4F-419A-80E9-42977BE58DAF}"/>
              </a:ext>
            </a:extLst>
          </p:cNvPr>
          <p:cNvCxnSpPr/>
          <p:nvPr/>
        </p:nvCxnSpPr>
        <p:spPr>
          <a:xfrm>
            <a:off x="696650" y="0"/>
            <a:ext cx="0" cy="1097024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>
            <a:extLst>
              <a:ext uri="{FF2B5EF4-FFF2-40B4-BE49-F238E27FC236}">
                <a16:creationId xmlns:a16="http://schemas.microsoft.com/office/drawing/2014/main" id="{E424ECAE-3564-4E31-88BF-52880258C394}"/>
              </a:ext>
            </a:extLst>
          </p:cNvPr>
          <p:cNvSpPr/>
          <p:nvPr/>
        </p:nvSpPr>
        <p:spPr>
          <a:xfrm>
            <a:off x="2205" y="6740602"/>
            <a:ext cx="12187592" cy="1178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4BB7B-8E56-41DB-A1FE-E55F97DD02F5}"/>
              </a:ext>
            </a:extLst>
          </p:cNvPr>
          <p:cNvSpPr txBox="1"/>
          <p:nvPr/>
        </p:nvSpPr>
        <p:spPr>
          <a:xfrm>
            <a:off x="880428" y="469227"/>
            <a:ext cx="8206157" cy="8000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599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Generative AI – LLM vs. BERT</a:t>
            </a:r>
          </a:p>
        </p:txBody>
      </p:sp>
      <p:pic>
        <p:nvPicPr>
          <p:cNvPr id="13" name="Picture 3" descr="C:\Users\kipo\Desktop\특망자료전송\특망자료전송\배경작업-13.png">
            <a:extLst>
              <a:ext uri="{FF2B5EF4-FFF2-40B4-BE49-F238E27FC236}">
                <a16:creationId xmlns:a16="http://schemas.microsoft.com/office/drawing/2014/main" id="{C5AD6D52-E6E2-4755-9783-B2E14270D1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3576" y="6378874"/>
            <a:ext cx="2350247" cy="229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사각형: 둥근 모서리 29">
            <a:extLst>
              <a:ext uri="{FF2B5EF4-FFF2-40B4-BE49-F238E27FC236}">
                <a16:creationId xmlns:a16="http://schemas.microsoft.com/office/drawing/2014/main" id="{76191CA8-79A3-49C7-859C-3B384BC4787E}"/>
              </a:ext>
            </a:extLst>
          </p:cNvPr>
          <p:cNvSpPr/>
          <p:nvPr/>
        </p:nvSpPr>
        <p:spPr>
          <a:xfrm>
            <a:off x="1187043" y="1612286"/>
            <a:ext cx="2546716" cy="367907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정육면체 32">
            <a:extLst>
              <a:ext uri="{FF2B5EF4-FFF2-40B4-BE49-F238E27FC236}">
                <a16:creationId xmlns:a16="http://schemas.microsoft.com/office/drawing/2014/main" id="{4D602CEF-AEB8-4870-A07F-0C2A7C277975}"/>
              </a:ext>
            </a:extLst>
          </p:cNvPr>
          <p:cNvSpPr/>
          <p:nvPr/>
        </p:nvSpPr>
        <p:spPr>
          <a:xfrm>
            <a:off x="1606895" y="4220786"/>
            <a:ext cx="533400" cy="540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정육면체 33">
            <a:extLst>
              <a:ext uri="{FF2B5EF4-FFF2-40B4-BE49-F238E27FC236}">
                <a16:creationId xmlns:a16="http://schemas.microsoft.com/office/drawing/2014/main" id="{F2266088-9FF1-4A82-95A1-F20608F46F2C}"/>
              </a:ext>
            </a:extLst>
          </p:cNvPr>
          <p:cNvSpPr/>
          <p:nvPr/>
        </p:nvSpPr>
        <p:spPr>
          <a:xfrm>
            <a:off x="2711795" y="2036386"/>
            <a:ext cx="533400" cy="27244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798B3A3-3F6D-4127-9DC1-0D1F67F577D9}"/>
              </a:ext>
            </a:extLst>
          </p:cNvPr>
          <p:cNvSpPr txBox="1"/>
          <p:nvPr/>
        </p:nvSpPr>
        <p:spPr>
          <a:xfrm>
            <a:off x="1606895" y="3899715"/>
            <a:ext cx="7286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latin typeface="Arial" panose="020B0604020202020204" pitchFamily="34" charset="0"/>
                <a:cs typeface="Arial" panose="020B0604020202020204" pitchFamily="34" charset="0"/>
              </a:rPr>
              <a:t>0.1B</a:t>
            </a:r>
            <a:endParaRPr lang="ko-KR" alt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AC2FB49-2EE6-40ED-8941-04B832BB52B6}"/>
              </a:ext>
            </a:extLst>
          </p:cNvPr>
          <p:cNvSpPr txBox="1"/>
          <p:nvPr/>
        </p:nvSpPr>
        <p:spPr>
          <a:xfrm>
            <a:off x="2564921" y="1756952"/>
            <a:ext cx="12909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latin typeface="Arial" panose="020B0604020202020204" pitchFamily="34" charset="0"/>
                <a:cs typeface="Arial" panose="020B0604020202020204" pitchFamily="34" charset="0"/>
              </a:rPr>
              <a:t>8B~165B</a:t>
            </a:r>
            <a:endParaRPr lang="ko-KR" alt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96A2098-BE66-4D90-B5E8-7678BCAF2DAD}"/>
              </a:ext>
            </a:extLst>
          </p:cNvPr>
          <p:cNvSpPr txBox="1"/>
          <p:nvPr/>
        </p:nvSpPr>
        <p:spPr>
          <a:xfrm>
            <a:off x="1291072" y="4799547"/>
            <a:ext cx="1431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latin typeface="Arial" panose="020B0604020202020204" pitchFamily="34" charset="0"/>
                <a:cs typeface="Arial" panose="020B0604020202020204" pitchFamily="34" charset="0"/>
              </a:rPr>
              <a:t>Discriminative AI</a:t>
            </a:r>
            <a:r>
              <a:rPr lang="en-US" altLang="ko-KR" sz="1100" b="1" dirty="0">
                <a:latin typeface="Arial" panose="020B0604020202020204" pitchFamily="34" charset="0"/>
                <a:cs typeface="Arial" panose="020B0604020202020204" pitchFamily="34" charset="0"/>
              </a:rPr>
              <a:t>(BERT)</a:t>
            </a:r>
            <a:endParaRPr lang="ko-KR" alt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07ECF47-7C7D-4F6D-8FA2-5D27C6321624}"/>
              </a:ext>
            </a:extLst>
          </p:cNvPr>
          <p:cNvSpPr txBox="1"/>
          <p:nvPr/>
        </p:nvSpPr>
        <p:spPr>
          <a:xfrm>
            <a:off x="2687533" y="4809595"/>
            <a:ext cx="100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latin typeface="Arial" panose="020B0604020202020204" pitchFamily="34" charset="0"/>
                <a:cs typeface="Arial" panose="020B0604020202020204" pitchFamily="34" charset="0"/>
              </a:rPr>
              <a:t>LLM</a:t>
            </a:r>
            <a:endParaRPr lang="ko-KR" alt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8EA9927-933D-4525-A2B9-8AF3B07B8BED}"/>
              </a:ext>
            </a:extLst>
          </p:cNvPr>
          <p:cNvSpPr txBox="1"/>
          <p:nvPr/>
        </p:nvSpPr>
        <p:spPr>
          <a:xfrm>
            <a:off x="1763314" y="5362560"/>
            <a:ext cx="13941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① </a:t>
            </a:r>
            <a:r>
              <a:rPr lang="en-US" altLang="ko-KR" sz="1400" b="1" dirty="0">
                <a:latin typeface="Arial" panose="020B0604020202020204" pitchFamily="34" charset="0"/>
                <a:cs typeface="Arial" panose="020B0604020202020204" pitchFamily="34" charset="0"/>
              </a:rPr>
              <a:t>Parameters</a:t>
            </a:r>
            <a:endParaRPr lang="ko-KR" alt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사각형: 둥근 모서리 69">
            <a:extLst>
              <a:ext uri="{FF2B5EF4-FFF2-40B4-BE49-F238E27FC236}">
                <a16:creationId xmlns:a16="http://schemas.microsoft.com/office/drawing/2014/main" id="{580FA24A-4D00-496C-988A-20D5FEABBFFA}"/>
              </a:ext>
            </a:extLst>
          </p:cNvPr>
          <p:cNvSpPr/>
          <p:nvPr/>
        </p:nvSpPr>
        <p:spPr>
          <a:xfrm>
            <a:off x="4466343" y="1736958"/>
            <a:ext cx="2546716" cy="35147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정육면체 70">
            <a:extLst>
              <a:ext uri="{FF2B5EF4-FFF2-40B4-BE49-F238E27FC236}">
                <a16:creationId xmlns:a16="http://schemas.microsoft.com/office/drawing/2014/main" id="{EB3C20C4-AD0A-41B1-9E74-B4F049510579}"/>
              </a:ext>
            </a:extLst>
          </p:cNvPr>
          <p:cNvSpPr/>
          <p:nvPr/>
        </p:nvSpPr>
        <p:spPr>
          <a:xfrm>
            <a:off x="4802270" y="4220786"/>
            <a:ext cx="533400" cy="540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정육면체 71">
            <a:extLst>
              <a:ext uri="{FF2B5EF4-FFF2-40B4-BE49-F238E27FC236}">
                <a16:creationId xmlns:a16="http://schemas.microsoft.com/office/drawing/2014/main" id="{F973EA79-7101-4461-B676-DB47B7C99BCB}"/>
              </a:ext>
            </a:extLst>
          </p:cNvPr>
          <p:cNvSpPr/>
          <p:nvPr/>
        </p:nvSpPr>
        <p:spPr>
          <a:xfrm>
            <a:off x="5907170" y="2781490"/>
            <a:ext cx="533400" cy="1979296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A6C4073-B9CB-499A-AF2C-0C78B0063B35}"/>
              </a:ext>
            </a:extLst>
          </p:cNvPr>
          <p:cNvSpPr txBox="1"/>
          <p:nvPr/>
        </p:nvSpPr>
        <p:spPr>
          <a:xfrm>
            <a:off x="4596123" y="3783127"/>
            <a:ext cx="1397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latin typeface="Arial" panose="020B0604020202020204" pitchFamily="34" charset="0"/>
                <a:cs typeface="Arial" panose="020B0604020202020204" pitchFamily="34" charset="0"/>
              </a:rPr>
              <a:t>0.1B sentence</a:t>
            </a:r>
            <a:endParaRPr lang="ko-KR" alt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9373430C-15C1-4826-9353-75C666717B42}"/>
              </a:ext>
            </a:extLst>
          </p:cNvPr>
          <p:cNvSpPr txBox="1"/>
          <p:nvPr/>
        </p:nvSpPr>
        <p:spPr>
          <a:xfrm>
            <a:off x="5794323" y="2351041"/>
            <a:ext cx="2250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latin typeface="Arial" panose="020B0604020202020204" pitchFamily="34" charset="0"/>
                <a:cs typeface="Arial" panose="020B0604020202020204" pitchFamily="34" charset="0"/>
              </a:rPr>
              <a:t>2B sentence</a:t>
            </a:r>
            <a:endParaRPr lang="ko-KR" alt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3BF0288-9DF4-4095-A371-FC74B30DC173}"/>
              </a:ext>
            </a:extLst>
          </p:cNvPr>
          <p:cNvSpPr txBox="1"/>
          <p:nvPr/>
        </p:nvSpPr>
        <p:spPr>
          <a:xfrm>
            <a:off x="4686023" y="5366402"/>
            <a:ext cx="18536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latin typeface="Arial" panose="020B0604020202020204" pitchFamily="34" charset="0"/>
                <a:cs typeface="Arial" panose="020B0604020202020204" pitchFamily="34" charset="0"/>
              </a:rPr>
              <a:t>② Training Data</a:t>
            </a:r>
            <a:endParaRPr lang="ko-KR" alt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2" name="그룹 51">
            <a:extLst>
              <a:ext uri="{FF2B5EF4-FFF2-40B4-BE49-F238E27FC236}">
                <a16:creationId xmlns:a16="http://schemas.microsoft.com/office/drawing/2014/main" id="{AE645884-FE4A-48E1-B9F4-0F4129CD43DE}"/>
              </a:ext>
            </a:extLst>
          </p:cNvPr>
          <p:cNvGrpSpPr/>
          <p:nvPr/>
        </p:nvGrpSpPr>
        <p:grpSpPr>
          <a:xfrm>
            <a:off x="7500945" y="1756950"/>
            <a:ext cx="2546716" cy="3897304"/>
            <a:chOff x="5767748" y="2196799"/>
            <a:chExt cx="2546716" cy="3494051"/>
          </a:xfrm>
        </p:grpSpPr>
        <p:sp>
          <p:nvSpPr>
            <p:cNvPr id="64" name="사각형: 둥근 모서리 63">
              <a:extLst>
                <a:ext uri="{FF2B5EF4-FFF2-40B4-BE49-F238E27FC236}">
                  <a16:creationId xmlns:a16="http://schemas.microsoft.com/office/drawing/2014/main" id="{95E561EC-90E2-4105-ACBB-E672E4E92C6E}"/>
                </a:ext>
              </a:extLst>
            </p:cNvPr>
            <p:cNvSpPr/>
            <p:nvPr/>
          </p:nvSpPr>
          <p:spPr>
            <a:xfrm>
              <a:off x="5767748" y="2196799"/>
              <a:ext cx="2546716" cy="3133164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정육면체 64">
              <a:extLst>
                <a:ext uri="{FF2B5EF4-FFF2-40B4-BE49-F238E27FC236}">
                  <a16:creationId xmlns:a16="http://schemas.microsoft.com/office/drawing/2014/main" id="{179D797E-9001-40BC-82AF-D66A3D019899}"/>
                </a:ext>
              </a:extLst>
            </p:cNvPr>
            <p:cNvSpPr/>
            <p:nvPr/>
          </p:nvSpPr>
          <p:spPr>
            <a:xfrm>
              <a:off x="6103675" y="4254500"/>
              <a:ext cx="533400" cy="540000"/>
            </a:xfrm>
            <a:prstGeom prst="cube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정육면체 65">
              <a:extLst>
                <a:ext uri="{FF2B5EF4-FFF2-40B4-BE49-F238E27FC236}">
                  <a16:creationId xmlns:a16="http://schemas.microsoft.com/office/drawing/2014/main" id="{972BE45B-9D27-49B7-A4F3-4D8CB08E0D5A}"/>
                </a:ext>
              </a:extLst>
            </p:cNvPr>
            <p:cNvSpPr/>
            <p:nvPr/>
          </p:nvSpPr>
          <p:spPr>
            <a:xfrm>
              <a:off x="7208575" y="2536137"/>
              <a:ext cx="533400" cy="2258365"/>
            </a:xfrm>
            <a:prstGeom prst="cube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36290777-D13C-47DE-85BD-2796892C2E35}"/>
                </a:ext>
              </a:extLst>
            </p:cNvPr>
            <p:cNvSpPr txBox="1"/>
            <p:nvPr/>
          </p:nvSpPr>
          <p:spPr>
            <a:xfrm>
              <a:off x="5967864" y="3977612"/>
              <a:ext cx="866985" cy="2483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V100 * 8</a:t>
              </a:r>
              <a:endParaRPr lang="ko-KR" alt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80EFBFD3-1CFD-4F6B-9B68-7433C327CCFB}"/>
                </a:ext>
              </a:extLst>
            </p:cNvPr>
            <p:cNvSpPr txBox="1"/>
            <p:nvPr/>
          </p:nvSpPr>
          <p:spPr>
            <a:xfrm>
              <a:off x="7031058" y="2259137"/>
              <a:ext cx="1150250" cy="2483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A100 * 1024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298A7263-9090-4DD6-AB2C-5EF07D3206BF}"/>
                </a:ext>
              </a:extLst>
            </p:cNvPr>
            <p:cNvSpPr txBox="1"/>
            <p:nvPr/>
          </p:nvSpPr>
          <p:spPr>
            <a:xfrm>
              <a:off x="6370375" y="5414919"/>
              <a:ext cx="1937633" cy="2759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③ GPUs</a:t>
              </a:r>
              <a:endParaRPr lang="ko-KR" alt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8BF422C4-D067-4819-A503-EA8828A68EF0}"/>
              </a:ext>
            </a:extLst>
          </p:cNvPr>
          <p:cNvSpPr txBox="1"/>
          <p:nvPr/>
        </p:nvSpPr>
        <p:spPr>
          <a:xfrm>
            <a:off x="4466343" y="4759355"/>
            <a:ext cx="15118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latin typeface="Arial" panose="020B0604020202020204" pitchFamily="34" charset="0"/>
                <a:cs typeface="Arial" panose="020B0604020202020204" pitchFamily="34" charset="0"/>
              </a:rPr>
              <a:t>Discriminative AI</a:t>
            </a:r>
            <a:r>
              <a:rPr lang="en-US" altLang="ko-KR" sz="1100" b="1" dirty="0">
                <a:latin typeface="Arial" panose="020B0604020202020204" pitchFamily="34" charset="0"/>
                <a:cs typeface="Arial" panose="020B0604020202020204" pitchFamily="34" charset="0"/>
              </a:rPr>
              <a:t>(BERT)</a:t>
            </a:r>
            <a:endParaRPr lang="ko-KR" alt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AAF218B-E19E-4A5B-B701-7A097D63C228}"/>
              </a:ext>
            </a:extLst>
          </p:cNvPr>
          <p:cNvSpPr txBox="1"/>
          <p:nvPr/>
        </p:nvSpPr>
        <p:spPr>
          <a:xfrm>
            <a:off x="5876091" y="4769403"/>
            <a:ext cx="100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latin typeface="Arial" panose="020B0604020202020204" pitchFamily="34" charset="0"/>
                <a:cs typeface="Arial" panose="020B0604020202020204" pitchFamily="34" charset="0"/>
              </a:rPr>
              <a:t>LLM</a:t>
            </a:r>
            <a:endParaRPr lang="ko-KR" alt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07BE97B-4EED-4A3A-B4E5-B880FDC17BFF}"/>
              </a:ext>
            </a:extLst>
          </p:cNvPr>
          <p:cNvSpPr txBox="1"/>
          <p:nvPr/>
        </p:nvSpPr>
        <p:spPr>
          <a:xfrm>
            <a:off x="7571701" y="4759355"/>
            <a:ext cx="1444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latin typeface="Arial" panose="020B0604020202020204" pitchFamily="34" charset="0"/>
                <a:cs typeface="Arial" panose="020B0604020202020204" pitchFamily="34" charset="0"/>
              </a:rPr>
              <a:t>Discriminative AI</a:t>
            </a:r>
            <a:r>
              <a:rPr lang="en-US" altLang="ko-KR" sz="1100" b="1" dirty="0">
                <a:latin typeface="Arial" panose="020B0604020202020204" pitchFamily="34" charset="0"/>
                <a:cs typeface="Arial" panose="020B0604020202020204" pitchFamily="34" charset="0"/>
              </a:rPr>
              <a:t>(BERT)</a:t>
            </a:r>
            <a:endParaRPr lang="ko-KR" alt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51FABC4-8CA0-4B40-AA2D-36B67EDB5423}"/>
              </a:ext>
            </a:extLst>
          </p:cNvPr>
          <p:cNvSpPr txBox="1"/>
          <p:nvPr/>
        </p:nvSpPr>
        <p:spPr>
          <a:xfrm>
            <a:off x="8910573" y="4769403"/>
            <a:ext cx="100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latin typeface="Arial" panose="020B0604020202020204" pitchFamily="34" charset="0"/>
                <a:cs typeface="Arial" panose="020B0604020202020204" pitchFamily="34" charset="0"/>
              </a:rPr>
              <a:t>LLM</a:t>
            </a:r>
            <a:endParaRPr lang="ko-KR" alt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도형 60">
            <a:extLst>
              <a:ext uri="{FF2B5EF4-FFF2-40B4-BE49-F238E27FC236}">
                <a16:creationId xmlns:a16="http://schemas.microsoft.com/office/drawing/2014/main" id="{1D230AC2-BE02-43CB-8B19-F307F705E3CD}"/>
              </a:ext>
            </a:extLst>
          </p:cNvPr>
          <p:cNvSpPr/>
          <p:nvPr/>
        </p:nvSpPr>
        <p:spPr>
          <a:xfrm rot="5400000">
            <a:off x="1531206" y="2715506"/>
            <a:ext cx="1296581" cy="884492"/>
          </a:xfrm>
          <a:prstGeom prst="swooshArrow">
            <a:avLst>
              <a:gd name="adj1" fmla="val 25000"/>
              <a:gd name="adj2" fmla="val 25000"/>
            </a:avLst>
          </a:prstGeom>
          <a:solidFill>
            <a:schemeClr val="accent6">
              <a:lumMod val="75000"/>
            </a:schemeClr>
          </a:solidFill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ko-K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도형 57">
            <a:extLst>
              <a:ext uri="{FF2B5EF4-FFF2-40B4-BE49-F238E27FC236}">
                <a16:creationId xmlns:a16="http://schemas.microsoft.com/office/drawing/2014/main" id="{A9AD4589-7BBD-422B-A8D2-CA45648E3DA1}"/>
              </a:ext>
            </a:extLst>
          </p:cNvPr>
          <p:cNvSpPr/>
          <p:nvPr/>
        </p:nvSpPr>
        <p:spPr>
          <a:xfrm rot="5159515">
            <a:off x="4922078" y="3003916"/>
            <a:ext cx="819528" cy="801967"/>
          </a:xfrm>
          <a:prstGeom prst="swooshArrow">
            <a:avLst>
              <a:gd name="adj1" fmla="val 25000"/>
              <a:gd name="adj2" fmla="val 25000"/>
            </a:avLst>
          </a:prstGeom>
          <a:solidFill>
            <a:schemeClr val="accent1">
              <a:lumMod val="75000"/>
            </a:schemeClr>
          </a:solidFill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ko-K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도형 58">
            <a:extLst>
              <a:ext uri="{FF2B5EF4-FFF2-40B4-BE49-F238E27FC236}">
                <a16:creationId xmlns:a16="http://schemas.microsoft.com/office/drawing/2014/main" id="{1651C536-844E-4A91-B711-C4F48EA8EDD2}"/>
              </a:ext>
            </a:extLst>
          </p:cNvPr>
          <p:cNvSpPr/>
          <p:nvPr/>
        </p:nvSpPr>
        <p:spPr>
          <a:xfrm rot="5400000">
            <a:off x="7893147" y="2788707"/>
            <a:ext cx="1073952" cy="801967"/>
          </a:xfrm>
          <a:prstGeom prst="swooshArrow">
            <a:avLst>
              <a:gd name="adj1" fmla="val 25000"/>
              <a:gd name="adj2" fmla="val 25000"/>
            </a:avLst>
          </a:prstGeom>
          <a:solidFill>
            <a:schemeClr val="bg1">
              <a:lumMod val="50000"/>
            </a:schemeClr>
          </a:solidFill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359CBD6-1D60-48D6-A541-C1389BA3ADF6}"/>
              </a:ext>
            </a:extLst>
          </p:cNvPr>
          <p:cNvSpPr txBox="1"/>
          <p:nvPr/>
        </p:nvSpPr>
        <p:spPr>
          <a:xfrm>
            <a:off x="6242927" y="6306794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2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53159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2F107888-8580-4891-8A6F-61335781F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468-F719-4636-B6FA-77347B84AF60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ED7908-8F01-40B8-A843-579ABD175BFE}"/>
              </a:ext>
            </a:extLst>
          </p:cNvPr>
          <p:cNvSpPr txBox="1"/>
          <p:nvPr/>
        </p:nvSpPr>
        <p:spPr>
          <a:xfrm>
            <a:off x="6242927" y="6306794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3</a:t>
            </a:r>
            <a:endParaRPr lang="ko-KR" altLang="en-US" dirty="0"/>
          </a:p>
        </p:txBody>
      </p: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0E74AC12-9A96-4EB0-A4AB-8151216598A4}"/>
              </a:ext>
            </a:extLst>
          </p:cNvPr>
          <p:cNvCxnSpPr/>
          <p:nvPr/>
        </p:nvCxnSpPr>
        <p:spPr>
          <a:xfrm>
            <a:off x="696650" y="0"/>
            <a:ext cx="0" cy="1097024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3DADBDF0-0A40-4981-9C51-AE71F05A9E08}"/>
              </a:ext>
            </a:extLst>
          </p:cNvPr>
          <p:cNvSpPr txBox="1"/>
          <p:nvPr/>
        </p:nvSpPr>
        <p:spPr>
          <a:xfrm>
            <a:off x="880428" y="469227"/>
            <a:ext cx="6943504" cy="8000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599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Generative AI Application </a:t>
            </a:r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6D6C3330-4B31-4563-8F7D-CF037129D509}"/>
              </a:ext>
            </a:extLst>
          </p:cNvPr>
          <p:cNvGrpSpPr/>
          <p:nvPr/>
        </p:nvGrpSpPr>
        <p:grpSpPr>
          <a:xfrm>
            <a:off x="1179555" y="1449725"/>
            <a:ext cx="10032529" cy="4150566"/>
            <a:chOff x="1179555" y="1449725"/>
            <a:chExt cx="10032529" cy="4150566"/>
          </a:xfrm>
        </p:grpSpPr>
        <p:sp>
          <p:nvSpPr>
            <p:cNvPr id="6" name="사각형: 둥근 모서리 5">
              <a:extLst>
                <a:ext uri="{FF2B5EF4-FFF2-40B4-BE49-F238E27FC236}">
                  <a16:creationId xmlns:a16="http://schemas.microsoft.com/office/drawing/2014/main" id="{154694CF-A993-496F-821B-5989B18005C4}"/>
                </a:ext>
              </a:extLst>
            </p:cNvPr>
            <p:cNvSpPr/>
            <p:nvPr/>
          </p:nvSpPr>
          <p:spPr>
            <a:xfrm>
              <a:off x="1179555" y="1921213"/>
              <a:ext cx="4530095" cy="367907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사각형: 둥근 모서리 13">
              <a:extLst>
                <a:ext uri="{FF2B5EF4-FFF2-40B4-BE49-F238E27FC236}">
                  <a16:creationId xmlns:a16="http://schemas.microsoft.com/office/drawing/2014/main" id="{95B4255D-1940-4346-A561-F4098193CB98}"/>
                </a:ext>
              </a:extLst>
            </p:cNvPr>
            <p:cNvSpPr/>
            <p:nvPr/>
          </p:nvSpPr>
          <p:spPr>
            <a:xfrm>
              <a:off x="6911328" y="1911391"/>
              <a:ext cx="4300756" cy="3679078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오른쪽 화살표 21">
              <a:extLst>
                <a:ext uri="{FF2B5EF4-FFF2-40B4-BE49-F238E27FC236}">
                  <a16:creationId xmlns:a16="http://schemas.microsoft.com/office/drawing/2014/main" id="{657A607B-46D2-4C2C-ACF3-D9876646D1B2}"/>
                </a:ext>
              </a:extLst>
            </p:cNvPr>
            <p:cNvSpPr/>
            <p:nvPr/>
          </p:nvSpPr>
          <p:spPr>
            <a:xfrm>
              <a:off x="6085633" y="2926094"/>
              <a:ext cx="457200" cy="1491370"/>
            </a:xfrm>
            <a:prstGeom prst="rightArrow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직사각형 15">
              <a:extLst>
                <a:ext uri="{FF2B5EF4-FFF2-40B4-BE49-F238E27FC236}">
                  <a16:creationId xmlns:a16="http://schemas.microsoft.com/office/drawing/2014/main" id="{53B41F59-B56D-49A6-AFBB-76DCF1CD22E4}"/>
                </a:ext>
              </a:extLst>
            </p:cNvPr>
            <p:cNvSpPr/>
            <p:nvPr/>
          </p:nvSpPr>
          <p:spPr>
            <a:xfrm>
              <a:off x="2709044" y="1449726"/>
              <a:ext cx="100540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AS-IS</a:t>
              </a:r>
              <a:endParaRPr lang="ko-KR" alt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900D6B15-D300-4C67-A8E4-06A53C29556A}"/>
                </a:ext>
              </a:extLst>
            </p:cNvPr>
            <p:cNvSpPr/>
            <p:nvPr/>
          </p:nvSpPr>
          <p:spPr>
            <a:xfrm>
              <a:off x="8575034" y="1449725"/>
              <a:ext cx="113608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TO-BE</a:t>
              </a:r>
              <a:endParaRPr lang="ko-KR" alt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FF7DAE7-B7E1-4250-9116-9CFD8651DC13}"/>
                </a:ext>
              </a:extLst>
            </p:cNvPr>
            <p:cNvSpPr txBox="1"/>
            <p:nvPr/>
          </p:nvSpPr>
          <p:spPr>
            <a:xfrm>
              <a:off x="1424143" y="2368798"/>
              <a:ext cx="1208601" cy="5847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Text/Image</a:t>
              </a:r>
            </a:p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Files</a:t>
              </a:r>
              <a:endParaRPr lang="ko-KR" alt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F30F6D6-A0D9-41CB-96DB-DA66B66BE8A3}"/>
                </a:ext>
              </a:extLst>
            </p:cNvPr>
            <p:cNvSpPr txBox="1"/>
            <p:nvPr/>
          </p:nvSpPr>
          <p:spPr>
            <a:xfrm>
              <a:off x="4204892" y="2368797"/>
              <a:ext cx="1091966" cy="5847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Foreign</a:t>
              </a:r>
            </a:p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Language</a:t>
              </a:r>
              <a:endParaRPr lang="ko-KR" alt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006F1E6-E1C0-4788-9324-DFFDA99B06CF}"/>
                </a:ext>
              </a:extLst>
            </p:cNvPr>
            <p:cNvSpPr txBox="1"/>
            <p:nvPr/>
          </p:nvSpPr>
          <p:spPr>
            <a:xfrm>
              <a:off x="1412318" y="3386522"/>
              <a:ext cx="891591" cy="58477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Search </a:t>
              </a:r>
            </a:p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Model</a:t>
              </a:r>
              <a:endParaRPr lang="ko-KR" alt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6F05119-4BF2-455B-8EA6-EAD99997E87A}"/>
                </a:ext>
              </a:extLst>
            </p:cNvPr>
            <p:cNvSpPr txBox="1"/>
            <p:nvPr/>
          </p:nvSpPr>
          <p:spPr>
            <a:xfrm>
              <a:off x="2798295" y="2368797"/>
              <a:ext cx="1241045" cy="5847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Patent </a:t>
              </a:r>
            </a:p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Documents</a:t>
              </a:r>
              <a:endParaRPr lang="ko-KR" alt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6B86256-EBB5-4E0A-BF41-7254EAB2EC01}"/>
                </a:ext>
              </a:extLst>
            </p:cNvPr>
            <p:cNvSpPr txBox="1"/>
            <p:nvPr/>
          </p:nvSpPr>
          <p:spPr>
            <a:xfrm>
              <a:off x="2589839" y="3395312"/>
              <a:ext cx="1386918" cy="58477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Classification</a:t>
              </a:r>
            </a:p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Model</a:t>
              </a:r>
              <a:endParaRPr lang="ko-KR" alt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D2328F0-D82A-403A-8C7A-4A78FB6F2693}"/>
                </a:ext>
              </a:extLst>
            </p:cNvPr>
            <p:cNvSpPr txBox="1"/>
            <p:nvPr/>
          </p:nvSpPr>
          <p:spPr>
            <a:xfrm>
              <a:off x="4154373" y="3379391"/>
              <a:ext cx="1183337" cy="58477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Translation</a:t>
              </a:r>
            </a:p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Model</a:t>
              </a:r>
              <a:endParaRPr lang="ko-KR" alt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47B89D9-2406-4611-BEE7-F63A9B22B5EA}"/>
                </a:ext>
              </a:extLst>
            </p:cNvPr>
            <p:cNvSpPr txBox="1"/>
            <p:nvPr/>
          </p:nvSpPr>
          <p:spPr>
            <a:xfrm>
              <a:off x="1412318" y="4430145"/>
              <a:ext cx="891591" cy="58477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Search </a:t>
              </a:r>
            </a:p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Service</a:t>
              </a:r>
              <a:endParaRPr lang="ko-KR" alt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9436396-4133-4E0F-B4C9-FE32CA2FFCD3}"/>
                </a:ext>
              </a:extLst>
            </p:cNvPr>
            <p:cNvSpPr txBox="1"/>
            <p:nvPr/>
          </p:nvSpPr>
          <p:spPr>
            <a:xfrm>
              <a:off x="2589839" y="4430144"/>
              <a:ext cx="1386918" cy="58477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Classification</a:t>
              </a:r>
            </a:p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Service</a:t>
              </a:r>
              <a:endParaRPr lang="ko-KR" alt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5D98EA94-F5B0-4C1F-89D4-4D713667C080}"/>
                </a:ext>
              </a:extLst>
            </p:cNvPr>
            <p:cNvSpPr txBox="1"/>
            <p:nvPr/>
          </p:nvSpPr>
          <p:spPr>
            <a:xfrm>
              <a:off x="4154372" y="4430144"/>
              <a:ext cx="1183337" cy="58477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Translation</a:t>
              </a:r>
            </a:p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Service</a:t>
              </a:r>
              <a:endParaRPr lang="ko-KR" alt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화살표: 아래쪽 28">
              <a:extLst>
                <a:ext uri="{FF2B5EF4-FFF2-40B4-BE49-F238E27FC236}">
                  <a16:creationId xmlns:a16="http://schemas.microsoft.com/office/drawing/2014/main" id="{3EA684B6-9956-4D23-879E-EB52E11C7529}"/>
                </a:ext>
              </a:extLst>
            </p:cNvPr>
            <p:cNvSpPr/>
            <p:nvPr/>
          </p:nvSpPr>
          <p:spPr>
            <a:xfrm>
              <a:off x="1734198" y="3021404"/>
              <a:ext cx="247829" cy="29555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화살표: 아래쪽 29">
              <a:extLst>
                <a:ext uri="{FF2B5EF4-FFF2-40B4-BE49-F238E27FC236}">
                  <a16:creationId xmlns:a16="http://schemas.microsoft.com/office/drawing/2014/main" id="{728FD68F-FBDC-4E10-A7C0-3C22B50CE57E}"/>
                </a:ext>
              </a:extLst>
            </p:cNvPr>
            <p:cNvSpPr/>
            <p:nvPr/>
          </p:nvSpPr>
          <p:spPr>
            <a:xfrm>
              <a:off x="3183705" y="3045706"/>
              <a:ext cx="247829" cy="29555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화살표: 아래쪽 30">
              <a:extLst>
                <a:ext uri="{FF2B5EF4-FFF2-40B4-BE49-F238E27FC236}">
                  <a16:creationId xmlns:a16="http://schemas.microsoft.com/office/drawing/2014/main" id="{90B76801-FC30-4593-BA33-9072DC0764EC}"/>
                </a:ext>
              </a:extLst>
            </p:cNvPr>
            <p:cNvSpPr/>
            <p:nvPr/>
          </p:nvSpPr>
          <p:spPr>
            <a:xfrm>
              <a:off x="4566284" y="3058353"/>
              <a:ext cx="247829" cy="29555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화살표: 아래쪽 31">
              <a:extLst>
                <a:ext uri="{FF2B5EF4-FFF2-40B4-BE49-F238E27FC236}">
                  <a16:creationId xmlns:a16="http://schemas.microsoft.com/office/drawing/2014/main" id="{96BEBB58-CD6A-4CB8-9A26-4DE4201FF8A4}"/>
                </a:ext>
              </a:extLst>
            </p:cNvPr>
            <p:cNvSpPr/>
            <p:nvPr/>
          </p:nvSpPr>
          <p:spPr>
            <a:xfrm>
              <a:off x="1717365" y="4040036"/>
              <a:ext cx="247829" cy="29555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화살표: 아래쪽 32">
              <a:extLst>
                <a:ext uri="{FF2B5EF4-FFF2-40B4-BE49-F238E27FC236}">
                  <a16:creationId xmlns:a16="http://schemas.microsoft.com/office/drawing/2014/main" id="{DBFC009E-26A1-467F-BFF7-56E1E020389B}"/>
                </a:ext>
              </a:extLst>
            </p:cNvPr>
            <p:cNvSpPr/>
            <p:nvPr/>
          </p:nvSpPr>
          <p:spPr>
            <a:xfrm>
              <a:off x="3183704" y="4076985"/>
              <a:ext cx="247829" cy="29555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화살표: 아래쪽 33">
              <a:extLst>
                <a:ext uri="{FF2B5EF4-FFF2-40B4-BE49-F238E27FC236}">
                  <a16:creationId xmlns:a16="http://schemas.microsoft.com/office/drawing/2014/main" id="{4BCA53CE-42C6-4E6E-9A9A-07AD46B0C688}"/>
                </a:ext>
              </a:extLst>
            </p:cNvPr>
            <p:cNvSpPr/>
            <p:nvPr/>
          </p:nvSpPr>
          <p:spPr>
            <a:xfrm>
              <a:off x="4549451" y="4076985"/>
              <a:ext cx="247829" cy="29555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B101689-4F5E-4979-A430-4A6C82246C30}"/>
                </a:ext>
              </a:extLst>
            </p:cNvPr>
            <p:cNvSpPr txBox="1"/>
            <p:nvPr/>
          </p:nvSpPr>
          <p:spPr>
            <a:xfrm>
              <a:off x="7366433" y="2341319"/>
              <a:ext cx="3384178" cy="33855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All  Kinds of Data</a:t>
              </a:r>
              <a:endParaRPr lang="ko-KR" alt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40E71A88-674F-4096-A2BD-8F8E747DD3F9}"/>
                </a:ext>
              </a:extLst>
            </p:cNvPr>
            <p:cNvSpPr txBox="1"/>
            <p:nvPr/>
          </p:nvSpPr>
          <p:spPr>
            <a:xfrm>
              <a:off x="7366433" y="3205284"/>
              <a:ext cx="3384178" cy="58279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square" rtlCol="0" anchor="ctr" anchorCtr="1">
              <a:noAutofit/>
            </a:bodyPr>
            <a:lstStyle/>
            <a:p>
              <a:pPr algn="ctr"/>
              <a:r>
                <a:rPr lang="en-US" altLang="ko-KR" sz="2400" dirty="0">
                  <a:latin typeface="Arial" panose="020B0604020202020204" pitchFamily="34" charset="0"/>
                  <a:cs typeface="Arial" panose="020B0604020202020204" pitchFamily="34" charset="0"/>
                </a:rPr>
                <a:t>Generative AI(LLM)</a:t>
              </a:r>
              <a:endParaRPr lang="ko-KR" alt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8DEC7B93-0371-49EE-9E70-8C51138E24B3}"/>
                </a:ext>
              </a:extLst>
            </p:cNvPr>
            <p:cNvSpPr txBox="1"/>
            <p:nvPr/>
          </p:nvSpPr>
          <p:spPr>
            <a:xfrm>
              <a:off x="7136518" y="4442837"/>
              <a:ext cx="891591" cy="58477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Search </a:t>
              </a:r>
            </a:p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Service</a:t>
              </a:r>
              <a:endParaRPr lang="ko-KR" alt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93DF1E94-AE4F-4814-82D3-53BF649835B5}"/>
                </a:ext>
              </a:extLst>
            </p:cNvPr>
            <p:cNvSpPr txBox="1"/>
            <p:nvPr/>
          </p:nvSpPr>
          <p:spPr>
            <a:xfrm>
              <a:off x="8142249" y="4433844"/>
              <a:ext cx="1386918" cy="58477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Classification</a:t>
              </a:r>
            </a:p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Service</a:t>
              </a:r>
              <a:endParaRPr lang="ko-KR" alt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EC6DA754-9033-4857-9331-82BD62AC1CA6}"/>
                </a:ext>
              </a:extLst>
            </p:cNvPr>
            <p:cNvSpPr txBox="1"/>
            <p:nvPr/>
          </p:nvSpPr>
          <p:spPr>
            <a:xfrm>
              <a:off x="9652765" y="4430156"/>
              <a:ext cx="1183337" cy="58477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Translation</a:t>
              </a:r>
            </a:p>
            <a:p>
              <a:pPr algn="ctr"/>
              <a:r>
                <a:rPr lang="en-US" altLang="ko-KR" sz="1600" dirty="0">
                  <a:latin typeface="Arial" panose="020B0604020202020204" pitchFamily="34" charset="0"/>
                  <a:cs typeface="Arial" panose="020B0604020202020204" pitchFamily="34" charset="0"/>
                </a:rPr>
                <a:t>Service</a:t>
              </a:r>
              <a:endParaRPr lang="ko-KR" alt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화살표: 아래쪽 40">
              <a:extLst>
                <a:ext uri="{FF2B5EF4-FFF2-40B4-BE49-F238E27FC236}">
                  <a16:creationId xmlns:a16="http://schemas.microsoft.com/office/drawing/2014/main" id="{79937564-3B71-4298-A292-17169486F910}"/>
                </a:ext>
              </a:extLst>
            </p:cNvPr>
            <p:cNvSpPr/>
            <p:nvPr/>
          </p:nvSpPr>
          <p:spPr>
            <a:xfrm>
              <a:off x="8923451" y="2805793"/>
              <a:ext cx="247829" cy="29555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화살표: 아래쪽 41">
              <a:extLst>
                <a:ext uri="{FF2B5EF4-FFF2-40B4-BE49-F238E27FC236}">
                  <a16:creationId xmlns:a16="http://schemas.microsoft.com/office/drawing/2014/main" id="{A52491AF-D9C9-45C6-9167-6130B3265476}"/>
                </a:ext>
              </a:extLst>
            </p:cNvPr>
            <p:cNvSpPr/>
            <p:nvPr/>
          </p:nvSpPr>
          <p:spPr>
            <a:xfrm>
              <a:off x="7557416" y="3956261"/>
              <a:ext cx="247829" cy="29555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화살표: 아래쪽 42">
              <a:extLst>
                <a:ext uri="{FF2B5EF4-FFF2-40B4-BE49-F238E27FC236}">
                  <a16:creationId xmlns:a16="http://schemas.microsoft.com/office/drawing/2014/main" id="{7B21FEE6-24FA-4BB2-9AAB-70622221B9DD}"/>
                </a:ext>
              </a:extLst>
            </p:cNvPr>
            <p:cNvSpPr/>
            <p:nvPr/>
          </p:nvSpPr>
          <p:spPr>
            <a:xfrm>
              <a:off x="8875520" y="3973768"/>
              <a:ext cx="247829" cy="29555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화살표: 아래쪽 43">
              <a:extLst>
                <a:ext uri="{FF2B5EF4-FFF2-40B4-BE49-F238E27FC236}">
                  <a16:creationId xmlns:a16="http://schemas.microsoft.com/office/drawing/2014/main" id="{92DB79EA-89C0-406A-B9C9-E879B328E035}"/>
                </a:ext>
              </a:extLst>
            </p:cNvPr>
            <p:cNvSpPr/>
            <p:nvPr/>
          </p:nvSpPr>
          <p:spPr>
            <a:xfrm>
              <a:off x="10016211" y="3956261"/>
              <a:ext cx="247829" cy="29555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36" name="Picture 3" descr="C:\Users\kipo\Desktop\특망자료전송\특망자료전송\배경작업-13.png">
            <a:extLst>
              <a:ext uri="{FF2B5EF4-FFF2-40B4-BE49-F238E27FC236}">
                <a16:creationId xmlns:a16="http://schemas.microsoft.com/office/drawing/2014/main" id="{94F2F628-8A3F-4175-ABAE-F94DBB580F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3576" y="6378874"/>
            <a:ext cx="2350247" cy="229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8696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 descr="C:\Users\kipo\Desktop\특망자료전송\특망자료전송\배경작업-9.png">
            <a:extLst>
              <a:ext uri="{FF2B5EF4-FFF2-40B4-BE49-F238E27FC236}">
                <a16:creationId xmlns:a16="http://schemas.microsoft.com/office/drawing/2014/main" id="{9490455D-EE3B-4FA4-A380-BDF6A12430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0617" y="0"/>
            <a:ext cx="12157436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24AA4B51-8E4F-419A-80E9-42977BE58DAF}"/>
              </a:ext>
            </a:extLst>
          </p:cNvPr>
          <p:cNvCxnSpPr/>
          <p:nvPr/>
        </p:nvCxnSpPr>
        <p:spPr>
          <a:xfrm>
            <a:off x="696650" y="0"/>
            <a:ext cx="0" cy="1097024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>
            <a:extLst>
              <a:ext uri="{FF2B5EF4-FFF2-40B4-BE49-F238E27FC236}">
                <a16:creationId xmlns:a16="http://schemas.microsoft.com/office/drawing/2014/main" id="{E424ECAE-3564-4E31-88BF-52880258C394}"/>
              </a:ext>
            </a:extLst>
          </p:cNvPr>
          <p:cNvSpPr/>
          <p:nvPr/>
        </p:nvSpPr>
        <p:spPr>
          <a:xfrm>
            <a:off x="2205" y="6740602"/>
            <a:ext cx="12187592" cy="1178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4BB7B-8E56-41DB-A1FE-E55F97DD02F5}"/>
              </a:ext>
            </a:extLst>
          </p:cNvPr>
          <p:cNvSpPr txBox="1"/>
          <p:nvPr/>
        </p:nvSpPr>
        <p:spPr>
          <a:xfrm>
            <a:off x="880428" y="469227"/>
            <a:ext cx="5011308" cy="8000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599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Future Challenges</a:t>
            </a:r>
          </a:p>
        </p:txBody>
      </p:sp>
      <p:pic>
        <p:nvPicPr>
          <p:cNvPr id="13" name="Picture 3" descr="C:\Users\kipo\Desktop\특망자료전송\특망자료전송\배경작업-13.png">
            <a:extLst>
              <a:ext uri="{FF2B5EF4-FFF2-40B4-BE49-F238E27FC236}">
                <a16:creationId xmlns:a16="http://schemas.microsoft.com/office/drawing/2014/main" id="{C5AD6D52-E6E2-4755-9783-B2E14270D1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3576" y="6378874"/>
            <a:ext cx="2350247" cy="229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481BC98B-125A-4628-93A9-377DC4EAB7F7}"/>
              </a:ext>
            </a:extLst>
          </p:cNvPr>
          <p:cNvSpPr/>
          <p:nvPr/>
        </p:nvSpPr>
        <p:spPr>
          <a:xfrm>
            <a:off x="2660815" y="1401806"/>
            <a:ext cx="6835806" cy="4882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>
                <a:latin typeface="Arial" panose="020B0604020202020204" pitchFamily="34" charset="0"/>
                <a:cs typeface="Arial" panose="020B0604020202020204" pitchFamily="34" charset="0"/>
              </a:rPr>
              <a:t>LLM Pilot Development (2023~)</a:t>
            </a:r>
            <a:endParaRPr lang="ko-KR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다이어그램 7">
            <a:extLst>
              <a:ext uri="{FF2B5EF4-FFF2-40B4-BE49-F238E27FC236}">
                <a16:creationId xmlns:a16="http://schemas.microsoft.com/office/drawing/2014/main" id="{F174BCB4-59C4-4DC7-BD05-9C4B7C416A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2489743"/>
              </p:ext>
            </p:extLst>
          </p:nvPr>
        </p:nvGraphicFramePr>
        <p:xfrm>
          <a:off x="1011067" y="2064375"/>
          <a:ext cx="9941823" cy="4248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2A3707C-4636-4954-ADB0-5F4275C076FA}"/>
              </a:ext>
            </a:extLst>
          </p:cNvPr>
          <p:cNvSpPr txBox="1"/>
          <p:nvPr/>
        </p:nvSpPr>
        <p:spPr>
          <a:xfrm>
            <a:off x="6242927" y="6306794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3415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kipo\Desktop\특망자료전송\특망자료전송\배경작업-1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5" y="442413"/>
            <a:ext cx="12187592" cy="6442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717881" y="2588893"/>
            <a:ext cx="42867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60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  <a:endParaRPr lang="ko-KR" altLang="en-US" sz="6000" b="1" i="1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3" descr="C:\Users\kipo\Desktop\특망자료전송\특망자료전송\배경작업-1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3576" y="6511362"/>
            <a:ext cx="2350247" cy="229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8461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22567</TotalTime>
  <Words>161</Words>
  <Application>Microsoft Office PowerPoint</Application>
  <PresentationFormat>Widescreen</PresentationFormat>
  <Paragraphs>68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맑은 고딕</vt:lpstr>
      <vt:lpstr>Arial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Citation of Prior Art Progress and Next Steps</dc:title>
  <dc:creator>Korean Intellectual Property Office</dc:creator>
  <cp:lastModifiedBy>DALY Alica</cp:lastModifiedBy>
  <cp:revision>1229</cp:revision>
  <cp:lastPrinted>2020-12-04T07:20:07Z</cp:lastPrinted>
  <dcterms:created xsi:type="dcterms:W3CDTF">2016-12-16T02:27:16Z</dcterms:created>
  <dcterms:modified xsi:type="dcterms:W3CDTF">2023-09-18T08:46:11Z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0773ee6-353b-4fb9-a59d-0b94c8c67bea_Enabled">
    <vt:lpwstr>true</vt:lpwstr>
  </property>
  <property fmtid="{D5CDD505-2E9C-101B-9397-08002B2CF9AE}" pid="3" name="MSIP_Label_20773ee6-353b-4fb9-a59d-0b94c8c67bea_SetDate">
    <vt:lpwstr>2023-09-18T08:46:07Z</vt:lpwstr>
  </property>
  <property fmtid="{D5CDD505-2E9C-101B-9397-08002B2CF9AE}" pid="4" name="MSIP_Label_20773ee6-353b-4fb9-a59d-0b94c8c67bea_Method">
    <vt:lpwstr>Privileged</vt:lpwstr>
  </property>
  <property fmtid="{D5CDD505-2E9C-101B-9397-08002B2CF9AE}" pid="5" name="MSIP_Label_20773ee6-353b-4fb9-a59d-0b94c8c67bea_Name">
    <vt:lpwstr>No markings</vt:lpwstr>
  </property>
  <property fmtid="{D5CDD505-2E9C-101B-9397-08002B2CF9AE}" pid="6" name="MSIP_Label_20773ee6-353b-4fb9-a59d-0b94c8c67bea_SiteId">
    <vt:lpwstr>faa31b06-8ccc-48c9-867f-f7510dd11c02</vt:lpwstr>
  </property>
  <property fmtid="{D5CDD505-2E9C-101B-9397-08002B2CF9AE}" pid="7" name="MSIP_Label_20773ee6-353b-4fb9-a59d-0b94c8c67bea_ActionId">
    <vt:lpwstr>4d0878be-8914-4ab3-96d6-c369a4280a57</vt:lpwstr>
  </property>
  <property fmtid="{D5CDD505-2E9C-101B-9397-08002B2CF9AE}" pid="8" name="MSIP_Label_20773ee6-353b-4fb9-a59d-0b94c8c67bea_ContentBits">
    <vt:lpwstr>0</vt:lpwstr>
  </property>
</Properties>
</file>