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9E_B8BBD0FF.xml" ContentType="application/vnd.ms-powerpoint.comments+xml"/>
  <Override PartName="/ppt/notesSlides/notesSlide3.xml" ContentType="application/vnd.openxmlformats-officedocument.presentationml.notesSlide+xml"/>
  <Override PartName="/ppt/comments/modernComment_195_50BB4361.xml" ContentType="application/vnd.ms-powerpoint.comment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414" r:id="rId3"/>
    <p:sldId id="405" r:id="rId4"/>
    <p:sldId id="480" r:id="rId5"/>
    <p:sldId id="498" r:id="rId6"/>
    <p:sldId id="418" r:id="rId7"/>
    <p:sldId id="459" r:id="rId8"/>
    <p:sldId id="412" r:id="rId9"/>
    <p:sldId id="499" r:id="rId10"/>
  </p:sldIdLst>
  <p:sldSz cx="9144000" cy="6858000" type="screen4x3"/>
  <p:notesSz cx="6858000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49FCCB-BF82-EAAD-081D-A4370ABE1E34}" name="Sánchez Pereyra, Carmen" initials="SPC" userId="Sánchez Pereyra, Carmen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 Finster" initials="J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5A"/>
    <a:srgbClr val="629DD1"/>
    <a:srgbClr val="EA5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83673" autoAdjust="0"/>
  </p:normalViewPr>
  <p:slideViewPr>
    <p:cSldViewPr>
      <p:cViewPr varScale="1">
        <p:scale>
          <a:sx n="93" d="100"/>
          <a:sy n="93" d="100"/>
        </p:scale>
        <p:origin x="13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3984" y="114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modernComment_195_50BB436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9099221-05C3-4B27-936A-B47D6AF26FEB}" authorId="{5649FCCB-BF82-EAAD-081D-A4370ABE1E34}" created="2022-09-06T19:39:49.49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54449761" sldId="405"/>
      <ac:spMk id="3" creationId="{00000000-0000-0000-0000-000000000000}"/>
    </ac:deMkLst>
    <p188:txBody>
      <a:bodyPr/>
      <a:lstStyle/>
      <a:p>
        <a:r>
          <a:rPr lang="es-ES"/>
          <a:t>Weiter recherchieren</a:t>
        </a:r>
      </a:p>
    </p188:txBody>
  </p188:cm>
</p188:cmLst>
</file>

<file path=ppt/comments/modernComment_19E_B8BBD0F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D490FB4-983A-48D8-A0B6-83CA31E668D0}" authorId="{5649FCCB-BF82-EAAD-081D-A4370ABE1E34}" created="2022-09-06T15:37:42.50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099316479" sldId="414"/>
      <ac:spMk id="41" creationId="{00000000-0000-0000-0000-000000000000}"/>
    </ac:deMkLst>
    <p188:replyLst>
      <p188:reply id="{6398BF02-A6B6-4BB0-9E65-23F43BBD2263}" authorId="{5649FCCB-BF82-EAAD-081D-A4370ABE1E34}" created="2022-09-06T15:38:12.269">
        <p188:txBody>
          <a:bodyPr/>
          <a:lstStyle/>
          <a:p>
            <a:r>
              <a:rPr lang="es-ES"/>
              <a:t>What kind of likn
</a:t>
            </a:r>
          </a:p>
        </p188:txBody>
      </p188:reply>
    </p188:replyLst>
    <p188:txBody>
      <a:bodyPr/>
      <a:lstStyle/>
      <a:p>
        <a:r>
          <a:rPr lang="es-ES"/>
          <a:t>Folie 16 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ABD710-28F2-43A0-B94C-11E6D6AD3EC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D70A8F6-9686-4318-BA95-529B0A9282B2}">
      <dgm:prSet phldrT="[Text]" custT="1"/>
      <dgm:spPr/>
      <dgm:t>
        <a:bodyPr/>
        <a:lstStyle/>
        <a:p>
          <a:pPr algn="ctr" rtl="0"/>
          <a:r>
            <a:rPr lang="en-GB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AI system as a tool for </a:t>
          </a:r>
          <a:r>
            <a:rPr lang="en-GB" sz="2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human</a:t>
          </a:r>
          <a:r>
            <a:rPr lang="en-GB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 expression?</a:t>
          </a:r>
          <a:endParaRPr lang="de-DE" sz="2400" dirty="0"/>
        </a:p>
      </dgm:t>
    </dgm:pt>
    <dgm:pt modelId="{B5DBFB0A-FA00-4125-BCF7-CA5B42429615}" type="parTrans" cxnId="{1C4D1C39-2757-4A2D-9F87-A334053C0BFC}">
      <dgm:prSet/>
      <dgm:spPr/>
      <dgm:t>
        <a:bodyPr/>
        <a:lstStyle/>
        <a:p>
          <a:endParaRPr lang="de-DE"/>
        </a:p>
      </dgm:t>
    </dgm:pt>
    <dgm:pt modelId="{9E37EEB4-2F2B-4532-8814-EACB00B9AB3A}" type="sibTrans" cxnId="{1C4D1C39-2757-4A2D-9F87-A334053C0BFC}">
      <dgm:prSet/>
      <dgm:spPr/>
      <dgm:t>
        <a:bodyPr/>
        <a:lstStyle/>
        <a:p>
          <a:endParaRPr lang="de-DE"/>
        </a:p>
      </dgm:t>
    </dgm:pt>
    <dgm:pt modelId="{D02E3C23-8924-4BE7-AB04-4BB79EE5D24D}">
      <dgm:prSet custT="1"/>
      <dgm:spPr/>
      <dgm:t>
        <a:bodyPr/>
        <a:lstStyle/>
        <a:p>
          <a:pPr algn="ctr" rtl="0"/>
          <a:r>
            <a:rPr kumimoji="0" lang="es-ES" sz="24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/>
              <a:ea typeface="Calibri"/>
              <a:cs typeface="Calibri"/>
              <a:sym typeface="Calibri"/>
            </a:rPr>
            <a:t>No, AI </a:t>
          </a:r>
          <a:r>
            <a:rPr kumimoji="0" lang="es-ES" sz="2400" b="1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Calibri"/>
              <a:ea typeface="Calibri"/>
              <a:cs typeface="Calibri"/>
              <a:sym typeface="Calibri"/>
            </a:rPr>
            <a:t>system</a:t>
          </a:r>
          <a:r>
            <a:rPr kumimoji="0" lang="es-ES" sz="24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/>
              <a:ea typeface="Calibri"/>
              <a:cs typeface="Calibri"/>
              <a:sym typeface="Calibri"/>
            </a:rPr>
            <a:t> as </a:t>
          </a:r>
          <a:r>
            <a:rPr kumimoji="0" lang="es-ES" sz="2400" b="1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Calibri"/>
              <a:ea typeface="Calibri"/>
              <a:cs typeface="Calibri"/>
              <a:sym typeface="Calibri"/>
            </a:rPr>
            <a:t>independent</a:t>
          </a:r>
          <a:r>
            <a:rPr kumimoji="0" lang="es-ES" sz="24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/>
              <a:ea typeface="Calibri"/>
              <a:cs typeface="Calibri"/>
              <a:sym typeface="Calibri"/>
            </a:rPr>
            <a:t> </a:t>
          </a:r>
          <a:r>
            <a:rPr kumimoji="0" lang="es-ES" sz="2400" b="1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Calibri"/>
              <a:ea typeface="Calibri"/>
              <a:cs typeface="Calibri"/>
              <a:sym typeface="Calibri"/>
            </a:rPr>
            <a:t>content</a:t>
          </a:r>
          <a:r>
            <a:rPr kumimoji="0" lang="es-ES" sz="24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/>
              <a:ea typeface="Calibri"/>
              <a:cs typeface="Calibri"/>
              <a:sym typeface="Calibri"/>
            </a:rPr>
            <a:t> </a:t>
          </a:r>
          <a:r>
            <a:rPr kumimoji="0" lang="es-ES" sz="2400" b="1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Calibri"/>
              <a:ea typeface="Calibri"/>
              <a:cs typeface="Calibri"/>
              <a:sym typeface="Calibri"/>
            </a:rPr>
            <a:t>producer</a:t>
          </a:r>
          <a:endParaRPr lang="es-ES" sz="2400" b="1" i="0" dirty="0">
            <a:solidFill>
              <a:schemeClr val="bg1"/>
            </a:solidFill>
          </a:endParaRPr>
        </a:p>
      </dgm:t>
    </dgm:pt>
    <dgm:pt modelId="{6E073B88-1A3F-461F-9D51-4F775C0B9156}" type="parTrans" cxnId="{CA84EBC1-5D4F-4283-85CE-B103722A06DD}">
      <dgm:prSet/>
      <dgm:spPr/>
      <dgm:t>
        <a:bodyPr/>
        <a:lstStyle/>
        <a:p>
          <a:endParaRPr lang="de-DE"/>
        </a:p>
      </dgm:t>
    </dgm:pt>
    <dgm:pt modelId="{0BD5B462-BF08-4FD4-AB00-80A4DA116A5E}" type="sibTrans" cxnId="{CA84EBC1-5D4F-4283-85CE-B103722A06DD}">
      <dgm:prSet/>
      <dgm:spPr/>
      <dgm:t>
        <a:bodyPr/>
        <a:lstStyle/>
        <a:p>
          <a:endParaRPr lang="de-DE"/>
        </a:p>
      </dgm:t>
    </dgm:pt>
    <dgm:pt modelId="{650AAA87-BCAA-4360-9CC8-E010E31F51B2}" type="pres">
      <dgm:prSet presAssocID="{BCABD710-28F2-43A0-B94C-11E6D6AD3EC7}" presName="Name0" presStyleCnt="0">
        <dgm:presLayoutVars>
          <dgm:chMax val="7"/>
          <dgm:chPref val="7"/>
          <dgm:dir/>
        </dgm:presLayoutVars>
      </dgm:prSet>
      <dgm:spPr/>
    </dgm:pt>
    <dgm:pt modelId="{ECCDE18B-FDD4-411E-A206-5DDA4DA6EA85}" type="pres">
      <dgm:prSet presAssocID="{BCABD710-28F2-43A0-B94C-11E6D6AD3EC7}" presName="Name1" presStyleCnt="0"/>
      <dgm:spPr/>
    </dgm:pt>
    <dgm:pt modelId="{17B133F7-AB0B-4F6C-94FE-FE61E52C178C}" type="pres">
      <dgm:prSet presAssocID="{BCABD710-28F2-43A0-B94C-11E6D6AD3EC7}" presName="cycle" presStyleCnt="0"/>
      <dgm:spPr/>
    </dgm:pt>
    <dgm:pt modelId="{02D77CCA-E60E-4AFE-BDE5-0D6FCFF4B0D8}" type="pres">
      <dgm:prSet presAssocID="{BCABD710-28F2-43A0-B94C-11E6D6AD3EC7}" presName="srcNode" presStyleLbl="node1" presStyleIdx="0" presStyleCnt="2"/>
      <dgm:spPr/>
    </dgm:pt>
    <dgm:pt modelId="{9A441CA5-FAE3-439A-ABDA-8D7FECE58C58}" type="pres">
      <dgm:prSet presAssocID="{BCABD710-28F2-43A0-B94C-11E6D6AD3EC7}" presName="conn" presStyleLbl="parChTrans1D2" presStyleIdx="0" presStyleCnt="1"/>
      <dgm:spPr/>
    </dgm:pt>
    <dgm:pt modelId="{970E499C-D46A-4EBC-B77D-42E034256089}" type="pres">
      <dgm:prSet presAssocID="{BCABD710-28F2-43A0-B94C-11E6D6AD3EC7}" presName="extraNode" presStyleLbl="node1" presStyleIdx="0" presStyleCnt="2"/>
      <dgm:spPr/>
    </dgm:pt>
    <dgm:pt modelId="{54453040-FF5F-45B2-B449-46FE67921892}" type="pres">
      <dgm:prSet presAssocID="{BCABD710-28F2-43A0-B94C-11E6D6AD3EC7}" presName="dstNode" presStyleLbl="node1" presStyleIdx="0" presStyleCnt="2"/>
      <dgm:spPr/>
    </dgm:pt>
    <dgm:pt modelId="{36ADB4FA-DED9-4D71-A99A-7DEED9067FB3}" type="pres">
      <dgm:prSet presAssocID="{DD70A8F6-9686-4318-BA95-529B0A9282B2}" presName="text_1" presStyleLbl="node1" presStyleIdx="0" presStyleCnt="2" custScaleX="94997" custLinFactNeighborX="2621" custLinFactNeighborY="5819">
        <dgm:presLayoutVars>
          <dgm:bulletEnabled val="1"/>
        </dgm:presLayoutVars>
      </dgm:prSet>
      <dgm:spPr/>
    </dgm:pt>
    <dgm:pt modelId="{09143AF4-DFA9-4603-99DD-8E81B4CEE972}" type="pres">
      <dgm:prSet presAssocID="{DD70A8F6-9686-4318-BA95-529B0A9282B2}" presName="accent_1" presStyleCnt="0"/>
      <dgm:spPr/>
    </dgm:pt>
    <dgm:pt modelId="{91EAAD4F-DC47-4D28-9634-E83A97B7C259}" type="pres">
      <dgm:prSet presAssocID="{DD70A8F6-9686-4318-BA95-529B0A9282B2}" presName="accentRepeatNode" presStyleLbl="solidFgAcc1" presStyleIdx="0" presStyleCnt="2"/>
      <dgm:spPr/>
    </dgm:pt>
    <dgm:pt modelId="{3CA85BCF-556B-44EC-8868-3DCD78A20C6F}" type="pres">
      <dgm:prSet presAssocID="{D02E3C23-8924-4BE7-AB04-4BB79EE5D24D}" presName="text_2" presStyleLbl="node1" presStyleIdx="1" presStyleCnt="2">
        <dgm:presLayoutVars>
          <dgm:bulletEnabled val="1"/>
        </dgm:presLayoutVars>
      </dgm:prSet>
      <dgm:spPr/>
    </dgm:pt>
    <dgm:pt modelId="{BC458153-A789-45B1-8E5C-4E103F04552A}" type="pres">
      <dgm:prSet presAssocID="{D02E3C23-8924-4BE7-AB04-4BB79EE5D24D}" presName="accent_2" presStyleCnt="0"/>
      <dgm:spPr/>
    </dgm:pt>
    <dgm:pt modelId="{1CCA3110-5E97-4A85-AC04-B44C9138FC9A}" type="pres">
      <dgm:prSet presAssocID="{D02E3C23-8924-4BE7-AB04-4BB79EE5D24D}" presName="accentRepeatNode" presStyleLbl="solidFgAcc1" presStyleIdx="1" presStyleCnt="2"/>
      <dgm:spPr/>
    </dgm:pt>
  </dgm:ptLst>
  <dgm:cxnLst>
    <dgm:cxn modelId="{9BE83F10-CF1D-40C8-9A66-7DB6B844BAE0}" type="presOf" srcId="{DD70A8F6-9686-4318-BA95-529B0A9282B2}" destId="{36ADB4FA-DED9-4D71-A99A-7DEED9067FB3}" srcOrd="0" destOrd="0" presId="urn:microsoft.com/office/officeart/2008/layout/VerticalCurvedList"/>
    <dgm:cxn modelId="{1C4D1C39-2757-4A2D-9F87-A334053C0BFC}" srcId="{BCABD710-28F2-43A0-B94C-11E6D6AD3EC7}" destId="{DD70A8F6-9686-4318-BA95-529B0A9282B2}" srcOrd="0" destOrd="0" parTransId="{B5DBFB0A-FA00-4125-BCF7-CA5B42429615}" sibTransId="{9E37EEB4-2F2B-4532-8814-EACB00B9AB3A}"/>
    <dgm:cxn modelId="{E29ADD6E-EE74-4E10-9F06-6120D7E86662}" type="presOf" srcId="{9E37EEB4-2F2B-4532-8814-EACB00B9AB3A}" destId="{9A441CA5-FAE3-439A-ABDA-8D7FECE58C58}" srcOrd="0" destOrd="0" presId="urn:microsoft.com/office/officeart/2008/layout/VerticalCurvedList"/>
    <dgm:cxn modelId="{35419471-6B84-42D7-84CB-41AE75C3B6AF}" type="presOf" srcId="{BCABD710-28F2-43A0-B94C-11E6D6AD3EC7}" destId="{650AAA87-BCAA-4360-9CC8-E010E31F51B2}" srcOrd="0" destOrd="0" presId="urn:microsoft.com/office/officeart/2008/layout/VerticalCurvedList"/>
    <dgm:cxn modelId="{D6C9E359-5EEC-43C7-A531-14ABF427FC34}" type="presOf" srcId="{D02E3C23-8924-4BE7-AB04-4BB79EE5D24D}" destId="{3CA85BCF-556B-44EC-8868-3DCD78A20C6F}" srcOrd="0" destOrd="0" presId="urn:microsoft.com/office/officeart/2008/layout/VerticalCurvedList"/>
    <dgm:cxn modelId="{CA84EBC1-5D4F-4283-85CE-B103722A06DD}" srcId="{BCABD710-28F2-43A0-B94C-11E6D6AD3EC7}" destId="{D02E3C23-8924-4BE7-AB04-4BB79EE5D24D}" srcOrd="1" destOrd="0" parTransId="{6E073B88-1A3F-461F-9D51-4F775C0B9156}" sibTransId="{0BD5B462-BF08-4FD4-AB00-80A4DA116A5E}"/>
    <dgm:cxn modelId="{EF13BBAC-6247-4748-A246-C603206E3275}" type="presParOf" srcId="{650AAA87-BCAA-4360-9CC8-E010E31F51B2}" destId="{ECCDE18B-FDD4-411E-A206-5DDA4DA6EA85}" srcOrd="0" destOrd="0" presId="urn:microsoft.com/office/officeart/2008/layout/VerticalCurvedList"/>
    <dgm:cxn modelId="{1DCFC439-88FB-4DF8-8273-297B1B0085ED}" type="presParOf" srcId="{ECCDE18B-FDD4-411E-A206-5DDA4DA6EA85}" destId="{17B133F7-AB0B-4F6C-94FE-FE61E52C178C}" srcOrd="0" destOrd="0" presId="urn:microsoft.com/office/officeart/2008/layout/VerticalCurvedList"/>
    <dgm:cxn modelId="{8821120B-17CB-446B-9057-AF7CA74C8BD2}" type="presParOf" srcId="{17B133F7-AB0B-4F6C-94FE-FE61E52C178C}" destId="{02D77CCA-E60E-4AFE-BDE5-0D6FCFF4B0D8}" srcOrd="0" destOrd="0" presId="urn:microsoft.com/office/officeart/2008/layout/VerticalCurvedList"/>
    <dgm:cxn modelId="{98509D30-42C1-4BB3-990B-58C834E33001}" type="presParOf" srcId="{17B133F7-AB0B-4F6C-94FE-FE61E52C178C}" destId="{9A441CA5-FAE3-439A-ABDA-8D7FECE58C58}" srcOrd="1" destOrd="0" presId="urn:microsoft.com/office/officeart/2008/layout/VerticalCurvedList"/>
    <dgm:cxn modelId="{A6EFA68A-0659-4C44-B147-924BFE97CE07}" type="presParOf" srcId="{17B133F7-AB0B-4F6C-94FE-FE61E52C178C}" destId="{970E499C-D46A-4EBC-B77D-42E034256089}" srcOrd="2" destOrd="0" presId="urn:microsoft.com/office/officeart/2008/layout/VerticalCurvedList"/>
    <dgm:cxn modelId="{1E42D907-17EE-46D7-B8C1-21ABAE63F98A}" type="presParOf" srcId="{17B133F7-AB0B-4F6C-94FE-FE61E52C178C}" destId="{54453040-FF5F-45B2-B449-46FE67921892}" srcOrd="3" destOrd="0" presId="urn:microsoft.com/office/officeart/2008/layout/VerticalCurvedList"/>
    <dgm:cxn modelId="{1A76618F-C91C-4AE8-8C58-040E6543A861}" type="presParOf" srcId="{ECCDE18B-FDD4-411E-A206-5DDA4DA6EA85}" destId="{36ADB4FA-DED9-4D71-A99A-7DEED9067FB3}" srcOrd="1" destOrd="0" presId="urn:microsoft.com/office/officeart/2008/layout/VerticalCurvedList"/>
    <dgm:cxn modelId="{718E4AC1-85E9-4DEB-9280-2D10468E592A}" type="presParOf" srcId="{ECCDE18B-FDD4-411E-A206-5DDA4DA6EA85}" destId="{09143AF4-DFA9-4603-99DD-8E81B4CEE972}" srcOrd="2" destOrd="0" presId="urn:microsoft.com/office/officeart/2008/layout/VerticalCurvedList"/>
    <dgm:cxn modelId="{D9A23280-B4E2-460B-9DE7-0FB9EC28CB62}" type="presParOf" srcId="{09143AF4-DFA9-4603-99DD-8E81B4CEE972}" destId="{91EAAD4F-DC47-4D28-9634-E83A97B7C259}" srcOrd="0" destOrd="0" presId="urn:microsoft.com/office/officeart/2008/layout/VerticalCurvedList"/>
    <dgm:cxn modelId="{4CE09BEA-4809-4815-BCC1-C265AADF24FD}" type="presParOf" srcId="{ECCDE18B-FDD4-411E-A206-5DDA4DA6EA85}" destId="{3CA85BCF-556B-44EC-8868-3DCD78A20C6F}" srcOrd="3" destOrd="0" presId="urn:microsoft.com/office/officeart/2008/layout/VerticalCurvedList"/>
    <dgm:cxn modelId="{72ACD932-A8EC-40BD-87CF-4589ACF1FE13}" type="presParOf" srcId="{ECCDE18B-FDD4-411E-A206-5DDA4DA6EA85}" destId="{BC458153-A789-45B1-8E5C-4E103F04552A}" srcOrd="4" destOrd="0" presId="urn:microsoft.com/office/officeart/2008/layout/VerticalCurvedList"/>
    <dgm:cxn modelId="{C5A2B991-F8DC-4274-9894-338D63B05B9B}" type="presParOf" srcId="{BC458153-A789-45B1-8E5C-4E103F04552A}" destId="{1CCA3110-5E97-4A85-AC04-B44C9138FC9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6ECBFB-75E7-49D6-8B9A-87F4443AF100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48E610D0-6437-4651-ACCD-711CD11B2F6C}" type="pres">
      <dgm:prSet presAssocID="{196ECBFB-75E7-49D6-8B9A-87F4443AF10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BE309EAD-4890-4D1D-85D5-340F22963FD3}" type="presOf" srcId="{196ECBFB-75E7-49D6-8B9A-87F4443AF100}" destId="{48E610D0-6437-4651-ACCD-711CD11B2F6C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41CA5-FAE3-439A-ABDA-8D7FECE58C58}">
      <dsp:nvSpPr>
        <dsp:cNvPr id="0" name=""/>
        <dsp:cNvSpPr/>
      </dsp:nvSpPr>
      <dsp:spPr>
        <a:xfrm>
          <a:off x="-4560586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DB4FA-DED9-4D71-A99A-7DEED9067FB3}">
      <dsp:nvSpPr>
        <dsp:cNvPr id="0" name=""/>
        <dsp:cNvSpPr/>
      </dsp:nvSpPr>
      <dsp:spPr>
        <a:xfrm>
          <a:off x="981415" y="648141"/>
          <a:ext cx="4346053" cy="11610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547" tIns="60960" rIns="60960" bIns="6096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AI system as a tool for </a:t>
          </a:r>
          <a:r>
            <a:rPr lang="en-GB" sz="2400" b="1" i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human</a:t>
          </a:r>
          <a:r>
            <a:rPr lang="en-GB" sz="24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 expression?</a:t>
          </a:r>
          <a:endParaRPr lang="de-DE" sz="2400" kern="1200" dirty="0"/>
        </a:p>
      </dsp:txBody>
      <dsp:txXfrm>
        <a:off x="981415" y="648141"/>
        <a:ext cx="4346053" cy="1161003"/>
      </dsp:txXfrm>
    </dsp:sp>
    <dsp:sp modelId="{91EAAD4F-DC47-4D28-9634-E83A97B7C259}">
      <dsp:nvSpPr>
        <dsp:cNvPr id="0" name=""/>
        <dsp:cNvSpPr/>
      </dsp:nvSpPr>
      <dsp:spPr>
        <a:xfrm>
          <a:off x="21437" y="435457"/>
          <a:ext cx="1451254" cy="1451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85BCF-556B-44EC-8868-3DCD78A20C6F}">
      <dsp:nvSpPr>
        <dsp:cNvPr id="0" name=""/>
        <dsp:cNvSpPr/>
      </dsp:nvSpPr>
      <dsp:spPr>
        <a:xfrm>
          <a:off x="747064" y="2322413"/>
          <a:ext cx="4574937" cy="11610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547" tIns="60960" rIns="60960" bIns="6096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ES" sz="2400" b="1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/>
              <a:ea typeface="Calibri"/>
              <a:cs typeface="Calibri"/>
              <a:sym typeface="Calibri"/>
            </a:rPr>
            <a:t>No, AI </a:t>
          </a:r>
          <a:r>
            <a:rPr kumimoji="0" lang="es-ES" sz="2400" b="1" u="none" strike="noStrike" kern="1200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Calibri"/>
              <a:ea typeface="Calibri"/>
              <a:cs typeface="Calibri"/>
              <a:sym typeface="Calibri"/>
            </a:rPr>
            <a:t>system</a:t>
          </a:r>
          <a:r>
            <a:rPr kumimoji="0" lang="es-ES" sz="2400" b="1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/>
              <a:ea typeface="Calibri"/>
              <a:cs typeface="Calibri"/>
              <a:sym typeface="Calibri"/>
            </a:rPr>
            <a:t> as </a:t>
          </a:r>
          <a:r>
            <a:rPr kumimoji="0" lang="es-ES" sz="2400" b="1" u="none" strike="noStrike" kern="1200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Calibri"/>
              <a:ea typeface="Calibri"/>
              <a:cs typeface="Calibri"/>
              <a:sym typeface="Calibri"/>
            </a:rPr>
            <a:t>independent</a:t>
          </a:r>
          <a:r>
            <a:rPr kumimoji="0" lang="es-ES" sz="2400" b="1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/>
              <a:ea typeface="Calibri"/>
              <a:cs typeface="Calibri"/>
              <a:sym typeface="Calibri"/>
            </a:rPr>
            <a:t> </a:t>
          </a:r>
          <a:r>
            <a:rPr kumimoji="0" lang="es-ES" sz="2400" b="1" u="none" strike="noStrike" kern="1200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Calibri"/>
              <a:ea typeface="Calibri"/>
              <a:cs typeface="Calibri"/>
              <a:sym typeface="Calibri"/>
            </a:rPr>
            <a:t>content</a:t>
          </a:r>
          <a:r>
            <a:rPr kumimoji="0" lang="es-ES" sz="2400" b="1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/>
              <a:ea typeface="Calibri"/>
              <a:cs typeface="Calibri"/>
              <a:sym typeface="Calibri"/>
            </a:rPr>
            <a:t> </a:t>
          </a:r>
          <a:r>
            <a:rPr kumimoji="0" lang="es-ES" sz="2400" b="1" u="none" strike="noStrike" kern="1200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Calibri"/>
              <a:ea typeface="Calibri"/>
              <a:cs typeface="Calibri"/>
              <a:sym typeface="Calibri"/>
            </a:rPr>
            <a:t>producer</a:t>
          </a:r>
          <a:endParaRPr lang="es-ES" sz="2400" b="1" i="0" kern="1200" dirty="0">
            <a:solidFill>
              <a:schemeClr val="bg1"/>
            </a:solidFill>
          </a:endParaRPr>
        </a:p>
      </dsp:txBody>
      <dsp:txXfrm>
        <a:off x="747064" y="2322413"/>
        <a:ext cx="4574937" cy="1161003"/>
      </dsp:txXfrm>
    </dsp:sp>
    <dsp:sp modelId="{1CCA3110-5E97-4A85-AC04-B44C9138FC9A}">
      <dsp:nvSpPr>
        <dsp:cNvPr id="0" name=""/>
        <dsp:cNvSpPr/>
      </dsp:nvSpPr>
      <dsp:spPr>
        <a:xfrm>
          <a:off x="21437" y="2177288"/>
          <a:ext cx="1451254" cy="1451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946150" y="742950"/>
            <a:ext cx="4965700" cy="3725863"/>
          </a:xfrm>
          <a:prstGeom prst="rect">
            <a:avLst/>
          </a:prstGeom>
        </p:spPr>
        <p:txBody>
          <a:bodyPr lIns="92355" tIns="46177" rIns="92355" bIns="46177"/>
          <a:lstStyle/>
          <a:p>
            <a:endParaRPr dirty="0"/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914401" y="4715154"/>
            <a:ext cx="5029202" cy="4466986"/>
          </a:xfrm>
          <a:prstGeom prst="rect">
            <a:avLst/>
          </a:prstGeom>
        </p:spPr>
        <p:txBody>
          <a:bodyPr lIns="92355" tIns="46177" rIns="92355" bIns="46177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272761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6584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3997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0999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0168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6259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4752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/>
              <a:t>https://www.nytimes.com/2022/09/02/technology/ai-artificial-intelligence-artists.html</a:t>
            </a:r>
          </a:p>
          <a:p>
            <a:endParaRPr lang="es-ES" dirty="0"/>
          </a:p>
          <a:p>
            <a:r>
              <a:rPr lang="es-ES" dirty="0" err="1"/>
              <a:t>Huge</a:t>
            </a:r>
            <a:r>
              <a:rPr lang="es-ES" dirty="0"/>
              <a:t> </a:t>
            </a:r>
            <a:r>
              <a:rPr lang="es-ES" dirty="0" err="1"/>
              <a:t>controversy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0310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6611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405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7391400" y="6096000"/>
            <a:ext cx="1752600" cy="228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pic>
        <p:nvPicPr>
          <p:cNvPr id="3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34075"/>
            <a:ext cx="9144000" cy="923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37" y="6038850"/>
            <a:ext cx="885826" cy="70802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/>
          <p:nvPr/>
        </p:nvSpPr>
        <p:spPr>
          <a:xfrm>
            <a:off x="1673224" y="6154911"/>
            <a:ext cx="4849814" cy="474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defTabSz="457200">
              <a:spcBef>
                <a:spcPts val="100"/>
              </a:spcBef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Max Planck Institute for Innovation and Competition | Munich</a:t>
            </a:r>
            <a:endParaRPr lang="de-DE" dirty="0"/>
          </a:p>
          <a:p>
            <a:r>
              <a:rPr lang="de-DE" dirty="0"/>
              <a:t>Prof. von</a:t>
            </a:r>
            <a:r>
              <a:rPr lang="de-DE" baseline="0" dirty="0"/>
              <a:t> Lewinski</a:t>
            </a:r>
            <a:endParaRPr dirty="0"/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686800" y="628808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/>
          <a:lstStyle/>
          <a:p>
            <a: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9" name="Rechteck 8"/>
          <p:cNvSpPr/>
          <p:nvPr userDrawn="1"/>
        </p:nvSpPr>
        <p:spPr>
          <a:xfrm rot="1705447">
            <a:off x="172981" y="2252765"/>
            <a:ext cx="8912428" cy="144655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de-DE" sz="8800" dirty="0">
                <a:solidFill>
                  <a:schemeClr val="bg1">
                    <a:lumMod val="95000"/>
                  </a:schemeClr>
                </a:solidFill>
              </a:rPr>
              <a:t>Prof. von Lewinski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535A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535A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535A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535A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535A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535A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535A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535A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535A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25425" marR="0" indent="-225425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589403" marR="0" indent="-249678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0000"/>
        </a:buClr>
        <a:buSzPct val="100000"/>
        <a:buFont typeface="Wingdings"/>
        <a:buChar char="●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940733" marR="0" indent="-250171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0000"/>
        </a:buClr>
        <a:buSzPct val="100000"/>
        <a:buFont typeface="Wingdings"/>
        <a:buChar char="○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332479" marR="0" indent="-30377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743868" marR="0" indent="-377031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201068" marR="0" indent="-377031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0000"/>
        </a:buClr>
        <a:buSzPct val="100000"/>
        <a:buFont typeface="Wingdings"/>
        <a:buChar char="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658268" marR="0" indent="-377031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0000"/>
        </a:buClr>
        <a:buSzPct val="100000"/>
        <a:buFont typeface="Wingdings"/>
        <a:buChar char="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115468" marR="0" indent="-377031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0000"/>
        </a:buClr>
        <a:buSzPct val="100000"/>
        <a:buFont typeface="Wingdings"/>
        <a:buChar char="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572668" marR="0" indent="-377031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0000"/>
        </a:buClr>
        <a:buSzPct val="100000"/>
        <a:buFont typeface="Wingdings"/>
        <a:buChar char="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E_B8BBD0FF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5_50BB436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8686800" y="6288087"/>
            <a:ext cx="170741" cy="2311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 dirty="0"/>
          </a:p>
        </p:txBody>
      </p:sp>
      <p:sp>
        <p:nvSpPr>
          <p:cNvPr id="35" name="Shape 35"/>
          <p:cNvSpPr/>
          <p:nvPr/>
        </p:nvSpPr>
        <p:spPr>
          <a:xfrm>
            <a:off x="400050" y="575625"/>
            <a:ext cx="6477000" cy="664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sz="2000">
                <a:solidFill>
                  <a:srgbClr val="00535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Max Planck Institute </a:t>
            </a:r>
          </a:p>
          <a:p>
            <a:pPr defTabSz="457200">
              <a:defRPr sz="2000">
                <a:solidFill>
                  <a:srgbClr val="00535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for Innovation and Competition </a:t>
            </a:r>
          </a:p>
        </p:txBody>
      </p:sp>
      <p:pic>
        <p:nvPicPr>
          <p:cNvPr id="36" name="MP_Haus_30bklein.jpeg" descr="MP_Haus_30bkle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" y="1650500"/>
            <a:ext cx="9235440" cy="5231813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/>
          <p:nvPr/>
        </p:nvSpPr>
        <p:spPr>
          <a:xfrm>
            <a:off x="400050" y="1897062"/>
            <a:ext cx="6477000" cy="4329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2800">
                <a:solidFill>
                  <a:srgbClr val="FFFFFF"/>
                </a:solidFill>
              </a:defRPr>
            </a:pPr>
            <a:r>
              <a:rPr lang="de-DE" dirty="0"/>
              <a:t>Computer- </a:t>
            </a:r>
            <a:r>
              <a:rPr lang="de-DE" dirty="0" err="1"/>
              <a:t>or</a:t>
            </a:r>
            <a:r>
              <a:rPr lang="de-DE" dirty="0"/>
              <a:t> AI-</a:t>
            </a:r>
            <a:r>
              <a:rPr lang="de-DE" dirty="0" err="1"/>
              <a:t>generated</a:t>
            </a:r>
            <a:r>
              <a:rPr lang="de-DE" dirty="0"/>
              <a:t> </a:t>
            </a:r>
            <a:r>
              <a:rPr lang="de-DE" dirty="0" err="1"/>
              <a:t>works</a:t>
            </a:r>
            <a:r>
              <a:rPr lang="de-DE" dirty="0"/>
              <a:t>? A </a:t>
            </a:r>
            <a:r>
              <a:rPr lang="de-DE" dirty="0" err="1"/>
              <a:t>view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civil</a:t>
            </a:r>
            <a:r>
              <a:rPr lang="de-DE" dirty="0"/>
              <a:t> </a:t>
            </a:r>
            <a:r>
              <a:rPr lang="de-DE" dirty="0" err="1"/>
              <a:t>law</a:t>
            </a:r>
            <a:r>
              <a:rPr lang="de-DE" dirty="0"/>
              <a:t> countries</a:t>
            </a:r>
          </a:p>
          <a:p>
            <a:endParaRPr lang="de-DE" dirty="0"/>
          </a:p>
          <a:p>
            <a:endParaRPr lang="de-DE" dirty="0">
              <a:solidFill>
                <a:srgbClr val="FF0000"/>
              </a:solidFill>
            </a:endParaRPr>
          </a:p>
          <a:p>
            <a:pPr lvl="0" defTabSz="457200">
              <a:lnSpc>
                <a:spcPts val="2000"/>
              </a:lnSpc>
              <a:defRPr>
                <a:solidFill>
                  <a:srgbClr val="FFFFFF"/>
                </a:solidFill>
              </a:defRPr>
            </a:pPr>
            <a:r>
              <a:rPr lang="de-DE" sz="2000" dirty="0">
                <a:solidFill>
                  <a:srgbClr val="FFFFFF"/>
                </a:solidFill>
              </a:rPr>
              <a:t>September 21, 2023</a:t>
            </a:r>
          </a:p>
          <a:p>
            <a:pPr lvl="0" defTabSz="457200">
              <a:lnSpc>
                <a:spcPts val="2000"/>
              </a:lnSpc>
              <a:defRPr>
                <a:solidFill>
                  <a:srgbClr val="FFFFFF"/>
                </a:solidFill>
              </a:defRPr>
            </a:pPr>
            <a:r>
              <a:rPr lang="de-DE" sz="2000" dirty="0">
                <a:solidFill>
                  <a:srgbClr val="FFFFFF"/>
                </a:solidFill>
              </a:rPr>
              <a:t>WIPO </a:t>
            </a:r>
            <a:r>
              <a:rPr lang="de-DE" sz="2000" dirty="0" err="1">
                <a:solidFill>
                  <a:srgbClr val="FFFFFF"/>
                </a:solidFill>
              </a:rPr>
              <a:t>Conversation</a:t>
            </a:r>
            <a:r>
              <a:rPr lang="de-DE" sz="2000" dirty="0">
                <a:solidFill>
                  <a:srgbClr val="FFFFFF"/>
                </a:solidFill>
              </a:rPr>
              <a:t> on IP </a:t>
            </a:r>
            <a:r>
              <a:rPr lang="de-DE" sz="2000" dirty="0" err="1">
                <a:solidFill>
                  <a:srgbClr val="FFFFFF"/>
                </a:solidFill>
              </a:rPr>
              <a:t>and</a:t>
            </a:r>
            <a:r>
              <a:rPr lang="de-DE" sz="2000" dirty="0">
                <a:solidFill>
                  <a:srgbClr val="FFFFFF"/>
                </a:solidFill>
              </a:rPr>
              <a:t> Frontier Technologies</a:t>
            </a:r>
          </a:p>
          <a:p>
            <a:pPr lvl="0" defTabSz="457200">
              <a:lnSpc>
                <a:spcPts val="2000"/>
              </a:lnSpc>
              <a:defRPr>
                <a:solidFill>
                  <a:srgbClr val="FFFFFF"/>
                </a:solidFill>
              </a:defRPr>
            </a:pPr>
            <a:r>
              <a:rPr lang="de-DE" sz="2000" dirty="0" err="1">
                <a:solidFill>
                  <a:srgbClr val="FFFFFF"/>
                </a:solidFill>
              </a:rPr>
              <a:t>Eighth</a:t>
            </a:r>
            <a:r>
              <a:rPr lang="de-DE" sz="2000" dirty="0">
                <a:solidFill>
                  <a:srgbClr val="FFFFFF"/>
                </a:solidFill>
              </a:rPr>
              <a:t> Session</a:t>
            </a:r>
          </a:p>
          <a:p>
            <a:pPr lvl="0" defTabSz="457200">
              <a:lnSpc>
                <a:spcPts val="2000"/>
              </a:lnSpc>
              <a:defRPr>
                <a:solidFill>
                  <a:srgbClr val="FFFFFF"/>
                </a:solidFill>
              </a:defRPr>
            </a:pPr>
            <a:endParaRPr lang="de-DE" dirty="0">
              <a:solidFill>
                <a:srgbClr val="FFFFFF"/>
              </a:solidFill>
            </a:endParaRPr>
          </a:p>
          <a:p>
            <a:pPr lvl="0" defTabSz="457200">
              <a:lnSpc>
                <a:spcPts val="2000"/>
              </a:lnSpc>
              <a:defRPr>
                <a:solidFill>
                  <a:srgbClr val="FFFFFF"/>
                </a:solidFill>
              </a:defRPr>
            </a:pPr>
            <a:endParaRPr lang="de-DE" dirty="0">
              <a:solidFill>
                <a:srgbClr val="FFFFFF"/>
              </a:solidFill>
            </a:endParaRPr>
          </a:p>
          <a:p>
            <a:pPr defTabSz="457200">
              <a:lnSpc>
                <a:spcPts val="2000"/>
              </a:lnSpc>
              <a:defRPr sz="2000">
                <a:solidFill>
                  <a:srgbClr val="FFFFFF"/>
                </a:solidFill>
              </a:defRPr>
            </a:pPr>
            <a:endParaRPr lang="de-DE" dirty="0"/>
          </a:p>
          <a:p>
            <a:pPr defTabSz="457200">
              <a:lnSpc>
                <a:spcPts val="2000"/>
              </a:lnSpc>
              <a:defRPr sz="2000">
                <a:solidFill>
                  <a:srgbClr val="FFFFFF"/>
                </a:solidFill>
              </a:defRPr>
            </a:pPr>
            <a:r>
              <a:rPr sz="2800" dirty="0"/>
              <a:t>Prof</a:t>
            </a:r>
            <a:r>
              <a:rPr lang="de-DE" sz="2800" dirty="0"/>
              <a:t>essor</a:t>
            </a:r>
            <a:r>
              <a:rPr sz="2800" dirty="0"/>
              <a:t> Dr. Silke von Lewinski</a:t>
            </a:r>
          </a:p>
          <a:p>
            <a:pPr defTabSz="457200">
              <a:lnSpc>
                <a:spcPts val="2000"/>
              </a:lnSpc>
              <a:defRPr sz="1600">
                <a:solidFill>
                  <a:srgbClr val="FFFFFF"/>
                </a:solidFill>
              </a:defRPr>
            </a:pPr>
            <a:endParaRPr dirty="0"/>
          </a:p>
          <a:p>
            <a:pPr defTabSz="457200">
              <a:lnSpc>
                <a:spcPts val="2000"/>
              </a:lnSpc>
              <a:defRPr sz="1600">
                <a:solidFill>
                  <a:srgbClr val="FFFFFF"/>
                </a:solidFill>
              </a:defRPr>
            </a:pPr>
            <a:endParaRPr dirty="0"/>
          </a:p>
          <a:p>
            <a:pPr defTabSz="457200">
              <a:lnSpc>
                <a:spcPts val="2000"/>
              </a:lnSpc>
              <a:defRPr sz="2400">
                <a:solidFill>
                  <a:srgbClr val="FFFFFF"/>
                </a:solidFill>
              </a:defRPr>
            </a:pPr>
            <a:br>
              <a:rPr sz="1600" dirty="0"/>
            </a:br>
            <a:endParaRPr sz="1600" dirty="0"/>
          </a:p>
        </p:txBody>
      </p:sp>
      <p:pic>
        <p:nvPicPr>
          <p:cNvPr id="38" name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37" y="6038850"/>
            <a:ext cx="885826" cy="708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8686800" y="6288087"/>
            <a:ext cx="170741" cy="2311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title" idx="4294967295"/>
          </p:nvPr>
        </p:nvSpPr>
        <p:spPr>
          <a:xfrm>
            <a:off x="468312" y="620688"/>
            <a:ext cx="8218488" cy="82114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868680">
              <a:defRPr sz="2280"/>
            </a:pPr>
            <a:r>
              <a:rPr lang="en-US" dirty="0"/>
              <a:t> </a:t>
            </a:r>
            <a:r>
              <a:rPr lang="en-US" sz="2800" dirty="0"/>
              <a:t>“Computer generated work” in civil law countries? </a:t>
            </a:r>
            <a:endParaRPr lang="en-US" sz="2800" dirty="0">
              <a:highlight>
                <a:srgbClr val="FFFF00"/>
              </a:highligh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427984" y="2103608"/>
            <a:ext cx="7614592" cy="76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222">
              <a:lnSpc>
                <a:spcPct val="115000"/>
              </a:lnSpc>
            </a:pP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034A5D4-7EA8-19AA-54B9-0D35B8405E2E}"/>
              </a:ext>
            </a:extLst>
          </p:cNvPr>
          <p:cNvSpPr txBox="1"/>
          <p:nvPr/>
        </p:nvSpPr>
        <p:spPr>
          <a:xfrm>
            <a:off x="0" y="1472726"/>
            <a:ext cx="9144000" cy="4878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 first used in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UK CDPA 1988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later followed by other Commonwealth countries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Civil law countries: no such concept:</a:t>
            </a:r>
          </a:p>
          <a:p>
            <a:pPr marL="3429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“Work”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definition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 of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 mind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4" indent="0">
              <a:lnSpc>
                <a:spcPct val="150000"/>
              </a:lnSpc>
            </a:pPr>
            <a:r>
              <a:rPr lang="de-DE" sz="2000" b="1" dirty="0"/>
              <a:t>	 </a:t>
            </a:r>
            <a:r>
              <a:rPr lang="de-DE" sz="2000" b="1" dirty="0" err="1"/>
              <a:t>eg</a:t>
            </a:r>
            <a:r>
              <a:rPr lang="de-DE" sz="2000" b="1" dirty="0"/>
              <a:t>, EU: </a:t>
            </a:r>
            <a:r>
              <a:rPr lang="de-DE" sz="2000" b="1" dirty="0">
                <a:solidFill>
                  <a:schemeClr val="tx1"/>
                </a:solidFill>
              </a:rPr>
              <a:t>„</a:t>
            </a:r>
            <a:r>
              <a:rPr lang="en-US" sz="2000" b="1" i="1" dirty="0">
                <a:solidFill>
                  <a:schemeClr val="tx1"/>
                </a:solidFill>
              </a:rPr>
              <a:t>author’s own intellectual creation”</a:t>
            </a:r>
          </a:p>
          <a:p>
            <a:pPr marL="93222" lvl="7">
              <a:lnSpc>
                <a:spcPct val="150000"/>
              </a:lnSpc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- requires a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 being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expresses his or her feelings or 		thoughts in the work.</a:t>
            </a:r>
          </a:p>
          <a:p>
            <a:pPr marL="93222" lvl="2" indent="0"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- Thus, a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 link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human’s mind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		concrete expression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needed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7897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there such direct l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ink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 being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expression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case of AI?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7897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931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8686800" y="6288087"/>
            <a:ext cx="170741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idx="4294967295"/>
          </p:nvPr>
        </p:nvSpPr>
        <p:spPr>
          <a:xfrm>
            <a:off x="462753" y="1089025"/>
            <a:ext cx="8218487" cy="46799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3" name="Rechteck 2"/>
          <p:cNvSpPr/>
          <p:nvPr/>
        </p:nvSpPr>
        <p:spPr>
          <a:xfrm>
            <a:off x="0" y="1498483"/>
            <a:ext cx="925252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theory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If AI were used as a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tool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(like a prolonged arm, a computer/keyboard to write texts, etc.) to achieve a planned, concrete expression, then the human user would create a work by means of AI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today: AI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autonomously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produces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unforeseeable product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human AI user cannot control/predict concrete outcome, cannot instruct AI system to get the exactly wanted expression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Therefore there is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work/no author/no copyright protection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(since not human-made) –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even if contracts state otherwise.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Therefore: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 “work” is legally wrong. Better use: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 product, AI output, AI content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lnSpc>
                <a:spcPct val="115000"/>
              </a:lnSpc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hape 41">
            <a:extLst>
              <a:ext uri="{FF2B5EF4-FFF2-40B4-BE49-F238E27FC236}">
                <a16:creationId xmlns:a16="http://schemas.microsoft.com/office/drawing/2014/main" id="{807BC4D1-0BC1-C661-C2FC-52BE3BD460D4}"/>
              </a:ext>
            </a:extLst>
          </p:cNvPr>
          <p:cNvSpPr txBox="1">
            <a:spLocks/>
          </p:cNvSpPr>
          <p:nvPr/>
        </p:nvSpPr>
        <p:spPr>
          <a:xfrm>
            <a:off x="462756" y="282123"/>
            <a:ext cx="8218488" cy="82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 defTabSz="868680" hangingPunct="1">
              <a:defRPr sz="2280"/>
            </a:pP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11" name="Shape 41">
            <a:extLst>
              <a:ext uri="{FF2B5EF4-FFF2-40B4-BE49-F238E27FC236}">
                <a16:creationId xmlns:a16="http://schemas.microsoft.com/office/drawing/2014/main" id="{B94CA673-8CFF-7A9A-7D7A-5CA26B613C25}"/>
              </a:ext>
            </a:extLst>
          </p:cNvPr>
          <p:cNvSpPr txBox="1">
            <a:spLocks/>
          </p:cNvSpPr>
          <p:nvPr/>
        </p:nvSpPr>
        <p:spPr>
          <a:xfrm>
            <a:off x="468312" y="338772"/>
            <a:ext cx="8218488" cy="1103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 defTabSz="868680" hangingPunct="1">
              <a:defRPr sz="2280"/>
            </a:pPr>
            <a:r>
              <a:rPr lang="en-US" sz="2800" dirty="0"/>
              <a:t>Is a Computer-generated/AI-production a “work”?</a:t>
            </a:r>
            <a:endParaRPr lang="en-US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5444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8686800" y="6288087"/>
            <a:ext cx="170741" cy="2311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idx="4294967295"/>
          </p:nvPr>
        </p:nvSpPr>
        <p:spPr>
          <a:xfrm>
            <a:off x="462753" y="1089025"/>
            <a:ext cx="8218487" cy="46799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2505727731"/>
              </p:ext>
            </p:extLst>
          </p:nvPr>
        </p:nvGraphicFramePr>
        <p:xfrm>
          <a:off x="92656" y="1848658"/>
          <a:ext cx="53434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hape 41">
            <a:extLst>
              <a:ext uri="{FF2B5EF4-FFF2-40B4-BE49-F238E27FC236}">
                <a16:creationId xmlns:a16="http://schemas.microsoft.com/office/drawing/2014/main" id="{807BC4D1-0BC1-C661-C2FC-52BE3BD460D4}"/>
              </a:ext>
            </a:extLst>
          </p:cNvPr>
          <p:cNvSpPr txBox="1">
            <a:spLocks/>
          </p:cNvSpPr>
          <p:nvPr/>
        </p:nvSpPr>
        <p:spPr>
          <a:xfrm>
            <a:off x="462756" y="282123"/>
            <a:ext cx="8218488" cy="82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 defTabSz="868680" hangingPunct="1">
              <a:defRPr sz="2280"/>
            </a:pPr>
            <a:endParaRPr lang="en-US" sz="2000" dirty="0">
              <a:highlight>
                <a:srgbClr val="FFFF00"/>
              </a:highlight>
            </a:endParaRPr>
          </a:p>
        </p:txBody>
      </p:sp>
      <p:pic>
        <p:nvPicPr>
          <p:cNvPr id="3" name="Gráfico 2" descr="Pincel con relleno sólido">
            <a:extLst>
              <a:ext uri="{FF2B5EF4-FFF2-40B4-BE49-F238E27FC236}">
                <a16:creationId xmlns:a16="http://schemas.microsoft.com/office/drawing/2014/main" id="{04F77C5C-7E42-2621-BE6A-368F91D089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2749" y="4365104"/>
            <a:ext cx="842392" cy="842392"/>
          </a:xfrm>
          <a:prstGeom prst="rect">
            <a:avLst/>
          </a:prstGeom>
        </p:spPr>
      </p:pic>
      <p:pic>
        <p:nvPicPr>
          <p:cNvPr id="5" name="Gráfico 4" descr="Engranajes con relleno sólido">
            <a:extLst>
              <a:ext uri="{FF2B5EF4-FFF2-40B4-BE49-F238E27FC236}">
                <a16:creationId xmlns:a16="http://schemas.microsoft.com/office/drawing/2014/main" id="{12D601CE-8895-6360-BCE5-85E235A2D9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1275" y="2325632"/>
            <a:ext cx="1294083" cy="1294083"/>
          </a:xfrm>
          <a:prstGeom prst="rect">
            <a:avLst/>
          </a:prstGeom>
        </p:spPr>
      </p:pic>
      <p:sp>
        <p:nvSpPr>
          <p:cNvPr id="12" name="Shape 41">
            <a:extLst>
              <a:ext uri="{FF2B5EF4-FFF2-40B4-BE49-F238E27FC236}">
                <a16:creationId xmlns:a16="http://schemas.microsoft.com/office/drawing/2014/main" id="{8E782B2B-748E-72D3-45FB-FCD770878844}"/>
              </a:ext>
            </a:extLst>
          </p:cNvPr>
          <p:cNvSpPr txBox="1">
            <a:spLocks/>
          </p:cNvSpPr>
          <p:nvPr/>
        </p:nvSpPr>
        <p:spPr>
          <a:xfrm>
            <a:off x="468312" y="620688"/>
            <a:ext cx="8218488" cy="82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 fontScale="97500" lnSpcReduction="1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 defTabSz="868680" hangingPunct="1">
              <a:defRPr sz="2280"/>
            </a:pPr>
            <a:br>
              <a:rPr lang="en-US" sz="2200" dirty="0"/>
            </a:br>
            <a:r>
              <a:rPr lang="en-US" sz="3300" dirty="0"/>
              <a:t>Conclusion</a:t>
            </a:r>
            <a:endParaRPr lang="en-US" sz="33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3447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body" idx="4294967295"/>
          </p:nvPr>
        </p:nvSpPr>
        <p:spPr>
          <a:xfrm>
            <a:off x="0" y="1556792"/>
            <a:ext cx="9144000" cy="45825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7897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 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influence on AI product </a:t>
            </a:r>
            <a:r>
              <a:rPr lang="en-US" sz="22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after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output is generated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Examples</a:t>
            </a:r>
          </a:p>
          <a:p>
            <a:pPr marL="109428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Human user chooses one of several text versions made on basis of a prompt for exploitation? (choice is not a “work”) </a:t>
            </a:r>
          </a:p>
          <a:p>
            <a:pPr marL="109428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User improves AI-translation (</a:t>
            </a:r>
            <a:r>
              <a:rPr lang="en-US" sz="2200" dirty="0">
                <a:solidFill>
                  <a:srgbClr val="0053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attention: translation= infringement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?)? </a:t>
            </a:r>
          </a:p>
          <a:p>
            <a:pPr marL="109428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User adds new elements to AI-generated image?</a:t>
            </a:r>
          </a:p>
          <a:p>
            <a:pPr marL="109428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Artist “collaborates” live with AI “painter”/robot on canvas?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Where 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changes/additions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constitute an “authors’ own intellectual creation”, only those 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may be protected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but “AI-part” remains in public domain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690562" lvl="2" indent="0">
              <a:buNone/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7897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7897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7897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7897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8686800" y="6288087"/>
            <a:ext cx="170741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5" name="Shape 41">
            <a:extLst>
              <a:ext uri="{FF2B5EF4-FFF2-40B4-BE49-F238E27FC236}">
                <a16:creationId xmlns:a16="http://schemas.microsoft.com/office/drawing/2014/main" id="{060BF972-2989-1BCF-9C84-DD98CDA8A9C4}"/>
              </a:ext>
            </a:extLst>
          </p:cNvPr>
          <p:cNvSpPr txBox="1">
            <a:spLocks/>
          </p:cNvSpPr>
          <p:nvPr/>
        </p:nvSpPr>
        <p:spPr>
          <a:xfrm>
            <a:off x="462756" y="282123"/>
            <a:ext cx="8218488" cy="82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 defTabSz="868680" hangingPunct="1">
              <a:defRPr sz="2280"/>
            </a:pP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7" name="Shape 41">
            <a:extLst>
              <a:ext uri="{FF2B5EF4-FFF2-40B4-BE49-F238E27FC236}">
                <a16:creationId xmlns:a16="http://schemas.microsoft.com/office/drawing/2014/main" id="{56E5C4AC-2D19-C6FA-6BBA-0B04DD12BCE4}"/>
              </a:ext>
            </a:extLst>
          </p:cNvPr>
          <p:cNvSpPr txBox="1">
            <a:spLocks/>
          </p:cNvSpPr>
          <p:nvPr/>
        </p:nvSpPr>
        <p:spPr>
          <a:xfrm>
            <a:off x="468312" y="338772"/>
            <a:ext cx="8218488" cy="1103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 defTabSz="868680" hangingPunct="1">
              <a:defRPr sz="2280"/>
            </a:pPr>
            <a:r>
              <a:rPr lang="en-US" sz="2800" dirty="0"/>
              <a:t>Human influence in AI-product – does it make it a “work”?</a:t>
            </a:r>
            <a:endParaRPr lang="en-US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600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body" idx="4294967295"/>
          </p:nvPr>
        </p:nvSpPr>
        <p:spPr>
          <a:xfrm>
            <a:off x="0" y="1556792"/>
            <a:ext cx="9144000" cy="45825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7897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 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influence on AI production </a:t>
            </a:r>
            <a:r>
              <a:rPr lang="en-US" sz="22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before 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output is generated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Examples: music made with AIVA, texts based on prompts </a:t>
            </a:r>
          </a:p>
          <a:p>
            <a:pPr marL="109428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If a human user chooses music style, length, mood?</a:t>
            </a:r>
          </a:p>
          <a:p>
            <a:pPr marL="109428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If she formulates a prompt for a text?</a:t>
            </a:r>
          </a:p>
          <a:p>
            <a:pPr marL="109428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If he chooses a set of works to be used for an AI product? </a:t>
            </a:r>
          </a:p>
          <a:p>
            <a:pPr marL="109428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If she indicates elements to write a novel?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However, the 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choice of such parameters, elements alone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 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not sufficient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for a concrete expression/an “authors’ own intellectual creation” in output; also, elements themselves regularly are not protectable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690562" lvl="2" indent="0">
              <a:buNone/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7897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7897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7897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7897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8686800" y="6288087"/>
            <a:ext cx="170741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5" name="Shape 41">
            <a:extLst>
              <a:ext uri="{FF2B5EF4-FFF2-40B4-BE49-F238E27FC236}">
                <a16:creationId xmlns:a16="http://schemas.microsoft.com/office/drawing/2014/main" id="{060BF972-2989-1BCF-9C84-DD98CDA8A9C4}"/>
              </a:ext>
            </a:extLst>
          </p:cNvPr>
          <p:cNvSpPr txBox="1">
            <a:spLocks/>
          </p:cNvSpPr>
          <p:nvPr/>
        </p:nvSpPr>
        <p:spPr>
          <a:xfrm>
            <a:off x="462756" y="282123"/>
            <a:ext cx="8218488" cy="82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 defTabSz="868680" hangingPunct="1">
              <a:defRPr sz="2280"/>
            </a:pP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7" name="Shape 41">
            <a:extLst>
              <a:ext uri="{FF2B5EF4-FFF2-40B4-BE49-F238E27FC236}">
                <a16:creationId xmlns:a16="http://schemas.microsoft.com/office/drawing/2014/main" id="{56E5C4AC-2D19-C6FA-6BBA-0B04DD12BCE4}"/>
              </a:ext>
            </a:extLst>
          </p:cNvPr>
          <p:cNvSpPr txBox="1">
            <a:spLocks/>
          </p:cNvSpPr>
          <p:nvPr/>
        </p:nvSpPr>
        <p:spPr>
          <a:xfrm>
            <a:off x="468312" y="338772"/>
            <a:ext cx="8218488" cy="1103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 defTabSz="868680" hangingPunct="1">
              <a:defRPr sz="2280"/>
            </a:pPr>
            <a:r>
              <a:rPr lang="en-US" sz="2800" dirty="0"/>
              <a:t>Human influence in AI-product – does it make it a “work”?</a:t>
            </a:r>
            <a:endParaRPr lang="en-US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0401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/>
        </p:nvGraphicFramePr>
        <p:xfrm>
          <a:off x="651698" y="953293"/>
          <a:ext cx="8218488" cy="5334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8686800" y="6288087"/>
            <a:ext cx="170741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title" idx="4294967295"/>
          </p:nvPr>
        </p:nvSpPr>
        <p:spPr>
          <a:xfrm>
            <a:off x="638108" y="141519"/>
            <a:ext cx="8218488" cy="7667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defTabSz="868680">
              <a:defRPr sz="2280"/>
            </a:pPr>
            <a:r>
              <a:rPr lang="en-US" sz="2200" dirty="0"/>
              <a:t>It does not matter whether outcome of AI looks nice or wins a prize – </a:t>
            </a:r>
            <a:br>
              <a:rPr lang="en-US" sz="2200" dirty="0"/>
            </a:br>
            <a:r>
              <a:rPr lang="en-US" sz="2200" dirty="0"/>
              <a:t>crucial: human expression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2" name="Shape 42"/>
          <p:cNvSpPr>
            <a:spLocks noGrp="1"/>
          </p:cNvSpPr>
          <p:nvPr>
            <p:ph type="body" idx="4294967295"/>
          </p:nvPr>
        </p:nvSpPr>
        <p:spPr>
          <a:xfrm>
            <a:off x="673637" y="953294"/>
            <a:ext cx="8218487" cy="46799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620000" y="-3429000"/>
            <a:ext cx="0" cy="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40ECFD0-A999-8228-4831-E801E683ED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4608" y="1024700"/>
            <a:ext cx="4896543" cy="11356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492785B-1E55-D112-04DA-5F261B9FAB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849" y="2139881"/>
            <a:ext cx="5789236" cy="385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4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body" idx="4294967295"/>
          </p:nvPr>
        </p:nvSpPr>
        <p:spPr>
          <a:xfrm>
            <a:off x="462750" y="857884"/>
            <a:ext cx="8218487" cy="501938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800" b="1" dirty="0">
                <a:sym typeface="Wingdings" panose="05000000000000000000" pitchFamily="2" charset="2"/>
              </a:rPr>
              <a:t>Main influence at outset: </a:t>
            </a:r>
            <a:r>
              <a:rPr lang="en-US" sz="3800" dirty="0">
                <a:sym typeface="Wingdings" panose="05000000000000000000" pitchFamily="2" charset="2"/>
              </a:rPr>
              <a:t>works </a:t>
            </a:r>
            <a:r>
              <a:rPr lang="en-US" sz="3800" b="1" dirty="0">
                <a:sym typeface="Wingdings" panose="05000000000000000000" pitchFamily="2" charset="2"/>
              </a:rPr>
              <a:t>copied into training databases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600" b="1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ym typeface="Wingdings" panose="05000000000000000000" pitchFamily="2" charset="2"/>
              </a:rPr>
              <a:t>Human creations: essential condition for generative AI products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b="1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ym typeface="Wingdings" panose="05000000000000000000" pitchFamily="2" charset="2"/>
              </a:rPr>
              <a:t>Works serve the training of AI systems </a:t>
            </a:r>
            <a:r>
              <a:rPr lang="en-US" sz="3200" dirty="0">
                <a:sym typeface="Wingdings" panose="05000000000000000000" pitchFamily="2" charset="2"/>
              </a:rPr>
              <a:t>to recognize patterns and styles and on this basis generate new outputs, according to probabilities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ym typeface="Wingdings" panose="05000000000000000000" pitchFamily="2" charset="2"/>
              </a:rPr>
              <a:t>Quality of works used/copied reflected in output</a:t>
            </a:r>
            <a:r>
              <a:rPr lang="en-US" sz="32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If you use 20 Picasso paintings as input and AI makes a new one (no. 21) on this basis,  looking like a Picasso – copyright by Picasso heirs in output? (no, but infringement of adaptation right?)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/>
              <a:t>But</a:t>
            </a:r>
            <a:r>
              <a:rPr lang="en-US" sz="3200" dirty="0"/>
              <a:t>: </a:t>
            </a:r>
            <a:r>
              <a:rPr lang="en-US" sz="3200" b="1" dirty="0"/>
              <a:t>output not protected for authors of original works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Despite </a:t>
            </a:r>
            <a:r>
              <a:rPr lang="en-US" sz="3200" b="1" dirty="0"/>
              <a:t>massive uses: authors do not benefit </a:t>
            </a:r>
            <a:r>
              <a:rPr lang="en-US" sz="3200" dirty="0"/>
              <a:t>from commercial exploitation of output made mostly without their consent and without remuneration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Protection of authors at stage of copying into training data bases crucial</a:t>
            </a:r>
            <a:r>
              <a:rPr lang="en-US" sz="2600" dirty="0"/>
              <a:t>!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/>
          </a:p>
          <a:p>
            <a:pPr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8686800" y="6288087"/>
            <a:ext cx="170741" cy="2311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7" name="Shape 41">
            <a:extLst>
              <a:ext uri="{FF2B5EF4-FFF2-40B4-BE49-F238E27FC236}">
                <a16:creationId xmlns:a16="http://schemas.microsoft.com/office/drawing/2014/main" id="{4A52D486-F403-4D85-054B-C78C1FB79CC4}"/>
              </a:ext>
            </a:extLst>
          </p:cNvPr>
          <p:cNvSpPr txBox="1">
            <a:spLocks/>
          </p:cNvSpPr>
          <p:nvPr/>
        </p:nvSpPr>
        <p:spPr>
          <a:xfrm>
            <a:off x="484422" y="376064"/>
            <a:ext cx="8218488" cy="671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 fontScale="92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 defTabSz="868680" hangingPunct="1">
              <a:defRPr sz="2280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Human influence on AI product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output is generated</a:t>
            </a:r>
          </a:p>
          <a:p>
            <a:pPr algn="ctr" defTabSz="868680" hangingPunct="1">
              <a:defRPr sz="2280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792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body" idx="4294967295"/>
          </p:nvPr>
        </p:nvSpPr>
        <p:spPr>
          <a:xfrm>
            <a:off x="462750" y="857884"/>
            <a:ext cx="8218487" cy="501938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ym typeface="Wingdings" panose="05000000000000000000" pitchFamily="2" charset="2"/>
              </a:rPr>
              <a:t>Lack of protection for AI content</a:t>
            </a:r>
            <a:r>
              <a:rPr lang="en-US" sz="2000" dirty="0">
                <a:sym typeface="Wingdings" panose="05000000000000000000" pitchFamily="2" charset="2"/>
              </a:rPr>
              <a:t>: should not be a concern to legislators, but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ym typeface="Wingdings" panose="05000000000000000000" pitchFamily="2" charset="2"/>
              </a:rPr>
              <a:t>Urgent need: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ym typeface="Wingdings" panose="05000000000000000000" pitchFamily="2" charset="2"/>
              </a:rPr>
              <a:t>Put an end to mostly illegal copying of works into training databases for purposes of generating AI content (=beyond mere TDM)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sym typeface="Wingdings" panose="05000000000000000000" pitchFamily="2" charset="2"/>
              </a:rPr>
              <a:t>Mostly scraped/copied without consent of authors, and from illegal sources, generating competing products (unfair competition?)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dirty="0">
                <a:sym typeface="Wingdings" panose="05000000000000000000" pitchFamily="2" charset="2"/>
              </a:rPr>
              <a:t>Exceptions</a:t>
            </a:r>
            <a:r>
              <a:rPr lang="en-US" sz="2400" dirty="0">
                <a:sym typeface="Wingdings" panose="05000000000000000000" pitchFamily="2" charset="2"/>
              </a:rPr>
              <a:t> likely </a:t>
            </a:r>
            <a:r>
              <a:rPr lang="en-US" sz="2400" b="1" dirty="0">
                <a:sym typeface="Wingdings" panose="05000000000000000000" pitchFamily="2" charset="2"/>
              </a:rPr>
              <a:t>not </a:t>
            </a:r>
            <a:r>
              <a:rPr lang="en-US" sz="2400" dirty="0">
                <a:sym typeface="Wingdings" panose="05000000000000000000" pitchFamily="2" charset="2"/>
              </a:rPr>
              <a:t>to apply (</a:t>
            </a:r>
            <a:r>
              <a:rPr lang="en-US" sz="2400" dirty="0" err="1">
                <a:sym typeface="Wingdings" panose="05000000000000000000" pitchFamily="2" charset="2"/>
              </a:rPr>
              <a:t>eg</a:t>
            </a:r>
            <a:r>
              <a:rPr lang="en-US" sz="2400" dirty="0">
                <a:sym typeface="Wingdings" panose="05000000000000000000" pitchFamily="2" charset="2"/>
              </a:rPr>
              <a:t> Art. 4 DSM Directive)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and they </a:t>
            </a:r>
            <a:r>
              <a:rPr lang="en-US" sz="2400" b="1" dirty="0">
                <a:sym typeface="Wingdings" panose="05000000000000000000" pitchFamily="2" charset="2"/>
              </a:rPr>
              <a:t>should not apply </a:t>
            </a:r>
            <a:r>
              <a:rPr lang="en-US" sz="2400" dirty="0">
                <a:sym typeface="Wingdings" panose="05000000000000000000" pitchFamily="2" charset="2"/>
              </a:rPr>
              <a:t>(imbalance); three step test!</a:t>
            </a:r>
            <a:endParaRPr lang="en-US" sz="2000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Make </a:t>
            </a:r>
            <a:r>
              <a:rPr lang="en-US" sz="2400" b="1" dirty="0">
                <a:sym typeface="Wingdings" panose="05000000000000000000" pitchFamily="2" charset="2"/>
              </a:rPr>
              <a:t>licensing </a:t>
            </a:r>
            <a:r>
              <a:rPr lang="en-US" sz="2400" dirty="0">
                <a:sym typeface="Wingdings" panose="05000000000000000000" pitchFamily="2" charset="2"/>
              </a:rPr>
              <a:t>practicable and enforceable esp. against mega players (through CMOs?/ECLs?; transparency!)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and </a:t>
            </a:r>
            <a:r>
              <a:rPr lang="en-US" sz="2400" b="1" dirty="0">
                <a:sym typeface="Wingdings" panose="05000000000000000000" pitchFamily="2" charset="2"/>
              </a:rPr>
              <a:t>remunerate authors</a:t>
            </a:r>
            <a:r>
              <a:rPr lang="en-US" sz="2400" dirty="0">
                <a:sym typeface="Wingdings" panose="05000000000000000000" pitchFamily="2" charset="2"/>
              </a:rPr>
              <a:t> by licensing fees, to </a:t>
            </a:r>
            <a:r>
              <a:rPr lang="en-US" sz="2400" b="1" dirty="0">
                <a:sym typeface="Wingdings" panose="05000000000000000000" pitchFamily="2" charset="2"/>
              </a:rPr>
              <a:t>safeguard human creation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(or also by means of </a:t>
            </a:r>
            <a:r>
              <a:rPr lang="en-US" sz="2400" b="1" i="1" dirty="0" err="1">
                <a:sym typeface="Wingdings" panose="05000000000000000000" pitchFamily="2" charset="2"/>
              </a:rPr>
              <a:t>domaine</a:t>
            </a:r>
            <a:r>
              <a:rPr lang="en-US" sz="2400" b="1" i="1" dirty="0">
                <a:sym typeface="Wingdings" panose="05000000000000000000" pitchFamily="2" charset="2"/>
              </a:rPr>
              <a:t> public </a:t>
            </a:r>
            <a:r>
              <a:rPr lang="en-US" sz="2400" b="1" i="1" dirty="0" err="1">
                <a:sym typeface="Wingdings" panose="05000000000000000000" pitchFamily="2" charset="2"/>
              </a:rPr>
              <a:t>payant</a:t>
            </a:r>
            <a:r>
              <a:rPr lang="en-US" sz="2400" dirty="0">
                <a:sym typeface="Wingdings" panose="05000000000000000000" pitchFamily="2" charset="2"/>
              </a:rPr>
              <a:t>?)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8686800" y="6288087"/>
            <a:ext cx="170741" cy="2311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7" name="Shape 41">
            <a:extLst>
              <a:ext uri="{FF2B5EF4-FFF2-40B4-BE49-F238E27FC236}">
                <a16:creationId xmlns:a16="http://schemas.microsoft.com/office/drawing/2014/main" id="{4A52D486-F403-4D85-054B-C78C1FB79CC4}"/>
              </a:ext>
            </a:extLst>
          </p:cNvPr>
          <p:cNvSpPr txBox="1">
            <a:spLocks/>
          </p:cNvSpPr>
          <p:nvPr/>
        </p:nvSpPr>
        <p:spPr>
          <a:xfrm>
            <a:off x="484422" y="376064"/>
            <a:ext cx="8218488" cy="671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535A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 defTabSz="868680" hangingPunct="1">
              <a:defRPr sz="228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  <a:p>
            <a:pPr algn="ctr" defTabSz="868680" hangingPunct="1">
              <a:defRPr sz="2280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161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andarddesign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845</Words>
  <Application>Microsoft Office PowerPoint</Application>
  <PresentationFormat>On-screen Show (4:3)</PresentationFormat>
  <Paragraphs>110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Standarddesign</vt:lpstr>
      <vt:lpstr>PowerPoint Presentation</vt:lpstr>
      <vt:lpstr> “Computer generated work” in civil law countries? </vt:lpstr>
      <vt:lpstr>PowerPoint Presentation</vt:lpstr>
      <vt:lpstr>PowerPoint Presentation</vt:lpstr>
      <vt:lpstr>PowerPoint Presentation</vt:lpstr>
      <vt:lpstr>PowerPoint Presentation</vt:lpstr>
      <vt:lpstr>It does not matter whether outcome of AI looks nice or wins a prize –  crucial: human expression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Kagan Dina</dc:creator>
  <cp:lastModifiedBy>DALY Alica</cp:lastModifiedBy>
  <cp:revision>388</cp:revision>
  <cp:lastPrinted>2023-09-20T16:41:05Z</cp:lastPrinted>
  <dcterms:modified xsi:type="dcterms:W3CDTF">2023-09-21T06:44:08Z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773ee6-353b-4fb9-a59d-0b94c8c67bea_Enabled">
    <vt:lpwstr>true</vt:lpwstr>
  </property>
  <property fmtid="{D5CDD505-2E9C-101B-9397-08002B2CF9AE}" pid="3" name="MSIP_Label_20773ee6-353b-4fb9-a59d-0b94c8c67bea_SetDate">
    <vt:lpwstr>2023-09-21T06:43:05Z</vt:lpwstr>
  </property>
  <property fmtid="{D5CDD505-2E9C-101B-9397-08002B2CF9AE}" pid="4" name="MSIP_Label_20773ee6-353b-4fb9-a59d-0b94c8c67bea_Method">
    <vt:lpwstr>Privileged</vt:lpwstr>
  </property>
  <property fmtid="{D5CDD505-2E9C-101B-9397-08002B2CF9AE}" pid="5" name="MSIP_Label_20773ee6-353b-4fb9-a59d-0b94c8c67bea_Name">
    <vt:lpwstr>No markings</vt:lpwstr>
  </property>
  <property fmtid="{D5CDD505-2E9C-101B-9397-08002B2CF9AE}" pid="6" name="MSIP_Label_20773ee6-353b-4fb9-a59d-0b94c8c67bea_SiteId">
    <vt:lpwstr>faa31b06-8ccc-48c9-867f-f7510dd11c02</vt:lpwstr>
  </property>
  <property fmtid="{D5CDD505-2E9C-101B-9397-08002B2CF9AE}" pid="7" name="MSIP_Label_20773ee6-353b-4fb9-a59d-0b94c8c67bea_ActionId">
    <vt:lpwstr>ba44d97a-4c5d-4297-8257-0d2b9af72e83</vt:lpwstr>
  </property>
  <property fmtid="{D5CDD505-2E9C-101B-9397-08002B2CF9AE}" pid="8" name="MSIP_Label_20773ee6-353b-4fb9-a59d-0b94c8c67bea_ContentBits">
    <vt:lpwstr>0</vt:lpwstr>
  </property>
</Properties>
</file>