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1pPr>
    <a:lvl2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2pPr>
    <a:lvl3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3pPr>
    <a:lvl4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4pPr>
    <a:lvl5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5pPr>
    <a:lvl6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6pPr>
    <a:lvl7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7pPr>
    <a:lvl8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8pPr>
    <a:lvl9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30" d="100"/>
          <a:sy n="30"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There are a few questions here, particularly who is the person who made the arrangements necessary for the creation of the work, is it the programmer, or is it the person who “pushed the button” as it may.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31900" y="6032500"/>
            <a:ext cx="21907500" cy="3124200"/>
          </a:xfrm>
          <a:prstGeom prst="rect">
            <a:avLst/>
          </a:prstGeom>
        </p:spPr>
        <p:txBody>
          <a:bodyPr/>
          <a:lstStyle>
            <a:lvl1pPr>
              <a:defRPr sz="8600" spc="1375"/>
            </a:lvl1pPr>
          </a:lstStyle>
          <a:p>
            <a:r>
              <a:t>Title Text</a:t>
            </a:r>
          </a:p>
        </p:txBody>
      </p:sp>
      <p:sp>
        <p:nvSpPr>
          <p:cNvPr id="12" name="Body Level One…"/>
          <p:cNvSpPr txBox="1">
            <a:spLocks noGrp="1"/>
          </p:cNvSpPr>
          <p:nvPr>
            <p:ph type="body" sz="quarter" idx="1"/>
          </p:nvPr>
        </p:nvSpPr>
        <p:spPr>
          <a:xfrm>
            <a:off x="1231900" y="4775200"/>
            <a:ext cx="21907500" cy="1244600"/>
          </a:xfrm>
          <a:prstGeom prst="rect">
            <a:avLst/>
          </a:prstGeom>
        </p:spPr>
        <p:txBody>
          <a:bodyPr/>
          <a:lstStyle>
            <a:lvl1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1pPr>
            <a:lvl2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2pPr>
            <a:lvl3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3pPr>
            <a:lvl4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4pPr>
            <a:lvl5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lluminated tent on a snowy mountaintop at dusk"/>
          <p:cNvSpPr>
            <a:spLocks noGrp="1"/>
          </p:cNvSpPr>
          <p:nvPr>
            <p:ph type="pic" sz="half" idx="21"/>
          </p:nvPr>
        </p:nvSpPr>
        <p:spPr>
          <a:xfrm>
            <a:off x="11907501" y="5275274"/>
            <a:ext cx="12700001" cy="8781134"/>
          </a:xfrm>
          <a:prstGeom prst="rect">
            <a:avLst/>
          </a:prstGeom>
        </p:spPr>
        <p:txBody>
          <a:bodyPr lIns="91439" tIns="45719" rIns="91439" bIns="45719" anchor="t">
            <a:noAutofit/>
          </a:bodyPr>
          <a:lstStyle/>
          <a:p>
            <a:endParaRPr/>
          </a:p>
        </p:txBody>
      </p:sp>
      <p:sp>
        <p:nvSpPr>
          <p:cNvPr id="94" name="Icy lake with snow-covered mountains in the background "/>
          <p:cNvSpPr>
            <a:spLocks noGrp="1"/>
          </p:cNvSpPr>
          <p:nvPr>
            <p:ph type="pic" idx="22"/>
          </p:nvPr>
        </p:nvSpPr>
        <p:spPr>
          <a:xfrm>
            <a:off x="12192000" y="-2387600"/>
            <a:ext cx="12192000" cy="12207052"/>
          </a:xfrm>
          <a:prstGeom prst="rect">
            <a:avLst/>
          </a:prstGeom>
        </p:spPr>
        <p:txBody>
          <a:bodyPr lIns="91439" tIns="45719" rIns="91439" bIns="45719" anchor="t">
            <a:noAutofit/>
          </a:bodyPr>
          <a:lstStyle/>
          <a:p>
            <a:endParaRPr/>
          </a:p>
        </p:txBody>
      </p:sp>
      <p:sp>
        <p:nvSpPr>
          <p:cNvPr id="95" name="Silhouette of a hiker standing on a rock overlooking the water and watching the sunset"/>
          <p:cNvSpPr>
            <a:spLocks noGrp="1"/>
          </p:cNvSpPr>
          <p:nvPr>
            <p:ph type="pic" idx="23"/>
          </p:nvPr>
        </p:nvSpPr>
        <p:spPr>
          <a:xfrm>
            <a:off x="-254000" y="-4025900"/>
            <a:ext cx="33642300" cy="18925383"/>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3" name="–Johnny Appleseed"/>
          <p:cNvSpPr txBox="1">
            <a:spLocks noGrp="1"/>
          </p:cNvSpPr>
          <p:nvPr>
            <p:ph type="body" sz="quarter" idx="21"/>
          </p:nvPr>
        </p:nvSpPr>
        <p:spPr>
          <a:xfrm>
            <a:off x="2374900" y="8991600"/>
            <a:ext cx="19621500" cy="660400"/>
          </a:xfrm>
          <a:prstGeom prst="rect">
            <a:avLst/>
          </a:prstGeom>
        </p:spPr>
        <p:txBody>
          <a:bodyPr>
            <a:spAutoFit/>
          </a:bodyPr>
          <a:lstStyle>
            <a:lvl1pPr marL="0" indent="0" algn="ctr">
              <a:spcBef>
                <a:spcPts val="0"/>
              </a:spcBef>
              <a:buSzTx/>
              <a:buNone/>
              <a:defRPr sz="3200" cap="all" spc="512">
                <a:solidFill>
                  <a:schemeClr val="accent2">
                    <a:satOff val="44164"/>
                    <a:lumOff val="14231"/>
                  </a:schemeClr>
                </a:solidFill>
              </a:defRPr>
            </a:lvl1pPr>
          </a:lstStyle>
          <a:p>
            <a:r>
              <a:t>–Johnny Appleseed</a:t>
            </a:r>
          </a:p>
        </p:txBody>
      </p:sp>
      <p:sp>
        <p:nvSpPr>
          <p:cNvPr id="104" name="“Type a quote here.”"/>
          <p:cNvSpPr txBox="1">
            <a:spLocks noGrp="1"/>
          </p:cNvSpPr>
          <p:nvPr>
            <p:ph type="body" sz="quarter" idx="22"/>
          </p:nvPr>
        </p:nvSpPr>
        <p:spPr>
          <a:xfrm>
            <a:off x="2374900" y="5999360"/>
            <a:ext cx="19621500" cy="965201"/>
          </a:xfrm>
          <a:prstGeom prst="rect">
            <a:avLst/>
          </a:prstGeom>
        </p:spPr>
        <p:txBody>
          <a:bodyPr>
            <a:spAutoFit/>
          </a:bodyPr>
          <a:lstStyle>
            <a:lvl1pPr marL="0" indent="0" algn="ctr">
              <a:spcBef>
                <a:spcPts val="0"/>
              </a:spcBef>
              <a:buSzTx/>
              <a:buNone/>
            </a:lvl1pPr>
          </a:lstStyle>
          <a:p>
            <a:r>
              <a:t>“Type a quote here.” </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21"/>
          </p:nvPr>
        </p:nvSpPr>
        <p:spPr>
          <a:xfrm>
            <a:off x="2374900" y="4165600"/>
            <a:ext cx="19621500" cy="660400"/>
          </a:xfrm>
          <a:prstGeom prst="rect">
            <a:avLst/>
          </a:prstGeom>
        </p:spPr>
        <p:txBody>
          <a:bodyPr anchor="t">
            <a:spAutoFit/>
          </a:bodyPr>
          <a:lstStyle>
            <a:lvl1pPr marL="0" indent="0" algn="ctr">
              <a:spcBef>
                <a:spcPts val="0"/>
              </a:spcBef>
              <a:buSzTx/>
              <a:buNone/>
              <a:defRPr sz="3200" cap="all" spc="512">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22"/>
          </p:nvPr>
        </p:nvSpPr>
        <p:spPr>
          <a:xfrm>
            <a:off x="2374900" y="1917700"/>
            <a:ext cx="19621500" cy="965200"/>
          </a:xfrm>
          <a:prstGeom prst="rect">
            <a:avLst/>
          </a:prstGeom>
        </p:spPr>
        <p:txBody>
          <a:bodyPr>
            <a:spAutoFit/>
          </a:bodyPr>
          <a:lstStyle>
            <a:lvl1pPr marL="0" indent="0" algn="ctr">
              <a:spcBef>
                <a:spcPts val="0"/>
              </a:spcBef>
              <a:buSzTx/>
              <a:buNone/>
            </a:lvl1pPr>
          </a:lstStyle>
          <a:p>
            <a:r>
              <a:t>“Type a quote here.” </a:t>
            </a:r>
          </a:p>
        </p:txBody>
      </p:sp>
      <p:sp>
        <p:nvSpPr>
          <p:cNvPr id="114" name="Rocks in a calm lake with mountains in the background at dusk"/>
          <p:cNvSpPr>
            <a:spLocks noGrp="1"/>
          </p:cNvSpPr>
          <p:nvPr>
            <p:ph type="pic" idx="23"/>
          </p:nvPr>
        </p:nvSpPr>
        <p:spPr>
          <a:xfrm>
            <a:off x="-76200" y="3950692"/>
            <a:ext cx="24536400" cy="13363196"/>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lluminated tent on a snowy mountaintop at dusk"/>
          <p:cNvSpPr>
            <a:spLocks noGrp="1"/>
          </p:cNvSpPr>
          <p:nvPr>
            <p:ph type="pic" idx="21"/>
          </p:nvPr>
        </p:nvSpPr>
        <p:spPr>
          <a:xfrm>
            <a:off x="0" y="-1587500"/>
            <a:ext cx="24383997" cy="16859792"/>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lluminated tent on a snowy mountaintop at dusk"/>
          <p:cNvSpPr>
            <a:spLocks noGrp="1"/>
          </p:cNvSpPr>
          <p:nvPr>
            <p:ph type="pic" idx="21"/>
          </p:nvPr>
        </p:nvSpPr>
        <p:spPr>
          <a:xfrm>
            <a:off x="0" y="-1587500"/>
            <a:ext cx="24383997" cy="1685979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2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SzTx/>
              <a:buNone/>
              <a:defRPr sz="3200" cap="all" spc="512">
                <a:latin typeface="Avenir Book"/>
                <a:ea typeface="Avenir Book"/>
                <a:cs typeface="Avenir Book"/>
                <a:sym typeface="Avenir Book"/>
              </a:defRPr>
            </a:lvl1pPr>
            <a:lvl2pPr marL="0" indent="0">
              <a:spcBef>
                <a:spcPts val="0"/>
              </a:spcBef>
              <a:buSzTx/>
              <a:buNone/>
              <a:defRPr sz="3200" cap="all" spc="512">
                <a:latin typeface="Avenir Book"/>
                <a:ea typeface="Avenir Book"/>
                <a:cs typeface="Avenir Book"/>
                <a:sym typeface="Avenir Book"/>
              </a:defRPr>
            </a:lvl2pPr>
            <a:lvl3pPr marL="0" indent="0">
              <a:spcBef>
                <a:spcPts val="0"/>
              </a:spcBef>
              <a:buSzTx/>
              <a:buNone/>
              <a:defRPr sz="3200" cap="all" spc="512">
                <a:latin typeface="Avenir Book"/>
                <a:ea typeface="Avenir Book"/>
                <a:cs typeface="Avenir Book"/>
                <a:sym typeface="Avenir Book"/>
              </a:defRPr>
            </a:lvl3pPr>
            <a:lvl4pPr marL="0" indent="0">
              <a:spcBef>
                <a:spcPts val="0"/>
              </a:spcBef>
              <a:buSzTx/>
              <a:buNone/>
              <a:defRPr sz="3200" cap="all" spc="512">
                <a:latin typeface="Avenir Book"/>
                <a:ea typeface="Avenir Book"/>
                <a:cs typeface="Avenir Book"/>
                <a:sym typeface="Avenir Book"/>
              </a:defRPr>
            </a:lvl4pPr>
            <a:lvl5pPr marL="0" indent="0">
              <a:spcBef>
                <a:spcPts val="0"/>
              </a:spcBef>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Rocks in a calm lake with mountains in the background at dusk"/>
          <p:cNvSpPr>
            <a:spLocks noGrp="1"/>
          </p:cNvSpPr>
          <p:nvPr>
            <p:ph type="pic" idx="21"/>
          </p:nvPr>
        </p:nvSpPr>
        <p:spPr>
          <a:xfrm>
            <a:off x="0" y="2680692"/>
            <a:ext cx="24434800" cy="13307861"/>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3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SzTx/>
              <a:buNone/>
              <a:defRPr sz="3200" cap="all" spc="512">
                <a:latin typeface="Avenir Book"/>
                <a:ea typeface="Avenir Book"/>
                <a:cs typeface="Avenir Book"/>
                <a:sym typeface="Avenir Book"/>
              </a:defRPr>
            </a:lvl1pPr>
            <a:lvl2pPr marL="0" indent="0">
              <a:spcBef>
                <a:spcPts val="0"/>
              </a:spcBef>
              <a:buSzTx/>
              <a:buNone/>
              <a:defRPr sz="3200" cap="all" spc="512">
                <a:latin typeface="Avenir Book"/>
                <a:ea typeface="Avenir Book"/>
                <a:cs typeface="Avenir Book"/>
                <a:sym typeface="Avenir Book"/>
              </a:defRPr>
            </a:lvl2pPr>
            <a:lvl3pPr marL="0" indent="0">
              <a:spcBef>
                <a:spcPts val="0"/>
              </a:spcBef>
              <a:buSzTx/>
              <a:buNone/>
              <a:defRPr sz="3200" cap="all" spc="512">
                <a:latin typeface="Avenir Book"/>
                <a:ea typeface="Avenir Book"/>
                <a:cs typeface="Avenir Book"/>
                <a:sym typeface="Avenir Book"/>
              </a:defRPr>
            </a:lvl3pPr>
            <a:lvl4pPr marL="0" indent="0">
              <a:spcBef>
                <a:spcPts val="0"/>
              </a:spcBef>
              <a:buSzTx/>
              <a:buNone/>
              <a:defRPr sz="3200" cap="all" spc="512">
                <a:latin typeface="Avenir Book"/>
                <a:ea typeface="Avenir Book"/>
                <a:cs typeface="Avenir Book"/>
                <a:sym typeface="Avenir Book"/>
              </a:defRPr>
            </a:lvl4pPr>
            <a:lvl5pPr marL="0" indent="0">
              <a:spcBef>
                <a:spcPts val="0"/>
              </a:spcBef>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231900" y="5295900"/>
            <a:ext cx="21907500" cy="3124200"/>
          </a:xfrm>
          <a:prstGeom prst="rect">
            <a:avLst/>
          </a:prstGeom>
        </p:spPr>
        <p:txBody>
          <a:bodyPr anchor="ctr"/>
          <a:lstStyle>
            <a:lvl1pPr>
              <a:defRPr sz="8600" spc="1375"/>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cy lake with snow-covered mountains in the background "/>
          <p:cNvSpPr>
            <a:spLocks noGrp="1"/>
          </p:cNvSpPr>
          <p:nvPr>
            <p:ph type="pic" idx="21"/>
          </p:nvPr>
        </p:nvSpPr>
        <p:spPr>
          <a:xfrm>
            <a:off x="11299229" y="-38100"/>
            <a:ext cx="13756503" cy="13773485"/>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1028700" y="6057900"/>
            <a:ext cx="10147300" cy="4191000"/>
          </a:xfrm>
          <a:prstGeom prst="rect">
            <a:avLst/>
          </a:prstGeom>
        </p:spPr>
        <p:txBody>
          <a:bodyPr/>
          <a:lstStyle/>
          <a:p>
            <a:r>
              <a:t>Title Text</a:t>
            </a:r>
          </a:p>
        </p:txBody>
      </p:sp>
      <p:sp>
        <p:nvSpPr>
          <p:cNvPr id="50" name="Body Level One…"/>
          <p:cNvSpPr txBox="1">
            <a:spLocks noGrp="1"/>
          </p:cNvSpPr>
          <p:nvPr>
            <p:ph type="body" sz="quarter" idx="1"/>
          </p:nvPr>
        </p:nvSpPr>
        <p:spPr>
          <a:xfrm>
            <a:off x="1028700" y="4813300"/>
            <a:ext cx="10147300" cy="1244600"/>
          </a:xfrm>
          <a:prstGeom prst="rect">
            <a:avLst/>
          </a:prstGeom>
        </p:spPr>
        <p:txBody>
          <a:bodyPr/>
          <a:lstStyle>
            <a:lvl1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1pPr>
            <a:lvl2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2pPr>
            <a:lvl3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3pPr>
            <a:lvl4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4pPr>
            <a:lvl5pPr marL="0" indent="0">
              <a:spcBef>
                <a:spcPts val="0"/>
              </a:spcBef>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cy lake with snow-covered mountains in the background "/>
          <p:cNvSpPr>
            <a:spLocks noGrp="1"/>
          </p:cNvSpPr>
          <p:nvPr>
            <p:ph type="pic" idx="21"/>
          </p:nvPr>
        </p:nvSpPr>
        <p:spPr>
          <a:xfrm>
            <a:off x="11303000" y="-38100"/>
            <a:ext cx="13756502" cy="13773485"/>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1244600" y="863600"/>
            <a:ext cx="9525000" cy="2603500"/>
          </a:xfrm>
          <a:prstGeom prst="rect">
            <a:avLst/>
          </a:prstGeom>
        </p:spPr>
        <p:txBody>
          <a:bodyPr/>
          <a:lstStyle/>
          <a:p>
            <a:r>
              <a:t>Title Text</a:t>
            </a:r>
          </a:p>
        </p:txBody>
      </p:sp>
      <p:sp>
        <p:nvSpPr>
          <p:cNvPr id="77" name="Body Level One…"/>
          <p:cNvSpPr txBox="1">
            <a:spLocks noGrp="1"/>
          </p:cNvSpPr>
          <p:nvPr>
            <p:ph type="body" sz="half" idx="1"/>
          </p:nvPr>
        </p:nvSpPr>
        <p:spPr>
          <a:xfrm>
            <a:off x="1244600" y="3962400"/>
            <a:ext cx="9525000" cy="8521700"/>
          </a:xfrm>
          <a:prstGeom prst="rect">
            <a:avLst/>
          </a:prstGeom>
        </p:spPr>
        <p:txBody>
          <a:bodyPr/>
          <a:lstStyle>
            <a:lvl1pPr marL="546100" indent="-546100">
              <a:spcBef>
                <a:spcPts val="4500"/>
              </a:spcBef>
              <a:buClr>
                <a:srgbClr val="646464"/>
              </a:buClr>
              <a:defRPr sz="4200"/>
            </a:lvl1pPr>
            <a:lvl2pPr marL="1092200" indent="-546100">
              <a:spcBef>
                <a:spcPts val="4500"/>
              </a:spcBef>
              <a:buClr>
                <a:srgbClr val="646464"/>
              </a:buClr>
              <a:defRPr sz="4200"/>
            </a:lvl2pPr>
            <a:lvl3pPr marL="1638300" indent="-546100">
              <a:spcBef>
                <a:spcPts val="4500"/>
              </a:spcBef>
              <a:buClr>
                <a:srgbClr val="646464"/>
              </a:buClr>
              <a:defRPr sz="4200"/>
            </a:lvl3pPr>
            <a:lvl4pPr marL="2184400" indent="-546100">
              <a:spcBef>
                <a:spcPts val="4500"/>
              </a:spcBef>
              <a:buClr>
                <a:srgbClr val="646464"/>
              </a:buClr>
              <a:defRPr sz="4200"/>
            </a:lvl4pPr>
            <a:lvl5pPr marL="2730500" indent="-546100">
              <a:spcBef>
                <a:spcPts val="4500"/>
              </a:spcBef>
              <a:buClr>
                <a:srgbClr val="646464"/>
              </a:buClr>
              <a:defRPr sz="42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231900" y="2133600"/>
            <a:ext cx="21907500" cy="9448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31900" y="863600"/>
            <a:ext cx="21907500" cy="2006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231900" y="2844800"/>
            <a:ext cx="21907500" cy="9448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0793" y="13049250"/>
            <a:ext cx="431293" cy="520700"/>
          </a:xfrm>
          <a:prstGeom prst="rect">
            <a:avLst/>
          </a:prstGeom>
          <a:ln w="12700">
            <a:miter lim="400000"/>
          </a:ln>
        </p:spPr>
        <p:txBody>
          <a:bodyPr wrap="none" lIns="50800" tIns="50800" rIns="50800" bIns="50800" anchor="ctr">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1pPr>
      <a:lvl2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2pPr>
      <a:lvl3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3pPr>
      <a:lvl4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4pPr>
      <a:lvl5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5pPr>
      <a:lvl6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6pPr>
      <a:lvl7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7pPr>
      <a:lvl8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8pPr>
      <a:lvl9pPr marL="0" marR="0" indent="0" algn="l" defTabSz="825500" rtl="0" latinLnBrk="0">
        <a:lnSpc>
          <a:spcPct val="100000"/>
        </a:lnSpc>
        <a:spcBef>
          <a:spcPts val="0"/>
        </a:spcBef>
        <a:spcAft>
          <a:spcPts val="0"/>
        </a:spcAft>
        <a:buClrTx/>
        <a:buSzTx/>
        <a:buFontTx/>
        <a:buNone/>
        <a:tabLst/>
        <a:defRPr sz="6200" b="0" i="0" u="none" strike="noStrike" cap="all" spc="992" baseline="0">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Tx/>
        <a:buSzPct val="90000"/>
        <a:buFontTx/>
        <a:buChar char="•"/>
        <a:tabLst/>
        <a:defRPr sz="5000" b="0" i="0" u="none" strike="noStrike" cap="none" spc="0" baseline="0">
          <a:solidFill>
            <a:srgbClr val="FFFFFF"/>
          </a:solidFill>
          <a:uFillTx/>
          <a:latin typeface="+mn-lt"/>
          <a:ea typeface="+mn-ea"/>
          <a:cs typeface="+mn-cs"/>
          <a:sym typeface="Avenir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anel 5: Panel 5: Authorship and Ownership of AI-generated Works: IP is…"/>
          <p:cNvSpPr txBox="1">
            <a:spLocks noGrp="1"/>
          </p:cNvSpPr>
          <p:nvPr>
            <p:ph type="ctrTitle"/>
          </p:nvPr>
        </p:nvSpPr>
        <p:spPr>
          <a:prstGeom prst="rect">
            <a:avLst/>
          </a:prstGeom>
        </p:spPr>
        <p:txBody>
          <a:bodyPr/>
          <a:lstStyle/>
          <a:p>
            <a:pPr defTabSz="561340">
              <a:defRPr sz="5848" spc="935"/>
            </a:pPr>
            <a:r>
              <a:t>Panel 5: Panel 5: Authorship and Ownership of AI-generated Works: IP is</a:t>
            </a:r>
          </a:p>
          <a:p>
            <a:pPr defTabSz="561340">
              <a:defRPr sz="5848" spc="935"/>
            </a:pPr>
            <a:r>
              <a:t>all around</a:t>
            </a:r>
          </a:p>
        </p:txBody>
      </p:sp>
      <p:sp>
        <p:nvSpPr>
          <p:cNvPr id="140" name="Dr Andres Guadamuz"/>
          <p:cNvSpPr txBox="1">
            <a:spLocks noGrp="1"/>
          </p:cNvSpPr>
          <p:nvPr>
            <p:ph type="subTitle" sz="quarter" idx="1"/>
          </p:nvPr>
        </p:nvSpPr>
        <p:spPr>
          <a:xfrm>
            <a:off x="1238249" y="9496475"/>
            <a:ext cx="21907501" cy="1244601"/>
          </a:xfrm>
          <a:prstGeom prst="rect">
            <a:avLst/>
          </a:prstGeom>
        </p:spPr>
        <p:txBody>
          <a:bodyPr/>
          <a:lstStyle/>
          <a:p>
            <a:r>
              <a:t>Dr Andres Guadamuz</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cy lake with snow-covered mountains in the background " descr="Icy lake with snow-covered mountains in the background "/>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0" y="3810000"/>
            <a:ext cx="24384000" cy="9894094"/>
          </a:xfrm>
          <a:prstGeom prst="rect">
            <a:avLst/>
          </a:prstGeom>
        </p:spPr>
      </p:pic>
      <p:sp>
        <p:nvSpPr>
          <p:cNvPr id="143" name="AI everywhere"/>
          <p:cNvSpPr txBox="1">
            <a:spLocks noGrp="1"/>
          </p:cNvSpPr>
          <p:nvPr>
            <p:ph type="title"/>
          </p:nvPr>
        </p:nvSpPr>
        <p:spPr>
          <a:prstGeom prst="rect">
            <a:avLst/>
          </a:prstGeom>
        </p:spPr>
        <p:txBody>
          <a:bodyPr/>
          <a:lstStyle/>
          <a:p>
            <a:r>
              <a:t>AI everywhere</a:t>
            </a:r>
          </a:p>
        </p:txBody>
      </p:sp>
      <p:sp>
        <p:nvSpPr>
          <p:cNvPr id="144" name="Double-click to edit"/>
          <p:cNvSpPr txBox="1">
            <a:spLocks noGrp="1"/>
          </p:cNvSpPr>
          <p:nvPr>
            <p:ph type="body" sz="quarter" idx="1"/>
          </p:nvPr>
        </p:nvSpPr>
        <p:spPr>
          <a:prstGeom prst="rect">
            <a:avLst/>
          </a:prstGeom>
        </p:spPr>
        <p:txBody>
          <a:bodyP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 descr="Image"/>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12191999" y="0"/>
            <a:ext cx="12192001" cy="13716000"/>
          </a:xfrm>
          <a:prstGeom prst="rect">
            <a:avLst/>
          </a:prstGeom>
        </p:spPr>
      </p:pic>
      <p:sp>
        <p:nvSpPr>
          <p:cNvPr id="147" name="Authorship Scenarios"/>
          <p:cNvSpPr txBox="1">
            <a:spLocks noGrp="1"/>
          </p:cNvSpPr>
          <p:nvPr>
            <p:ph type="title"/>
          </p:nvPr>
        </p:nvSpPr>
        <p:spPr>
          <a:prstGeom prst="rect">
            <a:avLst/>
          </a:prstGeom>
        </p:spPr>
        <p:txBody>
          <a:bodyPr/>
          <a:lstStyle/>
          <a:p>
            <a:r>
              <a:t>Authorship Scenarios</a:t>
            </a:r>
          </a:p>
        </p:txBody>
      </p:sp>
      <p:sp>
        <p:nvSpPr>
          <p:cNvPr id="148" name="Only humans can create copyright: All AI-generated works are in the public domain.…"/>
          <p:cNvSpPr txBox="1">
            <a:spLocks noGrp="1"/>
          </p:cNvSpPr>
          <p:nvPr>
            <p:ph type="body" sz="half" idx="1"/>
          </p:nvPr>
        </p:nvSpPr>
        <p:spPr>
          <a:prstGeom prst="rect">
            <a:avLst/>
          </a:prstGeom>
        </p:spPr>
        <p:txBody>
          <a:bodyPr/>
          <a:lstStyle/>
          <a:p>
            <a:r>
              <a:rPr>
                <a:latin typeface="Avenir Heavy"/>
                <a:ea typeface="Avenir Heavy"/>
                <a:cs typeface="Avenir Heavy"/>
                <a:sym typeface="Avenir Heavy"/>
              </a:rPr>
              <a:t>Only humans can create copyright:</a:t>
            </a:r>
            <a:r>
              <a:t> All AI-generated works are in the public domain.</a:t>
            </a:r>
          </a:p>
          <a:p>
            <a:r>
              <a:rPr>
                <a:latin typeface="Avenir Heavy"/>
                <a:ea typeface="Avenir Heavy"/>
                <a:cs typeface="Avenir Heavy"/>
                <a:sym typeface="Avenir Heavy"/>
              </a:rPr>
              <a:t>Machines can create works subject to copyright protection:</a:t>
            </a:r>
            <a:r>
              <a:t> User, programmer. </a:t>
            </a:r>
          </a:p>
          <a:p>
            <a:r>
              <a:rPr>
                <a:latin typeface="Avenir Heavy"/>
                <a:ea typeface="Avenir Heavy"/>
                <a:cs typeface="Avenir Heavy"/>
                <a:sym typeface="Avenir Heavy"/>
              </a:rPr>
              <a:t>Sui Generis rights:</a:t>
            </a:r>
            <a:r>
              <a:t> Akin to database rights, rewarding investment, shorter duration.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cy lake with snow-covered mountains in the background " descr="Icy lake with snow-covered mountains in the background "/>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12192000" y="0"/>
            <a:ext cx="12192000" cy="13716000"/>
          </a:xfrm>
          <a:prstGeom prst="rect">
            <a:avLst/>
          </a:prstGeom>
        </p:spPr>
      </p:pic>
      <p:sp>
        <p:nvSpPr>
          <p:cNvPr id="151" name="United States"/>
          <p:cNvSpPr txBox="1">
            <a:spLocks noGrp="1"/>
          </p:cNvSpPr>
          <p:nvPr>
            <p:ph type="title"/>
          </p:nvPr>
        </p:nvSpPr>
        <p:spPr>
          <a:prstGeom prst="rect">
            <a:avLst/>
          </a:prstGeom>
        </p:spPr>
        <p:txBody>
          <a:bodyPr/>
          <a:lstStyle/>
          <a:p>
            <a:r>
              <a:t>United States</a:t>
            </a:r>
          </a:p>
        </p:txBody>
      </p:sp>
      <p:sp>
        <p:nvSpPr>
          <p:cNvPr id="152" name="US Copyright Office practice has been to deny registration for AI works (Zarya of the Dawn).…"/>
          <p:cNvSpPr txBox="1">
            <a:spLocks noGrp="1"/>
          </p:cNvSpPr>
          <p:nvPr>
            <p:ph type="body" sz="half" idx="1"/>
          </p:nvPr>
        </p:nvSpPr>
        <p:spPr>
          <a:prstGeom prst="rect">
            <a:avLst/>
          </a:prstGeom>
        </p:spPr>
        <p:txBody>
          <a:bodyPr/>
          <a:lstStyle/>
          <a:p>
            <a:pPr marL="420497" indent="-420497" defTabSz="635634">
              <a:spcBef>
                <a:spcPts val="3400"/>
              </a:spcBef>
              <a:defRPr sz="3234"/>
            </a:pPr>
            <a:endParaRPr/>
          </a:p>
          <a:p>
            <a:pPr marL="420497" indent="-420497" defTabSz="635634">
              <a:spcBef>
                <a:spcPts val="3400"/>
              </a:spcBef>
              <a:defRPr sz="3234"/>
            </a:pPr>
            <a:r>
              <a:t>US Copyright Office practice has been to deny registration for AI works (Zarya of the Dawn).  </a:t>
            </a:r>
          </a:p>
          <a:p>
            <a:pPr marL="420497" indent="-420497" defTabSz="635634">
              <a:spcBef>
                <a:spcPts val="3400"/>
              </a:spcBef>
              <a:defRPr sz="3234"/>
            </a:pPr>
            <a:r>
              <a:t>Stephen Thaler “A Recent Entrance to Paradise”, a work created by one of his AIs called “Creativity Machine”. </a:t>
            </a:r>
          </a:p>
          <a:p>
            <a:pPr marL="420497" indent="-420497" defTabSz="635634">
              <a:spcBef>
                <a:spcPts val="3400"/>
              </a:spcBef>
              <a:defRPr sz="3234"/>
            </a:pPr>
            <a:r>
              <a:t>Thaler made the application citing the AI as the author. </a:t>
            </a:r>
          </a:p>
          <a:p>
            <a:pPr marL="420497" indent="-420497" defTabSz="635634">
              <a:spcBef>
                <a:spcPts val="3400"/>
              </a:spcBef>
              <a:defRPr sz="3234"/>
            </a:pPr>
            <a:r>
              <a:t>The USCO rejected the application in Feb 2022. Appeal in court, and loses. </a:t>
            </a:r>
          </a:p>
          <a:p>
            <a:pPr marL="420497" indent="-420497" defTabSz="635634">
              <a:spcBef>
                <a:spcPts val="3400"/>
              </a:spcBef>
              <a:defRPr sz="3234"/>
            </a:pPr>
            <a:r>
              <a:t>End of story, right?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 descr="Image"/>
          <p:cNvPicPr>
            <a:picLocks noGrp="1" noChangeAspect="1"/>
          </p:cNvPicPr>
          <p:nvPr>
            <p:ph type="pic" idx="21"/>
          </p:nvPr>
        </p:nvPicPr>
        <p:blipFill>
          <a:blip r:embed="rId3">
            <a:extLst>
              <a:ext uri="{28A0092B-C50C-407E-A947-70E740481C1C}">
                <a14:useLocalDpi xmlns:a14="http://schemas.microsoft.com/office/drawing/2010/main"/>
              </a:ext>
            </a:extLst>
          </a:blip>
          <a:srcRect/>
          <a:stretch>
            <a:fillRect/>
          </a:stretch>
        </p:blipFill>
        <p:spPr>
          <a:xfrm>
            <a:off x="12192000" y="0"/>
            <a:ext cx="12192000" cy="13716000"/>
          </a:xfrm>
          <a:prstGeom prst="rect">
            <a:avLst/>
          </a:prstGeom>
        </p:spPr>
      </p:pic>
      <p:sp>
        <p:nvSpPr>
          <p:cNvPr id="155" name="UK Law"/>
          <p:cNvSpPr txBox="1">
            <a:spLocks noGrp="1"/>
          </p:cNvSpPr>
          <p:nvPr>
            <p:ph type="title"/>
          </p:nvPr>
        </p:nvSpPr>
        <p:spPr>
          <a:prstGeom prst="rect">
            <a:avLst/>
          </a:prstGeom>
        </p:spPr>
        <p:txBody>
          <a:bodyPr/>
          <a:lstStyle/>
          <a:p>
            <a:r>
              <a:t>UK Law</a:t>
            </a:r>
          </a:p>
        </p:txBody>
      </p:sp>
      <p:sp>
        <p:nvSpPr>
          <p:cNvPr id="156" name="S 9(3) “In the case of a literary, dramatic, musical or artistic work which is computer-generated, the author shall be taken to be the person by whom the arrangements necessary for the creation of the work are undertaken.”…"/>
          <p:cNvSpPr txBox="1">
            <a:spLocks noGrp="1"/>
          </p:cNvSpPr>
          <p:nvPr>
            <p:ph type="body" sz="half" idx="1"/>
          </p:nvPr>
        </p:nvSpPr>
        <p:spPr>
          <a:prstGeom prst="rect">
            <a:avLst/>
          </a:prstGeom>
        </p:spPr>
        <p:txBody>
          <a:bodyPr/>
          <a:lstStyle/>
          <a:p>
            <a:pPr marL="0" indent="0" defTabSz="652145">
              <a:spcBef>
                <a:spcPts val="3500"/>
              </a:spcBef>
              <a:buSzTx/>
              <a:buNone/>
              <a:defRPr sz="3634"/>
            </a:pPr>
            <a:r>
              <a:t>S 9(3) “In the case of a literary, dramatic, musical or artistic work which is computer-generated, the author shall be taken to be the person by whom the arrangements necessary for the creation of the work are undertaken.”</a:t>
            </a:r>
          </a:p>
          <a:p>
            <a:pPr marL="0" indent="0" defTabSz="652145">
              <a:spcBef>
                <a:spcPts val="3500"/>
              </a:spcBef>
              <a:buSzTx/>
              <a:buNone/>
              <a:defRPr sz="3634"/>
            </a:pPr>
            <a:r>
              <a:t>s178: ““computer-generated”, in relation to a work, means that the work is generated by computer in circumstances such that there is no human author of the work;”</a:t>
            </a:r>
          </a:p>
          <a:p>
            <a:pPr marL="0" indent="0" defTabSz="652145">
              <a:spcBef>
                <a:spcPts val="3500"/>
              </a:spcBef>
              <a:buSzTx/>
              <a:buNone/>
              <a:defRPr sz="3634"/>
            </a:pPr>
            <a:r>
              <a:t>Also India, South Africa, Ireland, New Zealand.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 descr="Image"/>
          <p:cNvPicPr>
            <a:picLocks noGrp="1" noChangeAspect="1"/>
          </p:cNvPicPr>
          <p:nvPr>
            <p:ph type="pic" idx="21"/>
          </p:nvPr>
        </p:nvPicPr>
        <p:blipFill>
          <a:blip r:embed="rId2">
            <a:extLst>
              <a:ext uri="{28A0092B-C50C-407E-A947-70E740481C1C}">
                <a14:useLocalDpi xmlns:a14="http://schemas.microsoft.com/office/drawing/2010/main"/>
              </a:ext>
            </a:extLst>
          </a:blip>
          <a:srcRect/>
          <a:stretch>
            <a:fillRect/>
          </a:stretch>
        </p:blipFill>
        <p:spPr>
          <a:xfrm>
            <a:off x="12192000" y="0"/>
            <a:ext cx="12192000" cy="13716000"/>
          </a:xfrm>
          <a:prstGeom prst="rect">
            <a:avLst/>
          </a:prstGeom>
        </p:spPr>
      </p:pic>
      <p:sp>
        <p:nvSpPr>
          <p:cNvPr id="161" name="However…"/>
          <p:cNvSpPr txBox="1">
            <a:spLocks noGrp="1"/>
          </p:cNvSpPr>
          <p:nvPr>
            <p:ph type="title"/>
          </p:nvPr>
        </p:nvSpPr>
        <p:spPr>
          <a:prstGeom prst="rect">
            <a:avLst/>
          </a:prstGeom>
        </p:spPr>
        <p:txBody>
          <a:bodyPr/>
          <a:lstStyle/>
          <a:p>
            <a:r>
              <a:t>However…</a:t>
            </a:r>
          </a:p>
        </p:txBody>
      </p:sp>
      <p:sp>
        <p:nvSpPr>
          <p:cNvPr id="162" name="s9(3) is a remnant of another time, intention was to clarify authorship of computer generated works, not AI.…"/>
          <p:cNvSpPr txBox="1">
            <a:spLocks noGrp="1"/>
          </p:cNvSpPr>
          <p:nvPr>
            <p:ph type="body" sz="half" idx="1"/>
          </p:nvPr>
        </p:nvSpPr>
        <p:spPr>
          <a:prstGeom prst="rect">
            <a:avLst/>
          </a:prstGeom>
        </p:spPr>
        <p:txBody>
          <a:bodyPr/>
          <a:lstStyle/>
          <a:p>
            <a:r>
              <a:t>s9(3) is a remnant of another time, intention was to clarify authorship of computer generated works, not AI.</a:t>
            </a:r>
          </a:p>
          <a:p>
            <a:r>
              <a:t>No person, no creativity, no “intellectual creation”. No originality.  </a:t>
            </a:r>
          </a:p>
          <a:p>
            <a:r>
              <a:t>No case law.</a:t>
            </a:r>
          </a:p>
          <a:p>
            <a:r>
              <a:t>UK IP Office held a consultation, no need to change the law yet. </a:t>
            </a:r>
          </a:p>
        </p:txBody>
      </p:sp>
    </p:spTree>
  </p:cSld>
  <p:clrMapOvr>
    <a:masterClrMapping/>
  </p:clrMapOvr>
  <p:transition spd="med"/>
</p:sld>
</file>

<file path=ppt/theme/theme1.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Custom</PresentationFormat>
  <Paragraphs>25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Avenir Book</vt:lpstr>
      <vt:lpstr>Avenir Heavy</vt:lpstr>
      <vt:lpstr>Avenir Light</vt:lpstr>
      <vt:lpstr>Helvetica Neue</vt:lpstr>
      <vt:lpstr>New_Template1</vt:lpstr>
      <vt:lpstr>Panel 5: Panel 5: Authorship and Ownership of AI-generated Works: IP is all around</vt:lpstr>
      <vt:lpstr>AI everywhere</vt:lpstr>
      <vt:lpstr>Authorship Scenarios</vt:lpstr>
      <vt:lpstr>United States</vt:lpstr>
      <vt:lpstr>UK Law</vt:lpstr>
      <vt:lpstr>However…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5: Panel 5: Authorship and Ownership of AI-generated Works: IP is all around</dc:title>
  <dc:creator>DALY Alica</dc:creator>
  <cp:lastModifiedBy>DALY Alica</cp:lastModifiedBy>
  <cp:revision>2</cp:revision>
  <dcterms:modified xsi:type="dcterms:W3CDTF">2023-09-20T13:20:22Z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2023-09-20T13:19:55Z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c73230f9-c7cb-4137-bb56-8edd272afa5b</vt:lpwstr>
  </property>
  <property fmtid="{D5CDD505-2E9C-101B-9397-08002B2CF9AE}" pid="8" name="MSIP_Label_20773ee6-353b-4fb9-a59d-0b94c8c67bea_ContentBits">
    <vt:lpwstr>0</vt:lpwstr>
  </property>
</Properties>
</file>