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9" r:id="rId2"/>
    <p:sldId id="448" r:id="rId3"/>
    <p:sldId id="450" r:id="rId4"/>
    <p:sldId id="44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2254"/>
    <a:srgbClr val="4472C4"/>
    <a:srgbClr val="F8991C"/>
    <a:srgbClr val="738D83"/>
    <a:srgbClr val="1D7FC3"/>
    <a:srgbClr val="6B6B6A"/>
    <a:srgbClr val="ACAE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4" autoAdjust="0"/>
    <p:restoredTop sz="85918" autoAdjust="0"/>
  </p:normalViewPr>
  <p:slideViewPr>
    <p:cSldViewPr snapToGrid="0" snapToObjects="1">
      <p:cViewPr varScale="1">
        <p:scale>
          <a:sx n="95" d="100"/>
          <a:sy n="95" d="100"/>
        </p:scale>
        <p:origin x="14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56" tIns="46579" rIns="93156" bIns="465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56" tIns="46579" rIns="93156" bIns="46579" rtlCol="0"/>
          <a:lstStyle>
            <a:lvl1pPr algn="r">
              <a:defRPr sz="1200"/>
            </a:lvl1pPr>
          </a:lstStyle>
          <a:p>
            <a:fld id="{E0CB1DE8-D9B5-6440-9235-88CD8E441C09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6" tIns="46579" rIns="93156" bIns="465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56" tIns="46579" rIns="93156" bIns="4657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56" tIns="46579" rIns="93156" bIns="465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56" tIns="46579" rIns="93156" bIns="46579" rtlCol="0" anchor="b"/>
          <a:lstStyle>
            <a:lvl1pPr algn="r">
              <a:defRPr sz="1200"/>
            </a:lvl1pPr>
          </a:lstStyle>
          <a:p>
            <a:fld id="{FC52D6DB-9A8D-E044-916F-5B5344ABF8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576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52D6DB-9A8D-E044-916F-5B5344ABF80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18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559">
              <a:defRPr/>
            </a:pPr>
            <a:fld id="{FC52D6DB-9A8D-E044-916F-5B5344ABF804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559">
                <a:defRPr/>
              </a:pPr>
              <a:t>2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39267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559">
              <a:defRPr/>
            </a:pPr>
            <a:fld id="{FC52D6DB-9A8D-E044-916F-5B5344ABF804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559">
                <a:defRPr/>
              </a:pPr>
              <a:t>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89036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559">
              <a:defRPr/>
            </a:pPr>
            <a:fld id="{FC52D6DB-9A8D-E044-916F-5B5344ABF804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559">
                <a:defRPr/>
              </a:pPr>
              <a:t>4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2526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4F0-F246-104C-B73F-50CCE33D3B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i="0">
                <a:latin typeface="Helvetica LT Std Bold Condensed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E6B6BE-651B-C147-81EC-D8D6AFBADA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Helvetica LT Std Light" panose="020B0403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A1D60-C1EB-D843-BD2E-FFEB13DE9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185C8-FA09-5742-8968-4E537B61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EDC47-E262-5744-A1BD-6F2DF36F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4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8F1BE-3529-DD43-B41F-D40BA397D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B20337-EBB1-6D4F-9CC1-76830D864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DE2C5-5665-EC45-A0CC-F46A9C2DF6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06095-CF69-CA44-A52C-F3B5E4AE1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11026-749C-BE43-8DC4-5F07655E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20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75E4E4-027B-B346-9349-946A3C65A0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12715-8063-0B41-A70B-1E4CC54398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7F423-DAAA-1C44-86F1-77BFB692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7A8E7-5972-F741-9BF9-22ADF0C17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918CC-209C-3A46-9BDF-B0579B9D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2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D2DBC-D66D-A346-97AA-566735FF6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E312B-A267-D147-91B9-7C9E8FA73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11D8-B967-504C-8AB5-D86CECCB4C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757F1-F30F-4C43-BE44-F3A728F19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D3D58-A4C0-8940-91BA-8700B1A4E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982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D04D2-3538-044C-B235-ABC1417EE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CD57D-E676-C74A-928D-A226A26E0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F0312-6794-954E-83D3-E65EA4E71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7573C-2A57-4349-9039-12C158783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C7E1B-44BE-B941-BA33-ECF8308B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12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D795F-B7DF-2343-A913-6280BCD87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D3268-45AE-064E-BB00-D131806167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A9653E-B992-3B40-85E2-C07B1BE4D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CFBA4D-C886-D648-A18A-EAF2649D58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F05B6-AFA6-3A42-AF62-6181B144D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C44095-7B5C-184B-AF4B-CF8BD26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55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DF2A-4D67-3240-B9F7-A14912BE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2232A-4A57-7F4D-99F6-5BBCA6466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386E46-839F-4344-9C45-B95EBDB7A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88451-37E6-B14D-8676-5CE6B85534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208BCB-F28E-A440-8B51-9B15CE831A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A65E0A-91B4-DA40-B648-8E0AF65E56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68FE9E-55FA-234F-8BDF-2AB40C05E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8167C0-6979-154B-9C95-5F28A859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885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6428E-57CB-B645-BCF0-0F25B0D98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AC6D9A-9FA4-C74A-AFB2-B4F91334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93BB5-52AB-6E44-A8DD-D9E33D752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05F1F-53B4-B948-8D5E-CD97FA90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189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17B996-752B-654C-9B46-450376DAC5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318D9-9C66-6C4F-B110-FBE082345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14E10-D76D-F946-B569-55ECC0E19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52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A7556-D4C4-CE4E-B4A4-E20914C9D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22044-2D33-B04A-9115-D43DFE852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8DE6A-82DF-B845-B70E-19A178B188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9ECA0F-1CAE-3344-8BC5-B181CA1EC5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DDBFA-25AA-C743-80DF-66C7D582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BDF7D9-1AB6-4B4E-8A56-666C13DAF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550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5901D-FF66-624E-AFC1-6A1D89140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D88D40-D92C-D54D-A615-6DD880EC7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DE8780-9E05-8040-A39D-57D0819B6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7EF4BE-AA79-FA41-9AC3-222465F71B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1A3B2-F765-9646-9405-AB57A3D3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172C4B-E82C-FB42-8D87-5EB244C2B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22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585419-8815-9C43-91E2-C4AD4B6C3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1FD6AF-130C-F549-A031-464079CE8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979B7-22BD-444D-A620-F3F4D69994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1037C-1558-3B43-B49B-358059729F5C}" type="datetimeFigureOut">
              <a:rPr lang="en-US" smtClean="0"/>
              <a:t>9/18/2023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C63237-AD1C-D044-B5B2-E2068755BB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DC9C6-9A3D-3B45-BC56-E98A96BA7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DE75D-7617-8045-BE33-1621A3832A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6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lee.Tiedrich@duke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w.cornell.edu/definitions/uscode.php?width=840&amp;height=800&amp;iframe=true&amp;def_id=17-USC-1496914075-364936160&amp;term_occur=999&amp;term_src=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law.cornell.edu/definitions/uscode.php?width=840&amp;height=800&amp;iframe=true&amp;def_id=17-USC-1867087701-364936160&amp;term_occur=999&amp;term_src=" TargetMode="External"/><Relationship Id="rId5" Type="http://schemas.openxmlformats.org/officeDocument/2006/relationships/hyperlink" Target="https://www.law.cornell.edu/definitions/uscode.php?width=840&amp;height=800&amp;iframe=true&amp;def_id=17-USC-791306774-364936160&amp;term_occur=999&amp;term_src=" TargetMode="External"/><Relationship Id="rId4" Type="http://schemas.openxmlformats.org/officeDocument/2006/relationships/hyperlink" Target="https://www.law.cornell.edu/definitions/uscode.php?width=840&amp;height=800&amp;iframe=true&amp;def_id=17-USC-2024104691-364936160&amp;term_occur=999&amp;term_src=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48150A8-4010-3C4F-B24B-966073D887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6603" y="0"/>
            <a:ext cx="3810000" cy="68580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A05836A7-10AE-BF4A-8B4A-38C0BB0CB2CA}"/>
              </a:ext>
            </a:extLst>
          </p:cNvPr>
          <p:cNvGrpSpPr/>
          <p:nvPr/>
        </p:nvGrpSpPr>
        <p:grpSpPr>
          <a:xfrm>
            <a:off x="388619" y="1986074"/>
            <a:ext cx="806440" cy="152400"/>
            <a:chOff x="388619" y="2074562"/>
            <a:chExt cx="806440" cy="1524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82F3007-D882-8D4A-9C15-642587D11CDE}"/>
                </a:ext>
              </a:extLst>
            </p:cNvPr>
            <p:cNvSpPr/>
            <p:nvPr/>
          </p:nvSpPr>
          <p:spPr>
            <a:xfrm>
              <a:off x="388619" y="2074562"/>
              <a:ext cx="152400" cy="152400"/>
            </a:xfrm>
            <a:prstGeom prst="ellipse">
              <a:avLst/>
            </a:prstGeom>
            <a:noFill/>
            <a:ln>
              <a:solidFill>
                <a:srgbClr val="ACAEA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5E04AFCB-7DF0-6A49-AAF0-589648384A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0577" y="2151129"/>
              <a:ext cx="664482" cy="4087"/>
            </a:xfrm>
            <a:prstGeom prst="line">
              <a:avLst/>
            </a:prstGeom>
            <a:ln w="12700">
              <a:solidFill>
                <a:srgbClr val="ACAE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821AA6AA-57C9-694F-A5CE-1A45CE1CE887}"/>
              </a:ext>
            </a:extLst>
          </p:cNvPr>
          <p:cNvSpPr txBox="1"/>
          <p:nvPr/>
        </p:nvSpPr>
        <p:spPr>
          <a:xfrm>
            <a:off x="1249377" y="1682131"/>
            <a:ext cx="69674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1A225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US Fair Use and Navigating the Evolving Legal Landscape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228F21-1877-F04A-B491-EDA9685BC625}"/>
              </a:ext>
            </a:extLst>
          </p:cNvPr>
          <p:cNvSpPr txBox="1"/>
          <p:nvPr/>
        </p:nvSpPr>
        <p:spPr>
          <a:xfrm>
            <a:off x="1286932" y="4949810"/>
            <a:ext cx="599961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b="1" dirty="0">
                <a:solidFill>
                  <a:srgbClr val="F8991C"/>
                </a:solidFill>
                <a:latin typeface="Trade Gothic LT Std Bold Conden" pitchFamily="2" charset="0"/>
              </a:rPr>
              <a:t>September 20, 2023</a:t>
            </a:r>
          </a:p>
          <a:p>
            <a:pPr algn="ctr"/>
            <a:r>
              <a:rPr lang="en-US" sz="2500" b="1" i="1" dirty="0">
                <a:solidFill>
                  <a:srgbClr val="F8991C"/>
                </a:solidFill>
                <a:latin typeface="Trade Gothic LT Std Bold Conden" pitchFamily="2" charset="0"/>
              </a:rPr>
              <a:t>Lee J. Tiedrich</a:t>
            </a:r>
          </a:p>
          <a:p>
            <a:pPr algn="ctr"/>
            <a:r>
              <a:rPr lang="en-US" sz="2500" b="1" i="1" dirty="0">
                <a:solidFill>
                  <a:srgbClr val="F8991C"/>
                </a:solidFill>
                <a:latin typeface="Trade Gothic LT Std Bold Conden" pitchFamily="2" charset="0"/>
                <a:hlinkClick r:id="rId4"/>
              </a:rPr>
              <a:t>lee.tiedrich@duke.edu</a:t>
            </a:r>
            <a:endParaRPr lang="en-US" sz="2500" b="1" i="1" dirty="0">
              <a:solidFill>
                <a:srgbClr val="F8991C"/>
              </a:solidFill>
              <a:latin typeface="Trade Gothic LT Std Bold Conden" pitchFamily="2" charset="0"/>
            </a:endParaRPr>
          </a:p>
          <a:p>
            <a:pPr algn="ctr"/>
            <a:r>
              <a:rPr lang="en-US" sz="1400" b="1" i="1" dirty="0">
                <a:solidFill>
                  <a:srgbClr val="F8991C"/>
                </a:solidFill>
                <a:latin typeface="Trade Gothic LT Std Bold Conden" pitchFamily="2" charset="0"/>
              </a:rPr>
              <a:t>Copyrighted Lee Tiedrich,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781556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21AA6AA-57C9-694F-A5CE-1A45CE1CE887}"/>
              </a:ext>
            </a:extLst>
          </p:cNvPr>
          <p:cNvSpPr txBox="1"/>
          <p:nvPr/>
        </p:nvSpPr>
        <p:spPr>
          <a:xfrm>
            <a:off x="1512087" y="252982"/>
            <a:ext cx="9167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accent5">
                    <a:lumMod val="50000"/>
                  </a:schemeClr>
                </a:solidFill>
                <a:latin typeface="Garamond 3 LT Std" panose="0202060206050B020903" pitchFamily="18" charset="0"/>
              </a:rPr>
              <a:t>US Fair Use Exceptions to Copyright Infringement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Garamond 3 LT Std" panose="0202060206050B020903" pitchFamily="18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8EB710-75E6-9445-A0BF-6C4676D1B94E}"/>
              </a:ext>
            </a:extLst>
          </p:cNvPr>
          <p:cNvSpPr txBox="1"/>
          <p:nvPr/>
        </p:nvSpPr>
        <p:spPr>
          <a:xfrm>
            <a:off x="11647547" y="6367645"/>
            <a:ext cx="44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B7E13-6BBB-B445-8222-821C5F1EFD1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6B6B6A"/>
                </a:solidFill>
                <a:effectLst/>
                <a:uLnTx/>
                <a:uFillTx/>
                <a:latin typeface="Garamond 3 LT Std" panose="0202060206050B0209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Garamond 3 LT Std" panose="0202060206050B020903" pitchFamily="18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17EC80E-70A5-444E-8A8A-0DB236429733}"/>
              </a:ext>
            </a:extLst>
          </p:cNvPr>
          <p:cNvCxnSpPr/>
          <p:nvPr/>
        </p:nvCxnSpPr>
        <p:spPr>
          <a:xfrm flipH="1">
            <a:off x="-11208" y="6567968"/>
            <a:ext cx="11427761" cy="0"/>
          </a:xfrm>
          <a:prstGeom prst="line">
            <a:avLst/>
          </a:prstGeom>
          <a:ln w="12700">
            <a:solidFill>
              <a:srgbClr val="6B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id="{18658433-6140-5E4B-A459-83D32FD716DC}"/>
              </a:ext>
            </a:extLst>
          </p:cNvPr>
          <p:cNvSpPr txBox="1">
            <a:spLocks/>
          </p:cNvSpPr>
          <p:nvPr/>
        </p:nvSpPr>
        <p:spPr>
          <a:xfrm>
            <a:off x="1333334" y="1633905"/>
            <a:ext cx="9167827" cy="2453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LT Std Light" panose="020B0403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6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4092E-8586-46A2-AF44-56B46893F8DA}"/>
              </a:ext>
            </a:extLst>
          </p:cNvPr>
          <p:cNvSpPr txBox="1"/>
          <p:nvPr/>
        </p:nvSpPr>
        <p:spPr>
          <a:xfrm>
            <a:off x="919570" y="1744911"/>
            <a:ext cx="10767967" cy="3835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Fair use differs from text and data mining legislation adopted in some other jurisdictions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Fair use is an affirmative defense against copyright infringement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It originated as a judicial doctrine but has now been codified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Fair use remains very fact dependent and subject to judicial interpretation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6790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21AA6AA-57C9-694F-A5CE-1A45CE1CE887}"/>
              </a:ext>
            </a:extLst>
          </p:cNvPr>
          <p:cNvSpPr txBox="1"/>
          <p:nvPr/>
        </p:nvSpPr>
        <p:spPr>
          <a:xfrm>
            <a:off x="1512087" y="252982"/>
            <a:ext cx="9167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Garamond 3 LT Std" panose="0202060206050B020903" pitchFamily="18" charset="0"/>
                <a:ea typeface="+mn-ea"/>
                <a:cs typeface="+mn-cs"/>
              </a:rPr>
              <a:t>What is US Fair Use (17 USC Section 107)?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8EB710-75E6-9445-A0BF-6C4676D1B94E}"/>
              </a:ext>
            </a:extLst>
          </p:cNvPr>
          <p:cNvSpPr txBox="1"/>
          <p:nvPr/>
        </p:nvSpPr>
        <p:spPr>
          <a:xfrm>
            <a:off x="11647547" y="6367645"/>
            <a:ext cx="44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B7E13-6BBB-B445-8222-821C5F1EFD1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6B6B6A"/>
                </a:solidFill>
                <a:effectLst/>
                <a:uLnTx/>
                <a:uFillTx/>
                <a:latin typeface="Garamond 3 LT Std" panose="0202060206050B0209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Garamond 3 LT Std" panose="0202060206050B020903" pitchFamily="18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17EC80E-70A5-444E-8A8A-0DB236429733}"/>
              </a:ext>
            </a:extLst>
          </p:cNvPr>
          <p:cNvCxnSpPr/>
          <p:nvPr/>
        </p:nvCxnSpPr>
        <p:spPr>
          <a:xfrm flipH="1">
            <a:off x="-11208" y="6567968"/>
            <a:ext cx="11427761" cy="0"/>
          </a:xfrm>
          <a:prstGeom prst="line">
            <a:avLst/>
          </a:prstGeom>
          <a:ln w="12700">
            <a:solidFill>
              <a:srgbClr val="6B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id="{18658433-6140-5E4B-A459-83D32FD716DC}"/>
              </a:ext>
            </a:extLst>
          </p:cNvPr>
          <p:cNvSpPr txBox="1">
            <a:spLocks/>
          </p:cNvSpPr>
          <p:nvPr/>
        </p:nvSpPr>
        <p:spPr>
          <a:xfrm>
            <a:off x="1333334" y="1633905"/>
            <a:ext cx="9167827" cy="2453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LT Std Light" panose="020B0403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6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4092E-8586-46A2-AF44-56B46893F8DA}"/>
              </a:ext>
            </a:extLst>
          </p:cNvPr>
          <p:cNvSpPr txBox="1"/>
          <p:nvPr/>
        </p:nvSpPr>
        <p:spPr>
          <a:xfrm>
            <a:off x="919570" y="1744911"/>
            <a:ext cx="10767967" cy="4747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algn="l">
              <a:spcBef>
                <a:spcPts val="300"/>
              </a:spcBef>
              <a:spcAft>
                <a:spcPts val="300"/>
              </a:spcAft>
            </a:pP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…[t]he fair use of a copyrighted work, 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3"/>
              </a:rPr>
              <a:t>including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such use by reproduction in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4"/>
              </a:rPr>
              <a:t> copies 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or 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5"/>
              </a:rPr>
              <a:t>phonorecords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or by any other means specified by that section, for purposes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6"/>
              </a:rPr>
              <a:t> such as 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criticism, comment, news reporting, teaching 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3"/>
              </a:rPr>
              <a:t>(including 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multiple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4"/>
              </a:rPr>
              <a:t> copies 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for classroom use), scholarship, or research, is not an infringement of copyright. In determining whether the use made of a work in any particular case is a fair use the factors to be considered shall include—</a:t>
            </a:r>
          </a:p>
          <a:p>
            <a:pPr marL="152400" algn="l">
              <a:spcBef>
                <a:spcPts val="300"/>
              </a:spcBef>
              <a:spcAft>
                <a:spcPts val="300"/>
              </a:spcAft>
            </a:pP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1) 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 purpose and character of the use, </a:t>
            </a:r>
            <a:r>
              <a:rPr lang="en-US" sz="2000" b="0" i="0" u="none" strike="noStrike" dirty="0">
                <a:solidFill>
                  <a:srgbClr val="001C72"/>
                </a:solidFill>
                <a:effectLst/>
                <a:latin typeface="Open Sans" panose="020B0606030504020204" pitchFamily="34" charset="0"/>
                <a:hlinkClick r:id="rId3"/>
              </a:rPr>
              <a:t>including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whether such use is of a commercial nature or is for nonprofit educational purposes;</a:t>
            </a:r>
          </a:p>
          <a:p>
            <a:pPr marL="152400" algn="l">
              <a:spcBef>
                <a:spcPts val="300"/>
              </a:spcBef>
              <a:spcAft>
                <a:spcPts val="300"/>
              </a:spcAft>
            </a:pPr>
            <a:r>
              <a:rPr lang="en-US" sz="2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(2) 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 nature of the copyrighted work;</a:t>
            </a:r>
          </a:p>
          <a:p>
            <a:pPr marL="152400" algn="l">
              <a:spcBef>
                <a:spcPts val="300"/>
              </a:spcBef>
              <a:spcAft>
                <a:spcPts val="300"/>
              </a:spcAft>
            </a:pPr>
            <a:r>
              <a:rPr lang="en-US" sz="2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(3) 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 amount and substantiality of the portion used in relation to the copyrighted work as a whole; and</a:t>
            </a:r>
          </a:p>
          <a:p>
            <a:pPr marL="152400" algn="l">
              <a:spcBef>
                <a:spcPts val="300"/>
              </a:spcBef>
              <a:spcAft>
                <a:spcPts val="300"/>
              </a:spcAft>
            </a:pPr>
            <a:r>
              <a:rPr lang="en-US" sz="2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(4) 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 effect of the use upon the potential market for or value of the copyrighted work.</a:t>
            </a:r>
          </a:p>
          <a:p>
            <a:pPr algn="l"/>
            <a:r>
              <a:rPr lang="en-US" sz="2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The fact that a work is unpublished shall not itself bar a finding of fair use if such finding is made upon consideration of all the above factors.</a:t>
            </a:r>
          </a:p>
        </p:txBody>
      </p:sp>
    </p:spTree>
    <p:extLst>
      <p:ext uri="{BB962C8B-B14F-4D97-AF65-F5344CB8AC3E}">
        <p14:creationId xmlns:p14="http://schemas.microsoft.com/office/powerpoint/2010/main" val="3069500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21AA6AA-57C9-694F-A5CE-1A45CE1CE887}"/>
              </a:ext>
            </a:extLst>
          </p:cNvPr>
          <p:cNvSpPr txBox="1"/>
          <p:nvPr/>
        </p:nvSpPr>
        <p:spPr>
          <a:xfrm>
            <a:off x="1846384" y="252982"/>
            <a:ext cx="9167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Garamond 3 LT Std" panose="0202060206050B020903" pitchFamily="18" charset="0"/>
              </a:rPr>
              <a:t>Approaches for Fostering More Clarity and Harmonization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Garamond 3 LT Std" panose="0202060206050B020903" pitchFamily="18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8EB710-75E6-9445-A0BF-6C4676D1B94E}"/>
              </a:ext>
            </a:extLst>
          </p:cNvPr>
          <p:cNvSpPr txBox="1"/>
          <p:nvPr/>
        </p:nvSpPr>
        <p:spPr>
          <a:xfrm>
            <a:off x="11647547" y="6367645"/>
            <a:ext cx="441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EB7E13-6BBB-B445-8222-821C5F1EFD1F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6B6B6A"/>
                </a:solidFill>
                <a:effectLst/>
                <a:uLnTx/>
                <a:uFillTx/>
                <a:latin typeface="Garamond 3 LT Std" panose="0202060206050B020903" pitchFamily="18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Garamond 3 LT Std" panose="0202060206050B020903" pitchFamily="18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17EC80E-70A5-444E-8A8A-0DB236429733}"/>
              </a:ext>
            </a:extLst>
          </p:cNvPr>
          <p:cNvCxnSpPr/>
          <p:nvPr/>
        </p:nvCxnSpPr>
        <p:spPr>
          <a:xfrm flipH="1">
            <a:off x="-11208" y="6567968"/>
            <a:ext cx="11427761" cy="0"/>
          </a:xfrm>
          <a:prstGeom prst="line">
            <a:avLst/>
          </a:prstGeom>
          <a:ln w="12700">
            <a:solidFill>
              <a:srgbClr val="6B6B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ubtitle 2">
            <a:extLst>
              <a:ext uri="{FF2B5EF4-FFF2-40B4-BE49-F238E27FC236}">
                <a16:creationId xmlns:a16="http://schemas.microsoft.com/office/drawing/2014/main" id="{18658433-6140-5E4B-A459-83D32FD716DC}"/>
              </a:ext>
            </a:extLst>
          </p:cNvPr>
          <p:cNvSpPr txBox="1">
            <a:spLocks/>
          </p:cNvSpPr>
          <p:nvPr/>
        </p:nvSpPr>
        <p:spPr>
          <a:xfrm>
            <a:off x="1333334" y="1633905"/>
            <a:ext cx="9167827" cy="24533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i="0" kern="1200">
                <a:solidFill>
                  <a:schemeClr val="tx1"/>
                </a:solidFill>
                <a:latin typeface="Helvetica LT Std Light" panose="020B0403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266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6B6B6A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44092E-8586-46A2-AF44-56B46893F8DA}"/>
              </a:ext>
            </a:extLst>
          </p:cNvPr>
          <p:cNvSpPr txBox="1"/>
          <p:nvPr/>
        </p:nvSpPr>
        <p:spPr>
          <a:xfrm>
            <a:off x="919570" y="1744911"/>
            <a:ext cx="10767967" cy="57718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OECD Report on Generative AI Highlights G7 Concerns about IP infringement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Challenges posed by lack of harmonization and range of legal issues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GPAI IP Advisory Committee 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Helps Foster Development of Contractual Terms that Can Facilitate Responsible and Voluntary AI Data and Model Sharing</a:t>
            </a:r>
          </a:p>
          <a:p>
            <a:pPr marL="685800" lvl="1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Combination of Contracts, Business Codes of Conduct, and Technical Tools that Promote Compliant and Responsible Behavior</a:t>
            </a:r>
          </a:p>
          <a:p>
            <a:pPr lvl="1">
              <a:lnSpc>
                <a:spcPct val="90000"/>
              </a:lnSpc>
              <a:spcBef>
                <a:spcPts val="1000"/>
              </a:spcBef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>
              <a:lnSpc>
                <a:spcPct val="90000"/>
              </a:lnSpc>
              <a:spcBef>
                <a:spcPts val="1000"/>
              </a:spcBef>
              <a:defRPr/>
            </a:pPr>
            <a:endParaRPr lang="en-US" sz="2800" dirty="0">
              <a:solidFill>
                <a:prstClr val="black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1164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4216</TotalTime>
  <Words>364</Words>
  <Application>Microsoft Office PowerPoint</Application>
  <PresentationFormat>Widescreen</PresentationFormat>
  <Paragraphs>32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Garamond 3 LT Std</vt:lpstr>
      <vt:lpstr>Helvetica LT Std Bold Condensed</vt:lpstr>
      <vt:lpstr>Helvetica LT Std Light</vt:lpstr>
      <vt:lpstr>Open Sans</vt:lpstr>
      <vt:lpstr>Trade Gothic LT Std Bold Conden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Villella</dc:creator>
  <cp:lastModifiedBy>DALY Alica</cp:lastModifiedBy>
  <cp:revision>286</cp:revision>
  <cp:lastPrinted>2023-09-09T11:13:38Z</cp:lastPrinted>
  <dcterms:created xsi:type="dcterms:W3CDTF">2018-09-06T14:23:59Z</dcterms:created>
  <dcterms:modified xsi:type="dcterms:W3CDTF">2023-09-18T08:38:58Z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2023-09-18T07:46:38Z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2a88c844-66e1-486e-acce-ef407e94fe7f</vt:lpwstr>
  </property>
  <property fmtid="{D5CDD505-2E9C-101B-9397-08002B2CF9AE}" pid="8" name="MSIP_Label_20773ee6-353b-4fb9-a59d-0b94c8c67bea_ContentBits">
    <vt:lpwstr>0</vt:lpwstr>
  </property>
</Properties>
</file>