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08D208-5DB5-BD5C-2EC5-E2761D6A9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F08BE9-902F-94F4-B191-ACD43B44C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C771A6-4A33-5075-BF04-8AEDDE914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F0-2BAD-E243-9D9B-7EBB0B5BAF95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7DD107-CEA2-4D91-1C51-58713BE7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389629-7E6D-4784-B295-89177F258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2065-81B9-B448-AC3A-C3207A322C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82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2E5B3F-FAC6-C0AC-BB96-625483D09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BBB0063-CF3C-2925-0B14-167798F18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6DCCCB-95F8-1C7E-4BB4-94C2E717D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F0-2BAD-E243-9D9B-7EBB0B5BAF95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E70A16-895C-BC99-03CB-305B4CDA4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B59EC6-7F7E-43FA-C66F-703A9807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2065-81B9-B448-AC3A-C3207A322C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303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A1B6FA1-05F1-8AB5-48E2-12A65FC626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5E19C0F-7DDA-626D-8D66-F5974AD42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8EFF06-BBB6-9510-90A1-C1ECEEBAC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F0-2BAD-E243-9D9B-7EBB0B5BAF95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C81ED7-5A47-A6E3-910E-92AA059BF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0775C6-6061-C356-140A-31CB8500C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2065-81B9-B448-AC3A-C3207A322C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03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0DF1E-DE10-E951-6292-C62F3CD5E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6734A0-2C46-5D2D-E5B8-10E15E631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27073C-D24B-88D5-A7B8-DAD4E4292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F0-2BAD-E243-9D9B-7EBB0B5BAF95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37F9D9-F0EF-C3C8-5C0B-214DBA23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613C4E-2848-C5A9-6299-675F4E9B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2065-81B9-B448-AC3A-C3207A322C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72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8BB48E-E5D7-3FB4-D939-3E3A40BE9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C81775-B9F9-51F1-D61E-CFB8156EE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48B98B-06D3-4E42-6C17-C4A7A27D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F0-2BAD-E243-9D9B-7EBB0B5BAF95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54B36D-0EBB-1FB6-B765-CC82721F3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C7CF8A-DB1D-2669-D9FF-3355C30C5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2065-81B9-B448-AC3A-C3207A322C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21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98D7D-0539-AAAA-994E-F82D1AFF2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DEA5AF-D2F3-CC9B-D804-1F74A2C8F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6DFDBE4-A6DF-0BCF-1E8F-92775BDB1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18CDB2-EB84-AD4B-DBC7-B27DE29F4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F0-2BAD-E243-9D9B-7EBB0B5BAF95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232BE8-04A3-B1E2-ECCA-03EA0EFD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77B90B-E9B7-05A5-B959-F01737A4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2065-81B9-B448-AC3A-C3207A322C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81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FC978F-AE27-49C8-8C7A-50CAD918B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E36BFA-A448-6FDA-0DD7-B18DBBFDB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53C24C-9CF1-D2F5-A0EB-EDE346951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101E317-9F7B-35BE-76FD-05438505B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E5DBA60-DF80-6381-66AB-1BE87AC1EB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995C889-3E48-AAF7-6D36-EB0E109D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F0-2BAD-E243-9D9B-7EBB0B5BAF95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E2E58D5-0552-D893-A81F-26B9E973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CA7EFF4-FA31-6D28-2980-0E89D028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2065-81B9-B448-AC3A-C3207A322C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701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7979A3-49F5-AEEA-C8E2-7C50925DA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A16977F-9EF7-5857-42E4-7C960B15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F0-2BAD-E243-9D9B-7EBB0B5BAF95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5F24639-9662-BF42-3567-09B043EEB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422026-3FC2-84BF-501E-41B1CA5F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2065-81B9-B448-AC3A-C3207A322C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9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5D3D72-AB20-9992-9C53-AA05A560B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F0-2BAD-E243-9D9B-7EBB0B5BAF95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E8A118B-122A-F56D-EA45-CAAF4071C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8E7FF0-8E23-FC81-4216-11D702B7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2065-81B9-B448-AC3A-C3207A322C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2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EA048B-1143-FAC5-56B0-205CF867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5F12E9-3D2F-D6E6-890F-CC3BE2731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57CC09D-6678-DBA4-E55E-56B9CF546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66CBC82-2DDC-50C6-994B-97E96286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F0-2BAD-E243-9D9B-7EBB0B5BAF95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F364A97-9C20-A8FC-BD7B-173EE278B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F64CAA-6E24-A5A4-7D57-9AC13B77E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2065-81B9-B448-AC3A-C3207A322C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977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0A84CE-7FB6-752C-A20B-1AC34A617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FED84FD-4C9C-DEDE-5DF4-A465BA312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1119C8B-4533-3468-F1A1-F70DFC4BE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9C0FD6-1841-344F-5E1C-EA26DD46F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67F0-2BAD-E243-9D9B-7EBB0B5BAF95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163E48-2F09-E3A8-87BB-A91E35789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5634DB-39B5-D47E-A1E4-EC2A6D0BA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A2065-81B9-B448-AC3A-C3207A322C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87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85EDEE3-F016-4EB1-8106-63C531E41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B3C2EC-70EE-CA63-2284-476AD9122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006C62-3673-A7F7-68FA-8BDBDFE44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D67F0-2BAD-E243-9D9B-7EBB0B5BAF95}" type="datetimeFigureOut">
              <a:rPr lang="de-DE" smtClean="0"/>
              <a:t>19.09.2023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FB54D0-5D6F-5D8F-92E3-531A94C33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258925-F605-6140-9E1E-741CB0497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A2065-81B9-B448-AC3A-C3207A322C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54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2D616-67D0-AE95-69BC-BFF6A60D1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75000"/>
              <a:alpha val="64819"/>
            </a:schemeClr>
          </a:solidFill>
        </p:spPr>
        <p:txBody>
          <a:bodyPr>
            <a:normAutofit/>
          </a:bodyPr>
          <a:lstStyle/>
          <a:p>
            <a:r>
              <a:rPr lang="de-DE" sz="5400" dirty="0">
                <a:solidFill>
                  <a:schemeClr val="bg1"/>
                </a:solidFill>
              </a:rPr>
              <a:t>Generative AI </a:t>
            </a:r>
            <a:r>
              <a:rPr lang="de-DE" sz="5400" dirty="0" err="1">
                <a:solidFill>
                  <a:schemeClr val="bg1"/>
                </a:solidFill>
              </a:rPr>
              <a:t>Unleashed</a:t>
            </a:r>
            <a:r>
              <a:rPr lang="de-DE" sz="5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C7EF7D2-B085-54F7-589A-8F6A35C1F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75000"/>
              <a:alpha val="53065"/>
            </a:schemeClr>
          </a:solidFill>
        </p:spPr>
        <p:txBody>
          <a:bodyPr>
            <a:normAutofit/>
          </a:bodyPr>
          <a:lstStyle/>
          <a:p>
            <a:r>
              <a:rPr lang="de-DE" sz="2800" dirty="0" err="1">
                <a:solidFill>
                  <a:schemeClr val="bg1"/>
                </a:solidFill>
              </a:rPr>
              <a:t>Ethical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Issues</a:t>
            </a:r>
            <a:r>
              <a:rPr lang="de-DE" sz="2800" dirty="0">
                <a:solidFill>
                  <a:schemeClr val="bg1"/>
                </a:solidFill>
              </a:rPr>
              <a:t> and </a:t>
            </a:r>
            <a:r>
              <a:rPr lang="de-DE" sz="2800" dirty="0" err="1">
                <a:solidFill>
                  <a:schemeClr val="bg1"/>
                </a:solidFill>
              </a:rPr>
              <a:t>current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Regulatory</a:t>
            </a:r>
            <a:r>
              <a:rPr lang="de-DE" sz="2800" dirty="0">
                <a:solidFill>
                  <a:schemeClr val="bg1"/>
                </a:solidFill>
              </a:rPr>
              <a:t> 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1BB2CD-1BC1-5B23-2DB3-CE066B70E5CD}"/>
              </a:ext>
            </a:extLst>
          </p:cNvPr>
          <p:cNvSpPr txBox="1"/>
          <p:nvPr/>
        </p:nvSpPr>
        <p:spPr>
          <a:xfrm>
            <a:off x="4255325" y="4611469"/>
            <a:ext cx="368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Prof. </a:t>
            </a:r>
            <a:r>
              <a:rPr lang="en-GB" dirty="0" err="1">
                <a:solidFill>
                  <a:schemeClr val="bg1"/>
                </a:solidFill>
              </a:rPr>
              <a:t>Dr.</a:t>
            </a:r>
            <a:r>
              <a:rPr lang="en-GB" dirty="0">
                <a:solidFill>
                  <a:schemeClr val="bg1"/>
                </a:solidFill>
              </a:rPr>
              <a:t> Mark Coeckelbergh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University of Vienna</a:t>
            </a:r>
          </a:p>
        </p:txBody>
      </p:sp>
    </p:spTree>
    <p:extLst>
      <p:ext uri="{BB962C8B-B14F-4D97-AF65-F5344CB8AC3E}">
        <p14:creationId xmlns:p14="http://schemas.microsoft.com/office/powerpoint/2010/main" val="399647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E9E160-75EE-AA06-6EE9-310871644A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  <a:alpha val="84000"/>
            </a:schemeClr>
          </a:solidFill>
        </p:spPr>
        <p:txBody>
          <a:bodyPr/>
          <a:lstStyle/>
          <a:p>
            <a:r>
              <a:rPr lang="de-DE" dirty="0" err="1">
                <a:solidFill>
                  <a:schemeClr val="bg1"/>
                </a:solidFill>
              </a:rPr>
              <a:t>Ethical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Issues</a:t>
            </a:r>
            <a:r>
              <a:rPr lang="de-DE" dirty="0">
                <a:solidFill>
                  <a:schemeClr val="bg1"/>
                </a:solidFill>
              </a:rPr>
              <a:t> in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context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Generative AI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665D2B-46AB-3068-9D36-511642E2505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75000"/>
              <a:alpha val="45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Mis- and Disinformation: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deepfakes, fake news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deceptive content, manipulation etc.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 poses a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 for trust in democracy</a:t>
            </a:r>
          </a:p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Bias and Discrimination: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reinforcement of biases in training data; can lead to discrimination of certain groups based on race, gender, or other attributes; distribution of hate speech</a:t>
            </a:r>
            <a:endParaRPr lang="de-AT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Privacy Concerns: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disclosure of personal information that is in the training data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Consequences for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Institutions and Job Market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Replacement of humans in creative areas (writers, artists etc.), consequences for educational system etc.</a:t>
            </a:r>
          </a:p>
          <a:p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Malicious Use: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cyberattacks, (political) manipulation, automated spam, fraud, sabotage etc.</a:t>
            </a:r>
          </a:p>
          <a:p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Human-Machine-Interaction Harms: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overtrust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systems, risks in communication safety, influence on moral judgment of users </a:t>
            </a:r>
          </a:p>
          <a:p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Harms: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Energy-consumption of LLMs and other Generative AI models</a:t>
            </a:r>
          </a:p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(In) Transparency: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lack of transparency, internal to the models or caused by other parties, causes problems concerning the attribution of responsibility</a:t>
            </a:r>
            <a:endParaRPr lang="de-A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81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97EE6-938F-9B30-25DC-788C70C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  <a:alpha val="84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Political </a:t>
            </a:r>
            <a:r>
              <a:rPr lang="de-DE" dirty="0" err="1">
                <a:solidFill>
                  <a:schemeClr val="bg1"/>
                </a:solidFill>
              </a:rPr>
              <a:t>Responsibility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Generative AI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373BB7-AE92-F8D4-DCE8-2C98FA69384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75000"/>
              <a:alpha val="4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de-AT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Who </a:t>
            </a:r>
            <a:r>
              <a:rPr lang="de-AT" sz="1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de-AT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responsible</a:t>
            </a:r>
            <a:r>
              <a:rPr lang="de-AT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AT" sz="1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de-AT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AT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hold </a:t>
            </a:r>
            <a:r>
              <a:rPr lang="de-AT" sz="1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de-AT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accountable</a:t>
            </a:r>
            <a:r>
              <a:rPr lang="de-AT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de-AT" sz="1800" dirty="0"/>
              <a:t>Governments</a:t>
            </a:r>
          </a:p>
          <a:p>
            <a:pPr lvl="1"/>
            <a:r>
              <a:rPr lang="de-AT" sz="1800" dirty="0" err="1"/>
              <a:t>Lawmakers</a:t>
            </a:r>
            <a:endParaRPr lang="de-AT" sz="1800" dirty="0"/>
          </a:p>
          <a:p>
            <a:pPr lvl="1"/>
            <a:r>
              <a:rPr lang="de-AT" sz="1800" dirty="0" err="1"/>
              <a:t>Creators</a:t>
            </a:r>
            <a:r>
              <a:rPr lang="de-AT" sz="1800" dirty="0"/>
              <a:t> and Operators, AI Companies</a:t>
            </a:r>
          </a:p>
          <a:p>
            <a:pPr lvl="1"/>
            <a:r>
              <a:rPr lang="de-AT" sz="1800" dirty="0"/>
              <a:t>Users – individual </a:t>
            </a:r>
            <a:r>
              <a:rPr lang="de-AT" sz="1800" dirty="0" err="1"/>
              <a:t>or</a:t>
            </a:r>
            <a:r>
              <a:rPr lang="de-AT" sz="1800" dirty="0"/>
              <a:t> </a:t>
            </a:r>
            <a:r>
              <a:rPr lang="de-AT" sz="1800" dirty="0" err="1"/>
              <a:t>collective</a:t>
            </a:r>
            <a:endParaRPr lang="de-AT" sz="1800" dirty="0"/>
          </a:p>
          <a:p>
            <a:pPr lvl="1"/>
            <a:r>
              <a:rPr lang="de-AT" sz="1800" dirty="0"/>
              <a:t>The Public and </a:t>
            </a:r>
            <a:r>
              <a:rPr lang="de-AT" sz="1800" dirty="0" err="1"/>
              <a:t>Civil</a:t>
            </a:r>
            <a:r>
              <a:rPr lang="de-AT" sz="1800" dirty="0"/>
              <a:t> Society</a:t>
            </a:r>
          </a:p>
          <a:p>
            <a:pPr lvl="1"/>
            <a:endParaRPr lang="de-AT" dirty="0"/>
          </a:p>
          <a:p>
            <a:r>
              <a:rPr lang="de-AT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Political Power </a:t>
            </a:r>
            <a:r>
              <a:rPr lang="de-AT" sz="1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de-AT" sz="1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companies</a:t>
            </a:r>
            <a:r>
              <a:rPr lang="de-AT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intransparency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(e.g.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training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market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dominance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political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lobbying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political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influence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de-AT" sz="1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11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C3F27F-BC8B-F8B8-0174-4794FC7022A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  <a:alpha val="84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>
                <a:solidFill>
                  <a:schemeClr val="bg1"/>
                </a:solidFill>
              </a:rPr>
              <a:t>Regulatory</a:t>
            </a:r>
            <a:r>
              <a:rPr lang="de-DE" dirty="0">
                <a:solidFill>
                  <a:schemeClr val="bg1"/>
                </a:solidFill>
              </a:rPr>
              <a:t> Challenges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348BDA-B68E-B4B0-BEDB-9C8A6015C44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75000"/>
              <a:alpha val="4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r>
              <a:rPr lang="de-AT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Privacy: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Developing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regulatory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framworks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supporting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strategies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protecting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user‘s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privacy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: Data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Protection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Laws,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Informed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Consent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, Data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Minimization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Algorithmic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Transparency etc.</a:t>
            </a:r>
          </a:p>
          <a:p>
            <a:r>
              <a:rPr lang="de-AT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Content Moderation: 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Setting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standards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moderation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practices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clarifying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accountability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issues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(e.g.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social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media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de-AT" sz="1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Intellectual</a:t>
            </a:r>
            <a:r>
              <a:rPr lang="de-AT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Property: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Addressing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copyright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infringement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issues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clarifying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boundaries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copyright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intellectual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property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relation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AI-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generated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content</a:t>
            </a:r>
            <a:endParaRPr lang="de-AT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Access Control: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Addressing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issue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access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powerful Generative AI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models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challenge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limiting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access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responsible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ethical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users</a:t>
            </a:r>
            <a:endParaRPr lang="de-AT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Ethical</a:t>
            </a:r>
            <a:r>
              <a:rPr lang="de-AT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Guidelines: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Developing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ethical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guidelines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codes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conduct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Generative AI (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AI Act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EU)</a:t>
            </a:r>
          </a:p>
          <a:p>
            <a:r>
              <a:rPr lang="de-AT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International </a:t>
            </a:r>
            <a:r>
              <a:rPr lang="de-AT" sz="1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Collaboration</a:t>
            </a:r>
            <a:r>
              <a:rPr lang="de-AT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and Global </a:t>
            </a:r>
            <a:r>
              <a:rPr lang="de-AT" sz="1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Governance</a:t>
            </a:r>
            <a:r>
              <a:rPr lang="de-AT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Many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challenges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confined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national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borders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. International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cooperation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agreements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may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necessary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effectively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regulate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Generative AI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technology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96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8664F-90D4-2650-1308-C84F0931865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  <a:alpha val="84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>
                <a:solidFill>
                  <a:schemeClr val="bg1"/>
                </a:solidFill>
              </a:rPr>
              <a:t>Zooming</a:t>
            </a:r>
            <a:r>
              <a:rPr lang="de-DE" dirty="0">
                <a:solidFill>
                  <a:schemeClr val="bg1"/>
                </a:solidFill>
              </a:rPr>
              <a:t> in</a:t>
            </a:r>
            <a:r>
              <a:rPr lang="de-DE">
                <a:solidFill>
                  <a:schemeClr val="bg1"/>
                </a:solidFill>
              </a:rPr>
              <a:t>: How to address the problem of Intellectual</a:t>
            </a:r>
            <a:r>
              <a:rPr lang="de-DE" dirty="0">
                <a:solidFill>
                  <a:schemeClr val="bg1"/>
                </a:solidFill>
              </a:rPr>
              <a:t> Property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5ACC4A-1CC4-6AFA-7211-FBACFA37BBA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75000"/>
              <a:alpha val="4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endParaRPr lang="de-AT" sz="1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Clarifying</a:t>
            </a:r>
            <a:r>
              <a:rPr lang="de-AT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Ownership and </a:t>
            </a:r>
            <a:r>
              <a:rPr lang="de-AT" sz="1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Authorship</a:t>
            </a:r>
            <a:r>
              <a:rPr lang="de-AT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Establishing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clear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criteria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determining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authorship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copyright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ownership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considering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factors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such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extent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human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input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generating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content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developing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licensing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frameworks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AI-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generated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content</a:t>
            </a:r>
            <a:endParaRPr lang="de-AT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Modifying</a:t>
            </a:r>
            <a:r>
              <a:rPr lang="de-AT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AT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AI Models: 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Embedding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Watermarks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Metadata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including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attribution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within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generated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content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imlementing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(AI-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supported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) Copyright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Verification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e.g.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analyzing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input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de-AT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etc. </a:t>
            </a:r>
            <a:endParaRPr lang="de-DE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 b="1" dirty="0">
                <a:latin typeface="Calibri" panose="020F0502020204030204" pitchFamily="34" charset="0"/>
                <a:cs typeface="Times New Roman" panose="02020603050405020304" pitchFamily="18" charset="0"/>
              </a:rPr>
              <a:t>Moral Rights: </a:t>
            </a:r>
            <a:r>
              <a:rPr lang="de-D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Considering</a:t>
            </a:r>
            <a:r>
              <a:rPr lang="de-D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inclusion</a:t>
            </a:r>
            <a:r>
              <a:rPr lang="de-D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moral</a:t>
            </a:r>
            <a:r>
              <a:rPr lang="de-D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rights</a:t>
            </a:r>
            <a:r>
              <a:rPr lang="de-D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de-D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copyright</a:t>
            </a:r>
            <a:r>
              <a:rPr lang="de-D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laws</a:t>
            </a:r>
            <a:r>
              <a:rPr lang="de-D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D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protect</a:t>
            </a:r>
            <a:r>
              <a:rPr lang="de-D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integrity</a:t>
            </a:r>
            <a:r>
              <a:rPr lang="de-D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D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reputation</a:t>
            </a:r>
            <a:r>
              <a:rPr lang="de-D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creators</a:t>
            </a:r>
            <a:r>
              <a:rPr lang="de-D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especially</a:t>
            </a:r>
            <a:r>
              <a:rPr lang="de-D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de-D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cases</a:t>
            </a:r>
            <a:r>
              <a:rPr lang="de-D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de-D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AI-</a:t>
            </a:r>
            <a:r>
              <a:rPr lang="de-D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generated</a:t>
            </a:r>
            <a:r>
              <a:rPr lang="de-D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content</a:t>
            </a:r>
            <a:r>
              <a:rPr lang="de-D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de-D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manipulated</a:t>
            </a:r>
            <a:r>
              <a:rPr lang="de-D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de-D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misused</a:t>
            </a:r>
            <a:endParaRPr lang="de-DE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8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920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2D616-67D0-AE95-69BC-BFF6A60D1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75000"/>
              <a:alpha val="64819"/>
            </a:schemeClr>
          </a:solidFill>
        </p:spPr>
        <p:txBody>
          <a:bodyPr>
            <a:normAutofit/>
          </a:bodyPr>
          <a:lstStyle/>
          <a:p>
            <a:r>
              <a:rPr lang="de-DE" sz="5400" dirty="0">
                <a:solidFill>
                  <a:schemeClr val="bg1"/>
                </a:solidFill>
              </a:rPr>
              <a:t>Generative AI </a:t>
            </a:r>
            <a:r>
              <a:rPr lang="de-DE" sz="5400" dirty="0" err="1">
                <a:solidFill>
                  <a:schemeClr val="bg1"/>
                </a:solidFill>
              </a:rPr>
              <a:t>Unleashed</a:t>
            </a:r>
            <a:r>
              <a:rPr lang="de-DE" sz="5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C7EF7D2-B085-54F7-589A-8F6A35C1F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75000"/>
              <a:alpha val="53065"/>
            </a:schemeClr>
          </a:solidFill>
        </p:spPr>
        <p:txBody>
          <a:bodyPr>
            <a:normAutofit/>
          </a:bodyPr>
          <a:lstStyle/>
          <a:p>
            <a:r>
              <a:rPr lang="de-DE" sz="2800" dirty="0" err="1">
                <a:solidFill>
                  <a:schemeClr val="bg1"/>
                </a:solidFill>
              </a:rPr>
              <a:t>Ethical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Issues</a:t>
            </a:r>
            <a:r>
              <a:rPr lang="de-DE" sz="2800" dirty="0">
                <a:solidFill>
                  <a:schemeClr val="bg1"/>
                </a:solidFill>
              </a:rPr>
              <a:t> and </a:t>
            </a:r>
            <a:r>
              <a:rPr lang="de-DE" sz="2800" dirty="0" err="1">
                <a:solidFill>
                  <a:schemeClr val="bg1"/>
                </a:solidFill>
              </a:rPr>
              <a:t>current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Regulatory</a:t>
            </a:r>
            <a:r>
              <a:rPr lang="de-DE" sz="2800" dirty="0">
                <a:solidFill>
                  <a:schemeClr val="bg1"/>
                </a:solidFill>
              </a:rPr>
              <a:t> 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1BB2CD-1BC1-5B23-2DB3-CE066B70E5CD}"/>
              </a:ext>
            </a:extLst>
          </p:cNvPr>
          <p:cNvSpPr txBox="1"/>
          <p:nvPr/>
        </p:nvSpPr>
        <p:spPr>
          <a:xfrm>
            <a:off x="4255325" y="4611469"/>
            <a:ext cx="368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Mark Coeckelbergh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Vienna</a:t>
            </a:r>
          </a:p>
        </p:txBody>
      </p:sp>
    </p:spTree>
    <p:extLst>
      <p:ext uri="{BB962C8B-B14F-4D97-AF65-F5344CB8AC3E}">
        <p14:creationId xmlns:p14="http://schemas.microsoft.com/office/powerpoint/2010/main" val="1172368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545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Generative AI Unleashed?</vt:lpstr>
      <vt:lpstr>Ethical Issues in the context of Generative AI</vt:lpstr>
      <vt:lpstr>Political Responsibility for Generative AI</vt:lpstr>
      <vt:lpstr>Regulatory Challenges</vt:lpstr>
      <vt:lpstr>Zooming in: How to address the problem of Intellectual Property</vt:lpstr>
      <vt:lpstr>Generative AI Unleashed?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Generative AI Unleashed?</dc:title>
  <dc:creator>Leonie Möck</dc:creator>
  <cp:lastModifiedBy>DALY Alica</cp:lastModifiedBy>
  <cp:revision>7</cp:revision>
  <dcterms:created xsi:type="dcterms:W3CDTF">2023-09-18T16:17:45Z</dcterms:created>
  <dcterms:modified xsi:type="dcterms:W3CDTF">2023-09-19T12:24:18Z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773ee6-353b-4fb9-a59d-0b94c8c67bea_Enabled">
    <vt:lpwstr>true</vt:lpwstr>
  </property>
  <property fmtid="{D5CDD505-2E9C-101B-9397-08002B2CF9AE}" pid="3" name="MSIP_Label_20773ee6-353b-4fb9-a59d-0b94c8c67bea_SetDate">
    <vt:lpwstr>2023-09-19T12:24:10Z</vt:lpwstr>
  </property>
  <property fmtid="{D5CDD505-2E9C-101B-9397-08002B2CF9AE}" pid="4" name="MSIP_Label_20773ee6-353b-4fb9-a59d-0b94c8c67bea_Method">
    <vt:lpwstr>Privileged</vt:lpwstr>
  </property>
  <property fmtid="{D5CDD505-2E9C-101B-9397-08002B2CF9AE}" pid="5" name="MSIP_Label_20773ee6-353b-4fb9-a59d-0b94c8c67bea_Name">
    <vt:lpwstr>No markings</vt:lpwstr>
  </property>
  <property fmtid="{D5CDD505-2E9C-101B-9397-08002B2CF9AE}" pid="6" name="MSIP_Label_20773ee6-353b-4fb9-a59d-0b94c8c67bea_SiteId">
    <vt:lpwstr>faa31b06-8ccc-48c9-867f-f7510dd11c02</vt:lpwstr>
  </property>
  <property fmtid="{D5CDD505-2E9C-101B-9397-08002B2CF9AE}" pid="7" name="MSIP_Label_20773ee6-353b-4fb9-a59d-0b94c8c67bea_ActionId">
    <vt:lpwstr>c7c78e5d-cc0d-44f6-ad6c-c6c0d3a96442</vt:lpwstr>
  </property>
  <property fmtid="{D5CDD505-2E9C-101B-9397-08002B2CF9AE}" pid="8" name="MSIP_Label_20773ee6-353b-4fb9-a59d-0b94c8c67bea_ContentBits">
    <vt:lpwstr>0</vt:lpwstr>
  </property>
</Properties>
</file>