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699" r:id="rId2"/>
    <p:sldId id="270" r:id="rId3"/>
    <p:sldId id="268" r:id="rId4"/>
    <p:sldId id="269" r:id="rId5"/>
    <p:sldId id="272" r:id="rId6"/>
    <p:sldId id="273" r:id="rId7"/>
    <p:sldId id="262" r:id="rId8"/>
    <p:sldId id="263" r:id="rId9"/>
    <p:sldId id="278" r:id="rId10"/>
    <p:sldId id="277" r:id="rId11"/>
    <p:sldId id="698" r:id="rId12"/>
    <p:sldId id="271" r:id="rId13"/>
  </p:sldIdLst>
  <p:sldSz cx="12192000" cy="6858000"/>
  <p:notesSz cx="6797675" cy="9926638"/>
  <p:embeddedFontLst>
    <p:embeddedFont>
      <p:font typeface="HY견고딕" panose="020B0604020202020204" charset="-127"/>
      <p:regular r:id="rId16"/>
    </p:embeddedFont>
    <p:embeddedFont>
      <p:font typeface="HY중고딕" panose="020B0604020202020204" charset="-127"/>
      <p:regular r:id="rId17"/>
    </p:embeddedFont>
    <p:embeddedFont>
      <p:font typeface="맑은 고딕" panose="020B0503020000020004" pitchFamily="34" charset="-127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Tahoma" panose="020B0604030504040204" pitchFamily="34" charset="0"/>
      <p:regular r:id="rId24"/>
      <p:bold r:id="rId2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334125-C0BE-084B-731F-996DE350CC3D}" name="Julie Kolokotsa" initials="JK" userId="S::jk@apec.org::7351dfab-a1c7-409e-81da-d0730ec040c9" providerId="AD"/>
  <p188:author id="{C79840E5-7AB1-D77B-1E03-4ED498C3EE46}" name="게스트 사용자" initials="게사" userId="S::urn:spo:anon#4b076579eee3ffb886bd074f1fea364fd9172ff44a9a208075599bd1bb310ce0::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업무망 PC" initials="업P" lastIdx="3" clrIdx="0">
    <p:extLst>
      <p:ext uri="{19B8F6BF-5375-455C-9EA6-DF929625EA0E}">
        <p15:presenceInfo xmlns:p15="http://schemas.microsoft.com/office/powerpoint/2012/main" userId="업무망 PC" providerId="None"/>
      </p:ext>
    </p:extLst>
  </p:cmAuthor>
  <p:cmAuthor id="2" name="mcst" initials="m" lastIdx="3" clrIdx="1">
    <p:extLst>
      <p:ext uri="{19B8F6BF-5375-455C-9EA6-DF929625EA0E}">
        <p15:presenceInfo xmlns:p15="http://schemas.microsoft.com/office/powerpoint/2012/main" userId="mcs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7030A0"/>
    <a:srgbClr val="0575E6"/>
    <a:srgbClr val="B276FF"/>
    <a:srgbClr val="E423F3"/>
    <a:srgbClr val="05AADD"/>
    <a:srgbClr val="074CDF"/>
    <a:srgbClr val="0680DE"/>
    <a:srgbClr val="8627EF"/>
    <a:srgbClr val="021B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B7FC46-C851-47E0-B5BB-E18E9C954806}" v="84" dt="2024-02-12T08:30:16.7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28" autoAdjust="0"/>
    <p:restoredTop sz="95310" autoAdjust="0"/>
  </p:normalViewPr>
  <p:slideViewPr>
    <p:cSldViewPr snapToGrid="0">
      <p:cViewPr varScale="1">
        <p:scale>
          <a:sx n="86" d="100"/>
          <a:sy n="86" d="100"/>
        </p:scale>
        <p:origin x="893" y="58"/>
      </p:cViewPr>
      <p:guideLst/>
    </p:cSldViewPr>
  </p:slideViewPr>
  <p:outlineViewPr>
    <p:cViewPr>
      <p:scale>
        <a:sx n="100" d="100"/>
        <a:sy n="100" d="100"/>
      </p:scale>
      <p:origin x="0" y="-10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312" tIns="45656" rIns="91312" bIns="45656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312" tIns="45656" rIns="91312" bIns="45656" rtlCol="0"/>
          <a:lstStyle>
            <a:lvl1pPr algn="r">
              <a:defRPr sz="1200"/>
            </a:lvl1pPr>
          </a:lstStyle>
          <a:p>
            <a:fld id="{02BE04D5-465F-4378-B3E9-DF221F48A7EF}" type="datetimeFigureOut">
              <a:rPr lang="ko-KR" altLang="en-US" smtClean="0"/>
              <a:t>2024-03-13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312" tIns="45656" rIns="91312" bIns="45656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312" tIns="45656" rIns="91312" bIns="45656" rtlCol="0" anchor="b"/>
          <a:lstStyle>
            <a:lvl1pPr algn="r">
              <a:defRPr sz="1200"/>
            </a:lvl1pPr>
          </a:lstStyle>
          <a:p>
            <a:fld id="{672ADF43-2C40-49BC-A2B7-15F91EA50C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46675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312" tIns="45656" rIns="91312" bIns="45656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312" tIns="45656" rIns="91312" bIns="45656" rtlCol="0"/>
          <a:lstStyle>
            <a:lvl1pPr algn="r">
              <a:defRPr sz="1200"/>
            </a:lvl1pPr>
          </a:lstStyle>
          <a:p>
            <a:fld id="{A57C0F5F-2CA6-4197-9876-424070B13210}" type="datetimeFigureOut">
              <a:rPr lang="ko-KR" altLang="en-US" smtClean="0"/>
              <a:t>2024-03-13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12" tIns="45656" rIns="91312" bIns="45656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vert="horz" lIns="91312" tIns="45656" rIns="91312" bIns="45656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312" tIns="45656" rIns="91312" bIns="45656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312" tIns="45656" rIns="91312" bIns="45656" rtlCol="0" anchor="b"/>
          <a:lstStyle>
            <a:lvl1pPr algn="r">
              <a:defRPr sz="1200"/>
            </a:lvl1pPr>
          </a:lstStyle>
          <a:p>
            <a:fld id="{56DB29C5-93D9-4857-AE11-29514C654E5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2137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B29C5-93D9-4857-AE11-29514C654E5A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4203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B29C5-93D9-4857-AE11-29514C654E5A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7690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098AA4B-9394-A704-895B-6393EC8AB3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46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F3A657B-78F0-AB9F-BF3B-0B89BDA05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04EE232-6218-43B1-BC6C-B456ABA1A9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7AD3437-3217-E34E-4540-CB3490BDA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4843A-8681-4ED7-9936-962DB71E9839}" type="datetimeFigureOut">
              <a:rPr lang="ko-KR" altLang="en-US" smtClean="0"/>
              <a:t>2024-03-13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D033032-6CE9-6471-F74E-BBAB6C73C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42C4BEB-884A-AA84-FBBB-9CB26B8FC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FC13C-F45A-4963-AA1B-779FB2DD6CC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5286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F9FA36DF-CFD2-EA49-FE8A-018E57C50E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B5A3F54-C191-64FC-62B3-D011468B5E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7D061E0-E352-FF07-EF9E-7E2E5764B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4843A-8681-4ED7-9936-962DB71E9839}" type="datetimeFigureOut">
              <a:rPr lang="ko-KR" altLang="en-US" smtClean="0"/>
              <a:t>2024-03-13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E2D5C82-F6E1-12D6-A23D-4B030C4C8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F3252F6-04BB-1818-82FD-4FB20326A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FC13C-F45A-4963-AA1B-779FB2DD6CC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227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C1940E0-D1C2-E5A8-50AA-4BF6216F5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1718D2E-F545-DFDB-52E7-B1DB084F9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585C7B4-5B12-6D3B-8CAD-E92BE4728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4843A-8681-4ED7-9936-962DB71E9839}" type="datetimeFigureOut">
              <a:rPr lang="ko-KR" altLang="en-US" smtClean="0"/>
              <a:t>2024-03-13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75308A4-253F-C36B-6A1C-4498BF6FF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945F576-B01A-630B-135F-4B2C1AAA8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FC13C-F45A-4963-AA1B-779FB2DD6CC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5915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8585D30-DB47-66F1-2E18-8625AD514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6294967-D4C6-00EA-C55C-A8A705BCF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19D780B-7A9B-1541-2109-FA64AD3AD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4843A-8681-4ED7-9936-962DB71E9839}" type="datetimeFigureOut">
              <a:rPr lang="ko-KR" altLang="en-US" smtClean="0"/>
              <a:t>2024-03-13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8335608-7775-9387-C5DF-1AE766385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9225BDD-20FC-FBA0-B6AE-EF6ECD2BC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FC13C-F45A-4963-AA1B-779FB2DD6CC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4128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5708FDF-E893-CD28-FF58-445D50CF2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2C9CD30-96CC-F25C-CCCA-7C54BE4EEE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9249B47F-D2A9-8133-F3D2-C7A0371AB8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614A091-3F11-49B3-4F9C-52BD5DA1B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4843A-8681-4ED7-9936-962DB71E9839}" type="datetimeFigureOut">
              <a:rPr lang="ko-KR" altLang="en-US" smtClean="0"/>
              <a:t>2024-03-13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C49856C-1106-5104-95E4-86C347B3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17D6513-5DCC-0137-8464-5FD5AA33B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FC13C-F45A-4963-AA1B-779FB2DD6CC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1667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056C362-477D-1F83-8A17-061D704C4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B05DE9B-56A7-C907-38FB-3C39790602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787DA59-4960-292B-2CCA-B30D77E20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F7A72F3-06C6-3428-6491-7936DE894A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F5466BE6-E45C-9726-F54F-FE1CF961DA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8089DE67-A479-8EA0-4A0D-8901D36F1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4843A-8681-4ED7-9936-962DB71E9839}" type="datetimeFigureOut">
              <a:rPr lang="ko-KR" altLang="en-US" smtClean="0"/>
              <a:t>2024-03-13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C9B6EE12-8B4E-79AE-37E5-30A7BCD11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52D61F31-9385-4E08-AA41-81BFE5FE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FC13C-F45A-4963-AA1B-779FB2DD6CC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8913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4555D51-5B69-4BB2-601F-85F0A9F6E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2352093-D759-8DC4-A4BA-C234FFFFA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4843A-8681-4ED7-9936-962DB71E9839}" type="datetimeFigureOut">
              <a:rPr lang="ko-KR" altLang="en-US" smtClean="0"/>
              <a:t>2024-03-13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9BDA57B-5442-8EE4-AC88-B56BFE7A4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B67BB3A9-9241-EAC3-31F5-8193571D1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FC13C-F45A-4963-AA1B-779FB2DD6CC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8899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E6843EF3-FA2E-32AC-DB2F-6681D0BEB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4843A-8681-4ED7-9936-962DB71E9839}" type="datetimeFigureOut">
              <a:rPr lang="ko-KR" altLang="en-US" smtClean="0"/>
              <a:t>2024-03-13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BED36DA2-F4DD-7436-C3C0-2F561A87B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F17FDE3-80F6-28D2-F69D-44F0A81F1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FC13C-F45A-4963-AA1B-779FB2DD6CC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140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684A9EA-11E4-19AF-85CC-10EDC04CE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CA592F3-AA02-54B9-8146-CBDB094D6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7A5CD87-BD76-1485-4305-51BEEC60E3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B00DA95-C64D-00EE-65AA-98268DA31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4843A-8681-4ED7-9936-962DB71E9839}" type="datetimeFigureOut">
              <a:rPr lang="ko-KR" altLang="en-US" smtClean="0"/>
              <a:t>2024-03-13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1099B4E-B66E-6241-02AA-15D9403B2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0798AD9-FE97-0A23-714E-B88801C8F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FC13C-F45A-4963-AA1B-779FB2DD6CC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2001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FF0CF62-B6B6-23BC-B61B-4207D98B2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5E7B8026-671D-A661-0995-37BC7176E4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3A5F1F5-4BF1-C07D-3C95-B4BAC20FD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25BF95D-067A-6774-1725-874D30982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4843A-8681-4ED7-9936-962DB71E9839}" type="datetimeFigureOut">
              <a:rPr lang="ko-KR" altLang="en-US" smtClean="0"/>
              <a:t>2024-03-13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DEC8D20-BB56-13A6-3635-9C5E9CE02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AF1ACFA-1A92-3B23-81E9-8927669BA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FC13C-F45A-4963-AA1B-779FB2DD6CC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513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D8F75112-3AF1-5F19-4E54-1D6E88D7D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CC919E-4D88-9AE5-FB82-3C556C8FD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C53D131-AC32-5994-43F2-6236518450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4843A-8681-4ED7-9936-962DB71E9839}" type="datetimeFigureOut">
              <a:rPr lang="ko-KR" altLang="en-US" smtClean="0"/>
              <a:t>2024-03-13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A705C42-EDA8-C973-0569-904907417D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BF2F404-E7C8-6940-9F66-37DAF5E748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FC13C-F45A-4963-AA1B-779FB2DD6CC5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MSIPCMContentMarking" descr="{&quot;HashCode&quot;:2082126947,&quot;Placement&quot;:&quot;Footer&quot;,&quot;Top&quot;:519.343,&quot;Left&quot;:406.33,&quot;SlideWidth&quot;:960,&quot;SlideHeight&quot;:540}">
            <a:extLst>
              <a:ext uri="{FF2B5EF4-FFF2-40B4-BE49-F238E27FC236}">
                <a16:creationId xmlns:a16="http://schemas.microsoft.com/office/drawing/2014/main" id="{AB18A1D1-2C6A-9172-F865-337EEC1F929A}"/>
              </a:ext>
            </a:extLst>
          </p:cNvPr>
          <p:cNvSpPr txBox="1"/>
          <p:nvPr userDrawn="1"/>
        </p:nvSpPr>
        <p:spPr>
          <a:xfrm>
            <a:off x="5160391" y="6649884"/>
            <a:ext cx="187121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1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MSIPCMContentMarking" descr="{&quot;HashCode&quot;:2082126947,&quot;Placement&quot;:&quot;Footer&quot;,&quot;Top&quot;:519.343,&quot;Left&quot;:406.33,&quot;SlideWidth&quot;:960,&quot;SlideHeight&quot;:540}">
            <a:extLst>
              <a:ext uri="{FF2B5EF4-FFF2-40B4-BE49-F238E27FC236}">
                <a16:creationId xmlns:a16="http://schemas.microsoft.com/office/drawing/2014/main" id="{4EFA8283-953F-D152-F63D-0892AA0816A4}"/>
              </a:ext>
            </a:extLst>
          </p:cNvPr>
          <p:cNvSpPr txBox="1"/>
          <p:nvPr userDrawn="1"/>
        </p:nvSpPr>
        <p:spPr>
          <a:xfrm>
            <a:off x="5160391" y="6595656"/>
            <a:ext cx="1871217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WIPO FOR OFFICIAL USE ONLY </a:t>
            </a:r>
          </a:p>
        </p:txBody>
      </p:sp>
    </p:spTree>
    <p:extLst>
      <p:ext uri="{BB962C8B-B14F-4D97-AF65-F5344CB8AC3E}">
        <p14:creationId xmlns:p14="http://schemas.microsoft.com/office/powerpoint/2010/main" val="427836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5C83D3-FF8E-4400-9139-A0C66D9838D4}"/>
              </a:ext>
            </a:extLst>
          </p:cNvPr>
          <p:cNvSpPr txBox="1"/>
          <p:nvPr/>
        </p:nvSpPr>
        <p:spPr>
          <a:xfrm>
            <a:off x="2970478" y="5056166"/>
            <a:ext cx="6309997" cy="11387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ko-KR" sz="2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SOYEONG AHN</a:t>
            </a:r>
          </a:p>
          <a:p>
            <a:pPr algn="ctr"/>
            <a:r>
              <a:rPr lang="en-US" altLang="ko-KR" sz="16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/>
                <a:ea typeface="HY중고딕"/>
              </a:rPr>
              <a:t>Culture Trade and Cooperation Division| Copyright Bureau</a:t>
            </a:r>
            <a:endParaRPr lang="en-US" altLang="ko-KR" sz="16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중고딕"/>
              <a:ea typeface="HY중고딕"/>
            </a:endParaRPr>
          </a:p>
          <a:p>
            <a:pPr algn="ctr"/>
            <a:r>
              <a:rPr lang="en-US" altLang="ko-KR" sz="16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Ministry of Culture, Sports and Tourism(MCST)</a:t>
            </a:r>
          </a:p>
          <a:p>
            <a:pPr algn="ctr"/>
            <a:r>
              <a:rPr lang="en-US" altLang="ko-KR" sz="16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Republic of Korea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883E58-9A9E-4BF8-99A5-6D333F8C53E2}"/>
              </a:ext>
            </a:extLst>
          </p:cNvPr>
          <p:cNvSpPr txBox="1"/>
          <p:nvPr/>
        </p:nvSpPr>
        <p:spPr>
          <a:xfrm>
            <a:off x="167275" y="1675296"/>
            <a:ext cx="11857450" cy="18055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b="1" cap="all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>
                    <a:srgbClr val="000000">
                      <a:alpha val="80000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  <a:cs typeface="Calibri" panose="020F0502020204030204" pitchFamily="34" charset="0"/>
              </a:rPr>
              <a:t>Introduction to</a:t>
            </a:r>
          </a:p>
          <a:p>
            <a:pPr algn="ctr">
              <a:lnSpc>
                <a:spcPct val="150000"/>
              </a:lnSpc>
            </a:pPr>
            <a:r>
              <a:rPr lang="en-US" altLang="ko-KR" sz="5000" b="1" cap="all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>
                    <a:srgbClr val="000000">
                      <a:alpha val="80000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Calibri" panose="020F0502020204030204" pitchFamily="34" charset="0"/>
              </a:rPr>
              <a:t>A Guide on ai and copyright</a:t>
            </a:r>
          </a:p>
        </p:txBody>
      </p:sp>
    </p:spTree>
    <p:extLst>
      <p:ext uri="{BB962C8B-B14F-4D97-AF65-F5344CB8AC3E}">
        <p14:creationId xmlns:p14="http://schemas.microsoft.com/office/powerpoint/2010/main" val="2633569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그래픽 67">
            <a:extLst>
              <a:ext uri="{FF2B5EF4-FFF2-40B4-BE49-F238E27FC236}">
                <a16:creationId xmlns:a16="http://schemas.microsoft.com/office/drawing/2014/main" id="{A87E898E-2B0C-1EEA-C1E3-D261FFD0B01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51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558" y="18207"/>
            <a:ext cx="11972441" cy="6858000"/>
          </a:xfrm>
          <a:prstGeom prst="rect">
            <a:avLst/>
          </a:prstGeom>
        </p:spPr>
      </p:pic>
      <p:sp>
        <p:nvSpPr>
          <p:cNvPr id="52" name="자유형: 도형 51">
            <a:extLst>
              <a:ext uri="{FF2B5EF4-FFF2-40B4-BE49-F238E27FC236}">
                <a16:creationId xmlns:a16="http://schemas.microsoft.com/office/drawing/2014/main" id="{9C818C47-ECCD-07E9-AAED-8559B8708DCA}"/>
              </a:ext>
            </a:extLst>
          </p:cNvPr>
          <p:cNvSpPr/>
          <p:nvPr/>
        </p:nvSpPr>
        <p:spPr>
          <a:xfrm flipH="1">
            <a:off x="-1" y="4"/>
            <a:ext cx="9492233" cy="6857999"/>
          </a:xfrm>
          <a:custGeom>
            <a:avLst/>
            <a:gdLst>
              <a:gd name="connsiteX0" fmla="*/ 1207527 w 5435579"/>
              <a:gd name="connsiteY0" fmla="*/ 0 h 6857998"/>
              <a:gd name="connsiteX1" fmla="*/ 5435579 w 5435579"/>
              <a:gd name="connsiteY1" fmla="*/ 0 h 6857998"/>
              <a:gd name="connsiteX2" fmla="*/ 5435579 w 5435579"/>
              <a:gd name="connsiteY2" fmla="*/ 6857998 h 6857998"/>
              <a:gd name="connsiteX3" fmla="*/ 0 w 5435579"/>
              <a:gd name="connsiteY3" fmla="*/ 6857998 h 6857998"/>
              <a:gd name="connsiteX4" fmla="*/ 0 w 5435579"/>
              <a:gd name="connsiteY4" fmla="*/ 685798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35579" h="6857998">
                <a:moveTo>
                  <a:pt x="1207527" y="0"/>
                </a:moveTo>
                <a:lnTo>
                  <a:pt x="5435579" y="0"/>
                </a:lnTo>
                <a:lnTo>
                  <a:pt x="5435579" y="6857998"/>
                </a:lnTo>
                <a:lnTo>
                  <a:pt x="0" y="6857998"/>
                </a:lnTo>
                <a:lnTo>
                  <a:pt x="0" y="6857988"/>
                </a:lnTo>
                <a:close/>
              </a:path>
            </a:pathLst>
          </a:custGeom>
          <a:solidFill>
            <a:srgbClr val="F4F5F7">
              <a:alpha val="99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육각형 38">
            <a:extLst>
              <a:ext uri="{FF2B5EF4-FFF2-40B4-BE49-F238E27FC236}">
                <a16:creationId xmlns:a16="http://schemas.microsoft.com/office/drawing/2014/main" id="{0A969E99-1EB0-2C5F-5C7C-5008206BEF86}"/>
              </a:ext>
            </a:extLst>
          </p:cNvPr>
          <p:cNvSpPr/>
          <p:nvPr/>
        </p:nvSpPr>
        <p:spPr>
          <a:xfrm rot="5400000">
            <a:off x="1038027" y="2651324"/>
            <a:ext cx="598022" cy="515535"/>
          </a:xfrm>
          <a:prstGeom prst="hexagon">
            <a:avLst/>
          </a:prstGeom>
          <a:gradFill flip="none" rotWithShape="1">
            <a:gsLst>
              <a:gs pos="100000">
                <a:srgbClr val="0575E6"/>
              </a:gs>
              <a:gs pos="0">
                <a:srgbClr val="074CDF"/>
              </a:gs>
            </a:gsLst>
            <a:lin ang="13500000" scaled="1"/>
            <a:tileRect/>
          </a:gradFill>
          <a:ln w="38100">
            <a:noFill/>
          </a:ln>
          <a:effectLst>
            <a:outerShdw blurRad="152400" dir="5400000" sx="90000" sy="-19000" rotWithShape="0">
              <a:srgbClr val="0575E6">
                <a:alpha val="6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694B7D7-39C7-63C2-D606-51749F4BBB31}"/>
              </a:ext>
            </a:extLst>
          </p:cNvPr>
          <p:cNvSpPr txBox="1"/>
          <p:nvPr/>
        </p:nvSpPr>
        <p:spPr>
          <a:xfrm>
            <a:off x="1086168" y="2723452"/>
            <a:ext cx="501740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03</a:t>
            </a:r>
            <a:endParaRPr lang="ko-KR" altLang="en-US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AEE5CEB-F951-3F43-63DA-AF56FDF6B0B5}"/>
              </a:ext>
            </a:extLst>
          </p:cNvPr>
          <p:cNvSpPr txBox="1"/>
          <p:nvPr/>
        </p:nvSpPr>
        <p:spPr>
          <a:xfrm>
            <a:off x="1764453" y="2657890"/>
            <a:ext cx="4452080" cy="3847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altLang="ko-KR" sz="25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HY중고딕"/>
                <a:ea typeface="HY중고딕"/>
              </a:rPr>
              <a:t>Recent Case : AI Suro Buin</a:t>
            </a:r>
            <a:endParaRPr lang="ko-KR" altLang="en-US" sz="25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036F8CD-B248-8BE7-3F82-C877CDF3A2FA}"/>
              </a:ext>
            </a:extLst>
          </p:cNvPr>
          <p:cNvSpPr txBox="1"/>
          <p:nvPr/>
        </p:nvSpPr>
        <p:spPr>
          <a:xfrm>
            <a:off x="634205" y="1358116"/>
            <a:ext cx="565373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4000" spc="-15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575E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04. </a:t>
            </a:r>
            <a:r>
              <a:rPr lang="en-US" altLang="ko-KR" sz="3200" b="1" spc="-15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575E6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AI Outputs and </a:t>
            </a:r>
            <a:r>
              <a:rPr lang="en-US" altLang="ko-KR" sz="3200" b="1" spc="-15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575E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Copyright Registration</a:t>
            </a:r>
          </a:p>
        </p:txBody>
      </p: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0FF3E202-095B-CF91-6B4A-2499AFEE2D76}"/>
              </a:ext>
            </a:extLst>
          </p:cNvPr>
          <p:cNvGrpSpPr/>
          <p:nvPr/>
        </p:nvGrpSpPr>
        <p:grpSpPr>
          <a:xfrm>
            <a:off x="-1" y="1837426"/>
            <a:ext cx="546383" cy="196248"/>
            <a:chOff x="2876323" y="1729740"/>
            <a:chExt cx="781277" cy="182880"/>
          </a:xfrm>
        </p:grpSpPr>
        <p:cxnSp>
          <p:nvCxnSpPr>
            <p:cNvPr id="64" name="직선 연결선 63">
              <a:extLst>
                <a:ext uri="{FF2B5EF4-FFF2-40B4-BE49-F238E27FC236}">
                  <a16:creationId xmlns:a16="http://schemas.microsoft.com/office/drawing/2014/main" id="{EF4B7D4E-9E7C-3EE3-FC40-8D4A189C2ECD}"/>
                </a:ext>
              </a:extLst>
            </p:cNvPr>
            <p:cNvCxnSpPr>
              <a:cxnSpLocks/>
            </p:cNvCxnSpPr>
            <p:nvPr/>
          </p:nvCxnSpPr>
          <p:spPr>
            <a:xfrm>
              <a:off x="2876323" y="1821180"/>
              <a:ext cx="781277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직선 연결선 64">
              <a:extLst>
                <a:ext uri="{FF2B5EF4-FFF2-40B4-BE49-F238E27FC236}">
                  <a16:creationId xmlns:a16="http://schemas.microsoft.com/office/drawing/2014/main" id="{334D2948-D418-2C73-F8A5-A4FF490EBE1A}"/>
                </a:ext>
              </a:extLst>
            </p:cNvPr>
            <p:cNvCxnSpPr>
              <a:cxnSpLocks/>
            </p:cNvCxnSpPr>
            <p:nvPr/>
          </p:nvCxnSpPr>
          <p:spPr>
            <a:xfrm>
              <a:off x="3657600" y="1729740"/>
              <a:ext cx="0" cy="18288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사각형: 잘린 한쪽 모서리 39">
            <a:extLst>
              <a:ext uri="{FF2B5EF4-FFF2-40B4-BE49-F238E27FC236}">
                <a16:creationId xmlns:a16="http://schemas.microsoft.com/office/drawing/2014/main" id="{71B87398-CD84-4562-BE57-AEA1A7CD126C}"/>
              </a:ext>
            </a:extLst>
          </p:cNvPr>
          <p:cNvSpPr/>
          <p:nvPr/>
        </p:nvSpPr>
        <p:spPr>
          <a:xfrm rot="10800000" flipH="1">
            <a:off x="572143" y="0"/>
            <a:ext cx="85097" cy="1062710"/>
          </a:xfrm>
          <a:prstGeom prst="snip1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E5E6A7C-0F47-4908-9500-83FA5E958C4C}"/>
              </a:ext>
            </a:extLst>
          </p:cNvPr>
          <p:cNvSpPr txBox="1"/>
          <p:nvPr/>
        </p:nvSpPr>
        <p:spPr>
          <a:xfrm>
            <a:off x="850730" y="296795"/>
            <a:ext cx="6279283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0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68000">
                      <a:srgbClr val="06A3DD"/>
                    </a:gs>
                    <a:gs pos="100000">
                      <a:srgbClr val="05C8DC"/>
                    </a:gs>
                    <a:gs pos="15000">
                      <a:srgbClr val="074CDF"/>
                    </a:gs>
                  </a:gsLst>
                  <a:path path="circle">
                    <a:fillToRect r="100000" b="100000"/>
                  </a:path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Copyright Guide for Generative AI</a:t>
            </a:r>
          </a:p>
        </p:txBody>
      </p:sp>
      <p:pic>
        <p:nvPicPr>
          <p:cNvPr id="2" name="Picture 1" descr="A screenshot of a phone&#10;&#10;Description automatically generated">
            <a:extLst>
              <a:ext uri="{FF2B5EF4-FFF2-40B4-BE49-F238E27FC236}">
                <a16:creationId xmlns:a16="http://schemas.microsoft.com/office/drawing/2014/main" id="{0A35ABCA-ED21-11AE-078C-7270E23D9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5905" y="1362605"/>
            <a:ext cx="4020609" cy="4460875"/>
          </a:xfrm>
          <a:prstGeom prst="rect">
            <a:avLst/>
          </a:prstGeom>
        </p:spPr>
      </p:pic>
      <p:pic>
        <p:nvPicPr>
          <p:cNvPr id="3" name="Picture 2" descr="A person in a yellow dress and a dragon&#10;&#10;Description automatically generated">
            <a:extLst>
              <a:ext uri="{FF2B5EF4-FFF2-40B4-BE49-F238E27FC236}">
                <a16:creationId xmlns:a16="http://schemas.microsoft.com/office/drawing/2014/main" id="{DFD5CC0D-1368-F39B-17BD-F68910A572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3583" y="3450166"/>
            <a:ext cx="4847167" cy="310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53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6CC6C279-27E0-4893-90AA-A5ADE6AB3B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" y="1062710"/>
            <a:ext cx="12188389" cy="6858000"/>
          </a:xfrm>
          <a:prstGeom prst="rect">
            <a:avLst/>
          </a:prstGeom>
        </p:spPr>
      </p:pic>
      <p:sp>
        <p:nvSpPr>
          <p:cNvPr id="2" name="사각형: 잘린 한쪽 모서리 1">
            <a:extLst>
              <a:ext uri="{FF2B5EF4-FFF2-40B4-BE49-F238E27FC236}">
                <a16:creationId xmlns:a16="http://schemas.microsoft.com/office/drawing/2014/main" id="{BEC04F69-30B6-4587-897F-07A8DAA79CE1}"/>
              </a:ext>
            </a:extLst>
          </p:cNvPr>
          <p:cNvSpPr/>
          <p:nvPr/>
        </p:nvSpPr>
        <p:spPr>
          <a:xfrm rot="10800000" flipH="1">
            <a:off x="572143" y="0"/>
            <a:ext cx="85097" cy="1062710"/>
          </a:xfrm>
          <a:prstGeom prst="snip1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E0E624-B925-467A-AE13-1CD6336CD15E}"/>
              </a:ext>
            </a:extLst>
          </p:cNvPr>
          <p:cNvSpPr txBox="1"/>
          <p:nvPr/>
        </p:nvSpPr>
        <p:spPr>
          <a:xfrm>
            <a:off x="889774" y="315911"/>
            <a:ext cx="6473567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0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68000">
                      <a:srgbClr val="06A3DD"/>
                    </a:gs>
                    <a:gs pos="100000">
                      <a:srgbClr val="05C8DC"/>
                    </a:gs>
                    <a:gs pos="15000">
                      <a:srgbClr val="074CDF"/>
                    </a:gs>
                  </a:gsLst>
                  <a:path path="circle">
                    <a:fillToRect r="100000" b="100000"/>
                  </a:path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Working Group : Season 2 (2024~)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2367E11E-0B01-436C-ADDC-C176927D2E4E}"/>
              </a:ext>
            </a:extLst>
          </p:cNvPr>
          <p:cNvSpPr/>
          <p:nvPr/>
        </p:nvSpPr>
        <p:spPr>
          <a:xfrm>
            <a:off x="1090140" y="2398906"/>
            <a:ext cx="105945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Protecting AI-Outputs under the Copyright Regime? 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719CF2F4-55A1-4FA1-A23D-8B0AB249BFC9}"/>
              </a:ext>
            </a:extLst>
          </p:cNvPr>
          <p:cNvSpPr/>
          <p:nvPr/>
        </p:nvSpPr>
        <p:spPr>
          <a:xfrm>
            <a:off x="1090140" y="3429000"/>
            <a:ext cx="92650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Compensating for Works used for AI training?</a:t>
            </a:r>
          </a:p>
        </p:txBody>
      </p:sp>
    </p:spTree>
    <p:extLst>
      <p:ext uri="{BB962C8B-B14F-4D97-AF65-F5344CB8AC3E}">
        <p14:creationId xmlns:p14="http://schemas.microsoft.com/office/powerpoint/2010/main" val="323714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C49E87-D169-B135-07AF-96DD7985082D}"/>
              </a:ext>
            </a:extLst>
          </p:cNvPr>
          <p:cNvSpPr txBox="1"/>
          <p:nvPr/>
        </p:nvSpPr>
        <p:spPr>
          <a:xfrm>
            <a:off x="1421330" y="2371388"/>
            <a:ext cx="9349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Thank You.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2F9D0-1153-4377-BCF0-71E7D8608479}"/>
              </a:ext>
            </a:extLst>
          </p:cNvPr>
          <p:cNvSpPr txBox="1"/>
          <p:nvPr/>
        </p:nvSpPr>
        <p:spPr>
          <a:xfrm>
            <a:off x="3073367" y="4567293"/>
            <a:ext cx="60452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SOYEONG AHN</a:t>
            </a:r>
          </a:p>
          <a:p>
            <a:pPr algn="ctr"/>
            <a:r>
              <a:rPr lang="en-US" altLang="ko-KR" sz="16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ansso27@korea.kr</a:t>
            </a:r>
          </a:p>
        </p:txBody>
      </p:sp>
    </p:spTree>
    <p:extLst>
      <p:ext uri="{BB962C8B-B14F-4D97-AF65-F5344CB8AC3E}">
        <p14:creationId xmlns:p14="http://schemas.microsoft.com/office/powerpoint/2010/main" val="470205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그림 52">
            <a:extLst>
              <a:ext uri="{FF2B5EF4-FFF2-40B4-BE49-F238E27FC236}">
                <a16:creationId xmlns:a16="http://schemas.microsoft.com/office/drawing/2014/main" id="{75CF8A3B-CD76-78B1-A0D0-3ACE103B3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950DDB67-B327-8888-51B7-FF9A2308C2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4973"/>
            <a:ext cx="12192000" cy="761693"/>
          </a:xfrm>
          <a:prstGeom prst="rect">
            <a:avLst/>
          </a:prstGeom>
        </p:spPr>
      </p:pic>
      <p:sp>
        <p:nvSpPr>
          <p:cNvPr id="23" name="화살표: 아래쪽 22">
            <a:extLst>
              <a:ext uri="{FF2B5EF4-FFF2-40B4-BE49-F238E27FC236}">
                <a16:creationId xmlns:a16="http://schemas.microsoft.com/office/drawing/2014/main" id="{C405B423-1CB4-C811-C73F-9089766807AA}"/>
              </a:ext>
            </a:extLst>
          </p:cNvPr>
          <p:cNvSpPr/>
          <p:nvPr/>
        </p:nvSpPr>
        <p:spPr>
          <a:xfrm>
            <a:off x="5876189" y="2815647"/>
            <a:ext cx="439616" cy="382039"/>
          </a:xfrm>
          <a:prstGeom prst="downArrow">
            <a:avLst/>
          </a:prstGeom>
          <a:gradFill flip="none" rotWithShape="1">
            <a:gsLst>
              <a:gs pos="13000">
                <a:schemeClr val="accent1">
                  <a:lumMod val="40000"/>
                  <a:lumOff val="60000"/>
                </a:schemeClr>
              </a:gs>
              <a:gs pos="63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091821-1CB6-9149-E616-C06F40092804}"/>
              </a:ext>
            </a:extLst>
          </p:cNvPr>
          <p:cNvSpPr txBox="1"/>
          <p:nvPr/>
        </p:nvSpPr>
        <p:spPr>
          <a:xfrm>
            <a:off x="347585" y="3322121"/>
            <a:ext cx="114968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000" b="1" dirty="0">
                <a:ln>
                  <a:solidFill>
                    <a:schemeClr val="accent1">
                      <a:lumMod val="75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It’s high time to identify issues and clarify legal framework in preparation for the AI era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45684E-FF7E-D1DF-B8C1-42D1E72E76F5}"/>
              </a:ext>
            </a:extLst>
          </p:cNvPr>
          <p:cNvSpPr txBox="1"/>
          <p:nvPr/>
        </p:nvSpPr>
        <p:spPr>
          <a:xfrm>
            <a:off x="947616" y="288479"/>
            <a:ext cx="3346109" cy="461665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0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68000">
                      <a:srgbClr val="06A3DD"/>
                    </a:gs>
                    <a:gs pos="100000">
                      <a:srgbClr val="05C8DC"/>
                    </a:gs>
                    <a:gs pos="15000">
                      <a:srgbClr val="074CDF"/>
                    </a:gs>
                  </a:gsLst>
                  <a:path path="circle">
                    <a:fillToRect r="100000" b="100000"/>
                  </a:path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Working Group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9A869B-6EBF-96A4-818E-27E504CA4D4D}"/>
              </a:ext>
            </a:extLst>
          </p:cNvPr>
          <p:cNvSpPr txBox="1"/>
          <p:nvPr/>
        </p:nvSpPr>
        <p:spPr>
          <a:xfrm>
            <a:off x="427965" y="1509361"/>
            <a:ext cx="113360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increasing prevalence of generative AI services, including Chat-GPT,</a:t>
            </a:r>
          </a:p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is poised for use in content creation. </a:t>
            </a:r>
          </a:p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However, concerns about </a:t>
            </a:r>
            <a:r>
              <a:rPr lang="en-US" altLang="ko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potential clashes with traditional copyright systems</a:t>
            </a:r>
          </a:p>
          <a:p>
            <a:pPr algn="ctr"/>
            <a:r>
              <a:rPr lang="en-US" altLang="ko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grounded in human creativity persist</a:t>
            </a:r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2" name="직사각형 21"/>
          <p:cNvSpPr/>
          <p:nvPr/>
        </p:nvSpPr>
        <p:spPr>
          <a:xfrm>
            <a:off x="1090136" y="4118577"/>
            <a:ext cx="100117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68000">
                      <a:srgbClr val="06A3DD"/>
                    </a:gs>
                    <a:gs pos="100000">
                      <a:srgbClr val="05C8DC"/>
                    </a:gs>
                    <a:gs pos="15000">
                      <a:srgbClr val="074CDF"/>
                    </a:gs>
                  </a:gsLst>
                  <a:path path="circle">
                    <a:fillToRect r="100000" b="100000"/>
                  </a:path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“AI- Copyright Legal Framework Working Group” </a:t>
            </a:r>
            <a:endParaRPr lang="ko-KR" altLang="en-US" sz="3200" dirty="0"/>
          </a:p>
        </p:txBody>
      </p:sp>
      <p:sp>
        <p:nvSpPr>
          <p:cNvPr id="13" name="사각형: 잘린 한쪽 모서리 12">
            <a:extLst>
              <a:ext uri="{FF2B5EF4-FFF2-40B4-BE49-F238E27FC236}">
                <a16:creationId xmlns:a16="http://schemas.microsoft.com/office/drawing/2014/main" id="{D774341C-D3F1-438A-AF5D-C828C426B2D9}"/>
              </a:ext>
            </a:extLst>
          </p:cNvPr>
          <p:cNvSpPr/>
          <p:nvPr/>
        </p:nvSpPr>
        <p:spPr>
          <a:xfrm rot="10800000" flipH="1">
            <a:off x="572143" y="0"/>
            <a:ext cx="85097" cy="1062710"/>
          </a:xfrm>
          <a:prstGeom prst="snip1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0618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잘린 한쪽 모서리 2">
            <a:extLst>
              <a:ext uri="{FF2B5EF4-FFF2-40B4-BE49-F238E27FC236}">
                <a16:creationId xmlns:a16="http://schemas.microsoft.com/office/drawing/2014/main" id="{A6F5176F-81ED-B241-5F6B-1D09E040DD95}"/>
              </a:ext>
            </a:extLst>
          </p:cNvPr>
          <p:cNvSpPr/>
          <p:nvPr/>
        </p:nvSpPr>
        <p:spPr>
          <a:xfrm rot="10800000" flipH="1">
            <a:off x="572143" y="0"/>
            <a:ext cx="85097" cy="1062710"/>
          </a:xfrm>
          <a:prstGeom prst="snip1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045684E-FF7E-D1DF-B8C1-42D1E72E76F5}"/>
              </a:ext>
            </a:extLst>
          </p:cNvPr>
          <p:cNvSpPr txBox="1"/>
          <p:nvPr/>
        </p:nvSpPr>
        <p:spPr>
          <a:xfrm>
            <a:off x="889774" y="315911"/>
            <a:ext cx="5355312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0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68000">
                      <a:srgbClr val="06A3DD"/>
                    </a:gs>
                    <a:gs pos="100000">
                      <a:srgbClr val="05C8DC"/>
                    </a:gs>
                    <a:gs pos="15000">
                      <a:srgbClr val="074CDF"/>
                    </a:gs>
                  </a:gsLst>
                  <a:path path="circle">
                    <a:fillToRect r="100000" b="100000"/>
                  </a:path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Working Group : Season 1</a:t>
            </a:r>
          </a:p>
        </p:txBody>
      </p:sp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id="{57876D82-C59F-4352-8F7B-514BA04D86CF}"/>
              </a:ext>
            </a:extLst>
          </p:cNvPr>
          <p:cNvCxnSpPr/>
          <p:nvPr/>
        </p:nvCxnSpPr>
        <p:spPr>
          <a:xfrm>
            <a:off x="5005962" y="3246665"/>
            <a:ext cx="2548800" cy="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11D625AA-A3FB-476B-96C7-41E49CA760C4}"/>
              </a:ext>
            </a:extLst>
          </p:cNvPr>
          <p:cNvSpPr/>
          <p:nvPr/>
        </p:nvSpPr>
        <p:spPr>
          <a:xfrm>
            <a:off x="8210804" y="1901923"/>
            <a:ext cx="2761720" cy="333581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074CDF"/>
              </a:gs>
              <a:gs pos="0">
                <a:srgbClr val="05AADD"/>
              </a:gs>
            </a:gsLst>
            <a:lin ang="13500000" scaled="1"/>
          </a:gradFill>
          <a:ln>
            <a:solidFill>
              <a:schemeClr val="bg1"/>
            </a:solidFill>
          </a:ln>
          <a:effectLst>
            <a:outerShdw blurRad="228600" dist="38100" dir="5400000" sx="102000" sy="102000" algn="t" rotWithShape="0">
              <a:schemeClr val="accent2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Guide Publication</a:t>
            </a:r>
          </a:p>
          <a:p>
            <a:pPr algn="ctr"/>
            <a:r>
              <a:rPr lang="en-US" altLang="ko-KR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(Dec.27, 2023)</a:t>
            </a:r>
            <a:endParaRPr lang="ko-KR" altLang="en-US" sz="14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698398F2-C982-45D1-A8F1-1106D8DEA9BB}"/>
              </a:ext>
            </a:extLst>
          </p:cNvPr>
          <p:cNvSpPr/>
          <p:nvPr/>
        </p:nvSpPr>
        <p:spPr>
          <a:xfrm>
            <a:off x="8172952" y="1852863"/>
            <a:ext cx="2837425" cy="3433934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  <a:effectLst>
            <a:outerShdw blurRad="228600" dist="38100" dir="5400000" sx="102000" sy="102000" algn="t" rotWithShape="0">
              <a:schemeClr val="accent2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7FC95B16-124C-458E-9D10-0182000795F7}"/>
              </a:ext>
            </a:extLst>
          </p:cNvPr>
          <p:cNvSpPr/>
          <p:nvPr/>
        </p:nvSpPr>
        <p:spPr>
          <a:xfrm>
            <a:off x="5028926" y="2388316"/>
            <a:ext cx="2412553" cy="590226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074CDF"/>
              </a:gs>
              <a:gs pos="0">
                <a:srgbClr val="05AADD"/>
              </a:gs>
            </a:gsLst>
            <a:lin ang="13500000" scaled="1"/>
          </a:gradFill>
          <a:ln>
            <a:solidFill>
              <a:schemeClr val="bg1"/>
            </a:solidFill>
          </a:ln>
          <a:effectLst>
            <a:outerShdw blurRad="228600" dist="38100" dir="5400000" sx="102000" sy="102000" algn="t" rotWithShape="0">
              <a:schemeClr val="accent2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</a:t>
            </a:r>
          </a:p>
          <a:p>
            <a:pPr algn="ctr"/>
            <a:r>
              <a:rPr lang="en-US" altLang="ko-K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</a:t>
            </a:r>
            <a:r>
              <a:rPr lang="en-US" altLang="ko-KR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ko-K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 9</a:t>
            </a:r>
            <a:r>
              <a:rPr lang="en-US" altLang="ko-KR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th(</a:t>
            </a:r>
            <a:r>
              <a:rPr lang="en-US" altLang="ko-K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 ~ Oct))</a:t>
            </a:r>
            <a:endParaRPr lang="ko-KR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D78FE3F2-FBC7-4D5B-8B59-48EC602B8CA7}"/>
              </a:ext>
            </a:extLst>
          </p:cNvPr>
          <p:cNvSpPr/>
          <p:nvPr/>
        </p:nvSpPr>
        <p:spPr>
          <a:xfrm>
            <a:off x="5005962" y="2377878"/>
            <a:ext cx="2473095" cy="61319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  <a:effectLst>
            <a:outerShdw blurRad="228600" dist="38100" dir="5400000" sx="102000" sy="102000" algn="t" rotWithShape="0">
              <a:schemeClr val="accent2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251C1A-38C7-4DB8-B2DA-620B9814904A}"/>
              </a:ext>
            </a:extLst>
          </p:cNvPr>
          <p:cNvSpPr txBox="1"/>
          <p:nvPr/>
        </p:nvSpPr>
        <p:spPr>
          <a:xfrm>
            <a:off x="4646945" y="3569829"/>
            <a:ext cx="3191127" cy="147732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171450" indent="-108000">
              <a:buFont typeface="Arial" panose="020B0604020202020204" pitchFamily="34" charset="0"/>
              <a:buChar char="•"/>
            </a:pPr>
            <a:r>
              <a:rPr lang="en-US" altLang="ko-KR" sz="1600" spc="-7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Methods for AI Model Learning </a:t>
            </a:r>
          </a:p>
          <a:p>
            <a:pPr marL="171450" indent="-108000">
              <a:buFont typeface="Arial" panose="020B0604020202020204" pitchFamily="34" charset="0"/>
              <a:buChar char="•"/>
            </a:pPr>
            <a:r>
              <a:rPr lang="en-US" altLang="ko-KR" sz="1600" spc="-7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Copyright Issues in the AI Learning</a:t>
            </a:r>
          </a:p>
          <a:p>
            <a:pPr marL="171450" indent="-108000">
              <a:buFont typeface="Arial" panose="020B0604020202020204" pitchFamily="34" charset="0"/>
              <a:buChar char="•"/>
            </a:pPr>
            <a:r>
              <a:rPr lang="en-US" altLang="ko-KR" sz="1600" spc="-7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Application of AI Technology in the Music Industry</a:t>
            </a:r>
          </a:p>
          <a:p>
            <a:pPr marL="171450" indent="-108000">
              <a:buFont typeface="Arial" panose="020B0604020202020204" pitchFamily="34" charset="0"/>
              <a:buChar char="•"/>
            </a:pPr>
            <a:r>
              <a:rPr lang="en-US" altLang="ko-KR" sz="1600" spc="-7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Collecting AI Industry Opinions on AI</a:t>
            </a:r>
          </a:p>
          <a:p>
            <a:pPr marL="63450" algn="ctr"/>
            <a:r>
              <a:rPr lang="en-US" altLang="ko-KR" sz="1600" b="1" spc="-7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···</a:t>
            </a: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232D2712-02A6-4D82-B7EF-76CE58274EDA}"/>
              </a:ext>
            </a:extLst>
          </p:cNvPr>
          <p:cNvSpPr/>
          <p:nvPr/>
        </p:nvSpPr>
        <p:spPr>
          <a:xfrm>
            <a:off x="1454464" y="1950983"/>
            <a:ext cx="2761720" cy="3335813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  <a:effectLst>
            <a:outerShdw blurRad="228600" dist="38100" dir="5400000" sx="102000" sy="102000" algn="t" rotWithShape="0">
              <a:schemeClr val="accent2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Kick-off</a:t>
            </a:r>
          </a:p>
          <a:p>
            <a:pPr algn="ctr"/>
            <a:r>
              <a:rPr lang="en-US" altLang="ko-KR" sz="14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(Feb.24, 2023)</a:t>
            </a:r>
            <a:endParaRPr lang="ko-KR" altLang="en-US" sz="1400" dirty="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90A7B446-181F-41A0-8913-E7168160C594}"/>
              </a:ext>
            </a:extLst>
          </p:cNvPr>
          <p:cNvSpPr/>
          <p:nvPr/>
        </p:nvSpPr>
        <p:spPr>
          <a:xfrm>
            <a:off x="1416612" y="1901923"/>
            <a:ext cx="2837425" cy="3433934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  <a:effectLst>
            <a:outerShdw blurRad="228600" dist="38100" dir="5400000" sx="102000" sy="102000" algn="t" rotWithShape="0">
              <a:schemeClr val="accent2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283BCF-3F68-4C15-95DD-EFC059BD6833}"/>
              </a:ext>
            </a:extLst>
          </p:cNvPr>
          <p:cNvSpPr txBox="1"/>
          <p:nvPr/>
        </p:nvSpPr>
        <p:spPr>
          <a:xfrm>
            <a:off x="1969545" y="5447631"/>
            <a:ext cx="8621633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brings together key stakeholders, including creators, academia, legal professionals, </a:t>
            </a:r>
          </a:p>
          <a:p>
            <a:pPr algn="ctr">
              <a:lnSpc>
                <a:spcPct val="150000"/>
              </a:lnSpc>
            </a:pP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industrial technology companies, and other relevant parties with MCST, KCC, KCOPA</a:t>
            </a:r>
          </a:p>
        </p:txBody>
      </p:sp>
    </p:spTree>
    <p:extLst>
      <p:ext uri="{BB962C8B-B14F-4D97-AF65-F5344CB8AC3E}">
        <p14:creationId xmlns:p14="http://schemas.microsoft.com/office/powerpoint/2010/main" val="3452946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361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CBA7439-0645-D8A1-8B3C-6A07868DE8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54"/>
          <a:stretch/>
        </p:blipFill>
        <p:spPr>
          <a:xfrm>
            <a:off x="4186" y="836751"/>
            <a:ext cx="12183627" cy="6038182"/>
          </a:xfrm>
          <a:prstGeom prst="rect">
            <a:avLst/>
          </a:prstGeom>
        </p:spPr>
      </p:pic>
      <p:sp>
        <p:nvSpPr>
          <p:cNvPr id="61" name="사각형: 둥근 모서리 44">
            <a:extLst>
              <a:ext uri="{FF2B5EF4-FFF2-40B4-BE49-F238E27FC236}">
                <a16:creationId xmlns:a16="http://schemas.microsoft.com/office/drawing/2014/main" id="{F39F8EDA-F866-30B6-21CA-FD249F18D624}"/>
              </a:ext>
            </a:extLst>
          </p:cNvPr>
          <p:cNvSpPr/>
          <p:nvPr/>
        </p:nvSpPr>
        <p:spPr>
          <a:xfrm>
            <a:off x="6234650" y="1595005"/>
            <a:ext cx="2654762" cy="4909705"/>
          </a:xfrm>
          <a:prstGeom prst="roundRect">
            <a:avLst>
              <a:gd name="adj" fmla="val 3179"/>
            </a:avLst>
          </a:prstGeom>
          <a:solidFill>
            <a:schemeClr val="bg1"/>
          </a:solidFill>
          <a:ln>
            <a:noFill/>
          </a:ln>
          <a:effectLst>
            <a:outerShdw blurRad="139700" dist="38100" dir="5400000" algn="t" rotWithShape="0">
              <a:schemeClr val="accent2">
                <a:lumMod val="7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5" name="사각형: 둥근 모서리 44">
            <a:extLst>
              <a:ext uri="{FF2B5EF4-FFF2-40B4-BE49-F238E27FC236}">
                <a16:creationId xmlns:a16="http://schemas.microsoft.com/office/drawing/2014/main" id="{F39F8EDA-F866-30B6-21CA-FD249F18D624}"/>
              </a:ext>
            </a:extLst>
          </p:cNvPr>
          <p:cNvSpPr/>
          <p:nvPr/>
        </p:nvSpPr>
        <p:spPr>
          <a:xfrm>
            <a:off x="3287509" y="1595006"/>
            <a:ext cx="2654762" cy="4909705"/>
          </a:xfrm>
          <a:prstGeom prst="roundRect">
            <a:avLst>
              <a:gd name="adj" fmla="val 3179"/>
            </a:avLst>
          </a:prstGeom>
          <a:solidFill>
            <a:schemeClr val="bg1"/>
          </a:solidFill>
          <a:ln>
            <a:noFill/>
          </a:ln>
          <a:effectLst>
            <a:outerShdw blurRad="139700" dist="38100" dir="5400000" algn="t" rotWithShape="0">
              <a:schemeClr val="accent2">
                <a:lumMod val="7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336342" y="1595006"/>
            <a:ext cx="2956194" cy="4909705"/>
            <a:chOff x="942299" y="1529577"/>
            <a:chExt cx="2956194" cy="4909705"/>
          </a:xfrm>
        </p:grpSpPr>
        <p:sp>
          <p:nvSpPr>
            <p:cNvPr id="45" name="사각형: 둥근 모서리 44">
              <a:extLst>
                <a:ext uri="{FF2B5EF4-FFF2-40B4-BE49-F238E27FC236}">
                  <a16:creationId xmlns:a16="http://schemas.microsoft.com/office/drawing/2014/main" id="{F39F8EDA-F866-30B6-21CA-FD249F18D624}"/>
                </a:ext>
              </a:extLst>
            </p:cNvPr>
            <p:cNvSpPr/>
            <p:nvPr/>
          </p:nvSpPr>
          <p:spPr>
            <a:xfrm>
              <a:off x="942299" y="1529577"/>
              <a:ext cx="2654762" cy="4909705"/>
            </a:xfrm>
            <a:prstGeom prst="roundRect">
              <a:avLst>
                <a:gd name="adj" fmla="val 3179"/>
              </a:avLst>
            </a:prstGeom>
            <a:solidFill>
              <a:schemeClr val="bg1"/>
            </a:solidFill>
            <a:ln>
              <a:noFill/>
            </a:ln>
            <a:effectLst>
              <a:outerShdw blurRad="139700" dist="38100" dir="5400000" algn="t" rotWithShape="0">
                <a:schemeClr val="accent2">
                  <a:lumMod val="75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53D8D4D-5FB0-C8B4-4736-90146DDD4028}"/>
                </a:ext>
              </a:extLst>
            </p:cNvPr>
            <p:cNvSpPr txBox="1"/>
            <p:nvPr/>
          </p:nvSpPr>
          <p:spPr>
            <a:xfrm>
              <a:off x="1075562" y="2153021"/>
              <a:ext cx="1600735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2000" b="1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Guides for </a:t>
              </a:r>
            </a:p>
            <a:p>
              <a:r>
                <a:rPr lang="en-US" altLang="ko-KR" sz="20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4CDF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AI Industry</a:t>
              </a:r>
              <a:endParaRPr lang="ko-KR" altLang="en-US" sz="12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7AA294F-A8D2-3971-9721-5591CD882C43}"/>
                </a:ext>
              </a:extLst>
            </p:cNvPr>
            <p:cNvSpPr txBox="1"/>
            <p:nvPr/>
          </p:nvSpPr>
          <p:spPr>
            <a:xfrm>
              <a:off x="1543694" y="2977515"/>
              <a:ext cx="1888971" cy="2062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latinLnBrk="0">
                <a:lnSpc>
                  <a:spcPct val="120000"/>
                </a:lnSpc>
                <a:defRPr sz="1200" spc="-5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3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defRPr>
              </a:lvl1pPr>
            </a:lstStyle>
            <a:p>
              <a:pPr>
                <a:lnSpc>
                  <a:spcPct val="130000"/>
                </a:lnSpc>
              </a:pPr>
              <a:endParaRPr lang="en-US" altLang="ko-KR" b="1" spc="0" dirty="0">
                <a:solidFill>
                  <a:srgbClr val="074CDF"/>
                </a:solidFill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9970E29-35F1-1178-75CA-3D5DE3FAA45B}"/>
                </a:ext>
              </a:extLst>
            </p:cNvPr>
            <p:cNvSpPr txBox="1"/>
            <p:nvPr/>
          </p:nvSpPr>
          <p:spPr>
            <a:xfrm>
              <a:off x="1241546" y="1669946"/>
              <a:ext cx="545021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ko-KR" sz="2800" spc="-100" dirty="0">
                  <a:solidFill>
                    <a:srgbClr val="074CDF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01.</a:t>
              </a:r>
              <a:endParaRPr lang="ko-KR" altLang="en-US" sz="2800" spc="-100" dirty="0">
                <a:solidFill>
                  <a:srgbClr val="074CDF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47" name="사각형: 둥근 모서리 46">
              <a:extLst>
                <a:ext uri="{FF2B5EF4-FFF2-40B4-BE49-F238E27FC236}">
                  <a16:creationId xmlns:a16="http://schemas.microsoft.com/office/drawing/2014/main" id="{43E6F631-D175-B203-971B-73E531493202}"/>
                </a:ext>
              </a:extLst>
            </p:cNvPr>
            <p:cNvSpPr/>
            <p:nvPr/>
          </p:nvSpPr>
          <p:spPr>
            <a:xfrm>
              <a:off x="1156072" y="2978957"/>
              <a:ext cx="298769" cy="246916"/>
            </a:xfrm>
            <a:prstGeom prst="roundRect">
              <a:avLst/>
            </a:prstGeom>
            <a:solidFill>
              <a:srgbClr val="074C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72000" rtlCol="0" anchor="ctr"/>
            <a:lstStyle/>
            <a:p>
              <a:pPr algn="ctr"/>
              <a:r>
                <a:rPr lang="en-US" altLang="ko-KR" sz="1200" spc="-150" dirty="0">
                  <a:ln>
                    <a:solidFill>
                      <a:schemeClr val="tx1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01</a:t>
              </a:r>
              <a:endParaRPr lang="ko-KR" altLang="en-US" sz="1200" spc="-150" dirty="0">
                <a:ln>
                  <a:solidFill>
                    <a:schemeClr val="tx1">
                      <a:lumMod val="60000"/>
                      <a:lumOff val="4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48" name="사각형: 둥근 모서리 47">
              <a:extLst>
                <a:ext uri="{FF2B5EF4-FFF2-40B4-BE49-F238E27FC236}">
                  <a16:creationId xmlns:a16="http://schemas.microsoft.com/office/drawing/2014/main" id="{8CC1EEF0-DFAE-5AAB-5684-09DFD973EF31}"/>
                </a:ext>
              </a:extLst>
            </p:cNvPr>
            <p:cNvSpPr/>
            <p:nvPr/>
          </p:nvSpPr>
          <p:spPr>
            <a:xfrm>
              <a:off x="1156072" y="3626622"/>
              <a:ext cx="298769" cy="246916"/>
            </a:xfrm>
            <a:prstGeom prst="roundRect">
              <a:avLst/>
            </a:prstGeom>
            <a:solidFill>
              <a:srgbClr val="074C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72000" rtlCol="0" anchor="ctr"/>
            <a:lstStyle/>
            <a:p>
              <a:pPr algn="ctr"/>
              <a:r>
                <a:rPr lang="en-US" altLang="ko-KR" sz="1200" spc="-150" dirty="0">
                  <a:ln>
                    <a:solidFill>
                      <a:schemeClr val="tx1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02</a:t>
              </a:r>
              <a:endParaRPr lang="ko-KR" altLang="en-US" sz="1200" spc="-150" dirty="0">
                <a:ln>
                  <a:solidFill>
                    <a:schemeClr val="tx1">
                      <a:lumMod val="60000"/>
                      <a:lumOff val="4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49" name="사각형: 둥근 모서리 48">
              <a:extLst>
                <a:ext uri="{FF2B5EF4-FFF2-40B4-BE49-F238E27FC236}">
                  <a16:creationId xmlns:a16="http://schemas.microsoft.com/office/drawing/2014/main" id="{B1A0AD0C-84CC-F901-6242-8E0B69FD12B6}"/>
                </a:ext>
              </a:extLst>
            </p:cNvPr>
            <p:cNvSpPr/>
            <p:nvPr/>
          </p:nvSpPr>
          <p:spPr>
            <a:xfrm>
              <a:off x="1156072" y="4239811"/>
              <a:ext cx="298769" cy="204108"/>
            </a:xfrm>
            <a:prstGeom prst="roundRect">
              <a:avLst/>
            </a:prstGeom>
            <a:solidFill>
              <a:srgbClr val="074C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72000" rtlCol="0" anchor="ctr"/>
            <a:lstStyle/>
            <a:p>
              <a:pPr algn="ctr"/>
              <a:r>
                <a:rPr lang="en-US" altLang="ko-KR" sz="1200" spc="-150" dirty="0">
                  <a:ln>
                    <a:solidFill>
                      <a:schemeClr val="tx1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03</a:t>
              </a:r>
              <a:endParaRPr lang="ko-KR" altLang="en-US" sz="1200" spc="-150" dirty="0">
                <a:ln>
                  <a:solidFill>
                    <a:schemeClr val="tx1">
                      <a:lumMod val="60000"/>
                      <a:lumOff val="4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8711FDE-8962-5A2F-0B2A-523F8BF2A6CD}"/>
                </a:ext>
              </a:extLst>
            </p:cNvPr>
            <p:cNvSpPr txBox="1"/>
            <p:nvPr/>
          </p:nvSpPr>
          <p:spPr>
            <a:xfrm>
              <a:off x="1529532" y="3585158"/>
              <a:ext cx="2368961" cy="283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latinLnBrk="0">
                <a:lnSpc>
                  <a:spcPct val="120000"/>
                </a:lnSpc>
                <a:defRPr sz="1200" spc="-5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3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US" altLang="ko-KR" sz="1400" b="1" spc="0" dirty="0">
                  <a:solidFill>
                    <a:srgbClr val="074CDF"/>
                  </a:solidFill>
                  <a:latin typeface="Arial" panose="020B0604020202020204" pitchFamily="34" charset="0"/>
                  <a:ea typeface="나눔스퀘어" panose="020B0600000101010101" pitchFamily="50" charset="-127"/>
                  <a:cs typeface="Arial" panose="020B0604020202020204" pitchFamily="34" charset="0"/>
                </a:rPr>
                <a:t>Stage of AI Outputs</a:t>
              </a:r>
              <a:endParaRPr lang="ko-KR" altLang="en-US" sz="1400" b="1" spc="0" dirty="0">
                <a:solidFill>
                  <a:srgbClr val="074CDF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endParaRPr>
            </a:p>
          </p:txBody>
        </p:sp>
        <p:pic>
          <p:nvPicPr>
            <p:cNvPr id="130" name="그래픽 129">
              <a:extLst>
                <a:ext uri="{FF2B5EF4-FFF2-40B4-BE49-F238E27FC236}">
                  <a16:creationId xmlns:a16="http://schemas.microsoft.com/office/drawing/2014/main" id="{63A6014A-26FF-DD79-0A5E-90D47DE52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54841" y="4835041"/>
              <a:ext cx="1304391" cy="1227012"/>
            </a:xfrm>
            <a:prstGeom prst="rect">
              <a:avLst/>
            </a:prstGeom>
          </p:spPr>
        </p:pic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B46CE295-0248-FA1D-FDDD-7E158647E3B9}"/>
              </a:ext>
            </a:extLst>
          </p:cNvPr>
          <p:cNvSpPr txBox="1"/>
          <p:nvPr/>
        </p:nvSpPr>
        <p:spPr>
          <a:xfrm>
            <a:off x="848884" y="298749"/>
            <a:ext cx="6279283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0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68000">
                      <a:srgbClr val="06A3DD"/>
                    </a:gs>
                    <a:gs pos="100000">
                      <a:srgbClr val="05C8DC"/>
                    </a:gs>
                    <a:gs pos="15000">
                      <a:srgbClr val="074CDF"/>
                    </a:gs>
                  </a:gsLst>
                  <a:path path="circle">
                    <a:fillToRect r="100000" b="100000"/>
                  </a:path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Copyright Guide for Generative AI</a:t>
            </a:r>
          </a:p>
        </p:txBody>
      </p:sp>
      <p:sp>
        <p:nvSpPr>
          <p:cNvPr id="2" name="사각형: 잘린 한쪽 모서리 1">
            <a:extLst>
              <a:ext uri="{FF2B5EF4-FFF2-40B4-BE49-F238E27FC236}">
                <a16:creationId xmlns:a16="http://schemas.microsoft.com/office/drawing/2014/main" id="{0A17E075-C397-6A0B-DB1A-B38D52EDC017}"/>
              </a:ext>
            </a:extLst>
          </p:cNvPr>
          <p:cNvSpPr/>
          <p:nvPr/>
        </p:nvSpPr>
        <p:spPr>
          <a:xfrm rot="10800000" flipH="1">
            <a:off x="572143" y="0"/>
            <a:ext cx="85097" cy="1062710"/>
          </a:xfrm>
          <a:prstGeom prst="snip1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127E95E-DC3A-4D76-3979-9C265B9B63E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940" y="4855789"/>
            <a:ext cx="1630252" cy="1222689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98C016D5-B03D-FE52-9D59-CFDDE9D5AE8A}"/>
              </a:ext>
            </a:extLst>
          </p:cNvPr>
          <p:cNvSpPr txBox="1"/>
          <p:nvPr/>
        </p:nvSpPr>
        <p:spPr>
          <a:xfrm>
            <a:off x="3639182" y="1734164"/>
            <a:ext cx="54502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2800" spc="-100" dirty="0">
                <a:solidFill>
                  <a:srgbClr val="074CD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02.</a:t>
            </a:r>
            <a:endParaRPr lang="ko-KR" altLang="en-US" sz="2800" spc="-100" dirty="0">
              <a:solidFill>
                <a:srgbClr val="074CDF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53D8D4D-5FB0-C8B4-4736-90146DDD4028}"/>
              </a:ext>
            </a:extLst>
          </p:cNvPr>
          <p:cNvSpPr txBox="1"/>
          <p:nvPr/>
        </p:nvSpPr>
        <p:spPr>
          <a:xfrm>
            <a:off x="3440331" y="2181637"/>
            <a:ext cx="226291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20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Guides for </a:t>
            </a:r>
            <a:r>
              <a:rPr lang="en-US" altLang="ko-KR" sz="20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4CD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Copyright holders</a:t>
            </a:r>
            <a:endParaRPr lang="ko-KR" altLang="en-US" sz="12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57" name="사각형: 둥근 모서리 46">
            <a:extLst>
              <a:ext uri="{FF2B5EF4-FFF2-40B4-BE49-F238E27FC236}">
                <a16:creationId xmlns:a16="http://schemas.microsoft.com/office/drawing/2014/main" id="{43E6F631-D175-B203-971B-73E531493202}"/>
              </a:ext>
            </a:extLst>
          </p:cNvPr>
          <p:cNvSpPr/>
          <p:nvPr/>
        </p:nvSpPr>
        <p:spPr>
          <a:xfrm>
            <a:off x="3344006" y="3050558"/>
            <a:ext cx="298769" cy="246916"/>
          </a:xfrm>
          <a:prstGeom prst="roundRect">
            <a:avLst/>
          </a:prstGeom>
          <a:solidFill>
            <a:srgbClr val="07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72000" rtlCol="0" anchor="ctr"/>
          <a:lstStyle/>
          <a:p>
            <a:pPr algn="ctr"/>
            <a:r>
              <a:rPr lang="en-US" altLang="ko-KR" sz="1200" spc="-150" dirty="0">
                <a:ln>
                  <a:solidFill>
                    <a:schemeClr val="tx1">
                      <a:lumMod val="60000"/>
                      <a:lumOff val="4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01</a:t>
            </a:r>
            <a:endParaRPr lang="ko-KR" altLang="en-US" sz="1200" spc="-150" dirty="0">
              <a:ln>
                <a:solidFill>
                  <a:schemeClr val="tx1">
                    <a:lumMod val="60000"/>
                    <a:lumOff val="40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8" name="사각형: 둥근 모서리 47">
            <a:extLst>
              <a:ext uri="{FF2B5EF4-FFF2-40B4-BE49-F238E27FC236}">
                <a16:creationId xmlns:a16="http://schemas.microsoft.com/office/drawing/2014/main" id="{8CC1EEF0-DFAE-5AAB-5684-09DFD973EF31}"/>
              </a:ext>
            </a:extLst>
          </p:cNvPr>
          <p:cNvSpPr/>
          <p:nvPr/>
        </p:nvSpPr>
        <p:spPr>
          <a:xfrm>
            <a:off x="3340413" y="3968702"/>
            <a:ext cx="298769" cy="246916"/>
          </a:xfrm>
          <a:prstGeom prst="roundRect">
            <a:avLst/>
          </a:prstGeom>
          <a:solidFill>
            <a:srgbClr val="07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72000" rtlCol="0" anchor="ctr"/>
          <a:lstStyle/>
          <a:p>
            <a:pPr algn="ctr"/>
            <a:r>
              <a:rPr lang="en-US" altLang="ko-KR" sz="1200" spc="-150" dirty="0">
                <a:ln>
                  <a:solidFill>
                    <a:schemeClr val="tx1">
                      <a:lumMod val="60000"/>
                      <a:lumOff val="4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02</a:t>
            </a:r>
            <a:endParaRPr lang="ko-KR" altLang="en-US" sz="1200" spc="-150" dirty="0">
              <a:ln>
                <a:solidFill>
                  <a:schemeClr val="tx1">
                    <a:lumMod val="60000"/>
                    <a:lumOff val="40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0CBD576-BDD7-D0A3-5A6D-8168E101DC6D}"/>
              </a:ext>
            </a:extLst>
          </p:cNvPr>
          <p:cNvSpPr txBox="1"/>
          <p:nvPr/>
        </p:nvSpPr>
        <p:spPr>
          <a:xfrm>
            <a:off x="6580642" y="1701867"/>
            <a:ext cx="54502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2800" spc="-100" dirty="0">
                <a:solidFill>
                  <a:srgbClr val="074CD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03.</a:t>
            </a:r>
            <a:endParaRPr lang="ko-KR" altLang="en-US" sz="2800" spc="-100" dirty="0">
              <a:solidFill>
                <a:srgbClr val="074CDF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53D8D4D-5FB0-C8B4-4736-90146DDD4028}"/>
              </a:ext>
            </a:extLst>
          </p:cNvPr>
          <p:cNvSpPr txBox="1"/>
          <p:nvPr/>
        </p:nvSpPr>
        <p:spPr>
          <a:xfrm>
            <a:off x="6316538" y="2191666"/>
            <a:ext cx="2364113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altLang="ko-KR" sz="20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Guides for </a:t>
            </a:r>
            <a:r>
              <a:rPr lang="en-US" altLang="ko-KR" sz="20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4CD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Users of Generative AI</a:t>
            </a:r>
            <a:endParaRPr lang="ko-KR" altLang="en-US" sz="20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74CDF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200" b="1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63" name="사각형: 둥근 모서리 46">
            <a:extLst>
              <a:ext uri="{FF2B5EF4-FFF2-40B4-BE49-F238E27FC236}">
                <a16:creationId xmlns:a16="http://schemas.microsoft.com/office/drawing/2014/main" id="{43E6F631-D175-B203-971B-73E531493202}"/>
              </a:ext>
            </a:extLst>
          </p:cNvPr>
          <p:cNvSpPr/>
          <p:nvPr/>
        </p:nvSpPr>
        <p:spPr>
          <a:xfrm>
            <a:off x="6299578" y="3091780"/>
            <a:ext cx="298769" cy="246916"/>
          </a:xfrm>
          <a:prstGeom prst="roundRect">
            <a:avLst/>
          </a:prstGeom>
          <a:solidFill>
            <a:srgbClr val="07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72000" rtlCol="0" anchor="ctr"/>
          <a:lstStyle/>
          <a:p>
            <a:pPr algn="ctr"/>
            <a:r>
              <a:rPr lang="en-US" altLang="ko-KR" sz="1200" spc="-150" dirty="0">
                <a:ln>
                  <a:solidFill>
                    <a:schemeClr val="tx1">
                      <a:lumMod val="60000"/>
                      <a:lumOff val="4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01</a:t>
            </a:r>
            <a:endParaRPr lang="ko-KR" altLang="en-US" sz="1200" spc="-150" dirty="0">
              <a:ln>
                <a:solidFill>
                  <a:schemeClr val="tx1">
                    <a:lumMod val="60000"/>
                    <a:lumOff val="40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4" name="사각형: 둥근 모서리 47">
            <a:extLst>
              <a:ext uri="{FF2B5EF4-FFF2-40B4-BE49-F238E27FC236}">
                <a16:creationId xmlns:a16="http://schemas.microsoft.com/office/drawing/2014/main" id="{8CC1EEF0-DFAE-5AAB-5684-09DFD973EF31}"/>
              </a:ext>
            </a:extLst>
          </p:cNvPr>
          <p:cNvSpPr/>
          <p:nvPr/>
        </p:nvSpPr>
        <p:spPr>
          <a:xfrm>
            <a:off x="6299578" y="4142679"/>
            <a:ext cx="298769" cy="246916"/>
          </a:xfrm>
          <a:prstGeom prst="roundRect">
            <a:avLst/>
          </a:prstGeom>
          <a:solidFill>
            <a:srgbClr val="07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72000" rtlCol="0" anchor="ctr"/>
          <a:lstStyle/>
          <a:p>
            <a:pPr algn="ctr"/>
            <a:r>
              <a:rPr lang="en-US" altLang="ko-KR" sz="1200" spc="-150" dirty="0">
                <a:ln>
                  <a:solidFill>
                    <a:schemeClr val="tx1">
                      <a:lumMod val="60000"/>
                      <a:lumOff val="4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02</a:t>
            </a:r>
            <a:endParaRPr lang="ko-KR" altLang="en-US" sz="1200" spc="-150" dirty="0">
              <a:ln>
                <a:solidFill>
                  <a:schemeClr val="tx1">
                    <a:lumMod val="60000"/>
                    <a:lumOff val="40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8711FDE-8962-5A2F-0B2A-523F8BF2A6CD}"/>
              </a:ext>
            </a:extLst>
          </p:cNvPr>
          <p:cNvSpPr txBox="1"/>
          <p:nvPr/>
        </p:nvSpPr>
        <p:spPr>
          <a:xfrm>
            <a:off x="6664853" y="4119392"/>
            <a:ext cx="209312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latinLnBrk="0">
              <a:lnSpc>
                <a:spcPct val="120000"/>
              </a:lnSpc>
              <a:defRPr sz="1200" spc="-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sz="1400" b="1" spc="0" dirty="0">
                <a:solidFill>
                  <a:srgbClr val="074CDF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Ethical and Policy Considerations in Research, Education, Creative Fields, etc.</a:t>
            </a:r>
          </a:p>
        </p:txBody>
      </p:sp>
      <p:sp>
        <p:nvSpPr>
          <p:cNvPr id="68" name="사각형: 둥근 모서리 48">
            <a:extLst>
              <a:ext uri="{FF2B5EF4-FFF2-40B4-BE49-F238E27FC236}">
                <a16:creationId xmlns:a16="http://schemas.microsoft.com/office/drawing/2014/main" id="{B1A0AD0C-84CC-F901-6242-8E0B69FD12B6}"/>
              </a:ext>
            </a:extLst>
          </p:cNvPr>
          <p:cNvSpPr/>
          <p:nvPr/>
        </p:nvSpPr>
        <p:spPr>
          <a:xfrm>
            <a:off x="6295985" y="5247639"/>
            <a:ext cx="298769" cy="246916"/>
          </a:xfrm>
          <a:prstGeom prst="roundRect">
            <a:avLst/>
          </a:prstGeom>
          <a:solidFill>
            <a:srgbClr val="07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72000" rtlCol="0" anchor="ctr"/>
          <a:lstStyle/>
          <a:p>
            <a:pPr algn="ctr"/>
            <a:r>
              <a:rPr lang="en-US" altLang="ko-KR" sz="1200" spc="-150" dirty="0">
                <a:ln>
                  <a:solidFill>
                    <a:schemeClr val="tx1">
                      <a:lumMod val="60000"/>
                      <a:lumOff val="4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03</a:t>
            </a:r>
            <a:endParaRPr lang="ko-KR" altLang="en-US" sz="1200" spc="-150" dirty="0">
              <a:ln>
                <a:solidFill>
                  <a:schemeClr val="tx1">
                    <a:lumMod val="60000"/>
                    <a:lumOff val="40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689B83D-D578-B568-CFD0-39D4AE7A2721}"/>
              </a:ext>
            </a:extLst>
          </p:cNvPr>
          <p:cNvSpPr txBox="1"/>
          <p:nvPr/>
        </p:nvSpPr>
        <p:spPr>
          <a:xfrm>
            <a:off x="6672474" y="5234738"/>
            <a:ext cx="190475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latinLnBrk="0">
              <a:lnSpc>
                <a:spcPct val="120000"/>
              </a:lnSpc>
              <a:defRPr sz="1200" spc="-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sz="1400" b="1" spc="0" dirty="0">
                <a:solidFill>
                  <a:srgbClr val="074CDF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Other Recommendations</a:t>
            </a:r>
          </a:p>
        </p:txBody>
      </p:sp>
      <p:sp>
        <p:nvSpPr>
          <p:cNvPr id="80" name="사각형: 둥근 모서리 44">
            <a:extLst>
              <a:ext uri="{FF2B5EF4-FFF2-40B4-BE49-F238E27FC236}">
                <a16:creationId xmlns:a16="http://schemas.microsoft.com/office/drawing/2014/main" id="{F39F8EDA-F866-30B6-21CA-FD249F18D624}"/>
              </a:ext>
            </a:extLst>
          </p:cNvPr>
          <p:cNvSpPr/>
          <p:nvPr/>
        </p:nvSpPr>
        <p:spPr>
          <a:xfrm>
            <a:off x="9167713" y="1600690"/>
            <a:ext cx="2831945" cy="4909705"/>
          </a:xfrm>
          <a:prstGeom prst="roundRect">
            <a:avLst>
              <a:gd name="adj" fmla="val 3179"/>
            </a:avLst>
          </a:prstGeom>
          <a:solidFill>
            <a:schemeClr val="bg1"/>
          </a:solidFill>
          <a:ln>
            <a:noFill/>
          </a:ln>
          <a:effectLst>
            <a:outerShdw blurRad="139700" dist="38100" dir="5400000" algn="t" rotWithShape="0">
              <a:schemeClr val="accent2">
                <a:lumMod val="7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0CBD576-BDD7-D0A3-5A6D-8168E101DC6D}"/>
              </a:ext>
            </a:extLst>
          </p:cNvPr>
          <p:cNvSpPr txBox="1"/>
          <p:nvPr/>
        </p:nvSpPr>
        <p:spPr>
          <a:xfrm>
            <a:off x="9541555" y="1730072"/>
            <a:ext cx="54502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2800" spc="-100" dirty="0">
                <a:solidFill>
                  <a:srgbClr val="074CD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04.</a:t>
            </a:r>
            <a:endParaRPr lang="ko-KR" altLang="en-US" sz="2800" spc="-100" dirty="0">
              <a:solidFill>
                <a:srgbClr val="074CDF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53D8D4D-5FB0-C8B4-4736-90146DDD4028}"/>
              </a:ext>
            </a:extLst>
          </p:cNvPr>
          <p:cNvSpPr txBox="1"/>
          <p:nvPr/>
        </p:nvSpPr>
        <p:spPr>
          <a:xfrm>
            <a:off x="9181791" y="2189015"/>
            <a:ext cx="275192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altLang="ko-KR" sz="20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AI Outputs and </a:t>
            </a:r>
            <a:r>
              <a:rPr lang="en-US" altLang="ko-KR" sz="20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4CD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Copyright Registration</a:t>
            </a:r>
            <a:endParaRPr lang="ko-KR" altLang="en-US" sz="20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3" name="사각형: 둥근 모서리 46">
            <a:extLst>
              <a:ext uri="{FF2B5EF4-FFF2-40B4-BE49-F238E27FC236}">
                <a16:creationId xmlns:a16="http://schemas.microsoft.com/office/drawing/2014/main" id="{43E6F631-D175-B203-971B-73E531493202}"/>
              </a:ext>
            </a:extLst>
          </p:cNvPr>
          <p:cNvSpPr/>
          <p:nvPr/>
        </p:nvSpPr>
        <p:spPr>
          <a:xfrm>
            <a:off x="9261413" y="3094299"/>
            <a:ext cx="298769" cy="246916"/>
          </a:xfrm>
          <a:prstGeom prst="roundRect">
            <a:avLst/>
          </a:prstGeom>
          <a:solidFill>
            <a:srgbClr val="07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72000" rtlCol="0" anchor="ctr"/>
          <a:lstStyle/>
          <a:p>
            <a:pPr algn="ctr"/>
            <a:r>
              <a:rPr lang="en-US" altLang="ko-KR" sz="1200" spc="-150" dirty="0">
                <a:ln>
                  <a:solidFill>
                    <a:schemeClr val="tx1">
                      <a:lumMod val="60000"/>
                      <a:lumOff val="4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01</a:t>
            </a:r>
            <a:endParaRPr lang="ko-KR" altLang="en-US" sz="1200" spc="-150" dirty="0">
              <a:ln>
                <a:solidFill>
                  <a:schemeClr val="tx1">
                    <a:lumMod val="60000"/>
                    <a:lumOff val="40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5" name="사각형: 둥근 모서리 47">
            <a:extLst>
              <a:ext uri="{FF2B5EF4-FFF2-40B4-BE49-F238E27FC236}">
                <a16:creationId xmlns:a16="http://schemas.microsoft.com/office/drawing/2014/main" id="{8CC1EEF0-DFAE-5AAB-5684-09DFD973EF31}"/>
              </a:ext>
            </a:extLst>
          </p:cNvPr>
          <p:cNvSpPr/>
          <p:nvPr/>
        </p:nvSpPr>
        <p:spPr>
          <a:xfrm>
            <a:off x="9267517" y="3934615"/>
            <a:ext cx="298769" cy="246916"/>
          </a:xfrm>
          <a:prstGeom prst="roundRect">
            <a:avLst/>
          </a:prstGeom>
          <a:solidFill>
            <a:srgbClr val="07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72000" rtlCol="0" anchor="ctr"/>
          <a:lstStyle/>
          <a:p>
            <a:pPr algn="ctr"/>
            <a:r>
              <a:rPr lang="en-US" altLang="ko-KR" sz="1200" spc="-150" dirty="0">
                <a:ln>
                  <a:solidFill>
                    <a:schemeClr val="tx1">
                      <a:lumMod val="60000"/>
                      <a:lumOff val="4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02</a:t>
            </a:r>
            <a:endParaRPr lang="ko-KR" altLang="en-US" sz="1200" spc="-150" dirty="0">
              <a:ln>
                <a:solidFill>
                  <a:schemeClr val="tx1">
                    <a:lumMod val="60000"/>
                    <a:lumOff val="40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8711FDE-8962-5A2F-0B2A-523F8BF2A6CD}"/>
              </a:ext>
            </a:extLst>
          </p:cNvPr>
          <p:cNvSpPr txBox="1"/>
          <p:nvPr/>
        </p:nvSpPr>
        <p:spPr>
          <a:xfrm>
            <a:off x="9632232" y="3918847"/>
            <a:ext cx="236896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latinLnBrk="0">
              <a:lnSpc>
                <a:spcPct val="120000"/>
              </a:lnSpc>
              <a:defRPr sz="1200" spc="-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sz="1400" b="1" spc="0" dirty="0">
                <a:solidFill>
                  <a:srgbClr val="074CDF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Copyright Registration for AI Outputs</a:t>
            </a:r>
          </a:p>
        </p:txBody>
      </p:sp>
      <p:sp>
        <p:nvSpPr>
          <p:cNvPr id="87" name="사각형: 둥근 모서리 48">
            <a:extLst>
              <a:ext uri="{FF2B5EF4-FFF2-40B4-BE49-F238E27FC236}">
                <a16:creationId xmlns:a16="http://schemas.microsoft.com/office/drawing/2014/main" id="{B1A0AD0C-84CC-F901-6242-8E0B69FD12B6}"/>
              </a:ext>
            </a:extLst>
          </p:cNvPr>
          <p:cNvSpPr/>
          <p:nvPr/>
        </p:nvSpPr>
        <p:spPr>
          <a:xfrm>
            <a:off x="9281346" y="4788096"/>
            <a:ext cx="298769" cy="246916"/>
          </a:xfrm>
          <a:prstGeom prst="roundRect">
            <a:avLst/>
          </a:prstGeom>
          <a:solidFill>
            <a:srgbClr val="07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72000" rtlCol="0" anchor="ctr"/>
          <a:lstStyle/>
          <a:p>
            <a:pPr algn="ctr"/>
            <a:r>
              <a:rPr lang="en-US" altLang="ko-KR" sz="1200" spc="-150" dirty="0">
                <a:ln>
                  <a:solidFill>
                    <a:schemeClr val="tx1">
                      <a:lumMod val="60000"/>
                      <a:lumOff val="4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03</a:t>
            </a:r>
            <a:endParaRPr lang="ko-KR" altLang="en-US" sz="1200" spc="-150" dirty="0">
              <a:ln>
                <a:solidFill>
                  <a:schemeClr val="tx1">
                    <a:lumMod val="60000"/>
                    <a:lumOff val="40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689B83D-D578-B568-CFD0-39D4AE7A2721}"/>
              </a:ext>
            </a:extLst>
          </p:cNvPr>
          <p:cNvSpPr txBox="1"/>
          <p:nvPr/>
        </p:nvSpPr>
        <p:spPr>
          <a:xfrm>
            <a:off x="9646061" y="4765225"/>
            <a:ext cx="2124947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latinLnBrk="0">
              <a:lnSpc>
                <a:spcPct val="120000"/>
              </a:lnSpc>
              <a:defRPr sz="1200" spc="-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sz="1400" b="1" spc="0" dirty="0">
                <a:solidFill>
                  <a:srgbClr val="074CDF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Cases for Copyright Registration of AI Outputs</a:t>
            </a:r>
          </a:p>
        </p:txBody>
      </p:sp>
      <p:sp>
        <p:nvSpPr>
          <p:cNvPr id="90" name="사각형: 둥근 모서리 48">
            <a:extLst>
              <a:ext uri="{FF2B5EF4-FFF2-40B4-BE49-F238E27FC236}">
                <a16:creationId xmlns:a16="http://schemas.microsoft.com/office/drawing/2014/main" id="{B1A0AD0C-84CC-F901-6242-8E0B69FD12B6}"/>
              </a:ext>
            </a:extLst>
          </p:cNvPr>
          <p:cNvSpPr/>
          <p:nvPr/>
        </p:nvSpPr>
        <p:spPr>
          <a:xfrm>
            <a:off x="9267517" y="5610361"/>
            <a:ext cx="298769" cy="246916"/>
          </a:xfrm>
          <a:prstGeom prst="roundRect">
            <a:avLst/>
          </a:prstGeom>
          <a:solidFill>
            <a:srgbClr val="07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72000" rtlCol="0" anchor="ctr"/>
          <a:lstStyle/>
          <a:p>
            <a:pPr algn="ctr"/>
            <a:r>
              <a:rPr lang="en-US" altLang="ko-KR" sz="1200" spc="-150" dirty="0">
                <a:ln>
                  <a:solidFill>
                    <a:schemeClr val="tx1">
                      <a:lumMod val="60000"/>
                      <a:lumOff val="4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04</a:t>
            </a:r>
            <a:endParaRPr lang="ko-KR" altLang="en-US" sz="1200" spc="-150" dirty="0">
              <a:ln>
                <a:solidFill>
                  <a:schemeClr val="tx1">
                    <a:lumMod val="60000"/>
                    <a:lumOff val="40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689B83D-D578-B568-CFD0-39D4AE7A2721}"/>
              </a:ext>
            </a:extLst>
          </p:cNvPr>
          <p:cNvSpPr txBox="1"/>
          <p:nvPr/>
        </p:nvSpPr>
        <p:spPr>
          <a:xfrm>
            <a:off x="9638267" y="5611603"/>
            <a:ext cx="236896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latinLnBrk="0">
              <a:lnSpc>
                <a:spcPct val="120000"/>
              </a:lnSpc>
              <a:defRPr sz="1200" spc="-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sz="1400" b="1" spc="0" dirty="0">
                <a:solidFill>
                  <a:srgbClr val="074CDF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Guides for Copyright Registration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5F8124B5-7C9B-9242-2B71-9C4DBA35200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739" y="1088472"/>
            <a:ext cx="974551" cy="84144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08711FDE-8962-5A2F-0B2A-523F8BF2A6CD}"/>
              </a:ext>
            </a:extLst>
          </p:cNvPr>
          <p:cNvSpPr txBox="1"/>
          <p:nvPr/>
        </p:nvSpPr>
        <p:spPr>
          <a:xfrm>
            <a:off x="926603" y="3041987"/>
            <a:ext cx="172258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latinLnBrk="0">
              <a:lnSpc>
                <a:spcPct val="120000"/>
              </a:lnSpc>
              <a:defRPr sz="1200" spc="-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sz="1400" b="1" spc="0" dirty="0">
                <a:solidFill>
                  <a:srgbClr val="074CDF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Stage of AI Learning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8711FDE-8962-5A2F-0B2A-523F8BF2A6CD}"/>
              </a:ext>
            </a:extLst>
          </p:cNvPr>
          <p:cNvSpPr txBox="1"/>
          <p:nvPr/>
        </p:nvSpPr>
        <p:spPr>
          <a:xfrm>
            <a:off x="935043" y="4292094"/>
            <a:ext cx="1894358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latinLnBrk="0">
              <a:lnSpc>
                <a:spcPct val="120000"/>
              </a:lnSpc>
              <a:defRPr sz="1200" spc="-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sz="1400" b="1" spc="0" dirty="0">
                <a:solidFill>
                  <a:srgbClr val="074CDF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Distinguishing AI Outputs from Human Creations</a:t>
            </a:r>
            <a:endParaRPr lang="ko-KR" altLang="en-US" sz="1400" b="1" spc="0" dirty="0">
              <a:solidFill>
                <a:srgbClr val="074CDF"/>
              </a:solidFill>
              <a:latin typeface="Arial" panose="020B0604020202020204" pitchFamily="34" charset="0"/>
              <a:ea typeface="나눔스퀘어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8711FDE-8962-5A2F-0B2A-523F8BF2A6CD}"/>
              </a:ext>
            </a:extLst>
          </p:cNvPr>
          <p:cNvSpPr txBox="1"/>
          <p:nvPr/>
        </p:nvSpPr>
        <p:spPr>
          <a:xfrm>
            <a:off x="3755046" y="3063068"/>
            <a:ext cx="1722587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latinLnBrk="0">
              <a:lnSpc>
                <a:spcPct val="120000"/>
              </a:lnSpc>
              <a:defRPr sz="1200" spc="-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sz="1400" b="1" spc="0" dirty="0">
                <a:solidFill>
                  <a:srgbClr val="074CDF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Considerations in the stage of AI Learning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8711FDE-8962-5A2F-0B2A-523F8BF2A6CD}"/>
              </a:ext>
            </a:extLst>
          </p:cNvPr>
          <p:cNvSpPr txBox="1"/>
          <p:nvPr/>
        </p:nvSpPr>
        <p:spPr>
          <a:xfrm>
            <a:off x="3739177" y="4004708"/>
            <a:ext cx="214291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latinLnBrk="0">
              <a:lnSpc>
                <a:spcPct val="120000"/>
              </a:lnSpc>
              <a:defRPr sz="1200" spc="-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sz="1400" b="1" spc="0" dirty="0">
                <a:solidFill>
                  <a:srgbClr val="074CDF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Recommendations for preventing copyright infringements of AI Outputs</a:t>
            </a:r>
            <a:endParaRPr lang="ko-KR" altLang="en-US" sz="1400" b="1" spc="0" dirty="0">
              <a:solidFill>
                <a:srgbClr val="074CDF"/>
              </a:solidFill>
              <a:latin typeface="Arial" panose="020B0604020202020204" pitchFamily="34" charset="0"/>
              <a:ea typeface="나눔스퀘어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8711FDE-8962-5A2F-0B2A-523F8BF2A6CD}"/>
              </a:ext>
            </a:extLst>
          </p:cNvPr>
          <p:cNvSpPr txBox="1"/>
          <p:nvPr/>
        </p:nvSpPr>
        <p:spPr>
          <a:xfrm>
            <a:off x="6687423" y="3094686"/>
            <a:ext cx="195893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latinLnBrk="0">
              <a:lnSpc>
                <a:spcPct val="120000"/>
              </a:lnSpc>
              <a:defRPr sz="1200" spc="-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sz="1400" b="1" spc="0" dirty="0">
                <a:solidFill>
                  <a:srgbClr val="074CDF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Precautions for Copyright Infringement when using Generative AI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8711FDE-8962-5A2F-0B2A-523F8BF2A6CD}"/>
              </a:ext>
            </a:extLst>
          </p:cNvPr>
          <p:cNvSpPr txBox="1"/>
          <p:nvPr/>
        </p:nvSpPr>
        <p:spPr>
          <a:xfrm>
            <a:off x="9605371" y="3096582"/>
            <a:ext cx="172258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latinLnBrk="0">
              <a:lnSpc>
                <a:spcPct val="120000"/>
              </a:lnSpc>
              <a:defRPr sz="1200" spc="-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sz="1400" b="1" spc="0" dirty="0">
                <a:solidFill>
                  <a:srgbClr val="074CDF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Copyright issues on AI Outputs</a:t>
            </a:r>
          </a:p>
        </p:txBody>
      </p:sp>
    </p:spTree>
    <p:extLst>
      <p:ext uri="{BB962C8B-B14F-4D97-AF65-F5344CB8AC3E}">
        <p14:creationId xmlns:p14="http://schemas.microsoft.com/office/powerpoint/2010/main" val="2960871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그래픽 34">
            <a:extLst>
              <a:ext uri="{FF2B5EF4-FFF2-40B4-BE49-F238E27FC236}">
                <a16:creationId xmlns:a16="http://schemas.microsoft.com/office/drawing/2014/main" id="{2D33575D-85EB-D5E5-EFF2-BE195183B6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412" t="2903" r="9522" b="11917"/>
          <a:stretch/>
        </p:blipFill>
        <p:spPr>
          <a:xfrm>
            <a:off x="8068276" y="0"/>
            <a:ext cx="4123723" cy="6858000"/>
          </a:xfrm>
          <a:prstGeom prst="rect">
            <a:avLst/>
          </a:prstGeom>
        </p:spPr>
      </p:pic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6AEF0D3B-F664-476D-C595-0691DBE3A21A}"/>
              </a:ext>
            </a:extLst>
          </p:cNvPr>
          <p:cNvSpPr/>
          <p:nvPr/>
        </p:nvSpPr>
        <p:spPr>
          <a:xfrm>
            <a:off x="610318" y="1906353"/>
            <a:ext cx="11287941" cy="4654844"/>
          </a:xfrm>
          <a:prstGeom prst="roundRect">
            <a:avLst>
              <a:gd name="adj" fmla="val 2609"/>
            </a:avLst>
          </a:prstGeom>
          <a:gradFill flip="none" rotWithShape="1">
            <a:gsLst>
              <a:gs pos="100000">
                <a:schemeClr val="bg1">
                  <a:alpha val="50000"/>
                </a:schemeClr>
              </a:gs>
              <a:gs pos="0">
                <a:schemeClr val="bg1"/>
              </a:gs>
            </a:gsLst>
            <a:lin ang="13500000" scaled="1"/>
            <a:tileRect/>
          </a:gradFill>
          <a:ln>
            <a:solidFill>
              <a:schemeClr val="bg1"/>
            </a:solidFill>
          </a:ln>
          <a:effectLst>
            <a:outerShdw blurRad="228600" dist="38100" dir="5400000" sx="102000" sy="102000" algn="t" rotWithShape="0">
              <a:schemeClr val="accent2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794943" y="2087569"/>
            <a:ext cx="567089" cy="657824"/>
            <a:chOff x="1006705" y="2317867"/>
            <a:chExt cx="567089" cy="657824"/>
          </a:xfrm>
        </p:grpSpPr>
        <p:sp>
          <p:nvSpPr>
            <p:cNvPr id="50" name="육각형 49">
              <a:extLst>
                <a:ext uri="{FF2B5EF4-FFF2-40B4-BE49-F238E27FC236}">
                  <a16:creationId xmlns:a16="http://schemas.microsoft.com/office/drawing/2014/main" id="{105BA55C-05FC-91B2-7641-CC6C80BE63D5}"/>
                </a:ext>
              </a:extLst>
            </p:cNvPr>
            <p:cNvSpPr/>
            <p:nvPr/>
          </p:nvSpPr>
          <p:spPr>
            <a:xfrm rot="5400000">
              <a:off x="961338" y="2363234"/>
              <a:ext cx="657824" cy="567089"/>
            </a:xfrm>
            <a:prstGeom prst="hexagon">
              <a:avLst/>
            </a:prstGeom>
            <a:gradFill flip="none" rotWithShape="1">
              <a:gsLst>
                <a:gs pos="100000">
                  <a:srgbClr val="0575E6"/>
                </a:gs>
                <a:gs pos="0">
                  <a:srgbClr val="074CDF"/>
                </a:gs>
              </a:gsLst>
              <a:lin ang="13500000" scaled="1"/>
              <a:tileRect/>
            </a:gradFill>
            <a:ln w="38100">
              <a:noFill/>
            </a:ln>
            <a:effectLst>
              <a:outerShdw blurRad="152400" dir="5400000" sx="90000" sy="-19000" rotWithShape="0">
                <a:srgbClr val="0575E6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32CC59A-97E9-E4FA-0863-1E1B6BF63595}"/>
                </a:ext>
              </a:extLst>
            </p:cNvPr>
            <p:cNvSpPr txBox="1"/>
            <p:nvPr/>
          </p:nvSpPr>
          <p:spPr>
            <a:xfrm>
              <a:off x="1039380" y="2513917"/>
              <a:ext cx="501740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altLang="ko-KR" sz="20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01</a:t>
              </a:r>
              <a:endPara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52F4176-3AFF-D730-03DC-4D95487C3EF0}"/>
              </a:ext>
            </a:extLst>
          </p:cNvPr>
          <p:cNvSpPr txBox="1"/>
          <p:nvPr/>
        </p:nvSpPr>
        <p:spPr>
          <a:xfrm>
            <a:off x="1432878" y="2110187"/>
            <a:ext cx="978907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중고딕" panose="02030600000101010101" pitchFamily="18" charset="-127"/>
                <a:cs typeface="Arial" panose="020B0604020202020204" pitchFamily="34" charset="0"/>
              </a:rPr>
              <a:t>(Learning)</a:t>
            </a:r>
            <a:r>
              <a:rPr lang="en-US" altLang="ko-KR" sz="2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중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중고딕" panose="02030600000101010101" pitchFamily="18" charset="-127"/>
                <a:cs typeface="Arial" panose="020B0604020202020204" pitchFamily="34" charset="0"/>
              </a:rPr>
              <a:t>It is advisable to prevent possible disputes </a:t>
            </a:r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중고딕" panose="02030600000101010101" pitchFamily="18" charset="-127"/>
                <a:cs typeface="Arial" panose="020B0604020202020204" pitchFamily="34" charset="0"/>
              </a:rPr>
              <a:t>by securing legitimate use rights. </a:t>
            </a:r>
            <a:r>
              <a:rPr lang="en-US" altLang="ko-KR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중고딕" panose="02030600000101010101" pitchFamily="18" charset="-127"/>
                <a:cs typeface="Arial" panose="020B0604020202020204" pitchFamily="34" charset="0"/>
              </a:rPr>
              <a:t>Since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중고딕" panose="02030600000101010101" pitchFamily="18" charset="-127"/>
                <a:cs typeface="Arial" panose="020B0604020202020204" pitchFamily="34" charset="0"/>
              </a:rPr>
              <a:t>there are 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중고딕" panose="02030600000101010101" pitchFamily="18" charset="-127"/>
                <a:cs typeface="Arial" panose="020B0604020202020204" pitchFamily="34" charset="0"/>
              </a:rPr>
              <a:t>conflicting academic opinions on the applicability of fair-use doctrine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중고딕" panose="02030600000101010101" pitchFamily="18" charset="-127"/>
                <a:cs typeface="Arial" panose="020B0604020202020204" pitchFamily="34" charset="0"/>
              </a:rPr>
              <a:t>and there are 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중고딕" panose="02030600000101010101" pitchFamily="18" charset="-127"/>
                <a:cs typeface="Arial" panose="020B0604020202020204" pitchFamily="34" charset="0"/>
              </a:rPr>
              <a:t>no domestic or foreign court cases that have directly determined.</a:t>
            </a:r>
          </a:p>
        </p:txBody>
      </p:sp>
      <p:grpSp>
        <p:nvGrpSpPr>
          <p:cNvPr id="79" name="그룹 78">
            <a:extLst>
              <a:ext uri="{FF2B5EF4-FFF2-40B4-BE49-F238E27FC236}">
                <a16:creationId xmlns:a16="http://schemas.microsoft.com/office/drawing/2014/main" id="{8102BCA0-70E5-1C77-2886-F1549C87F6BF}"/>
              </a:ext>
            </a:extLst>
          </p:cNvPr>
          <p:cNvGrpSpPr/>
          <p:nvPr/>
        </p:nvGrpSpPr>
        <p:grpSpPr>
          <a:xfrm>
            <a:off x="0" y="1535212"/>
            <a:ext cx="2821112" cy="238712"/>
            <a:chOff x="0" y="1729740"/>
            <a:chExt cx="3657600" cy="182880"/>
          </a:xfrm>
        </p:grpSpPr>
        <p:cxnSp>
          <p:nvCxnSpPr>
            <p:cNvPr id="76" name="직선 연결선 75">
              <a:extLst>
                <a:ext uri="{FF2B5EF4-FFF2-40B4-BE49-F238E27FC236}">
                  <a16:creationId xmlns:a16="http://schemas.microsoft.com/office/drawing/2014/main" id="{68553F69-00DB-2CB1-AB20-AB5FCE87474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21180"/>
              <a:ext cx="36576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직선 연결선 77">
              <a:extLst>
                <a:ext uri="{FF2B5EF4-FFF2-40B4-BE49-F238E27FC236}">
                  <a16:creationId xmlns:a16="http://schemas.microsoft.com/office/drawing/2014/main" id="{69F05742-434B-296A-85C8-04FA53CCC484}"/>
                </a:ext>
              </a:extLst>
            </p:cNvPr>
            <p:cNvCxnSpPr>
              <a:cxnSpLocks/>
            </p:cNvCxnSpPr>
            <p:nvPr/>
          </p:nvCxnSpPr>
          <p:spPr>
            <a:xfrm>
              <a:off x="3657600" y="1729740"/>
              <a:ext cx="0" cy="18288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그룹 79">
            <a:extLst>
              <a:ext uri="{FF2B5EF4-FFF2-40B4-BE49-F238E27FC236}">
                <a16:creationId xmlns:a16="http://schemas.microsoft.com/office/drawing/2014/main" id="{6481D76F-8A66-E33D-E0F8-1B7412032B84}"/>
              </a:ext>
            </a:extLst>
          </p:cNvPr>
          <p:cNvGrpSpPr/>
          <p:nvPr/>
        </p:nvGrpSpPr>
        <p:grpSpPr>
          <a:xfrm flipH="1">
            <a:off x="9687464" y="1535212"/>
            <a:ext cx="2504536" cy="192920"/>
            <a:chOff x="0" y="1729740"/>
            <a:chExt cx="3657600" cy="182880"/>
          </a:xfrm>
        </p:grpSpPr>
        <p:cxnSp>
          <p:nvCxnSpPr>
            <p:cNvPr id="81" name="직선 연결선 80">
              <a:extLst>
                <a:ext uri="{FF2B5EF4-FFF2-40B4-BE49-F238E27FC236}">
                  <a16:creationId xmlns:a16="http://schemas.microsoft.com/office/drawing/2014/main" id="{997AA604-91F9-8C24-7F48-66357D563FE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21180"/>
              <a:ext cx="36576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직선 연결선 81">
              <a:extLst>
                <a:ext uri="{FF2B5EF4-FFF2-40B4-BE49-F238E27FC236}">
                  <a16:creationId xmlns:a16="http://schemas.microsoft.com/office/drawing/2014/main" id="{584809AC-993B-C9A2-FEDA-4E187D8BD80D}"/>
                </a:ext>
              </a:extLst>
            </p:cNvPr>
            <p:cNvCxnSpPr>
              <a:cxnSpLocks/>
            </p:cNvCxnSpPr>
            <p:nvPr/>
          </p:nvCxnSpPr>
          <p:spPr>
            <a:xfrm>
              <a:off x="3657600" y="1729740"/>
              <a:ext cx="0" cy="18288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사각형: 잘린 한쪽 모서리 6">
            <a:extLst>
              <a:ext uri="{FF2B5EF4-FFF2-40B4-BE49-F238E27FC236}">
                <a16:creationId xmlns:a16="http://schemas.microsoft.com/office/drawing/2014/main" id="{F0C4C2C5-7011-9112-7BF1-EBDE2082C6BB}"/>
              </a:ext>
            </a:extLst>
          </p:cNvPr>
          <p:cNvSpPr/>
          <p:nvPr/>
        </p:nvSpPr>
        <p:spPr>
          <a:xfrm rot="10800000" flipH="1">
            <a:off x="572143" y="0"/>
            <a:ext cx="85097" cy="1062710"/>
          </a:xfrm>
          <a:prstGeom prst="snip1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EB62DB-F493-34A8-E151-DEED4D33BDA1}"/>
              </a:ext>
            </a:extLst>
          </p:cNvPr>
          <p:cNvSpPr txBox="1"/>
          <p:nvPr/>
        </p:nvSpPr>
        <p:spPr>
          <a:xfrm>
            <a:off x="1460260" y="3869334"/>
            <a:ext cx="9344298" cy="5285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latinLnBrk="0">
              <a:lnSpc>
                <a:spcPct val="120000"/>
              </a:lnSpc>
              <a:defRPr sz="1200" spc="-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defRPr>
            </a:lvl1pPr>
          </a:lstStyle>
          <a:p>
            <a:pPr fontAlgn="base"/>
            <a:r>
              <a:rPr lang="en-US" altLang="ko-KR" sz="150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중고딕" panose="02030600000101010101" pitchFamily="18" charset="-127"/>
                <a:cs typeface="Arial" panose="020B0604020202020204" pitchFamily="34" charset="0"/>
              </a:rPr>
              <a:t>For businesses that provide application services using the existing Foundation Model, it is necessary to prevent copyright infringement of AI output </a:t>
            </a:r>
            <a:r>
              <a:rPr lang="en-US" altLang="ko-KR" sz="1500" b="1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중고딕" panose="02030600000101010101" pitchFamily="18" charset="-127"/>
                <a:cs typeface="Arial" panose="020B0604020202020204" pitchFamily="34" charset="0"/>
              </a:rPr>
              <a:t>by utilizing separate technologies, etc.</a:t>
            </a:r>
            <a:endParaRPr lang="ko-KR" altLang="en-US" sz="1500" b="1" spc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HY중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D91734-2695-2A80-2CE5-3543D2D43BA8}"/>
              </a:ext>
            </a:extLst>
          </p:cNvPr>
          <p:cNvSpPr txBox="1"/>
          <p:nvPr/>
        </p:nvSpPr>
        <p:spPr>
          <a:xfrm>
            <a:off x="2893672" y="1317450"/>
            <a:ext cx="672123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dist"/>
            <a:r>
              <a:rPr lang="en-US" altLang="ko-KR" sz="3200" spc="-70" dirty="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68000">
                      <a:srgbClr val="06A3DD"/>
                    </a:gs>
                    <a:gs pos="100000">
                      <a:srgbClr val="05C8DC"/>
                    </a:gs>
                    <a:gs pos="15000">
                      <a:srgbClr val="074CDF"/>
                    </a:gs>
                  </a:gsLst>
                  <a:path path="circle">
                    <a:fillToRect r="100000" b="100000"/>
                  </a:path>
                </a:gradFill>
                <a:latin typeface="HY견고딕" panose="02030600000101010101" pitchFamily="18" charset="-127"/>
                <a:ea typeface="HY견고딕" panose="02030600000101010101" pitchFamily="18" charset="-127"/>
              </a:rPr>
              <a:t>01. </a:t>
            </a:r>
            <a:r>
              <a:rPr lang="en-US" altLang="ko-KR" sz="3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68000">
                      <a:srgbClr val="06A3DD"/>
                    </a:gs>
                    <a:gs pos="100000">
                      <a:srgbClr val="05C8DC"/>
                    </a:gs>
                    <a:gs pos="15000">
                      <a:srgbClr val="074CDF"/>
                    </a:gs>
                  </a:gsLst>
                  <a:path path="circle">
                    <a:fillToRect r="100000" b="100000"/>
                  </a:path>
                </a:gradFill>
                <a:latin typeface="HY중고딕" panose="02030600000101010101" pitchFamily="18" charset="-127"/>
                <a:ea typeface="HY중고딕" panose="02030600000101010101" pitchFamily="18" charset="-127"/>
              </a:rPr>
              <a:t>Guides for</a:t>
            </a:r>
            <a:r>
              <a:rPr lang="en-US" altLang="ko-KR" sz="3200" spc="-70" dirty="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68000">
                      <a:srgbClr val="06A3DD"/>
                    </a:gs>
                    <a:gs pos="100000">
                      <a:srgbClr val="05C8DC"/>
                    </a:gs>
                    <a:gs pos="15000">
                      <a:srgbClr val="074CDF"/>
                    </a:gs>
                  </a:gsLst>
                  <a:path path="circle">
                    <a:fillToRect r="100000" b="100000"/>
                  </a:path>
                </a:gra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en-US" altLang="ko-KR" sz="3200" spc="-70" dirty="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68000">
                      <a:srgbClr val="06A3DD"/>
                    </a:gs>
                    <a:gs pos="100000">
                      <a:srgbClr val="05C8DC"/>
                    </a:gs>
                    <a:gs pos="15000">
                      <a:srgbClr val="074CDF"/>
                    </a:gs>
                  </a:gsLst>
                  <a:path path="circle">
                    <a:fillToRect r="100000" b="100000"/>
                  </a:path>
                </a:gradFill>
                <a:latin typeface="HY견고딕" panose="02030600000101010101" pitchFamily="18" charset="-127"/>
                <a:ea typeface="HY견고딕" panose="02030600000101010101" pitchFamily="18" charset="-127"/>
              </a:rPr>
              <a:t>AI Industry</a:t>
            </a:r>
            <a:endParaRPr lang="ko-KR" altLang="en-US" sz="2400" b="1" spc="-70" dirty="0">
              <a:ln>
                <a:solidFill>
                  <a:schemeClr val="accent1">
                    <a:alpha val="0"/>
                  </a:schemeClr>
                </a:solidFill>
              </a:ln>
              <a:gradFill>
                <a:gsLst>
                  <a:gs pos="68000">
                    <a:srgbClr val="06A3DD"/>
                  </a:gs>
                  <a:gs pos="100000">
                    <a:srgbClr val="05C8DC"/>
                  </a:gs>
                  <a:gs pos="15000">
                    <a:srgbClr val="074CDF"/>
                  </a:gs>
                </a:gsLst>
                <a:path path="circle">
                  <a:fillToRect r="100000" b="100000"/>
                </a:path>
              </a:gra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802945" y="3253836"/>
            <a:ext cx="567089" cy="657824"/>
            <a:chOff x="1028412" y="3400108"/>
            <a:chExt cx="567089" cy="657824"/>
          </a:xfrm>
        </p:grpSpPr>
        <p:sp>
          <p:nvSpPr>
            <p:cNvPr id="29" name="육각형 28">
              <a:extLst>
                <a:ext uri="{FF2B5EF4-FFF2-40B4-BE49-F238E27FC236}">
                  <a16:creationId xmlns:a16="http://schemas.microsoft.com/office/drawing/2014/main" id="{105BA55C-05FC-91B2-7641-CC6C80BE63D5}"/>
                </a:ext>
              </a:extLst>
            </p:cNvPr>
            <p:cNvSpPr/>
            <p:nvPr/>
          </p:nvSpPr>
          <p:spPr>
            <a:xfrm rot="5400000">
              <a:off x="983045" y="3445475"/>
              <a:ext cx="657824" cy="567089"/>
            </a:xfrm>
            <a:prstGeom prst="hexagon">
              <a:avLst/>
            </a:prstGeom>
            <a:gradFill flip="none" rotWithShape="1">
              <a:gsLst>
                <a:gs pos="100000">
                  <a:srgbClr val="0575E6"/>
                </a:gs>
                <a:gs pos="0">
                  <a:srgbClr val="074CDF"/>
                </a:gs>
              </a:gsLst>
              <a:lin ang="13500000" scaled="1"/>
              <a:tileRect/>
            </a:gradFill>
            <a:ln w="38100">
              <a:noFill/>
            </a:ln>
            <a:effectLst>
              <a:outerShdw blurRad="152400" dir="5400000" sx="90000" sy="-19000" rotWithShape="0">
                <a:srgbClr val="0575E6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32CC59A-97E9-E4FA-0863-1E1B6BF63595}"/>
                </a:ext>
              </a:extLst>
            </p:cNvPr>
            <p:cNvSpPr txBox="1"/>
            <p:nvPr/>
          </p:nvSpPr>
          <p:spPr>
            <a:xfrm>
              <a:off x="1061087" y="3575130"/>
              <a:ext cx="501740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altLang="ko-KR" sz="20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02</a:t>
              </a:r>
              <a:endPara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52F4176-3AFF-D730-03DC-4D95487C3EF0}"/>
              </a:ext>
            </a:extLst>
          </p:cNvPr>
          <p:cNvSpPr txBox="1"/>
          <p:nvPr/>
        </p:nvSpPr>
        <p:spPr>
          <a:xfrm>
            <a:off x="1436970" y="3236789"/>
            <a:ext cx="10049693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중고딕" panose="02030600000101010101" pitchFamily="18" charset="-127"/>
                <a:cs typeface="Arial" panose="020B0604020202020204" pitchFamily="34" charset="0"/>
              </a:rPr>
              <a:t>(Outputs)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중고딕" panose="02030600000101010101" pitchFamily="18" charset="-127"/>
                <a:cs typeface="Arial" panose="020B0604020202020204" pitchFamily="34" charset="0"/>
              </a:rPr>
              <a:t>It is advisable to prevent copyright infringement by taking filtering measures to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중고딕" panose="02030600000101010101" pitchFamily="18" charset="-127"/>
                <a:cs typeface="Arial" panose="020B0604020202020204" pitchFamily="34" charset="0"/>
              </a:rPr>
              <a:t> prevent generating AI outputs that are identical or similar to existing works.</a:t>
            </a:r>
            <a:endParaRPr lang="ko-KR" altLang="en-US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HY중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EB62DB-F493-34A8-E151-DEED4D33BDA1}"/>
              </a:ext>
            </a:extLst>
          </p:cNvPr>
          <p:cNvSpPr txBox="1"/>
          <p:nvPr/>
        </p:nvSpPr>
        <p:spPr>
          <a:xfrm>
            <a:off x="1444676" y="4441158"/>
            <a:ext cx="10041987" cy="5285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latinLnBrk="0">
              <a:lnSpc>
                <a:spcPct val="120000"/>
              </a:lnSpc>
              <a:defRPr sz="1200" spc="-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defRPr>
            </a:lvl1pPr>
          </a:lstStyle>
          <a:p>
            <a:pPr fontAlgn="base"/>
            <a:r>
              <a:rPr lang="en-US" altLang="ko-K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중고딕" panose="02030600000101010101" pitchFamily="18" charset="-127"/>
                <a:cs typeface="Arial" panose="020B0604020202020204" pitchFamily="34" charset="0"/>
              </a:rPr>
              <a:t>Providers of Foundation model and providers of application services utilizing the foundation model need to </a:t>
            </a:r>
            <a:r>
              <a:rPr lang="en-US" altLang="ko-KR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중고딕" panose="02030600000101010101" pitchFamily="18" charset="-127"/>
                <a:cs typeface="Arial" panose="020B0604020202020204" pitchFamily="34" charset="0"/>
              </a:rPr>
              <a:t>clarify the attribution of responsibilities when signing a license.</a:t>
            </a:r>
            <a:endParaRPr lang="ko-KR" altLang="en-US" sz="15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HY중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39" name="육각형 38">
            <a:extLst>
              <a:ext uri="{FF2B5EF4-FFF2-40B4-BE49-F238E27FC236}">
                <a16:creationId xmlns:a16="http://schemas.microsoft.com/office/drawing/2014/main" id="{105BA55C-05FC-91B2-7641-CC6C80BE63D5}"/>
              </a:ext>
            </a:extLst>
          </p:cNvPr>
          <p:cNvSpPr/>
          <p:nvPr/>
        </p:nvSpPr>
        <p:spPr>
          <a:xfrm rot="5400000">
            <a:off x="757578" y="5183298"/>
            <a:ext cx="657824" cy="567089"/>
          </a:xfrm>
          <a:prstGeom prst="hexagon">
            <a:avLst/>
          </a:prstGeom>
          <a:gradFill flip="none" rotWithShape="1">
            <a:gsLst>
              <a:gs pos="100000">
                <a:srgbClr val="0575E6"/>
              </a:gs>
              <a:gs pos="0">
                <a:srgbClr val="074CDF"/>
              </a:gs>
            </a:gsLst>
            <a:lin ang="13500000" scaled="1"/>
            <a:tileRect/>
          </a:gradFill>
          <a:ln w="38100">
            <a:noFill/>
          </a:ln>
          <a:effectLst>
            <a:outerShdw blurRad="152400" dir="5400000" sx="90000" sy="-19000" rotWithShape="0">
              <a:srgbClr val="0575E6">
                <a:alpha val="6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32CC59A-97E9-E4FA-0863-1E1B6BF63595}"/>
              </a:ext>
            </a:extLst>
          </p:cNvPr>
          <p:cNvSpPr txBox="1"/>
          <p:nvPr/>
        </p:nvSpPr>
        <p:spPr>
          <a:xfrm>
            <a:off x="827618" y="5312953"/>
            <a:ext cx="501740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03</a:t>
            </a:r>
            <a:endParaRPr lang="ko-KR" altLang="en-US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52F4176-3AFF-D730-03DC-4D95487C3EF0}"/>
              </a:ext>
            </a:extLst>
          </p:cNvPr>
          <p:cNvSpPr txBox="1"/>
          <p:nvPr/>
        </p:nvSpPr>
        <p:spPr>
          <a:xfrm>
            <a:off x="1460260" y="5176206"/>
            <a:ext cx="10289154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중고딕" panose="02030600000101010101" pitchFamily="18" charset="-127"/>
                <a:cs typeface="Arial" panose="020B0604020202020204" pitchFamily="34" charset="0"/>
              </a:rPr>
              <a:t>(Distinguishing)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중고딕" panose="02030600000101010101" pitchFamily="18" charset="-127"/>
                <a:cs typeface="Arial" panose="020B0604020202020204" pitchFamily="34" charset="0"/>
              </a:rPr>
              <a:t>Recently, there have been discussions at home and abroad on 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중고딕" panose="02030600000101010101" pitchFamily="18" charset="-127"/>
                <a:cs typeface="Arial" panose="020B0604020202020204" pitchFamily="34" charset="0"/>
              </a:rPr>
              <a:t>how to separately label generative AI outputs from human-created works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중고딕" panose="02030600000101010101" pitchFamily="18" charset="-127"/>
                <a:cs typeface="Arial" panose="020B0604020202020204" pitchFamily="34" charset="0"/>
              </a:rPr>
              <a:t> as having used AI technology.</a:t>
            </a:r>
            <a:endParaRPr lang="ko-KR" altLang="en-US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HY중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AEB62DB-F493-34A8-E151-DEED4D33BDA1}"/>
              </a:ext>
            </a:extLst>
          </p:cNvPr>
          <p:cNvSpPr txBox="1"/>
          <p:nvPr/>
        </p:nvSpPr>
        <p:spPr>
          <a:xfrm>
            <a:off x="1436970" y="5879804"/>
            <a:ext cx="1004969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latinLnBrk="0">
              <a:lnSpc>
                <a:spcPct val="120000"/>
              </a:lnSpc>
              <a:defRPr sz="1200" spc="-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defRPr>
            </a:lvl1pPr>
          </a:lstStyle>
          <a:p>
            <a:pPr fontAlgn="base">
              <a:lnSpc>
                <a:spcPct val="100000"/>
              </a:lnSpc>
            </a:pPr>
            <a:r>
              <a:rPr lang="en-US" altLang="ko-KR" sz="150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중고딕" panose="02030600000101010101" pitchFamily="18" charset="-127"/>
                <a:cs typeface="Arial" panose="020B0604020202020204" pitchFamily="34" charset="0"/>
              </a:rPr>
              <a:t>AI companies need to </a:t>
            </a:r>
            <a:r>
              <a:rPr lang="en-US" altLang="ko-KR" sz="1500" b="1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중고딕" panose="02030600000101010101" pitchFamily="18" charset="-127"/>
                <a:cs typeface="Arial" panose="020B0604020202020204" pitchFamily="34" charset="0"/>
              </a:rPr>
              <a:t>consider technology development, research, etc.</a:t>
            </a:r>
            <a:r>
              <a:rPr lang="en-US" altLang="ko-KR" sz="150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중고딕" panose="02030600000101010101" pitchFamily="18" charset="-127"/>
                <a:cs typeface="Arial" panose="020B0604020202020204" pitchFamily="34" charset="0"/>
              </a:rPr>
              <a:t> in this regard, and the government needs to </a:t>
            </a:r>
            <a:r>
              <a:rPr lang="en-US" altLang="ko-KR" sz="1500" b="1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중고딕" panose="02030600000101010101" pitchFamily="18" charset="-127"/>
                <a:cs typeface="Arial" panose="020B0604020202020204" pitchFamily="34" charset="0"/>
              </a:rPr>
              <a:t>prepare support measures for related technology development, etc.</a:t>
            </a:r>
            <a:endParaRPr lang="ko-KR" altLang="en-US" sz="1500" b="1" spc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HY중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46CE295-0248-FA1D-FDDD-7E158647E3B9}"/>
              </a:ext>
            </a:extLst>
          </p:cNvPr>
          <p:cNvSpPr txBox="1"/>
          <p:nvPr/>
        </p:nvSpPr>
        <p:spPr>
          <a:xfrm>
            <a:off x="850730" y="296795"/>
            <a:ext cx="6279283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0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68000">
                      <a:srgbClr val="06A3DD"/>
                    </a:gs>
                    <a:gs pos="100000">
                      <a:srgbClr val="05C8DC"/>
                    </a:gs>
                    <a:gs pos="15000">
                      <a:srgbClr val="074CDF"/>
                    </a:gs>
                  </a:gsLst>
                  <a:path path="circle">
                    <a:fillToRect r="100000" b="100000"/>
                  </a:path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Copyright Guide for Generative AI</a:t>
            </a:r>
          </a:p>
        </p:txBody>
      </p:sp>
    </p:spTree>
    <p:extLst>
      <p:ext uri="{BB962C8B-B14F-4D97-AF65-F5344CB8AC3E}">
        <p14:creationId xmlns:p14="http://schemas.microsoft.com/office/powerpoint/2010/main" val="1521206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그래픽 34">
            <a:extLst>
              <a:ext uri="{FF2B5EF4-FFF2-40B4-BE49-F238E27FC236}">
                <a16:creationId xmlns:a16="http://schemas.microsoft.com/office/drawing/2014/main" id="{2D33575D-85EB-D5E5-EFF2-BE195183B6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412" t="2903" r="9522" b="11917"/>
          <a:stretch/>
        </p:blipFill>
        <p:spPr>
          <a:xfrm>
            <a:off x="8068276" y="0"/>
            <a:ext cx="4123723" cy="6858000"/>
          </a:xfrm>
          <a:prstGeom prst="rect">
            <a:avLst/>
          </a:prstGeom>
        </p:spPr>
      </p:pic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6AEF0D3B-F664-476D-C595-0691DBE3A21A}"/>
              </a:ext>
            </a:extLst>
          </p:cNvPr>
          <p:cNvSpPr/>
          <p:nvPr/>
        </p:nvSpPr>
        <p:spPr>
          <a:xfrm>
            <a:off x="610318" y="1871448"/>
            <a:ext cx="10971363" cy="4825443"/>
          </a:xfrm>
          <a:prstGeom prst="roundRect">
            <a:avLst>
              <a:gd name="adj" fmla="val 2609"/>
            </a:avLst>
          </a:prstGeom>
          <a:gradFill flip="none" rotWithShape="1">
            <a:gsLst>
              <a:gs pos="100000">
                <a:schemeClr val="bg1">
                  <a:alpha val="50000"/>
                </a:schemeClr>
              </a:gs>
              <a:gs pos="0">
                <a:schemeClr val="bg1"/>
              </a:gs>
            </a:gsLst>
            <a:lin ang="13500000" scaled="1"/>
            <a:tileRect/>
          </a:gradFill>
          <a:ln>
            <a:solidFill>
              <a:schemeClr val="bg1"/>
            </a:solidFill>
          </a:ln>
          <a:effectLst>
            <a:outerShdw blurRad="228600" dist="38100" dir="5400000" sx="102000" sy="102000" algn="t" rotWithShape="0">
              <a:schemeClr val="accent2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육각형 49">
            <a:extLst>
              <a:ext uri="{FF2B5EF4-FFF2-40B4-BE49-F238E27FC236}">
                <a16:creationId xmlns:a16="http://schemas.microsoft.com/office/drawing/2014/main" id="{105BA55C-05FC-91B2-7641-CC6C80BE63D5}"/>
              </a:ext>
            </a:extLst>
          </p:cNvPr>
          <p:cNvSpPr/>
          <p:nvPr/>
        </p:nvSpPr>
        <p:spPr>
          <a:xfrm rot="5400000">
            <a:off x="1100675" y="2918808"/>
            <a:ext cx="657824" cy="567089"/>
          </a:xfrm>
          <a:prstGeom prst="hexagon">
            <a:avLst/>
          </a:prstGeom>
          <a:gradFill flip="none" rotWithShape="1">
            <a:gsLst>
              <a:gs pos="100000">
                <a:srgbClr val="0575E6"/>
              </a:gs>
              <a:gs pos="0">
                <a:srgbClr val="074CDF"/>
              </a:gs>
            </a:gsLst>
            <a:lin ang="13500000" scaled="1"/>
            <a:tileRect/>
          </a:gradFill>
          <a:ln w="38100">
            <a:noFill/>
          </a:ln>
          <a:effectLst>
            <a:outerShdw blurRad="152400" dir="5400000" sx="90000" sy="-19000" rotWithShape="0">
              <a:srgbClr val="0575E6">
                <a:alpha val="6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32CC59A-97E9-E4FA-0863-1E1B6BF63595}"/>
              </a:ext>
            </a:extLst>
          </p:cNvPr>
          <p:cNvSpPr txBox="1"/>
          <p:nvPr/>
        </p:nvSpPr>
        <p:spPr>
          <a:xfrm>
            <a:off x="1178717" y="3069491"/>
            <a:ext cx="501740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01</a:t>
            </a:r>
            <a:endParaRPr lang="ko-KR" altLang="en-US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52F4176-3AFF-D730-03DC-4D95487C3EF0}"/>
              </a:ext>
            </a:extLst>
          </p:cNvPr>
          <p:cNvSpPr txBox="1"/>
          <p:nvPr/>
        </p:nvSpPr>
        <p:spPr>
          <a:xfrm>
            <a:off x="1989683" y="3025550"/>
            <a:ext cx="9112689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중고딕" panose="02030600000101010101" pitchFamily="18" charset="-127"/>
                <a:cs typeface="Arial" panose="020B0604020202020204" pitchFamily="34" charset="0"/>
              </a:rPr>
              <a:t>If you don't want your work to be used for AI learning, it is appropriate to </a:t>
            </a:r>
            <a:r>
              <a:rPr lang="en-US" altLang="ko-KR" sz="2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중고딕" panose="02030600000101010101" pitchFamily="18" charset="-127"/>
                <a:cs typeface="Arial" panose="020B0604020202020204" pitchFamily="34" charset="0"/>
              </a:rPr>
              <a:t>express your objections in an appropriate manner</a:t>
            </a:r>
            <a:r>
              <a:rPr lang="en-US" altLang="ko-KR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중고딕" panose="02030600000101010101" pitchFamily="18" charset="-127"/>
                <a:cs typeface="Arial" panose="020B0604020202020204" pitchFamily="34" charset="0"/>
              </a:rPr>
              <a:t>, or to </a:t>
            </a:r>
            <a:r>
              <a:rPr lang="en-US" altLang="ko-KR" sz="2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중고딕" panose="02030600000101010101" pitchFamily="18" charset="-127"/>
                <a:cs typeface="Arial" panose="020B0604020202020204" pitchFamily="34" charset="0"/>
              </a:rPr>
              <a:t>take technical measures to prevent it from happening.</a:t>
            </a:r>
            <a:endParaRPr lang="ko-KR" altLang="en-US" sz="2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HY중고딕" panose="02030600000101010101" pitchFamily="18" charset="-127"/>
              <a:cs typeface="Arial" panose="020B0604020202020204" pitchFamily="34" charset="0"/>
            </a:endParaRPr>
          </a:p>
        </p:txBody>
      </p:sp>
      <p:grpSp>
        <p:nvGrpSpPr>
          <p:cNvPr id="79" name="그룹 78">
            <a:extLst>
              <a:ext uri="{FF2B5EF4-FFF2-40B4-BE49-F238E27FC236}">
                <a16:creationId xmlns:a16="http://schemas.microsoft.com/office/drawing/2014/main" id="{8102BCA0-70E5-1C77-2886-F1549C87F6BF}"/>
              </a:ext>
            </a:extLst>
          </p:cNvPr>
          <p:cNvGrpSpPr/>
          <p:nvPr/>
        </p:nvGrpSpPr>
        <p:grpSpPr>
          <a:xfrm>
            <a:off x="0" y="1535212"/>
            <a:ext cx="2179254" cy="182880"/>
            <a:chOff x="0" y="1729740"/>
            <a:chExt cx="3657600" cy="182880"/>
          </a:xfrm>
        </p:grpSpPr>
        <p:cxnSp>
          <p:nvCxnSpPr>
            <p:cNvPr id="76" name="직선 연결선 75">
              <a:extLst>
                <a:ext uri="{FF2B5EF4-FFF2-40B4-BE49-F238E27FC236}">
                  <a16:creationId xmlns:a16="http://schemas.microsoft.com/office/drawing/2014/main" id="{68553F69-00DB-2CB1-AB20-AB5FCE87474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21180"/>
              <a:ext cx="36576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직선 연결선 77">
              <a:extLst>
                <a:ext uri="{FF2B5EF4-FFF2-40B4-BE49-F238E27FC236}">
                  <a16:creationId xmlns:a16="http://schemas.microsoft.com/office/drawing/2014/main" id="{69F05742-434B-296A-85C8-04FA53CCC484}"/>
                </a:ext>
              </a:extLst>
            </p:cNvPr>
            <p:cNvCxnSpPr>
              <a:cxnSpLocks/>
            </p:cNvCxnSpPr>
            <p:nvPr/>
          </p:nvCxnSpPr>
          <p:spPr>
            <a:xfrm>
              <a:off x="3657600" y="1729740"/>
              <a:ext cx="0" cy="18288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그룹 79">
            <a:extLst>
              <a:ext uri="{FF2B5EF4-FFF2-40B4-BE49-F238E27FC236}">
                <a16:creationId xmlns:a16="http://schemas.microsoft.com/office/drawing/2014/main" id="{6481D76F-8A66-E33D-E0F8-1B7412032B84}"/>
              </a:ext>
            </a:extLst>
          </p:cNvPr>
          <p:cNvGrpSpPr/>
          <p:nvPr/>
        </p:nvGrpSpPr>
        <p:grpSpPr>
          <a:xfrm flipH="1">
            <a:off x="10012744" y="1535212"/>
            <a:ext cx="2179256" cy="182880"/>
            <a:chOff x="0" y="1729740"/>
            <a:chExt cx="3657600" cy="182880"/>
          </a:xfrm>
        </p:grpSpPr>
        <p:cxnSp>
          <p:nvCxnSpPr>
            <p:cNvPr id="81" name="직선 연결선 80">
              <a:extLst>
                <a:ext uri="{FF2B5EF4-FFF2-40B4-BE49-F238E27FC236}">
                  <a16:creationId xmlns:a16="http://schemas.microsoft.com/office/drawing/2014/main" id="{997AA604-91F9-8C24-7F48-66357D563FE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21180"/>
              <a:ext cx="36576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직선 연결선 81">
              <a:extLst>
                <a:ext uri="{FF2B5EF4-FFF2-40B4-BE49-F238E27FC236}">
                  <a16:creationId xmlns:a16="http://schemas.microsoft.com/office/drawing/2014/main" id="{584809AC-993B-C9A2-FEDA-4E187D8BD80D}"/>
                </a:ext>
              </a:extLst>
            </p:cNvPr>
            <p:cNvCxnSpPr>
              <a:cxnSpLocks/>
            </p:cNvCxnSpPr>
            <p:nvPr/>
          </p:nvCxnSpPr>
          <p:spPr>
            <a:xfrm>
              <a:off x="3657600" y="1729740"/>
              <a:ext cx="0" cy="18288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ED91734-2695-2A80-2CE5-3543D2D43BA8}"/>
              </a:ext>
            </a:extLst>
          </p:cNvPr>
          <p:cNvSpPr txBox="1"/>
          <p:nvPr/>
        </p:nvSpPr>
        <p:spPr>
          <a:xfrm>
            <a:off x="2238823" y="1298826"/>
            <a:ext cx="771435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dist"/>
            <a:r>
              <a:rPr lang="en-US" altLang="ko-KR" sz="3200" dirty="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68000">
                      <a:srgbClr val="06A3DD"/>
                    </a:gs>
                    <a:gs pos="100000">
                      <a:srgbClr val="05C8DC"/>
                    </a:gs>
                    <a:gs pos="15000">
                      <a:srgbClr val="074CDF"/>
                    </a:gs>
                  </a:gsLst>
                  <a:path path="circle">
                    <a:fillToRect r="100000" b="100000"/>
                  </a:path>
                </a:gradFill>
                <a:latin typeface="HY견고딕" panose="02030600000101010101" pitchFamily="18" charset="-127"/>
                <a:ea typeface="HY견고딕" panose="02030600000101010101" pitchFamily="18" charset="-127"/>
              </a:rPr>
              <a:t>02. </a:t>
            </a:r>
            <a:r>
              <a:rPr lang="en-US" altLang="ko-KR" sz="3200" dirty="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68000">
                      <a:srgbClr val="06A3DD"/>
                    </a:gs>
                    <a:gs pos="100000">
                      <a:srgbClr val="05C8DC"/>
                    </a:gs>
                    <a:gs pos="15000">
                      <a:srgbClr val="074CDF"/>
                    </a:gs>
                  </a:gsLst>
                  <a:path path="circle">
                    <a:fillToRect r="100000" b="100000"/>
                  </a:path>
                </a:gradFill>
                <a:latin typeface="HY중고딕" panose="02030600000101010101" pitchFamily="18" charset="-127"/>
                <a:ea typeface="HY중고딕" panose="02030600000101010101" pitchFamily="18" charset="-127"/>
              </a:rPr>
              <a:t>Guides for </a:t>
            </a:r>
            <a:r>
              <a:rPr lang="en-US" altLang="ko-KR" sz="3200" dirty="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68000">
                      <a:srgbClr val="06A3DD"/>
                    </a:gs>
                    <a:gs pos="100000">
                      <a:srgbClr val="05C8DC"/>
                    </a:gs>
                    <a:gs pos="15000">
                      <a:srgbClr val="074CDF"/>
                    </a:gs>
                  </a:gsLst>
                  <a:path path="circle">
                    <a:fillToRect r="100000" b="100000"/>
                  </a:path>
                </a:gradFill>
                <a:latin typeface="HY견고딕" panose="02030600000101010101" pitchFamily="18" charset="-127"/>
                <a:ea typeface="HY견고딕" panose="02030600000101010101" pitchFamily="18" charset="-127"/>
              </a:rPr>
              <a:t>Copyright holders</a:t>
            </a:r>
          </a:p>
        </p:txBody>
      </p:sp>
      <p:sp>
        <p:nvSpPr>
          <p:cNvPr id="29" name="육각형 28">
            <a:extLst>
              <a:ext uri="{FF2B5EF4-FFF2-40B4-BE49-F238E27FC236}">
                <a16:creationId xmlns:a16="http://schemas.microsoft.com/office/drawing/2014/main" id="{105BA55C-05FC-91B2-7641-CC6C80BE63D5}"/>
              </a:ext>
            </a:extLst>
          </p:cNvPr>
          <p:cNvSpPr/>
          <p:nvPr/>
        </p:nvSpPr>
        <p:spPr>
          <a:xfrm rot="5400000">
            <a:off x="1100675" y="4580425"/>
            <a:ext cx="657824" cy="567089"/>
          </a:xfrm>
          <a:prstGeom prst="hexagon">
            <a:avLst/>
          </a:prstGeom>
          <a:gradFill flip="none" rotWithShape="1">
            <a:gsLst>
              <a:gs pos="100000">
                <a:srgbClr val="0575E6"/>
              </a:gs>
              <a:gs pos="0">
                <a:srgbClr val="074CDF"/>
              </a:gs>
            </a:gsLst>
            <a:lin ang="13500000" scaled="1"/>
            <a:tileRect/>
          </a:gradFill>
          <a:ln w="38100">
            <a:noFill/>
          </a:ln>
          <a:effectLst>
            <a:outerShdw blurRad="152400" dir="5400000" sx="90000" sy="-19000" rotWithShape="0">
              <a:srgbClr val="0575E6">
                <a:alpha val="6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2CC59A-97E9-E4FA-0863-1E1B6BF63595}"/>
              </a:ext>
            </a:extLst>
          </p:cNvPr>
          <p:cNvSpPr txBox="1"/>
          <p:nvPr/>
        </p:nvSpPr>
        <p:spPr>
          <a:xfrm>
            <a:off x="1178716" y="4710081"/>
            <a:ext cx="501740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02</a:t>
            </a:r>
            <a:endParaRPr lang="ko-KR" altLang="en-US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2F4176-3AFF-D730-03DC-4D95487C3EF0}"/>
              </a:ext>
            </a:extLst>
          </p:cNvPr>
          <p:cNvSpPr txBox="1"/>
          <p:nvPr/>
        </p:nvSpPr>
        <p:spPr>
          <a:xfrm>
            <a:off x="1989683" y="4615795"/>
            <a:ext cx="915946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중고딕" panose="02030600000101010101" pitchFamily="18" charset="-127"/>
                <a:cs typeface="Arial" panose="020B0604020202020204" pitchFamily="34" charset="0"/>
              </a:rPr>
              <a:t>Recommend that you </a:t>
            </a:r>
            <a:r>
              <a:rPr lang="en-US" altLang="ko-KR" sz="2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중고딕" panose="02030600000101010101" pitchFamily="18" charset="-127"/>
                <a:cs typeface="Arial" panose="020B0604020202020204" pitchFamily="34" charset="0"/>
              </a:rPr>
              <a:t>take steps to prevent infringement of your copyright</a:t>
            </a:r>
            <a:r>
              <a:rPr lang="en-US" altLang="ko-KR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중고딕" panose="02030600000101010101" pitchFamily="18" charset="-127"/>
                <a:cs typeface="Arial" panose="020B0604020202020204" pitchFamily="34" charset="0"/>
              </a:rPr>
              <a:t>, including technologies that interfere with AI learning.</a:t>
            </a:r>
            <a:endParaRPr lang="ko-KR" altLang="en-US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HY중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9" name="사각형: 잘린 한쪽 모서리 18">
            <a:extLst>
              <a:ext uri="{FF2B5EF4-FFF2-40B4-BE49-F238E27FC236}">
                <a16:creationId xmlns:a16="http://schemas.microsoft.com/office/drawing/2014/main" id="{0D651424-8FD2-4F12-B679-A1574DFDAA59}"/>
              </a:ext>
            </a:extLst>
          </p:cNvPr>
          <p:cNvSpPr/>
          <p:nvPr/>
        </p:nvSpPr>
        <p:spPr>
          <a:xfrm rot="10800000" flipH="1">
            <a:off x="572143" y="0"/>
            <a:ext cx="85097" cy="1062710"/>
          </a:xfrm>
          <a:prstGeom prst="snip1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A5DF7C-83AF-4559-8237-73A346B80F9F}"/>
              </a:ext>
            </a:extLst>
          </p:cNvPr>
          <p:cNvSpPr txBox="1"/>
          <p:nvPr/>
        </p:nvSpPr>
        <p:spPr>
          <a:xfrm>
            <a:off x="850730" y="296795"/>
            <a:ext cx="6279283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0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68000">
                      <a:srgbClr val="06A3DD"/>
                    </a:gs>
                    <a:gs pos="100000">
                      <a:srgbClr val="05C8DC"/>
                    </a:gs>
                    <a:gs pos="15000">
                      <a:srgbClr val="074CDF"/>
                    </a:gs>
                  </a:gsLst>
                  <a:path path="circle">
                    <a:fillToRect r="100000" b="100000"/>
                  </a:path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Copyright Guide for Generative AI</a:t>
            </a:r>
          </a:p>
        </p:txBody>
      </p:sp>
    </p:spTree>
    <p:extLst>
      <p:ext uri="{BB962C8B-B14F-4D97-AF65-F5344CB8AC3E}">
        <p14:creationId xmlns:p14="http://schemas.microsoft.com/office/powerpoint/2010/main" val="3808018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그래픽 34">
            <a:extLst>
              <a:ext uri="{FF2B5EF4-FFF2-40B4-BE49-F238E27FC236}">
                <a16:creationId xmlns:a16="http://schemas.microsoft.com/office/drawing/2014/main" id="{2D33575D-85EB-D5E5-EFF2-BE195183B6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412" t="2903" r="9522" b="11917"/>
          <a:stretch/>
        </p:blipFill>
        <p:spPr>
          <a:xfrm>
            <a:off x="8068276" y="0"/>
            <a:ext cx="4123723" cy="6858000"/>
          </a:xfrm>
          <a:prstGeom prst="rect">
            <a:avLst/>
          </a:prstGeom>
        </p:spPr>
      </p:pic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6AEF0D3B-F664-476D-C595-0691DBE3A21A}"/>
              </a:ext>
            </a:extLst>
          </p:cNvPr>
          <p:cNvSpPr/>
          <p:nvPr/>
        </p:nvSpPr>
        <p:spPr>
          <a:xfrm>
            <a:off x="610318" y="2365390"/>
            <a:ext cx="10971363" cy="3815715"/>
          </a:xfrm>
          <a:prstGeom prst="roundRect">
            <a:avLst>
              <a:gd name="adj" fmla="val 2609"/>
            </a:avLst>
          </a:prstGeom>
          <a:gradFill flip="none" rotWithShape="1">
            <a:gsLst>
              <a:gs pos="100000">
                <a:schemeClr val="bg1">
                  <a:alpha val="50000"/>
                </a:schemeClr>
              </a:gs>
              <a:gs pos="0">
                <a:schemeClr val="bg1"/>
              </a:gs>
            </a:gsLst>
            <a:lin ang="13500000" scaled="1"/>
            <a:tileRect/>
          </a:gradFill>
          <a:ln>
            <a:solidFill>
              <a:schemeClr val="bg1"/>
            </a:solidFill>
          </a:ln>
          <a:effectLst>
            <a:outerShdw blurRad="228600" dist="38100" dir="5400000" sx="102000" sy="102000" algn="t" rotWithShape="0">
              <a:schemeClr val="accent2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9ED6D1-3712-FDB1-C1CC-B896B367DB4A}"/>
              </a:ext>
            </a:extLst>
          </p:cNvPr>
          <p:cNvSpPr txBox="1"/>
          <p:nvPr/>
        </p:nvSpPr>
        <p:spPr>
          <a:xfrm>
            <a:off x="1895267" y="3331401"/>
            <a:ext cx="5303880" cy="2821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latinLnBrk="0">
              <a:lnSpc>
                <a:spcPct val="120000"/>
              </a:lnSpc>
              <a:defRPr sz="1200" spc="-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defRPr>
            </a:lvl1pPr>
          </a:lstStyle>
          <a:p>
            <a:pPr>
              <a:lnSpc>
                <a:spcPct val="130000"/>
              </a:lnSpc>
            </a:pPr>
            <a:r>
              <a:rPr lang="en-US" altLang="ko-KR" sz="1600" b="1" spc="0" dirty="0">
                <a:ln>
                  <a:solidFill>
                    <a:srgbClr val="0575E6">
                      <a:alpha val="0"/>
                    </a:srgbClr>
                  </a:solidFill>
                </a:ln>
                <a:solidFill>
                  <a:srgbClr val="074C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Avoiding Copyright and Other Rights Infringement</a:t>
            </a: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230F5F1A-9FB9-EF9F-B15C-B4EF811D91B6}"/>
              </a:ext>
            </a:extLst>
          </p:cNvPr>
          <p:cNvSpPr/>
          <p:nvPr/>
        </p:nvSpPr>
        <p:spPr>
          <a:xfrm>
            <a:off x="1493141" y="3321184"/>
            <a:ext cx="302187" cy="290015"/>
          </a:xfrm>
          <a:prstGeom prst="roundRect">
            <a:avLst/>
          </a:prstGeom>
          <a:solidFill>
            <a:srgbClr val="07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72000" rtlCol="0" anchor="ctr"/>
          <a:lstStyle/>
          <a:p>
            <a:pPr algn="ctr"/>
            <a:r>
              <a:rPr lang="en-US" altLang="ko-KR" sz="1400" spc="-150" dirty="0">
                <a:ln>
                  <a:solidFill>
                    <a:schemeClr val="tx1">
                      <a:lumMod val="60000"/>
                      <a:lumOff val="4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01</a:t>
            </a:r>
            <a:endParaRPr lang="ko-KR" altLang="en-US" sz="1400" spc="-150" dirty="0">
              <a:ln>
                <a:solidFill>
                  <a:schemeClr val="tx1">
                    <a:lumMod val="60000"/>
                    <a:lumOff val="40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DD6D7A0-DB6A-A343-5DC3-DEEBABD62ABD}"/>
              </a:ext>
            </a:extLst>
          </p:cNvPr>
          <p:cNvSpPr txBox="1"/>
          <p:nvPr/>
        </p:nvSpPr>
        <p:spPr>
          <a:xfrm>
            <a:off x="1644234" y="3650048"/>
            <a:ext cx="8859899" cy="62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2900">
              <a:lnSpc>
                <a:spcPct val="120000"/>
              </a:lnSpc>
            </a:pPr>
            <a:r>
              <a:rPr lang="en-US" altLang="ko-KR" sz="1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중고딕" panose="02030600000101010101" pitchFamily="18" charset="-127"/>
                <a:cs typeface="Arial" panose="020B0604020202020204" pitchFamily="34" charset="0"/>
              </a:rPr>
              <a:t>Generative AI may, in certain cases, produce outputs that resemble existing works, potentially infringing upon others’ copyright.</a:t>
            </a:r>
          </a:p>
        </p:txBody>
      </p:sp>
      <p:sp>
        <p:nvSpPr>
          <p:cNvPr id="50" name="육각형 49">
            <a:extLst>
              <a:ext uri="{FF2B5EF4-FFF2-40B4-BE49-F238E27FC236}">
                <a16:creationId xmlns:a16="http://schemas.microsoft.com/office/drawing/2014/main" id="{105BA55C-05FC-91B2-7641-CC6C80BE63D5}"/>
              </a:ext>
            </a:extLst>
          </p:cNvPr>
          <p:cNvSpPr/>
          <p:nvPr/>
        </p:nvSpPr>
        <p:spPr>
          <a:xfrm rot="5400000">
            <a:off x="938735" y="2619458"/>
            <a:ext cx="657824" cy="567089"/>
          </a:xfrm>
          <a:prstGeom prst="hexagon">
            <a:avLst/>
          </a:prstGeom>
          <a:gradFill flip="none" rotWithShape="1">
            <a:gsLst>
              <a:gs pos="100000">
                <a:srgbClr val="0575E6"/>
              </a:gs>
              <a:gs pos="0">
                <a:srgbClr val="074CDF"/>
              </a:gs>
            </a:gsLst>
            <a:lin ang="13500000" scaled="1"/>
            <a:tileRect/>
          </a:gradFill>
          <a:ln w="38100">
            <a:noFill/>
          </a:ln>
          <a:effectLst>
            <a:outerShdw blurRad="152400" dir="5400000" sx="90000" sy="-19000" rotWithShape="0">
              <a:srgbClr val="0575E6">
                <a:alpha val="6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32CC59A-97E9-E4FA-0863-1E1B6BF63595}"/>
              </a:ext>
            </a:extLst>
          </p:cNvPr>
          <p:cNvSpPr txBox="1"/>
          <p:nvPr/>
        </p:nvSpPr>
        <p:spPr>
          <a:xfrm>
            <a:off x="1016777" y="2749113"/>
            <a:ext cx="501740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01</a:t>
            </a:r>
            <a:endParaRPr lang="ko-KR" altLang="en-US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52F4176-3AFF-D730-03DC-4D95487C3EF0}"/>
              </a:ext>
            </a:extLst>
          </p:cNvPr>
          <p:cNvSpPr txBox="1"/>
          <p:nvPr/>
        </p:nvSpPr>
        <p:spPr>
          <a:xfrm>
            <a:off x="1735348" y="2746399"/>
            <a:ext cx="747215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중고딕" panose="02030600000101010101" pitchFamily="18" charset="-127"/>
                <a:cs typeface="Arial" panose="020B0604020202020204" pitchFamily="34" charset="0"/>
              </a:rPr>
              <a:t>Precautions for Copyright Infringement when using Generative AI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3699D9D-F87F-B302-BF93-641DB8FD971C}"/>
              </a:ext>
            </a:extLst>
          </p:cNvPr>
          <p:cNvSpPr txBox="1"/>
          <p:nvPr/>
        </p:nvSpPr>
        <p:spPr>
          <a:xfrm>
            <a:off x="1889498" y="4388259"/>
            <a:ext cx="4360990" cy="2821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latinLnBrk="0">
              <a:lnSpc>
                <a:spcPct val="120000"/>
              </a:lnSpc>
              <a:defRPr sz="1200" spc="-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defRPr>
            </a:lvl1pPr>
          </a:lstStyle>
          <a:p>
            <a:pPr>
              <a:lnSpc>
                <a:spcPct val="130000"/>
              </a:lnSpc>
            </a:pPr>
            <a:r>
              <a:rPr lang="en-US" altLang="ko-KR" sz="1600" b="1" spc="0" dirty="0">
                <a:ln>
                  <a:solidFill>
                    <a:srgbClr val="0575E6">
                      <a:alpha val="0"/>
                    </a:srgbClr>
                  </a:solidFill>
                </a:ln>
                <a:solidFill>
                  <a:srgbClr val="074C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Precautions for Utilizing Generative AI</a:t>
            </a:r>
          </a:p>
        </p:txBody>
      </p:sp>
      <p:sp>
        <p:nvSpPr>
          <p:cNvPr id="57" name="사각형: 둥근 모서리 56">
            <a:extLst>
              <a:ext uri="{FF2B5EF4-FFF2-40B4-BE49-F238E27FC236}">
                <a16:creationId xmlns:a16="http://schemas.microsoft.com/office/drawing/2014/main" id="{024D6B74-8FF3-FE0C-5904-8E340AFC99BB}"/>
              </a:ext>
            </a:extLst>
          </p:cNvPr>
          <p:cNvSpPr/>
          <p:nvPr/>
        </p:nvSpPr>
        <p:spPr>
          <a:xfrm>
            <a:off x="1487371" y="4378042"/>
            <a:ext cx="346287" cy="290015"/>
          </a:xfrm>
          <a:prstGeom prst="roundRect">
            <a:avLst/>
          </a:prstGeom>
          <a:solidFill>
            <a:srgbClr val="07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72000" rtlCol="0" anchor="ctr"/>
          <a:lstStyle/>
          <a:p>
            <a:pPr algn="ctr"/>
            <a:r>
              <a:rPr lang="en-US" altLang="ko-KR" sz="1400" spc="-150" dirty="0">
                <a:ln>
                  <a:solidFill>
                    <a:schemeClr val="tx1">
                      <a:lumMod val="60000"/>
                      <a:lumOff val="4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02</a:t>
            </a:r>
            <a:endParaRPr lang="ko-KR" altLang="en-US" sz="1400" spc="-150" dirty="0">
              <a:ln>
                <a:solidFill>
                  <a:schemeClr val="tx1">
                    <a:lumMod val="60000"/>
                    <a:lumOff val="40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AEB62DB-F493-34A8-E151-DEED4D33BDA1}"/>
              </a:ext>
            </a:extLst>
          </p:cNvPr>
          <p:cNvSpPr txBox="1"/>
          <p:nvPr/>
        </p:nvSpPr>
        <p:spPr>
          <a:xfrm>
            <a:off x="1852653" y="4807030"/>
            <a:ext cx="9259628" cy="2515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latinLnBrk="0">
              <a:lnSpc>
                <a:spcPct val="120000"/>
              </a:lnSpc>
              <a:defRPr sz="1200" spc="-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defRPr>
            </a:lvl1pPr>
          </a:lstStyle>
          <a:p>
            <a:pPr fontAlgn="base"/>
            <a:r>
              <a:rPr lang="en-US" altLang="ko-KR" sz="150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중고딕" panose="02030600000101010101" pitchFamily="18" charset="-127"/>
                <a:cs typeface="Arial" panose="020B0604020202020204" pitchFamily="34" charset="0"/>
              </a:rPr>
              <a:t>Users of Generative AI should exercise caution to avoid causing copyright infringement when inputting </a:t>
            </a:r>
            <a:endParaRPr lang="ko-KR" altLang="en-US" sz="1500" spc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HY중고딕" panose="02030600000101010101" pitchFamily="18" charset="-127"/>
              <a:cs typeface="Arial" panose="020B0604020202020204" pitchFamily="34" charset="0"/>
            </a:endParaRPr>
          </a:p>
        </p:txBody>
      </p:sp>
      <p:grpSp>
        <p:nvGrpSpPr>
          <p:cNvPr id="79" name="그룹 78">
            <a:extLst>
              <a:ext uri="{FF2B5EF4-FFF2-40B4-BE49-F238E27FC236}">
                <a16:creationId xmlns:a16="http://schemas.microsoft.com/office/drawing/2014/main" id="{8102BCA0-70E5-1C77-2886-F1549C87F6BF}"/>
              </a:ext>
            </a:extLst>
          </p:cNvPr>
          <p:cNvGrpSpPr/>
          <p:nvPr/>
        </p:nvGrpSpPr>
        <p:grpSpPr>
          <a:xfrm>
            <a:off x="0" y="1491289"/>
            <a:ext cx="1735348" cy="238384"/>
            <a:chOff x="0" y="1729740"/>
            <a:chExt cx="3657600" cy="182880"/>
          </a:xfrm>
        </p:grpSpPr>
        <p:cxnSp>
          <p:nvCxnSpPr>
            <p:cNvPr id="76" name="직선 연결선 75">
              <a:extLst>
                <a:ext uri="{FF2B5EF4-FFF2-40B4-BE49-F238E27FC236}">
                  <a16:creationId xmlns:a16="http://schemas.microsoft.com/office/drawing/2014/main" id="{68553F69-00DB-2CB1-AB20-AB5FCE87474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21180"/>
              <a:ext cx="36576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직선 연결선 77">
              <a:extLst>
                <a:ext uri="{FF2B5EF4-FFF2-40B4-BE49-F238E27FC236}">
                  <a16:creationId xmlns:a16="http://schemas.microsoft.com/office/drawing/2014/main" id="{69F05742-434B-296A-85C8-04FA53CCC484}"/>
                </a:ext>
              </a:extLst>
            </p:cNvPr>
            <p:cNvCxnSpPr>
              <a:cxnSpLocks/>
            </p:cNvCxnSpPr>
            <p:nvPr/>
          </p:nvCxnSpPr>
          <p:spPr>
            <a:xfrm>
              <a:off x="3657600" y="1729740"/>
              <a:ext cx="0" cy="18288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그룹 79">
            <a:extLst>
              <a:ext uri="{FF2B5EF4-FFF2-40B4-BE49-F238E27FC236}">
                <a16:creationId xmlns:a16="http://schemas.microsoft.com/office/drawing/2014/main" id="{6481D76F-8A66-E33D-E0F8-1B7412032B84}"/>
              </a:ext>
            </a:extLst>
          </p:cNvPr>
          <p:cNvGrpSpPr/>
          <p:nvPr/>
        </p:nvGrpSpPr>
        <p:grpSpPr>
          <a:xfrm flipH="1">
            <a:off x="10456650" y="1500605"/>
            <a:ext cx="1735349" cy="229067"/>
            <a:chOff x="0" y="1729740"/>
            <a:chExt cx="3657600" cy="182880"/>
          </a:xfrm>
        </p:grpSpPr>
        <p:cxnSp>
          <p:nvCxnSpPr>
            <p:cNvPr id="81" name="직선 연결선 80">
              <a:extLst>
                <a:ext uri="{FF2B5EF4-FFF2-40B4-BE49-F238E27FC236}">
                  <a16:creationId xmlns:a16="http://schemas.microsoft.com/office/drawing/2014/main" id="{997AA604-91F9-8C24-7F48-66357D563FE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21180"/>
              <a:ext cx="36576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직선 연결선 81">
              <a:extLst>
                <a:ext uri="{FF2B5EF4-FFF2-40B4-BE49-F238E27FC236}">
                  <a16:creationId xmlns:a16="http://schemas.microsoft.com/office/drawing/2014/main" id="{584809AC-993B-C9A2-FEDA-4E187D8BD80D}"/>
                </a:ext>
              </a:extLst>
            </p:cNvPr>
            <p:cNvCxnSpPr>
              <a:cxnSpLocks/>
            </p:cNvCxnSpPr>
            <p:nvPr/>
          </p:nvCxnSpPr>
          <p:spPr>
            <a:xfrm>
              <a:off x="3657600" y="1729740"/>
              <a:ext cx="0" cy="18288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0AEB62DB-F493-34A8-E151-DEED4D33BDA1}"/>
              </a:ext>
            </a:extLst>
          </p:cNvPr>
          <p:cNvSpPr txBox="1"/>
          <p:nvPr/>
        </p:nvSpPr>
        <p:spPr>
          <a:xfrm>
            <a:off x="1852653" y="5107660"/>
            <a:ext cx="8902470" cy="805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latinLnBrk="0">
              <a:lnSpc>
                <a:spcPct val="120000"/>
              </a:lnSpc>
              <a:defRPr sz="1200" spc="-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defRPr>
            </a:lvl1pPr>
          </a:lstStyle>
          <a:p>
            <a:pPr fontAlgn="base"/>
            <a:r>
              <a:rPr lang="en-US" altLang="ko-KR" sz="150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중고딕" panose="02030600000101010101" pitchFamily="18" charset="-127"/>
                <a:cs typeface="Arial" panose="020B0604020202020204" pitchFamily="34" charset="0"/>
              </a:rPr>
              <a:t>In particular, for AI outputs that may infringe on copyrights, users shall take special care not to disclose them externally by utilizing them in a manner such as public performance, public exhibition, distribution, or public transmission.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D91734-2695-2A80-2CE5-3543D2D43BA8}"/>
              </a:ext>
            </a:extLst>
          </p:cNvPr>
          <p:cNvSpPr txBox="1"/>
          <p:nvPr/>
        </p:nvSpPr>
        <p:spPr>
          <a:xfrm>
            <a:off x="1852653" y="1306992"/>
            <a:ext cx="848669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dist"/>
            <a:r>
              <a:rPr lang="en-US" altLang="ko-KR" sz="3200" spc="-70" dirty="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68000">
                      <a:srgbClr val="06A3DD"/>
                    </a:gs>
                    <a:gs pos="100000">
                      <a:srgbClr val="05C8DC"/>
                    </a:gs>
                    <a:gs pos="15000">
                      <a:srgbClr val="074CDF"/>
                    </a:gs>
                  </a:gsLst>
                  <a:path path="circle">
                    <a:fillToRect r="100000" b="100000"/>
                  </a:path>
                </a:gradFill>
                <a:latin typeface="HY견고딕" panose="02030600000101010101" pitchFamily="18" charset="-127"/>
                <a:ea typeface="HY견고딕" panose="02030600000101010101" pitchFamily="18" charset="-127"/>
              </a:rPr>
              <a:t>03. </a:t>
            </a:r>
            <a:r>
              <a:rPr lang="en-US" altLang="ko-KR" sz="3200" spc="-70" dirty="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68000">
                      <a:srgbClr val="06A3DD"/>
                    </a:gs>
                    <a:gs pos="100000">
                      <a:srgbClr val="05C8DC"/>
                    </a:gs>
                    <a:gs pos="15000">
                      <a:srgbClr val="074CDF"/>
                    </a:gs>
                  </a:gsLst>
                  <a:path path="circle">
                    <a:fillToRect r="100000" b="100000"/>
                  </a:path>
                </a:gradFill>
                <a:latin typeface="HY중고딕" panose="02030600000101010101" pitchFamily="18" charset="-127"/>
                <a:ea typeface="HY중고딕" panose="02030600000101010101" pitchFamily="18" charset="-127"/>
              </a:rPr>
              <a:t>Guides for </a:t>
            </a:r>
            <a:r>
              <a:rPr lang="en-US" altLang="ko-KR" sz="3200" spc="-70" dirty="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68000">
                      <a:srgbClr val="06A3DD"/>
                    </a:gs>
                    <a:gs pos="100000">
                      <a:srgbClr val="05C8DC"/>
                    </a:gs>
                    <a:gs pos="15000">
                      <a:srgbClr val="074CDF"/>
                    </a:gs>
                  </a:gsLst>
                  <a:path path="circle">
                    <a:fillToRect r="100000" b="100000"/>
                  </a:path>
                </a:gradFill>
                <a:latin typeface="HY견고딕" panose="02030600000101010101" pitchFamily="18" charset="-127"/>
                <a:ea typeface="HY견고딕" panose="02030600000101010101" pitchFamily="18" charset="-127"/>
              </a:rPr>
              <a:t>Users of Generative AI</a:t>
            </a:r>
          </a:p>
        </p:txBody>
      </p:sp>
      <p:sp>
        <p:nvSpPr>
          <p:cNvPr id="24" name="사각형: 잘린 한쪽 모서리 23">
            <a:extLst>
              <a:ext uri="{FF2B5EF4-FFF2-40B4-BE49-F238E27FC236}">
                <a16:creationId xmlns:a16="http://schemas.microsoft.com/office/drawing/2014/main" id="{DB7F6B78-91D3-4DD1-8965-ADF69A363541}"/>
              </a:ext>
            </a:extLst>
          </p:cNvPr>
          <p:cNvSpPr/>
          <p:nvPr/>
        </p:nvSpPr>
        <p:spPr>
          <a:xfrm rot="10800000" flipH="1">
            <a:off x="572143" y="0"/>
            <a:ext cx="85097" cy="1062710"/>
          </a:xfrm>
          <a:prstGeom prst="snip1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264434-66B9-498A-9BBE-0CDB01E0C8D7}"/>
              </a:ext>
            </a:extLst>
          </p:cNvPr>
          <p:cNvSpPr txBox="1"/>
          <p:nvPr/>
        </p:nvSpPr>
        <p:spPr>
          <a:xfrm>
            <a:off x="850730" y="296795"/>
            <a:ext cx="6279283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0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68000">
                      <a:srgbClr val="06A3DD"/>
                    </a:gs>
                    <a:gs pos="100000">
                      <a:srgbClr val="05C8DC"/>
                    </a:gs>
                    <a:gs pos="15000">
                      <a:srgbClr val="074CDF"/>
                    </a:gs>
                  </a:gsLst>
                  <a:path path="circle">
                    <a:fillToRect r="100000" b="100000"/>
                  </a:path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Copyright Guide for Generative AI</a:t>
            </a:r>
          </a:p>
        </p:txBody>
      </p:sp>
    </p:spTree>
    <p:extLst>
      <p:ext uri="{BB962C8B-B14F-4D97-AF65-F5344CB8AC3E}">
        <p14:creationId xmlns:p14="http://schemas.microsoft.com/office/powerpoint/2010/main" val="1097993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래픽 1">
            <a:extLst>
              <a:ext uri="{FF2B5EF4-FFF2-40B4-BE49-F238E27FC236}">
                <a16:creationId xmlns:a16="http://schemas.microsoft.com/office/drawing/2014/main" id="{BE94433A-4F8C-9B78-9C7C-395A672502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412" t="2903" r="9522" b="11917"/>
          <a:stretch/>
        </p:blipFill>
        <p:spPr>
          <a:xfrm>
            <a:off x="8068276" y="0"/>
            <a:ext cx="4123723" cy="6858000"/>
          </a:xfrm>
          <a:prstGeom prst="rect">
            <a:avLst/>
          </a:prstGeom>
        </p:spPr>
      </p:pic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C1AFDE29-3BFB-06A7-35EB-C6BA39220AD6}"/>
              </a:ext>
            </a:extLst>
          </p:cNvPr>
          <p:cNvSpPr/>
          <p:nvPr/>
        </p:nvSpPr>
        <p:spPr>
          <a:xfrm>
            <a:off x="925886" y="2065452"/>
            <a:ext cx="5093807" cy="4534559"/>
          </a:xfrm>
          <a:prstGeom prst="roundRect">
            <a:avLst>
              <a:gd name="adj" fmla="val 2609"/>
            </a:avLst>
          </a:prstGeom>
          <a:gradFill flip="none" rotWithShape="1">
            <a:gsLst>
              <a:gs pos="100000">
                <a:schemeClr val="bg1">
                  <a:alpha val="30000"/>
                </a:schemeClr>
              </a:gs>
              <a:gs pos="0">
                <a:schemeClr val="bg1"/>
              </a:gs>
            </a:gsLst>
            <a:lin ang="13500000" scaled="1"/>
            <a:tileRect/>
          </a:gradFill>
          <a:ln>
            <a:solidFill>
              <a:schemeClr val="bg1"/>
            </a:solidFill>
          </a:ln>
          <a:effectLst>
            <a:outerShdw blurRad="228600" dist="38100" dir="5400000" sx="102000" sy="102000" algn="t" rotWithShape="0">
              <a:schemeClr val="accent2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2FB48F-AF93-9BF2-E6E8-050C619E173C}"/>
              </a:ext>
            </a:extLst>
          </p:cNvPr>
          <p:cNvSpPr txBox="1"/>
          <p:nvPr/>
        </p:nvSpPr>
        <p:spPr>
          <a:xfrm>
            <a:off x="1607007" y="2962938"/>
            <a:ext cx="410018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latinLnBrk="0">
              <a:lnSpc>
                <a:spcPct val="120000"/>
              </a:lnSpc>
              <a:defRPr sz="1200" spc="-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sz="1600" b="1" spc="0" dirty="0">
                <a:ln>
                  <a:solidFill>
                    <a:srgbClr val="0575E6">
                      <a:alpha val="0"/>
                    </a:srgbClr>
                  </a:solidFill>
                </a:ln>
                <a:solidFill>
                  <a:srgbClr val="074C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Discussion of Generative AI in Research, Education, Creative Fields, etc.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4F09CDD0-B105-EEBB-5B09-24B59C5B8AB7}"/>
              </a:ext>
            </a:extLst>
          </p:cNvPr>
          <p:cNvSpPr/>
          <p:nvPr/>
        </p:nvSpPr>
        <p:spPr>
          <a:xfrm>
            <a:off x="1204880" y="2952721"/>
            <a:ext cx="302187" cy="290015"/>
          </a:xfrm>
          <a:prstGeom prst="roundRect">
            <a:avLst/>
          </a:prstGeom>
          <a:solidFill>
            <a:srgbClr val="07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72000" rtlCol="0" anchor="ctr"/>
          <a:lstStyle/>
          <a:p>
            <a:pPr algn="ctr"/>
            <a:r>
              <a:rPr lang="en-US" altLang="ko-KR" sz="1400" spc="-150" dirty="0">
                <a:ln>
                  <a:solidFill>
                    <a:schemeClr val="tx1">
                      <a:lumMod val="60000"/>
                      <a:lumOff val="4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01</a:t>
            </a:r>
            <a:endParaRPr lang="ko-KR" altLang="en-US" sz="1400" spc="-150" dirty="0">
              <a:ln>
                <a:solidFill>
                  <a:schemeClr val="tx1">
                    <a:lumMod val="60000"/>
                    <a:lumOff val="40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551949-B8FA-3608-BEC3-E563933F03F2}"/>
              </a:ext>
            </a:extLst>
          </p:cNvPr>
          <p:cNvSpPr txBox="1"/>
          <p:nvPr/>
        </p:nvSpPr>
        <p:spPr>
          <a:xfrm>
            <a:off x="1488214" y="3536291"/>
            <a:ext cx="4147357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latinLnBrk="0">
              <a:lnSpc>
                <a:spcPct val="120000"/>
              </a:lnSpc>
              <a:defRPr sz="1200" spc="-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defRPr>
            </a:lvl1pPr>
          </a:lstStyle>
          <a:p>
            <a:pPr marL="108000" indent="-108000">
              <a:lnSpc>
                <a:spcPct val="10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altLang="ko-KR" sz="1500" dirty="0">
                <a:ln>
                  <a:solidFill>
                    <a:schemeClr val="tx1">
                      <a:lumMod val="75000"/>
                      <a:lumOff val="2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Ethical issues regarding the use of generative AI are being discussed mainly in research and education fields such as academia and universities.</a:t>
            </a:r>
          </a:p>
        </p:txBody>
      </p:sp>
      <p:sp>
        <p:nvSpPr>
          <p:cNvPr id="16" name="육각형 15">
            <a:extLst>
              <a:ext uri="{FF2B5EF4-FFF2-40B4-BE49-F238E27FC236}">
                <a16:creationId xmlns:a16="http://schemas.microsoft.com/office/drawing/2014/main" id="{CB09694E-A2B2-8C2E-B4A7-628EDA841988}"/>
              </a:ext>
            </a:extLst>
          </p:cNvPr>
          <p:cNvSpPr/>
          <p:nvPr/>
        </p:nvSpPr>
        <p:spPr>
          <a:xfrm rot="5400000">
            <a:off x="990102" y="2252532"/>
            <a:ext cx="598022" cy="515535"/>
          </a:xfrm>
          <a:prstGeom prst="hexagon">
            <a:avLst/>
          </a:prstGeom>
          <a:gradFill flip="none" rotWithShape="1">
            <a:gsLst>
              <a:gs pos="100000">
                <a:srgbClr val="0575E6"/>
              </a:gs>
              <a:gs pos="0">
                <a:srgbClr val="074CDF"/>
              </a:gs>
            </a:gsLst>
            <a:lin ang="13500000" scaled="1"/>
            <a:tileRect/>
          </a:gradFill>
          <a:ln w="38100">
            <a:noFill/>
          </a:ln>
          <a:effectLst>
            <a:outerShdw blurRad="152400" dir="5400000" sx="90000" sy="-19000" rotWithShape="0">
              <a:srgbClr val="0575E6">
                <a:alpha val="6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D2557F-A1B1-C10D-6991-A5AB9EDAEBF3}"/>
              </a:ext>
            </a:extLst>
          </p:cNvPr>
          <p:cNvSpPr txBox="1"/>
          <p:nvPr/>
        </p:nvSpPr>
        <p:spPr>
          <a:xfrm>
            <a:off x="1038243" y="2356410"/>
            <a:ext cx="501740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02</a:t>
            </a:r>
            <a:endParaRPr lang="ko-KR" altLang="en-US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64A0F0-E4DB-DE45-8300-C1D4AE18147A}"/>
              </a:ext>
            </a:extLst>
          </p:cNvPr>
          <p:cNvSpPr txBox="1"/>
          <p:nvPr/>
        </p:nvSpPr>
        <p:spPr>
          <a:xfrm>
            <a:off x="1659148" y="2164212"/>
            <a:ext cx="422169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2000" spc="-15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Ethical and Policy Considerations</a:t>
            </a:r>
            <a:r>
              <a:rPr lang="en-US" altLang="ko-KR" sz="2000" spc="-15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en-US" altLang="ko-KR" sz="2000" spc="-15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중고딕" panose="02030600000101010101" pitchFamily="18" charset="-127"/>
                <a:cs typeface="Arial" panose="020B0604020202020204" pitchFamily="34" charset="0"/>
              </a:rPr>
              <a:t>in Research, Education, Creative Fields, etc.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288BB6B-8E20-5A60-E839-4E7EB400AB40}"/>
              </a:ext>
            </a:extLst>
          </p:cNvPr>
          <p:cNvSpPr txBox="1"/>
          <p:nvPr/>
        </p:nvSpPr>
        <p:spPr>
          <a:xfrm>
            <a:off x="1607007" y="4300686"/>
            <a:ext cx="414735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latinLnBrk="0">
              <a:lnSpc>
                <a:spcPct val="120000"/>
              </a:lnSpc>
              <a:defRPr sz="1200" spc="-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sz="1600" b="1" spc="0" dirty="0">
                <a:ln>
                  <a:solidFill>
                    <a:srgbClr val="0575E6">
                      <a:alpha val="0"/>
                    </a:srgbClr>
                  </a:solidFill>
                </a:ln>
                <a:solidFill>
                  <a:srgbClr val="074C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Submission for Academic Journals and Competitions</a:t>
            </a:r>
            <a:endParaRPr lang="ko-KR" altLang="en-US" sz="1600" b="1" spc="0" dirty="0">
              <a:ln>
                <a:solidFill>
                  <a:srgbClr val="0575E6">
                    <a:alpha val="0"/>
                  </a:srgbClr>
                </a:solidFill>
              </a:ln>
              <a:solidFill>
                <a:srgbClr val="074CD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97FF8280-4972-7483-CCB9-C14DCCAADC63}"/>
              </a:ext>
            </a:extLst>
          </p:cNvPr>
          <p:cNvSpPr/>
          <p:nvPr/>
        </p:nvSpPr>
        <p:spPr>
          <a:xfrm>
            <a:off x="1204881" y="4290469"/>
            <a:ext cx="305664" cy="290015"/>
          </a:xfrm>
          <a:prstGeom prst="roundRect">
            <a:avLst/>
          </a:prstGeom>
          <a:solidFill>
            <a:srgbClr val="07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72000" rtlCol="0" anchor="ctr"/>
          <a:lstStyle/>
          <a:p>
            <a:pPr algn="ctr"/>
            <a:r>
              <a:rPr lang="en-US" altLang="ko-KR" sz="1400" spc="-150" dirty="0">
                <a:ln>
                  <a:solidFill>
                    <a:schemeClr val="tx1">
                      <a:lumMod val="60000"/>
                      <a:lumOff val="4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02</a:t>
            </a:r>
            <a:endParaRPr lang="ko-KR" altLang="en-US" sz="1400" spc="-150" dirty="0">
              <a:ln>
                <a:solidFill>
                  <a:schemeClr val="tx1">
                    <a:lumMod val="60000"/>
                    <a:lumOff val="40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CFBB5F-8142-B80B-D443-B6D12F38B07B}"/>
              </a:ext>
            </a:extLst>
          </p:cNvPr>
          <p:cNvSpPr txBox="1"/>
          <p:nvPr/>
        </p:nvSpPr>
        <p:spPr>
          <a:xfrm>
            <a:off x="1403125" y="5043030"/>
            <a:ext cx="4477721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2900" algn="just">
              <a:lnSpc>
                <a:spcPct val="90000"/>
              </a:lnSpc>
            </a:pP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중고딕" panose="02030600000101010101" pitchFamily="18" charset="-127"/>
                <a:cs typeface="Arial" panose="020B0604020202020204" pitchFamily="34" charset="0"/>
              </a:rPr>
              <a:t>When planning to submit papers or works to journals and competitions, it's crucial to review and observe the policies and guidelines concerning generative AI.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37D910E-A49A-0EF7-D615-1E7C9390D815}"/>
              </a:ext>
            </a:extLst>
          </p:cNvPr>
          <p:cNvSpPr txBox="1"/>
          <p:nvPr/>
        </p:nvSpPr>
        <p:spPr>
          <a:xfrm>
            <a:off x="1481564" y="4825622"/>
            <a:ext cx="440584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latinLnBrk="0">
              <a:lnSpc>
                <a:spcPct val="120000"/>
              </a:lnSpc>
              <a:defRPr sz="1200" spc="-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defRPr>
            </a:lvl1pPr>
          </a:lstStyle>
          <a:p>
            <a:pPr marL="108000" indent="-108000">
              <a:lnSpc>
                <a:spcPct val="10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altLang="ko-KR" sz="14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Review Journal and Competition Policies on Generative AI</a:t>
            </a:r>
            <a:endParaRPr lang="ko-KR" altLang="en-US" sz="1400" b="1" spc="-15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나눔스퀘어 ExtraBold" panose="020B0600000101010101" pitchFamily="50" charset="-127"/>
              <a:cs typeface="Tahoma" panose="020B0604030504040204" pitchFamily="34" charset="0"/>
            </a:endParaRPr>
          </a:p>
        </p:txBody>
      </p: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C3A7A333-40D8-CD0B-B496-FD3A2DFAB1C9}"/>
              </a:ext>
            </a:extLst>
          </p:cNvPr>
          <p:cNvGrpSpPr/>
          <p:nvPr/>
        </p:nvGrpSpPr>
        <p:grpSpPr>
          <a:xfrm>
            <a:off x="1403126" y="5698024"/>
            <a:ext cx="4477720" cy="861432"/>
            <a:chOff x="1349200" y="5391996"/>
            <a:chExt cx="3731574" cy="861432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B9A308E-1B78-640C-35EA-9F20B0332771}"/>
                </a:ext>
              </a:extLst>
            </p:cNvPr>
            <p:cNvSpPr txBox="1"/>
            <p:nvPr/>
          </p:nvSpPr>
          <p:spPr>
            <a:xfrm>
              <a:off x="1349200" y="5579397"/>
              <a:ext cx="3731574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62900" algn="just">
                <a:lnSpc>
                  <a:spcPct val="90000"/>
                </a:lnSpc>
              </a:pP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중고딕" panose="02030600000101010101" pitchFamily="18" charset="-127"/>
                  <a:cs typeface="Arial" panose="020B0604020202020204" pitchFamily="34" charset="0"/>
                </a:rPr>
                <a:t>Authors are encouraged to verify the source of generative AI outputs before citing them in papers and other works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10C7E43-B2F7-8ADD-DE18-B62FBA8EBE66}"/>
                </a:ext>
              </a:extLst>
            </p:cNvPr>
            <p:cNvSpPr txBox="1"/>
            <p:nvPr/>
          </p:nvSpPr>
          <p:spPr>
            <a:xfrm>
              <a:off x="1427639" y="5391996"/>
              <a:ext cx="341186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latinLnBrk="0">
                <a:lnSpc>
                  <a:spcPct val="120000"/>
                </a:lnSpc>
                <a:defRPr sz="1200" spc="-5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3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defRPr>
              </a:lvl1pPr>
            </a:lstStyle>
            <a:p>
              <a:pPr marL="108000" indent="-108000">
                <a:lnSpc>
                  <a:spcPct val="100000"/>
                </a:lnSpc>
                <a:spcAft>
                  <a:spcPts val="600"/>
                </a:spcAft>
                <a:buSzPct val="80000"/>
                <a:buFont typeface="Arial" panose="020B0604020202020204" pitchFamily="34" charset="0"/>
                <a:buChar char="•"/>
              </a:pP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Provide Attribution for Generative AI Outputs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나눔스퀘어 ExtraBold" panose="020B0600000101010101" pitchFamily="50" charset="-127"/>
                <a:cs typeface="Tahoma" panose="020B0604030504040204" pitchFamily="34" charset="0"/>
              </a:endParaRPr>
            </a:p>
          </p:txBody>
        </p:sp>
      </p:grpSp>
      <p:sp>
        <p:nvSpPr>
          <p:cNvPr id="40" name="사각형: 둥근 모서리 7">
            <a:extLst>
              <a:ext uri="{FF2B5EF4-FFF2-40B4-BE49-F238E27FC236}">
                <a16:creationId xmlns:a16="http://schemas.microsoft.com/office/drawing/2014/main" id="{C1AFDE29-3BFB-06A7-35EB-C6BA39220AD6}"/>
              </a:ext>
            </a:extLst>
          </p:cNvPr>
          <p:cNvSpPr/>
          <p:nvPr/>
        </p:nvSpPr>
        <p:spPr>
          <a:xfrm>
            <a:off x="6238448" y="2065452"/>
            <a:ext cx="5160873" cy="4534559"/>
          </a:xfrm>
          <a:prstGeom prst="roundRect">
            <a:avLst>
              <a:gd name="adj" fmla="val 2609"/>
            </a:avLst>
          </a:prstGeom>
          <a:gradFill flip="none" rotWithShape="1">
            <a:gsLst>
              <a:gs pos="100000">
                <a:schemeClr val="bg1">
                  <a:alpha val="30000"/>
                </a:schemeClr>
              </a:gs>
              <a:gs pos="0">
                <a:schemeClr val="bg1"/>
              </a:gs>
            </a:gsLst>
            <a:lin ang="13500000" scaled="1"/>
            <a:tileRect/>
          </a:gradFill>
          <a:ln>
            <a:solidFill>
              <a:schemeClr val="bg1"/>
            </a:solidFill>
          </a:ln>
          <a:effectLst>
            <a:outerShdw blurRad="228600" dist="38100" dir="5400000" sx="102000" sy="102000" algn="t" rotWithShape="0">
              <a:schemeClr val="accent2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47" name="육각형 46">
            <a:extLst>
              <a:ext uri="{FF2B5EF4-FFF2-40B4-BE49-F238E27FC236}">
                <a16:creationId xmlns:a16="http://schemas.microsoft.com/office/drawing/2014/main" id="{CB09694E-A2B2-8C2E-B4A7-628EDA841988}"/>
              </a:ext>
            </a:extLst>
          </p:cNvPr>
          <p:cNvSpPr/>
          <p:nvPr/>
        </p:nvSpPr>
        <p:spPr>
          <a:xfrm rot="5400000">
            <a:off x="6386690" y="2248381"/>
            <a:ext cx="598022" cy="515535"/>
          </a:xfrm>
          <a:prstGeom prst="hexagon">
            <a:avLst/>
          </a:prstGeom>
          <a:gradFill flip="none" rotWithShape="1">
            <a:gsLst>
              <a:gs pos="100000">
                <a:srgbClr val="0575E6"/>
              </a:gs>
              <a:gs pos="0">
                <a:srgbClr val="074CDF"/>
              </a:gs>
            </a:gsLst>
            <a:lin ang="13500000" scaled="1"/>
            <a:tileRect/>
          </a:gradFill>
          <a:ln w="38100">
            <a:noFill/>
          </a:ln>
          <a:effectLst>
            <a:outerShdw blurRad="152400" dir="5400000" sx="90000" sy="-19000" rotWithShape="0">
              <a:srgbClr val="0575E6">
                <a:alpha val="6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0D2557F-A1B1-C10D-6991-A5AB9EDAEBF3}"/>
              </a:ext>
            </a:extLst>
          </p:cNvPr>
          <p:cNvSpPr txBox="1"/>
          <p:nvPr/>
        </p:nvSpPr>
        <p:spPr>
          <a:xfrm>
            <a:off x="6419613" y="2356410"/>
            <a:ext cx="501740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03</a:t>
            </a:r>
            <a:endParaRPr lang="ko-KR" altLang="en-US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C64A0F0-E4DB-DE45-8300-C1D4AE18147A}"/>
              </a:ext>
            </a:extLst>
          </p:cNvPr>
          <p:cNvSpPr txBox="1"/>
          <p:nvPr/>
        </p:nvSpPr>
        <p:spPr>
          <a:xfrm>
            <a:off x="7181065" y="2326572"/>
            <a:ext cx="2456442" cy="33272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2000" spc="-15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중고딕" panose="02030600000101010101" pitchFamily="18" charset="-127"/>
                <a:cs typeface="Arial" panose="020B0604020202020204" pitchFamily="34" charset="0"/>
              </a:rPr>
              <a:t>Other</a:t>
            </a:r>
            <a:r>
              <a:rPr lang="en-US" altLang="ko-KR" sz="2000" spc="-15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en-US" altLang="ko-KR" sz="2000" spc="-15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Considerations</a:t>
            </a:r>
            <a:endParaRPr lang="ko-KR" altLang="en-US" sz="2500" spc="-15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288BB6B-8E20-5A60-E839-4E7EB400AB40}"/>
              </a:ext>
            </a:extLst>
          </p:cNvPr>
          <p:cNvSpPr txBox="1"/>
          <p:nvPr/>
        </p:nvSpPr>
        <p:spPr>
          <a:xfrm>
            <a:off x="6945627" y="3050811"/>
            <a:ext cx="4401833" cy="2821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latinLnBrk="0">
              <a:lnSpc>
                <a:spcPct val="120000"/>
              </a:lnSpc>
              <a:defRPr sz="1200" spc="-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defRPr>
            </a:lvl1pPr>
          </a:lstStyle>
          <a:p>
            <a:pPr>
              <a:lnSpc>
                <a:spcPct val="130000"/>
              </a:lnSpc>
            </a:pPr>
            <a:r>
              <a:rPr lang="en-US" altLang="ko-KR" sz="1600" b="1" spc="0" dirty="0">
                <a:ln>
                  <a:solidFill>
                    <a:srgbClr val="0575E6">
                      <a:alpha val="0"/>
                    </a:srgbClr>
                  </a:solidFill>
                </a:ln>
                <a:solidFill>
                  <a:srgbClr val="074C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Verification of Usage Terms of AI services</a:t>
            </a:r>
            <a:endParaRPr lang="ko-KR" altLang="en-US" sz="1600" b="1" spc="0" dirty="0">
              <a:ln>
                <a:solidFill>
                  <a:srgbClr val="0575E6">
                    <a:alpha val="0"/>
                  </a:srgbClr>
                </a:solidFill>
              </a:ln>
              <a:solidFill>
                <a:srgbClr val="074CD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사각형: 둥근 모서리 42">
            <a:extLst>
              <a:ext uri="{FF2B5EF4-FFF2-40B4-BE49-F238E27FC236}">
                <a16:creationId xmlns:a16="http://schemas.microsoft.com/office/drawing/2014/main" id="{97FF8280-4972-7483-CCB9-C14DCCAADC63}"/>
              </a:ext>
            </a:extLst>
          </p:cNvPr>
          <p:cNvSpPr/>
          <p:nvPr/>
        </p:nvSpPr>
        <p:spPr>
          <a:xfrm>
            <a:off x="6591029" y="3050950"/>
            <a:ext cx="302187" cy="290015"/>
          </a:xfrm>
          <a:prstGeom prst="roundRect">
            <a:avLst/>
          </a:prstGeom>
          <a:solidFill>
            <a:srgbClr val="07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72000" rtlCol="0" anchor="ctr"/>
          <a:lstStyle/>
          <a:p>
            <a:pPr algn="ctr"/>
            <a:r>
              <a:rPr lang="en-US" altLang="ko-KR" sz="1400" spc="-150" dirty="0">
                <a:ln>
                  <a:solidFill>
                    <a:schemeClr val="tx1">
                      <a:lumMod val="60000"/>
                      <a:lumOff val="4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01</a:t>
            </a:r>
            <a:endParaRPr lang="ko-KR" altLang="en-US" sz="1400" spc="-150" dirty="0">
              <a:ln>
                <a:solidFill>
                  <a:schemeClr val="tx1">
                    <a:lumMod val="60000"/>
                    <a:lumOff val="40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37D910E-A49A-0EF7-D615-1E7C9390D815}"/>
              </a:ext>
            </a:extLst>
          </p:cNvPr>
          <p:cNvSpPr txBox="1"/>
          <p:nvPr/>
        </p:nvSpPr>
        <p:spPr>
          <a:xfrm>
            <a:off x="6609501" y="3485009"/>
            <a:ext cx="3989270" cy="5285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latinLnBrk="0">
              <a:lnSpc>
                <a:spcPct val="120000"/>
              </a:lnSpc>
              <a:defRPr sz="1200" spc="-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defRPr>
            </a:lvl1pPr>
          </a:lstStyle>
          <a:p>
            <a:pPr marL="99450"/>
            <a:r>
              <a:rPr lang="en-US" altLang="ko-K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중고딕" panose="02030600000101010101" pitchFamily="18" charset="-127"/>
                <a:cs typeface="Arial" panose="020B0604020202020204" pitchFamily="34" charset="0"/>
              </a:rPr>
              <a:t>To avoid problems that may arise from Usage Terms violations, etc. Verify all Terms beforehand.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288BB6B-8E20-5A60-E839-4E7EB400AB40}"/>
              </a:ext>
            </a:extLst>
          </p:cNvPr>
          <p:cNvSpPr txBox="1"/>
          <p:nvPr/>
        </p:nvSpPr>
        <p:spPr>
          <a:xfrm>
            <a:off x="6977613" y="4301041"/>
            <a:ext cx="3711964" cy="2821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latinLnBrk="0">
              <a:lnSpc>
                <a:spcPct val="120000"/>
              </a:lnSpc>
              <a:defRPr sz="1200" spc="-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defRPr>
            </a:lvl1pPr>
          </a:lstStyle>
          <a:p>
            <a:pPr>
              <a:lnSpc>
                <a:spcPct val="130000"/>
              </a:lnSpc>
            </a:pPr>
            <a:r>
              <a:rPr lang="en-US" altLang="ko-KR" sz="1600" b="1" spc="0" dirty="0">
                <a:ln>
                  <a:solidFill>
                    <a:srgbClr val="0575E6">
                      <a:alpha val="0"/>
                    </a:srgbClr>
                  </a:solidFill>
                </a:ln>
                <a:solidFill>
                  <a:srgbClr val="074C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Indication of Generative AI Usage</a:t>
            </a:r>
          </a:p>
        </p:txBody>
      </p:sp>
      <p:sp>
        <p:nvSpPr>
          <p:cNvPr id="56" name="사각형: 둥근 모서리 42">
            <a:extLst>
              <a:ext uri="{FF2B5EF4-FFF2-40B4-BE49-F238E27FC236}">
                <a16:creationId xmlns:a16="http://schemas.microsoft.com/office/drawing/2014/main" id="{97FF8280-4972-7483-CCB9-C14DCCAADC63}"/>
              </a:ext>
            </a:extLst>
          </p:cNvPr>
          <p:cNvSpPr/>
          <p:nvPr/>
        </p:nvSpPr>
        <p:spPr>
          <a:xfrm>
            <a:off x="6622656" y="4289840"/>
            <a:ext cx="302187" cy="290015"/>
          </a:xfrm>
          <a:prstGeom prst="roundRect">
            <a:avLst/>
          </a:prstGeom>
          <a:solidFill>
            <a:srgbClr val="07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72000" rtlCol="0" anchor="ctr"/>
          <a:lstStyle/>
          <a:p>
            <a:pPr algn="ctr"/>
            <a:r>
              <a:rPr lang="en-US" altLang="ko-KR" sz="1400" spc="-150" dirty="0">
                <a:ln>
                  <a:solidFill>
                    <a:schemeClr val="tx1">
                      <a:lumMod val="60000"/>
                      <a:lumOff val="4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02</a:t>
            </a:r>
            <a:endParaRPr lang="ko-KR" altLang="en-US" sz="1400" spc="-150" dirty="0">
              <a:ln>
                <a:solidFill>
                  <a:schemeClr val="tx1">
                    <a:lumMod val="60000"/>
                    <a:lumOff val="40000"/>
                    <a:alpha val="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37D910E-A49A-0EF7-D615-1E7C9390D815}"/>
              </a:ext>
            </a:extLst>
          </p:cNvPr>
          <p:cNvSpPr txBox="1"/>
          <p:nvPr/>
        </p:nvSpPr>
        <p:spPr>
          <a:xfrm>
            <a:off x="6738014" y="4729240"/>
            <a:ext cx="4272181" cy="805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latinLnBrk="0">
              <a:lnSpc>
                <a:spcPct val="120000"/>
              </a:lnSpc>
              <a:defRPr sz="1200" spc="-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defRPr>
            </a:lvl1pPr>
          </a:lstStyle>
          <a:p>
            <a:pPr marL="99450"/>
            <a:r>
              <a:rPr lang="en-US" altLang="ko-KR" sz="150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중고딕" panose="02030600000101010101" pitchFamily="18" charset="-127"/>
                <a:cs typeface="Arial" panose="020B0604020202020204" pitchFamily="34" charset="0"/>
              </a:rPr>
              <a:t>Minimize the confusion between AI outputs and human-created works to increase public trust in creation of contents and rights attribution, etc.</a:t>
            </a:r>
          </a:p>
        </p:txBody>
      </p:sp>
      <p:sp>
        <p:nvSpPr>
          <p:cNvPr id="36" name="사각형: 잘린 한쪽 모서리 35">
            <a:extLst>
              <a:ext uri="{FF2B5EF4-FFF2-40B4-BE49-F238E27FC236}">
                <a16:creationId xmlns:a16="http://schemas.microsoft.com/office/drawing/2014/main" id="{8A59A719-8A72-46B9-B1DA-601A011263EF}"/>
              </a:ext>
            </a:extLst>
          </p:cNvPr>
          <p:cNvSpPr/>
          <p:nvPr/>
        </p:nvSpPr>
        <p:spPr>
          <a:xfrm rot="10800000" flipH="1">
            <a:off x="572143" y="0"/>
            <a:ext cx="85097" cy="1062710"/>
          </a:xfrm>
          <a:prstGeom prst="snip1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ACC19DD-2B79-4DE8-8B8E-6941A2EF4A0F}"/>
              </a:ext>
            </a:extLst>
          </p:cNvPr>
          <p:cNvSpPr txBox="1"/>
          <p:nvPr/>
        </p:nvSpPr>
        <p:spPr>
          <a:xfrm>
            <a:off x="850730" y="296795"/>
            <a:ext cx="6279283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0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68000">
                      <a:srgbClr val="06A3DD"/>
                    </a:gs>
                    <a:gs pos="100000">
                      <a:srgbClr val="05C8DC"/>
                    </a:gs>
                    <a:gs pos="15000">
                      <a:srgbClr val="074CDF"/>
                    </a:gs>
                  </a:gsLst>
                  <a:path path="circle">
                    <a:fillToRect r="100000" b="100000"/>
                  </a:path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Copyright Guide for Generative AI</a:t>
            </a:r>
          </a:p>
        </p:txBody>
      </p: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E523FAF6-DDF4-4102-AEDE-C5CFC0356EEC}"/>
              </a:ext>
            </a:extLst>
          </p:cNvPr>
          <p:cNvGrpSpPr/>
          <p:nvPr/>
        </p:nvGrpSpPr>
        <p:grpSpPr>
          <a:xfrm>
            <a:off x="0" y="1491289"/>
            <a:ext cx="1735348" cy="238384"/>
            <a:chOff x="0" y="1729740"/>
            <a:chExt cx="3657600" cy="182880"/>
          </a:xfrm>
        </p:grpSpPr>
        <p:cxnSp>
          <p:nvCxnSpPr>
            <p:cNvPr id="39" name="직선 연결선 38">
              <a:extLst>
                <a:ext uri="{FF2B5EF4-FFF2-40B4-BE49-F238E27FC236}">
                  <a16:creationId xmlns:a16="http://schemas.microsoft.com/office/drawing/2014/main" id="{E646AF9D-A00A-4443-8605-D5394E80391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21180"/>
              <a:ext cx="36576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연결선 40">
              <a:extLst>
                <a:ext uri="{FF2B5EF4-FFF2-40B4-BE49-F238E27FC236}">
                  <a16:creationId xmlns:a16="http://schemas.microsoft.com/office/drawing/2014/main" id="{C445120B-5D14-4DB8-A367-7CC32240CC9D}"/>
                </a:ext>
              </a:extLst>
            </p:cNvPr>
            <p:cNvCxnSpPr>
              <a:cxnSpLocks/>
            </p:cNvCxnSpPr>
            <p:nvPr/>
          </p:nvCxnSpPr>
          <p:spPr>
            <a:xfrm>
              <a:off x="3657600" y="1729740"/>
              <a:ext cx="0" cy="18288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692AE797-81B7-43ED-BD21-700E97ECA0C3}"/>
              </a:ext>
            </a:extLst>
          </p:cNvPr>
          <p:cNvGrpSpPr/>
          <p:nvPr/>
        </p:nvGrpSpPr>
        <p:grpSpPr>
          <a:xfrm flipH="1">
            <a:off x="10456650" y="1500605"/>
            <a:ext cx="1735349" cy="229067"/>
            <a:chOff x="0" y="1729740"/>
            <a:chExt cx="3657600" cy="182880"/>
          </a:xfrm>
        </p:grpSpPr>
        <p:cxnSp>
          <p:nvCxnSpPr>
            <p:cNvPr id="46" name="직선 연결선 45">
              <a:extLst>
                <a:ext uri="{FF2B5EF4-FFF2-40B4-BE49-F238E27FC236}">
                  <a16:creationId xmlns:a16="http://schemas.microsoft.com/office/drawing/2014/main" id="{F6F234AA-EED3-410E-8D63-52C869E3511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21180"/>
              <a:ext cx="36576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직선 연결선 66">
              <a:extLst>
                <a:ext uri="{FF2B5EF4-FFF2-40B4-BE49-F238E27FC236}">
                  <a16:creationId xmlns:a16="http://schemas.microsoft.com/office/drawing/2014/main" id="{FEBB2D39-0CD1-462F-9ABF-B9D9F21B2B0E}"/>
                </a:ext>
              </a:extLst>
            </p:cNvPr>
            <p:cNvCxnSpPr>
              <a:cxnSpLocks/>
            </p:cNvCxnSpPr>
            <p:nvPr/>
          </p:nvCxnSpPr>
          <p:spPr>
            <a:xfrm>
              <a:off x="3657600" y="1729740"/>
              <a:ext cx="0" cy="18288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103454C1-2FBB-48B8-B9C7-BDBFEEA0B231}"/>
              </a:ext>
            </a:extLst>
          </p:cNvPr>
          <p:cNvSpPr txBox="1"/>
          <p:nvPr/>
        </p:nvSpPr>
        <p:spPr>
          <a:xfrm>
            <a:off x="1852653" y="1306992"/>
            <a:ext cx="848669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dist"/>
            <a:r>
              <a:rPr lang="en-US" altLang="ko-KR" sz="3200" spc="-70" dirty="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68000">
                      <a:srgbClr val="06A3DD"/>
                    </a:gs>
                    <a:gs pos="100000">
                      <a:srgbClr val="05C8DC"/>
                    </a:gs>
                    <a:gs pos="15000">
                      <a:srgbClr val="074CDF"/>
                    </a:gs>
                  </a:gsLst>
                  <a:path path="circle">
                    <a:fillToRect r="100000" b="100000"/>
                  </a:path>
                </a:gradFill>
                <a:latin typeface="HY견고딕" panose="02030600000101010101" pitchFamily="18" charset="-127"/>
                <a:ea typeface="HY견고딕" panose="02030600000101010101" pitchFamily="18" charset="-127"/>
              </a:rPr>
              <a:t>03. </a:t>
            </a:r>
            <a:r>
              <a:rPr lang="en-US" altLang="ko-KR" sz="3200" spc="-70" dirty="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68000">
                      <a:srgbClr val="06A3DD"/>
                    </a:gs>
                    <a:gs pos="100000">
                      <a:srgbClr val="05C8DC"/>
                    </a:gs>
                    <a:gs pos="15000">
                      <a:srgbClr val="074CDF"/>
                    </a:gs>
                  </a:gsLst>
                  <a:path path="circle">
                    <a:fillToRect r="100000" b="100000"/>
                  </a:path>
                </a:gradFill>
                <a:latin typeface="HY중고딕" panose="02030600000101010101" pitchFamily="18" charset="-127"/>
                <a:ea typeface="HY중고딕" panose="02030600000101010101" pitchFamily="18" charset="-127"/>
              </a:rPr>
              <a:t>Guides for </a:t>
            </a:r>
            <a:r>
              <a:rPr lang="en-US" altLang="ko-KR" sz="3200" spc="-70" dirty="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68000">
                      <a:srgbClr val="06A3DD"/>
                    </a:gs>
                    <a:gs pos="100000">
                      <a:srgbClr val="05C8DC"/>
                    </a:gs>
                    <a:gs pos="15000">
                      <a:srgbClr val="074CDF"/>
                    </a:gs>
                  </a:gsLst>
                  <a:path path="circle">
                    <a:fillToRect r="100000" b="100000"/>
                  </a:path>
                </a:gradFill>
                <a:latin typeface="HY견고딕" panose="02030600000101010101" pitchFamily="18" charset="-127"/>
                <a:ea typeface="HY견고딕" panose="02030600000101010101" pitchFamily="18" charset="-127"/>
              </a:rPr>
              <a:t>Users of Generative AI</a:t>
            </a:r>
          </a:p>
        </p:txBody>
      </p:sp>
    </p:spTree>
    <p:extLst>
      <p:ext uri="{BB962C8B-B14F-4D97-AF65-F5344CB8AC3E}">
        <p14:creationId xmlns:p14="http://schemas.microsoft.com/office/powerpoint/2010/main" val="1366721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3AFA81F4-C88D-4242-9D07-D430012A278D}"/>
              </a:ext>
            </a:extLst>
          </p:cNvPr>
          <p:cNvSpPr/>
          <p:nvPr/>
        </p:nvSpPr>
        <p:spPr>
          <a:xfrm>
            <a:off x="925886" y="2065452"/>
            <a:ext cx="5093807" cy="4534559"/>
          </a:xfrm>
          <a:prstGeom prst="roundRect">
            <a:avLst>
              <a:gd name="adj" fmla="val 2609"/>
            </a:avLst>
          </a:prstGeom>
          <a:gradFill flip="none" rotWithShape="1">
            <a:gsLst>
              <a:gs pos="100000">
                <a:schemeClr val="bg1">
                  <a:alpha val="30000"/>
                </a:schemeClr>
              </a:gs>
              <a:gs pos="0">
                <a:schemeClr val="bg1"/>
              </a:gs>
            </a:gsLst>
            <a:lin ang="13500000" scaled="1"/>
            <a:tileRect/>
          </a:gradFill>
          <a:ln>
            <a:solidFill>
              <a:schemeClr val="bg1"/>
            </a:solidFill>
          </a:ln>
          <a:effectLst>
            <a:outerShdw blurRad="228600" dist="38100" dir="5400000" sx="102000" sy="102000" algn="t" rotWithShape="0">
              <a:schemeClr val="accent2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pic>
        <p:nvPicPr>
          <p:cNvPr id="2" name="그래픽 1">
            <a:extLst>
              <a:ext uri="{FF2B5EF4-FFF2-40B4-BE49-F238E27FC236}">
                <a16:creationId xmlns:a16="http://schemas.microsoft.com/office/drawing/2014/main" id="{BE94433A-4F8C-9B78-9C7C-395A672502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412" t="2903" r="9522" b="11917"/>
          <a:stretch/>
        </p:blipFill>
        <p:spPr>
          <a:xfrm>
            <a:off x="8068276" y="0"/>
            <a:ext cx="4123723" cy="6858000"/>
          </a:xfrm>
          <a:prstGeom prst="rect">
            <a:avLst/>
          </a:prstGeom>
        </p:spPr>
      </p:pic>
      <p:sp>
        <p:nvSpPr>
          <p:cNvPr id="44" name="사각형: 둥근 모서리 7">
            <a:extLst>
              <a:ext uri="{FF2B5EF4-FFF2-40B4-BE49-F238E27FC236}">
                <a16:creationId xmlns:a16="http://schemas.microsoft.com/office/drawing/2014/main" id="{B7583E55-E729-4B1B-A5D1-A9E9B493E843}"/>
              </a:ext>
            </a:extLst>
          </p:cNvPr>
          <p:cNvSpPr/>
          <p:nvPr/>
        </p:nvSpPr>
        <p:spPr>
          <a:xfrm>
            <a:off x="6238448" y="2065452"/>
            <a:ext cx="5160873" cy="4534559"/>
          </a:xfrm>
          <a:prstGeom prst="roundRect">
            <a:avLst>
              <a:gd name="adj" fmla="val 2609"/>
            </a:avLst>
          </a:prstGeom>
          <a:gradFill flip="none" rotWithShape="1">
            <a:gsLst>
              <a:gs pos="100000">
                <a:schemeClr val="bg1">
                  <a:alpha val="30000"/>
                </a:schemeClr>
              </a:gs>
              <a:gs pos="0">
                <a:schemeClr val="bg1"/>
              </a:gs>
            </a:gsLst>
            <a:lin ang="13500000" scaled="1"/>
            <a:tileRect/>
          </a:gradFill>
          <a:ln>
            <a:solidFill>
              <a:schemeClr val="bg1"/>
            </a:solidFill>
          </a:ln>
          <a:effectLst>
            <a:outerShdw blurRad="228600" dist="38100" dir="5400000" sx="102000" sy="102000" algn="t" rotWithShape="0">
              <a:schemeClr val="accent2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6" name="육각형 15">
            <a:extLst>
              <a:ext uri="{FF2B5EF4-FFF2-40B4-BE49-F238E27FC236}">
                <a16:creationId xmlns:a16="http://schemas.microsoft.com/office/drawing/2014/main" id="{CB09694E-A2B2-8C2E-B4A7-628EDA841988}"/>
              </a:ext>
            </a:extLst>
          </p:cNvPr>
          <p:cNvSpPr/>
          <p:nvPr/>
        </p:nvSpPr>
        <p:spPr>
          <a:xfrm rot="5400000">
            <a:off x="1126122" y="2289990"/>
            <a:ext cx="598022" cy="515535"/>
          </a:xfrm>
          <a:prstGeom prst="hexagon">
            <a:avLst/>
          </a:prstGeom>
          <a:gradFill flip="none" rotWithShape="1">
            <a:gsLst>
              <a:gs pos="100000">
                <a:srgbClr val="0575E6"/>
              </a:gs>
              <a:gs pos="0">
                <a:srgbClr val="074CDF"/>
              </a:gs>
            </a:gsLst>
            <a:lin ang="13500000" scaled="1"/>
            <a:tileRect/>
          </a:gradFill>
          <a:ln w="38100">
            <a:noFill/>
          </a:ln>
          <a:effectLst>
            <a:outerShdw blurRad="152400" dir="5400000" sx="90000" sy="-19000" rotWithShape="0">
              <a:srgbClr val="0575E6">
                <a:alpha val="6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중고딕" panose="02030600000101010101" pitchFamily="18" charset="-127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D2557F-A1B1-C10D-6991-A5AB9EDAEBF3}"/>
              </a:ext>
            </a:extLst>
          </p:cNvPr>
          <p:cNvSpPr txBox="1"/>
          <p:nvPr/>
        </p:nvSpPr>
        <p:spPr>
          <a:xfrm>
            <a:off x="1177699" y="2390729"/>
            <a:ext cx="501740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solidFill>
                    <a:srgbClr val="0575E6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01</a:t>
            </a:r>
            <a:endParaRPr kumimoji="0" lang="ko-KR" altLang="en-US" sz="2000" b="0" i="0" u="none" strike="noStrike" kern="1200" cap="none" spc="0" normalizeH="0" baseline="0" noProof="0" dirty="0">
              <a:ln>
                <a:solidFill>
                  <a:srgbClr val="0575E6">
                    <a:shade val="50000"/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64A0F0-E4DB-DE45-8300-C1D4AE18147A}"/>
              </a:ext>
            </a:extLst>
          </p:cNvPr>
          <p:cNvSpPr txBox="1"/>
          <p:nvPr/>
        </p:nvSpPr>
        <p:spPr>
          <a:xfrm>
            <a:off x="1822550" y="2381751"/>
            <a:ext cx="374570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20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Copyright issues on AI Outputs</a:t>
            </a:r>
          </a:p>
        </p:txBody>
      </p:sp>
      <p:sp>
        <p:nvSpPr>
          <p:cNvPr id="47" name="육각형 46">
            <a:extLst>
              <a:ext uri="{FF2B5EF4-FFF2-40B4-BE49-F238E27FC236}">
                <a16:creationId xmlns:a16="http://schemas.microsoft.com/office/drawing/2014/main" id="{CB09694E-A2B2-8C2E-B4A7-628EDA841988}"/>
              </a:ext>
            </a:extLst>
          </p:cNvPr>
          <p:cNvSpPr/>
          <p:nvPr/>
        </p:nvSpPr>
        <p:spPr>
          <a:xfrm rot="5400000">
            <a:off x="6450739" y="2336700"/>
            <a:ext cx="598022" cy="515535"/>
          </a:xfrm>
          <a:prstGeom prst="hexagon">
            <a:avLst/>
          </a:prstGeom>
          <a:gradFill flip="none" rotWithShape="1">
            <a:gsLst>
              <a:gs pos="100000">
                <a:srgbClr val="0575E6"/>
              </a:gs>
              <a:gs pos="0">
                <a:srgbClr val="074CDF"/>
              </a:gs>
            </a:gsLst>
            <a:lin ang="13500000" scaled="1"/>
            <a:tileRect/>
          </a:gradFill>
          <a:ln w="38100">
            <a:noFill/>
          </a:ln>
          <a:effectLst>
            <a:outerShdw blurRad="152400" dir="5400000" sx="90000" sy="-19000" rotWithShape="0">
              <a:srgbClr val="0575E6">
                <a:alpha val="6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중고딕" panose="02030600000101010101" pitchFamily="18" charset="-127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0D2557F-A1B1-C10D-6991-A5AB9EDAEBF3}"/>
              </a:ext>
            </a:extLst>
          </p:cNvPr>
          <p:cNvSpPr txBox="1"/>
          <p:nvPr/>
        </p:nvSpPr>
        <p:spPr>
          <a:xfrm>
            <a:off x="6506522" y="2444729"/>
            <a:ext cx="501740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solidFill>
                    <a:srgbClr val="0575E6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02</a:t>
            </a:r>
            <a:endParaRPr kumimoji="0" lang="ko-KR" altLang="en-US" sz="2000" b="0" i="0" u="none" strike="noStrike" kern="1200" cap="none" spc="0" normalizeH="0" baseline="0" noProof="0" dirty="0">
              <a:ln>
                <a:solidFill>
                  <a:srgbClr val="0575E6">
                    <a:shade val="50000"/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C64A0F0-E4DB-DE45-8300-C1D4AE18147A}"/>
              </a:ext>
            </a:extLst>
          </p:cNvPr>
          <p:cNvSpPr txBox="1"/>
          <p:nvPr/>
        </p:nvSpPr>
        <p:spPr>
          <a:xfrm>
            <a:off x="7176366" y="2295456"/>
            <a:ext cx="399274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Copyright Registration for</a:t>
            </a:r>
          </a:p>
          <a:p>
            <a:r>
              <a:rPr lang="en-US" altLang="ko-KR" sz="2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AI Outputs</a:t>
            </a:r>
          </a:p>
        </p:txBody>
      </p: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8102BCA0-70E5-1C77-2886-F1549C87F6BF}"/>
              </a:ext>
            </a:extLst>
          </p:cNvPr>
          <p:cNvGrpSpPr/>
          <p:nvPr/>
        </p:nvGrpSpPr>
        <p:grpSpPr>
          <a:xfrm>
            <a:off x="0" y="1491289"/>
            <a:ext cx="1735348" cy="238384"/>
            <a:chOff x="0" y="1729740"/>
            <a:chExt cx="3657600" cy="182880"/>
          </a:xfrm>
        </p:grpSpPr>
        <p:cxnSp>
          <p:nvCxnSpPr>
            <p:cNvPr id="58" name="직선 연결선 57">
              <a:extLst>
                <a:ext uri="{FF2B5EF4-FFF2-40B4-BE49-F238E27FC236}">
                  <a16:creationId xmlns:a16="http://schemas.microsoft.com/office/drawing/2014/main" id="{68553F69-00DB-2CB1-AB20-AB5FCE87474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21180"/>
              <a:ext cx="36576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연결선 58">
              <a:extLst>
                <a:ext uri="{FF2B5EF4-FFF2-40B4-BE49-F238E27FC236}">
                  <a16:creationId xmlns:a16="http://schemas.microsoft.com/office/drawing/2014/main" id="{69F05742-434B-296A-85C8-04FA53CCC484}"/>
                </a:ext>
              </a:extLst>
            </p:cNvPr>
            <p:cNvCxnSpPr>
              <a:cxnSpLocks/>
            </p:cNvCxnSpPr>
            <p:nvPr/>
          </p:nvCxnSpPr>
          <p:spPr>
            <a:xfrm>
              <a:off x="3657600" y="1729740"/>
              <a:ext cx="0" cy="18288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6481D76F-8A66-E33D-E0F8-1B7412032B84}"/>
              </a:ext>
            </a:extLst>
          </p:cNvPr>
          <p:cNvGrpSpPr/>
          <p:nvPr/>
        </p:nvGrpSpPr>
        <p:grpSpPr>
          <a:xfrm flipH="1">
            <a:off x="10456650" y="1500605"/>
            <a:ext cx="1735349" cy="229067"/>
            <a:chOff x="0" y="1729740"/>
            <a:chExt cx="3657600" cy="182880"/>
          </a:xfrm>
        </p:grpSpPr>
        <p:cxnSp>
          <p:nvCxnSpPr>
            <p:cNvPr id="61" name="직선 연결선 60">
              <a:extLst>
                <a:ext uri="{FF2B5EF4-FFF2-40B4-BE49-F238E27FC236}">
                  <a16:creationId xmlns:a16="http://schemas.microsoft.com/office/drawing/2014/main" id="{997AA604-91F9-8C24-7F48-66357D563FE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21180"/>
              <a:ext cx="36576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직선 연결선 61">
              <a:extLst>
                <a:ext uri="{FF2B5EF4-FFF2-40B4-BE49-F238E27FC236}">
                  <a16:creationId xmlns:a16="http://schemas.microsoft.com/office/drawing/2014/main" id="{584809AC-993B-C9A2-FEDA-4E187D8BD80D}"/>
                </a:ext>
              </a:extLst>
            </p:cNvPr>
            <p:cNvCxnSpPr>
              <a:cxnSpLocks/>
            </p:cNvCxnSpPr>
            <p:nvPr/>
          </p:nvCxnSpPr>
          <p:spPr>
            <a:xfrm>
              <a:off x="3657600" y="1729740"/>
              <a:ext cx="0" cy="18288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2ED91734-2695-2A80-2CE5-3543D2D43BA8}"/>
              </a:ext>
            </a:extLst>
          </p:cNvPr>
          <p:cNvSpPr txBox="1"/>
          <p:nvPr/>
        </p:nvSpPr>
        <p:spPr>
          <a:xfrm>
            <a:off x="1852653" y="1306992"/>
            <a:ext cx="848669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dist"/>
            <a:r>
              <a:rPr kumimoji="0" lang="en-US" altLang="ko-KR" sz="3200" b="0" i="0" u="none" strike="noStrike" kern="1200" cap="none" spc="-70" normalizeH="0" baseline="0" noProof="0" dirty="0">
                <a:ln>
                  <a:solidFill>
                    <a:srgbClr val="0575E6">
                      <a:alpha val="0"/>
                    </a:srgbClr>
                  </a:solidFill>
                </a:ln>
                <a:gradFill>
                  <a:gsLst>
                    <a:gs pos="68000">
                      <a:srgbClr val="06A3DD"/>
                    </a:gs>
                    <a:gs pos="100000">
                      <a:srgbClr val="05C8DC"/>
                    </a:gs>
                    <a:gs pos="15000">
                      <a:srgbClr val="074CDF"/>
                    </a:gs>
                  </a:gsLst>
                  <a:path path="circle">
                    <a:fillToRect r="100000" b="100000"/>
                  </a:path>
                </a:gra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04. </a:t>
            </a:r>
            <a:r>
              <a:rPr lang="en-US" altLang="ko-KR" sz="3200" b="1" spc="-15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575E6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AI Outputs and </a:t>
            </a:r>
            <a:r>
              <a:rPr lang="en-US" altLang="ko-KR" sz="3200" b="1" spc="-15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575E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Copyright Registration</a:t>
            </a:r>
            <a:endParaRPr kumimoji="0" lang="en-US" altLang="ko-KR" sz="3200" b="0" i="0" u="none" strike="noStrike" kern="1200" cap="none" spc="-70" normalizeH="0" baseline="0" noProof="0" dirty="0">
              <a:ln>
                <a:solidFill>
                  <a:srgbClr val="0575E6">
                    <a:alpha val="0"/>
                  </a:srgbClr>
                </a:solidFill>
              </a:ln>
              <a:gradFill>
                <a:gsLst>
                  <a:gs pos="68000">
                    <a:srgbClr val="06A3DD"/>
                  </a:gs>
                  <a:gs pos="100000">
                    <a:srgbClr val="05C8DC"/>
                  </a:gs>
                  <a:gs pos="15000">
                    <a:srgbClr val="074CDF"/>
                  </a:gs>
                </a:gsLst>
                <a:path path="circle">
                  <a:fillToRect r="100000" b="100000"/>
                </a:path>
              </a:gra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7D9DD7EC-FBE4-4A87-A4C2-828CA1FDA942}"/>
              </a:ext>
            </a:extLst>
          </p:cNvPr>
          <p:cNvGrpSpPr/>
          <p:nvPr/>
        </p:nvGrpSpPr>
        <p:grpSpPr>
          <a:xfrm>
            <a:off x="1352811" y="2987464"/>
            <a:ext cx="4509370" cy="1899351"/>
            <a:chOff x="6672099" y="1109914"/>
            <a:chExt cx="3978052" cy="1887159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9177A41-2C44-488F-B41C-70BE90E11559}"/>
                </a:ext>
              </a:extLst>
            </p:cNvPr>
            <p:cNvSpPr txBox="1"/>
            <p:nvPr/>
          </p:nvSpPr>
          <p:spPr>
            <a:xfrm>
              <a:off x="6821393" y="1600305"/>
              <a:ext cx="3748772" cy="733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latinLnBrk="0">
                <a:buFont typeface="Arial" panose="020B0604020202020204" pitchFamily="34" charset="0"/>
                <a:buChar char="•"/>
              </a:pPr>
              <a:r>
                <a:rPr lang="en-US" altLang="ko-KR" sz="1400" spc="-5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중고딕" panose="02030600000101010101" pitchFamily="18" charset="-127"/>
                  <a:cs typeface="Arial" panose="020B0604020202020204" pitchFamily="34" charset="0"/>
                </a:rPr>
                <a:t>As per the current legal interpretation, products created by without human intervention AI are typically not considered copyrightable. 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5C48527-9B02-4069-9CEE-6D7BD5066FB9}"/>
                </a:ext>
              </a:extLst>
            </p:cNvPr>
            <p:cNvSpPr txBox="1"/>
            <p:nvPr/>
          </p:nvSpPr>
          <p:spPr>
            <a:xfrm>
              <a:off x="6834812" y="2263149"/>
              <a:ext cx="3735353" cy="733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latinLnBrk="0">
                <a:buFont typeface="Arial" panose="020B0604020202020204" pitchFamily="34" charset="0"/>
                <a:buChar char="•"/>
              </a:pPr>
              <a:r>
                <a:rPr lang="en-US" altLang="ko-KR" sz="1400" spc="-5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중고딕" panose="02030600000101010101" pitchFamily="18" charset="-127"/>
                  <a:cs typeface="Arial" panose="020B0604020202020204" pitchFamily="34" charset="0"/>
                </a:rPr>
                <a:t>However, if human creativity is added through modification, addition, editing, or arrangement, the work is only partially attributable to that part.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E189FFB-E976-4326-8906-97998A37007D}"/>
                </a:ext>
              </a:extLst>
            </p:cNvPr>
            <p:cNvSpPr txBox="1"/>
            <p:nvPr/>
          </p:nvSpPr>
          <p:spPr>
            <a:xfrm>
              <a:off x="7099713" y="1145329"/>
              <a:ext cx="3550438" cy="2731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latinLnBrk="0">
                <a:lnSpc>
                  <a:spcPct val="120000"/>
                </a:lnSpc>
                <a:defRPr sz="1200" spc="-5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3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defRPr>
              </a:lvl1pPr>
            </a:lstStyle>
            <a:p>
              <a:pPr>
                <a:lnSpc>
                  <a:spcPct val="130000"/>
                </a:lnSpc>
              </a:pPr>
              <a:r>
                <a:rPr lang="en-US" altLang="ko-KR" sz="1600" b="1" spc="0" dirty="0" err="1">
                  <a:ln>
                    <a:solidFill>
                      <a:srgbClr val="0575E6">
                        <a:alpha val="0"/>
                      </a:srgbClr>
                    </a:solidFill>
                  </a:ln>
                  <a:solidFill>
                    <a:srgbClr val="074CDF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Copyrightability</a:t>
              </a:r>
              <a:r>
                <a:rPr lang="en-US" altLang="ko-KR" sz="1600" b="1" spc="0" dirty="0">
                  <a:ln>
                    <a:solidFill>
                      <a:srgbClr val="0575E6">
                        <a:alpha val="0"/>
                      </a:srgbClr>
                    </a:solidFill>
                  </a:ln>
                  <a:solidFill>
                    <a:srgbClr val="074CDF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1600" b="1" spc="0" dirty="0">
                  <a:ln>
                    <a:solidFill>
                      <a:srgbClr val="0575E6">
                        <a:alpha val="0"/>
                      </a:srgbClr>
                    </a:solidFill>
                  </a:ln>
                  <a:solidFill>
                    <a:srgbClr val="074CDF"/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of AI Outputs</a:t>
              </a:r>
            </a:p>
          </p:txBody>
        </p:sp>
        <p:sp>
          <p:nvSpPr>
            <p:cNvPr id="45" name="사각형: 둥근 모서리 10">
              <a:extLst>
                <a:ext uri="{FF2B5EF4-FFF2-40B4-BE49-F238E27FC236}">
                  <a16:creationId xmlns:a16="http://schemas.microsoft.com/office/drawing/2014/main" id="{B7A227D0-2483-460A-8081-4CA759A9E4DF}"/>
                </a:ext>
              </a:extLst>
            </p:cNvPr>
            <p:cNvSpPr/>
            <p:nvPr/>
          </p:nvSpPr>
          <p:spPr>
            <a:xfrm>
              <a:off x="6672099" y="1109914"/>
              <a:ext cx="302187" cy="290015"/>
            </a:xfrm>
            <a:prstGeom prst="roundRect">
              <a:avLst/>
            </a:prstGeom>
            <a:solidFill>
              <a:srgbClr val="074C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72000" rtlCol="0" anchor="ctr"/>
            <a:lstStyle/>
            <a:p>
              <a:pPr algn="ctr"/>
              <a:r>
                <a:rPr lang="en-US" altLang="ko-KR" sz="1400" spc="-150" dirty="0">
                  <a:ln>
                    <a:solidFill>
                      <a:schemeClr val="tx1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01</a:t>
              </a:r>
              <a:endParaRPr lang="ko-KR" altLang="en-US" sz="1400" spc="-150" dirty="0">
                <a:ln>
                  <a:solidFill>
                    <a:schemeClr val="tx1">
                      <a:lumMod val="60000"/>
                      <a:lumOff val="4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72" name="그룹 71">
            <a:extLst>
              <a:ext uri="{FF2B5EF4-FFF2-40B4-BE49-F238E27FC236}">
                <a16:creationId xmlns:a16="http://schemas.microsoft.com/office/drawing/2014/main" id="{909A3CE2-A4CB-4563-884E-A71CD496EBAA}"/>
              </a:ext>
            </a:extLst>
          </p:cNvPr>
          <p:cNvGrpSpPr/>
          <p:nvPr/>
        </p:nvGrpSpPr>
        <p:grpSpPr>
          <a:xfrm>
            <a:off x="1352811" y="4935255"/>
            <a:ext cx="4509369" cy="1458161"/>
            <a:chOff x="6726788" y="4551718"/>
            <a:chExt cx="4101710" cy="1334469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ED8491E-151D-4B38-968B-C9C3E52C29DB}"/>
                </a:ext>
              </a:extLst>
            </p:cNvPr>
            <p:cNvSpPr txBox="1"/>
            <p:nvPr/>
          </p:nvSpPr>
          <p:spPr>
            <a:xfrm>
              <a:off x="6880723" y="4847240"/>
              <a:ext cx="3947775" cy="314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latinLnBrk="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중고딕" panose="02030600000101010101" pitchFamily="18" charset="-127"/>
                  <a:cs typeface="Arial" panose="020B0604020202020204" pitchFamily="34" charset="0"/>
                </a:rPr>
                <a:t>Existing Law do not attribute authorship to AI itself.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A096F095-FFFD-46D0-8E79-F80B3D3417A1}"/>
                </a:ext>
              </a:extLst>
            </p:cNvPr>
            <p:cNvSpPr txBox="1"/>
            <p:nvPr/>
          </p:nvSpPr>
          <p:spPr>
            <a:xfrm>
              <a:off x="6894558" y="5210182"/>
              <a:ext cx="3933940" cy="676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just" latinLnBrk="0">
                <a:buFont typeface="Arial" panose="020B0604020202020204" pitchFamily="34" charset="0"/>
                <a:buChar char="•"/>
              </a:pPr>
              <a:r>
                <a:rPr lang="en-US" altLang="ko-KR" sz="1400" spc="-5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중고딕" panose="02030600000101010101" pitchFamily="18" charset="-127"/>
                  <a:cs typeface="Arial" panose="020B0604020202020204" pitchFamily="34" charset="0"/>
                </a:rPr>
                <a:t>The discussion of authorship or copyright attribution is only relevant when the AI output is recognized as authored by human creativity.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AC426BA-4A6B-46D3-B399-14C3A5403848}"/>
                </a:ext>
              </a:extLst>
            </p:cNvPr>
            <p:cNvSpPr txBox="1"/>
            <p:nvPr/>
          </p:nvSpPr>
          <p:spPr>
            <a:xfrm>
              <a:off x="7176598" y="4551718"/>
              <a:ext cx="3055611" cy="2749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latinLnBrk="0">
                <a:lnSpc>
                  <a:spcPct val="120000"/>
                </a:lnSpc>
                <a:defRPr sz="1200" spc="-5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3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defRPr>
              </a:lvl1pPr>
            </a:lstStyle>
            <a:p>
              <a:pPr>
                <a:lnSpc>
                  <a:spcPct val="130000"/>
                </a:lnSpc>
              </a:pPr>
              <a:r>
                <a:rPr lang="en-US" altLang="ko-KR" sz="1600" b="1" spc="0" dirty="0">
                  <a:ln>
                    <a:solidFill>
                      <a:srgbClr val="0575E6">
                        <a:alpha val="0"/>
                      </a:srgbClr>
                    </a:solidFill>
                  </a:ln>
                  <a:solidFill>
                    <a:srgbClr val="074CDF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Authorship</a:t>
              </a:r>
              <a:r>
                <a:rPr lang="en-US" altLang="ko-KR" sz="1600" b="1" spc="0" dirty="0">
                  <a:ln>
                    <a:solidFill>
                      <a:srgbClr val="0575E6">
                        <a:alpha val="0"/>
                      </a:srgbClr>
                    </a:solidFill>
                  </a:ln>
                  <a:solidFill>
                    <a:srgbClr val="074CDF"/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 of AI Outputs</a:t>
              </a:r>
              <a:endParaRPr lang="en-US" altLang="ko-KR" sz="2000" b="1" spc="0" dirty="0">
                <a:ln>
                  <a:solidFill>
                    <a:srgbClr val="0575E6">
                      <a:alpha val="0"/>
                    </a:srgbClr>
                  </a:solidFill>
                </a:ln>
                <a:solidFill>
                  <a:srgbClr val="074CDF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76" name="사각형: 둥근 모서리 10">
              <a:extLst>
                <a:ext uri="{FF2B5EF4-FFF2-40B4-BE49-F238E27FC236}">
                  <a16:creationId xmlns:a16="http://schemas.microsoft.com/office/drawing/2014/main" id="{9C6DE3B0-1E26-416A-86DD-6F38B411853C}"/>
                </a:ext>
              </a:extLst>
            </p:cNvPr>
            <p:cNvSpPr/>
            <p:nvPr/>
          </p:nvSpPr>
          <p:spPr>
            <a:xfrm>
              <a:off x="6726788" y="4551994"/>
              <a:ext cx="302187" cy="290015"/>
            </a:xfrm>
            <a:prstGeom prst="roundRect">
              <a:avLst/>
            </a:prstGeom>
            <a:solidFill>
              <a:srgbClr val="074C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72000" rtlCol="0" anchor="ctr"/>
            <a:lstStyle/>
            <a:p>
              <a:pPr algn="ctr"/>
              <a:r>
                <a:rPr lang="en-US" altLang="ko-KR" sz="1400" spc="-150" dirty="0">
                  <a:ln>
                    <a:solidFill>
                      <a:schemeClr val="tx1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02</a:t>
              </a:r>
              <a:endParaRPr lang="ko-KR" altLang="en-US" sz="1400" spc="-150" dirty="0">
                <a:ln>
                  <a:solidFill>
                    <a:schemeClr val="tx1">
                      <a:lumMod val="60000"/>
                      <a:lumOff val="4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77" name="그룹 76">
            <a:extLst>
              <a:ext uri="{FF2B5EF4-FFF2-40B4-BE49-F238E27FC236}">
                <a16:creationId xmlns:a16="http://schemas.microsoft.com/office/drawing/2014/main" id="{126C6125-73CC-4C8E-9C03-E593CF8F14FB}"/>
              </a:ext>
            </a:extLst>
          </p:cNvPr>
          <p:cNvGrpSpPr/>
          <p:nvPr/>
        </p:nvGrpSpPr>
        <p:grpSpPr>
          <a:xfrm>
            <a:off x="6506521" y="3032344"/>
            <a:ext cx="4755477" cy="3412245"/>
            <a:chOff x="6782337" y="2427969"/>
            <a:chExt cx="3921152" cy="370846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6AB7CEB-0F24-4AD8-B3DB-B2A3AFAD1585}"/>
                </a:ext>
              </a:extLst>
            </p:cNvPr>
            <p:cNvSpPr txBox="1"/>
            <p:nvPr/>
          </p:nvSpPr>
          <p:spPr>
            <a:xfrm>
              <a:off x="6796707" y="3173218"/>
              <a:ext cx="3830190" cy="568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just" latinLnBrk="0"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중고딕" panose="02030600000101010101" pitchFamily="18" charset="-127"/>
                  <a:cs typeface="Arial" panose="020B0604020202020204" pitchFamily="34" charset="0"/>
                </a:rPr>
                <a:t>It is not possible for generative AI outputs that lack discernible human creative input in their expression.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9D3063A-C69B-44BC-8BC7-6AF4C2C858DB}"/>
                </a:ext>
              </a:extLst>
            </p:cNvPr>
            <p:cNvSpPr txBox="1"/>
            <p:nvPr/>
          </p:nvSpPr>
          <p:spPr>
            <a:xfrm>
              <a:off x="6809250" y="3687340"/>
              <a:ext cx="3817648" cy="1036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just" latinLnBrk="0"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중고딕" panose="02030600000101010101" pitchFamily="18" charset="-127"/>
                  <a:cs typeface="Arial" panose="020B0604020202020204" pitchFamily="34" charset="0"/>
                </a:rPr>
                <a:t>However, if the AI outputs are creatively modified, increased, or decreased by humans, and the additional works are recognized as copyrightable, copyright registration is possible.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685556A-3549-43FC-96B0-35F2F9E1687F}"/>
                </a:ext>
              </a:extLst>
            </p:cNvPr>
            <p:cNvSpPr txBox="1"/>
            <p:nvPr/>
          </p:nvSpPr>
          <p:spPr>
            <a:xfrm>
              <a:off x="6809250" y="4605223"/>
              <a:ext cx="3817648" cy="802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just" latinLnBrk="0"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중고딕" panose="02030600000101010101" pitchFamily="18" charset="-127"/>
                  <a:cs typeface="Arial" panose="020B0604020202020204" pitchFamily="34" charset="0"/>
                </a:rPr>
                <a:t>Additionally, if there is creativity in the selection and arrangement of the outputs, rather than the AI outputs themselves, they can be registered as editorial works.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AA51B2D-BFB0-4673-8649-ED1B90B8A99A}"/>
                </a:ext>
              </a:extLst>
            </p:cNvPr>
            <p:cNvSpPr txBox="1"/>
            <p:nvPr/>
          </p:nvSpPr>
          <p:spPr>
            <a:xfrm>
              <a:off x="6782337" y="2427969"/>
              <a:ext cx="3921152" cy="7526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latinLnBrk="0">
                <a:lnSpc>
                  <a:spcPct val="120000"/>
                </a:lnSpc>
                <a:defRPr sz="1200" spc="-5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3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en-US" altLang="ko-KR" sz="1600" spc="0" dirty="0">
                  <a:ln>
                    <a:solidFill>
                      <a:srgbClr val="0575E6">
                        <a:alpha val="0"/>
                      </a:srgbClr>
                    </a:solidFill>
                  </a:ln>
                  <a:solidFill>
                    <a:srgbClr val="074CDF"/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Copyright registration is only applicable to creative works that </a:t>
              </a:r>
              <a:r>
                <a:rPr lang="en-US" altLang="ko-KR" sz="1600" spc="0" dirty="0">
                  <a:ln>
                    <a:solidFill>
                      <a:srgbClr val="0575E6">
                        <a:alpha val="0"/>
                      </a:srgbClr>
                    </a:solidFill>
                  </a:ln>
                  <a:solidFill>
                    <a:srgbClr val="074CDF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express human ideas or emotions</a:t>
              </a:r>
              <a:r>
                <a:rPr lang="en-US" altLang="ko-KR" sz="1800" spc="0" dirty="0">
                  <a:ln>
                    <a:solidFill>
                      <a:srgbClr val="0575E6">
                        <a:alpha val="0"/>
                      </a:srgbClr>
                    </a:solidFill>
                  </a:ln>
                  <a:solidFill>
                    <a:srgbClr val="074CDF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.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DDCDF50F-E888-489F-9B0D-B432648CF66A}"/>
                </a:ext>
              </a:extLst>
            </p:cNvPr>
            <p:cNvSpPr txBox="1"/>
            <p:nvPr/>
          </p:nvSpPr>
          <p:spPr>
            <a:xfrm>
              <a:off x="6830547" y="5333642"/>
              <a:ext cx="3796351" cy="802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just" latinLnBrk="0"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중고딕" panose="02030600000101010101" pitchFamily="18" charset="-127"/>
                  <a:cs typeface="Arial" panose="020B0604020202020204" pitchFamily="34" charset="0"/>
                </a:rPr>
                <a:t>An author is the person who creates a work, so an AI that is not a human or legal entity cannot be an author, so an AI cannot be registered as an author.</a:t>
              </a:r>
            </a:p>
          </p:txBody>
        </p:sp>
      </p:grpSp>
      <p:sp>
        <p:nvSpPr>
          <p:cNvPr id="37" name="사각형: 잘린 한쪽 모서리 36">
            <a:extLst>
              <a:ext uri="{FF2B5EF4-FFF2-40B4-BE49-F238E27FC236}">
                <a16:creationId xmlns:a16="http://schemas.microsoft.com/office/drawing/2014/main" id="{F0BF5068-0222-4C3A-B1DB-B4136EA45780}"/>
              </a:ext>
            </a:extLst>
          </p:cNvPr>
          <p:cNvSpPr/>
          <p:nvPr/>
        </p:nvSpPr>
        <p:spPr>
          <a:xfrm rot="10800000" flipH="1">
            <a:off x="572143" y="0"/>
            <a:ext cx="85097" cy="1062710"/>
          </a:xfrm>
          <a:prstGeom prst="snip1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2169BF5-C94E-4EEF-8BB7-0F4AEFB7A010}"/>
              </a:ext>
            </a:extLst>
          </p:cNvPr>
          <p:cNvSpPr txBox="1"/>
          <p:nvPr/>
        </p:nvSpPr>
        <p:spPr>
          <a:xfrm>
            <a:off x="850730" y="296795"/>
            <a:ext cx="6279283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0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68000">
                      <a:srgbClr val="06A3DD"/>
                    </a:gs>
                    <a:gs pos="100000">
                      <a:srgbClr val="05C8DC"/>
                    </a:gs>
                    <a:gs pos="15000">
                      <a:srgbClr val="074CDF"/>
                    </a:gs>
                  </a:gsLst>
                  <a:path path="circle">
                    <a:fillToRect r="100000" b="100000"/>
                  </a:path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Copyright Guide for Generative AI</a:t>
            </a:r>
          </a:p>
        </p:txBody>
      </p:sp>
    </p:spTree>
    <p:extLst>
      <p:ext uri="{BB962C8B-B14F-4D97-AF65-F5344CB8AC3E}">
        <p14:creationId xmlns:p14="http://schemas.microsoft.com/office/powerpoint/2010/main" val="4115273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사용자 지정 4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575E6"/>
      </a:accent1>
      <a:accent2>
        <a:srgbClr val="021B7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사용자 지정 4">
      <a:majorFont>
        <a:latin typeface="나눔스퀘어 ExtraBold"/>
        <a:ea typeface="나눔스퀘어 ExtraBold"/>
        <a:cs typeface=""/>
      </a:majorFont>
      <a:minorFont>
        <a:latin typeface="나눔스퀘어"/>
        <a:ea typeface="나눔스퀘어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사용자 지정 4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0575E6"/>
    </a:accent1>
    <a:accent2>
      <a:srgbClr val="021B7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4292</TotalTime>
  <Words>1170</Words>
  <Application>Microsoft Office PowerPoint</Application>
  <PresentationFormat>Widescreen</PresentationFormat>
  <Paragraphs>145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HY중고딕</vt:lpstr>
      <vt:lpstr>맑은 고딕</vt:lpstr>
      <vt:lpstr>HY견고딕</vt:lpstr>
      <vt:lpstr>Arial</vt:lpstr>
      <vt:lpstr>나눔스퀘어</vt:lpstr>
      <vt:lpstr>Calibri</vt:lpstr>
      <vt:lpstr>나눔스퀘어 ExtraBold</vt:lpstr>
      <vt:lpstr>Tahoma</vt:lpstr>
      <vt:lpstr>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Josh Hong</dc:creator>
  <cp:lastModifiedBy>MONTI Maria Sol</cp:lastModifiedBy>
  <cp:revision>434</cp:revision>
  <cp:lastPrinted>2024-03-13T16:32:56Z</cp:lastPrinted>
  <dcterms:created xsi:type="dcterms:W3CDTF">2023-10-17T01:13:13Z</dcterms:created>
  <dcterms:modified xsi:type="dcterms:W3CDTF">2024-03-13T16:34:48Z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fc084f7-b690-4c43-8ee6-d475b6d3461d_Enabled">
    <vt:lpwstr>true</vt:lpwstr>
  </property>
  <property fmtid="{D5CDD505-2E9C-101B-9397-08002B2CF9AE}" pid="3" name="MSIP_Label_bfc084f7-b690-4c43-8ee6-d475b6d3461d_SetDate">
    <vt:lpwstr>2024-03-13T16:34:41Z</vt:lpwstr>
  </property>
  <property fmtid="{D5CDD505-2E9C-101B-9397-08002B2CF9AE}" pid="4" name="MSIP_Label_bfc084f7-b690-4c43-8ee6-d475b6d3461d_Method">
    <vt:lpwstr>Standard</vt:lpwstr>
  </property>
  <property fmtid="{D5CDD505-2E9C-101B-9397-08002B2CF9AE}" pid="5" name="MSIP_Label_bfc084f7-b690-4c43-8ee6-d475b6d3461d_Name">
    <vt:lpwstr>FOR OFFICIAL USE ONLY</vt:lpwstr>
  </property>
  <property fmtid="{D5CDD505-2E9C-101B-9397-08002B2CF9AE}" pid="6" name="MSIP_Label_bfc084f7-b690-4c43-8ee6-d475b6d3461d_SiteId">
    <vt:lpwstr>faa31b06-8ccc-48c9-867f-f7510dd11c02</vt:lpwstr>
  </property>
  <property fmtid="{D5CDD505-2E9C-101B-9397-08002B2CF9AE}" pid="7" name="MSIP_Label_bfc084f7-b690-4c43-8ee6-d475b6d3461d_ActionId">
    <vt:lpwstr>05f7ce2f-e9fa-4173-92a4-a658462c6de0</vt:lpwstr>
  </property>
  <property fmtid="{D5CDD505-2E9C-101B-9397-08002B2CF9AE}" pid="8" name="MSIP_Label_bfc084f7-b690-4c43-8ee6-d475b6d3461d_ContentBits">
    <vt:lpwstr>2</vt:lpwstr>
  </property>
</Properties>
</file>