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4" r:id="rId5"/>
    <p:sldId id="354" r:id="rId6"/>
    <p:sldId id="281" r:id="rId7"/>
    <p:sldId id="353" r:id="rId8"/>
    <p:sldId id="2088198257" r:id="rId9"/>
    <p:sldId id="345" r:id="rId10"/>
    <p:sldId id="346" r:id="rId11"/>
    <p:sldId id="352" r:id="rId12"/>
    <p:sldId id="285" r:id="rId13"/>
    <p:sldId id="283" r:id="rId14"/>
    <p:sldId id="262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CIA FIGUEROA Alicia" initials="GFA" lastIdx="1" clrIdx="0">
    <p:extLst>
      <p:ext uri="{19B8F6BF-5375-455C-9EA6-DF929625EA0E}">
        <p15:presenceInfo xmlns:p15="http://schemas.microsoft.com/office/powerpoint/2012/main" userId="S::Alicia.GARCIA@euipo.europa.eu::235a65ee-ab99-407f-860e-9dd07be04f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46265"/>
    <a:srgbClr val="024DA1"/>
    <a:srgbClr val="0D4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4" autoAdjust="0"/>
    <p:restoredTop sz="81781" autoAdjust="0"/>
  </p:normalViewPr>
  <p:slideViewPr>
    <p:cSldViewPr snapToGrid="0" snapToObjects="1">
      <p:cViewPr varScale="1">
        <p:scale>
          <a:sx n="89" d="100"/>
          <a:sy n="89" d="100"/>
        </p:scale>
        <p:origin x="25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51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80CCF-F457-E779-C664-2999341FBF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B470F-9133-18C7-42A7-06D2160869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D8FB0-4708-6C41-8050-1DE09C27814F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D4095-2684-CD19-80FE-7209CAAB34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C5DB1-3E16-544D-889F-BCDA06023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F0253-DFF2-AB49-AC29-EC2968CCD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5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03C89-0F0C-FC49-8F7F-427CF9242C82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FF499-47BD-3C46-A072-557BBA643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4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FF499-47BD-3C46-A072-557BBA643A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FF499-47BD-3C46-A072-557BBA643A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9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0271e4ba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80271e4ba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623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Carlos /Fernando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F1AEE-5E1F-487E-80EB-FA1E6EDC6334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67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0271e4ba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80271e4ba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6238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0271e4ba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80271e4ba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1937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0271e4ba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0271e4ba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168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3FA2F-9E25-5F14-4D1C-DBA980C3D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5AFEAFD-D46F-60C8-AF52-E69E4EC78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79B9787-56CF-8B85-3847-D1372EA00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374E4B-53F2-793C-2AD1-1DAF2E49C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FF499-47BD-3C46-A072-557BBA643A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84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FF499-47BD-3C46-A072-557BBA643A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73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305703B8-C998-4CD3-D6F2-8D76C205319C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652210" y="793273"/>
            <a:ext cx="8103428" cy="2617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/>
              <a:t>Click to edit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9F76297-E87A-37BB-AB56-ADD31EF2334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2210" y="1193361"/>
            <a:ext cx="8103428" cy="3401262"/>
          </a:xfrm>
        </p:spPr>
        <p:txBody>
          <a:bodyPr/>
          <a:lstStyle>
            <a:lvl1pPr marL="360000" indent="-360000">
              <a:spcBef>
                <a:spcPts val="0"/>
              </a:spcBef>
              <a:buClr>
                <a:srgbClr val="024DA1"/>
              </a:buClr>
              <a:buFont typeface="Symbol" panose="05050102010706020507" pitchFamily="18" charset="2"/>
              <a:buChar char="·"/>
              <a:defRPr>
                <a:solidFill>
                  <a:schemeClr val="tx2"/>
                </a:solidFill>
                <a:latin typeface="+mn-lt"/>
              </a:defRPr>
            </a:lvl1pPr>
            <a:lvl2pPr marL="720000" indent="-360000">
              <a:spcBef>
                <a:spcPts val="0"/>
              </a:spcBef>
              <a:buClr>
                <a:srgbClr val="024DA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  <a:latin typeface="+mn-lt"/>
              </a:defRPr>
            </a:lvl2pPr>
            <a:lvl3pPr marL="1080000" indent="-360000">
              <a:spcBef>
                <a:spcPts val="0"/>
              </a:spcBef>
              <a:buClr>
                <a:srgbClr val="024DA1"/>
              </a:buClr>
              <a:buFont typeface="Arial" panose="020B0604020202020204" pitchFamily="34" charset="0"/>
              <a:buChar char="—"/>
              <a:defRPr>
                <a:solidFill>
                  <a:schemeClr val="tx2"/>
                </a:solidFill>
                <a:latin typeface="+mn-lt"/>
              </a:defRPr>
            </a:lvl3pPr>
            <a:lvl4pPr marL="1440000" indent="-360000">
              <a:spcBef>
                <a:spcPts val="0"/>
              </a:spcBef>
              <a:buClr>
                <a:srgbClr val="024DA1"/>
              </a:buClr>
              <a:buFont typeface="Symbol" panose="05050102010706020507" pitchFamily="18" charset="2"/>
              <a:buChar char="·"/>
              <a:defRPr>
                <a:solidFill>
                  <a:schemeClr val="tx2"/>
                </a:solidFill>
                <a:latin typeface="+mn-lt"/>
              </a:defRPr>
            </a:lvl4pPr>
            <a:lvl5pPr marL="1800000" indent="-360000">
              <a:spcBef>
                <a:spcPts val="0"/>
              </a:spcBef>
              <a:buClr>
                <a:srgbClr val="024DA1"/>
              </a:buClr>
              <a:buFont typeface="Arial" panose="020B0604020202020204" pitchFamily="34" charset="0"/>
              <a:buChar char="○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Click to edit text. NB: When adding new slides, please ensure language settings are set to the language of the presentation (select text boxes, go to Review tab &gt; Language &gt; Set Proofing Language &gt; select required language).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BC3B47-1BD8-DC7C-9E57-4A16D24E68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2587" y="379369"/>
            <a:ext cx="6873051" cy="261786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6242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1_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457200" y="205979"/>
            <a:ext cx="8229600" cy="438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09025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0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10" y="1193361"/>
            <a:ext cx="8103427" cy="340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AFB3871-D6C2-DF26-6C64-D55F2F7C7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10" y="793273"/>
            <a:ext cx="8103428" cy="2617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1990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 spc="-7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0"/>
        </a:spcBef>
        <a:buClr>
          <a:srgbClr val="024DA1"/>
        </a:buClr>
        <a:buFont typeface="Symbol" panose="05050102010706020507" pitchFamily="18" charset="2"/>
        <a:buChar char="·"/>
        <a:defRPr lang="en-US" sz="1300" b="0" kern="1100" spc="-50" dirty="0">
          <a:solidFill>
            <a:schemeClr val="tx2"/>
          </a:solidFill>
          <a:latin typeface="+mn-lt"/>
          <a:ea typeface="Open Sans" panose="020B0606030504020204" pitchFamily="34" charset="0"/>
          <a:cs typeface="Arial"/>
        </a:defRPr>
      </a:lvl1pPr>
      <a:lvl2pPr marL="720000" indent="-360000" algn="l" defTabSz="457200" rtl="0" eaLnBrk="1" latinLnBrk="0" hangingPunct="1">
        <a:spcBef>
          <a:spcPts val="0"/>
        </a:spcBef>
        <a:buClr>
          <a:srgbClr val="024DA1"/>
        </a:buClr>
        <a:buFont typeface="Arial" panose="020B0604020202020204" pitchFamily="34" charset="0"/>
        <a:buChar char="○"/>
        <a:defRPr lang="en-US" sz="1300" kern="1100" spc="-50" dirty="0">
          <a:solidFill>
            <a:schemeClr val="tx2"/>
          </a:solidFill>
          <a:latin typeface="+mn-lt"/>
          <a:ea typeface="Open Sans" panose="020B0606030504020204" pitchFamily="34" charset="0"/>
          <a:cs typeface="Arial"/>
        </a:defRPr>
      </a:lvl2pPr>
      <a:lvl3pPr marL="1080000" indent="-360000" algn="l" defTabSz="457200" rtl="0" eaLnBrk="1" latinLnBrk="0" hangingPunct="1">
        <a:spcBef>
          <a:spcPts val="0"/>
        </a:spcBef>
        <a:buClr>
          <a:srgbClr val="024DA1"/>
        </a:buClr>
        <a:buFont typeface="Arial" panose="020B0604020202020204" pitchFamily="34" charset="0"/>
        <a:buChar char="—"/>
        <a:defRPr sz="1300" kern="1200" spc="-50" baseline="0">
          <a:solidFill>
            <a:schemeClr val="tx2"/>
          </a:solidFill>
          <a:latin typeface="+mn-lt"/>
          <a:ea typeface="+mn-ea"/>
          <a:cs typeface="+mn-cs"/>
        </a:defRPr>
      </a:lvl3pPr>
      <a:lvl4pPr marL="1440000" indent="-360000" algn="l" defTabSz="457200" rtl="0" eaLnBrk="1" latinLnBrk="0" hangingPunct="1">
        <a:spcBef>
          <a:spcPts val="0"/>
        </a:spcBef>
        <a:buClr>
          <a:srgbClr val="024DA1"/>
        </a:buClr>
        <a:buFont typeface="Symbol" panose="05050102010706020507" pitchFamily="18" charset="2"/>
        <a:buChar char="·"/>
        <a:defRPr sz="1300" kern="1200" spc="-50" baseline="0">
          <a:solidFill>
            <a:schemeClr val="tx2"/>
          </a:solidFill>
          <a:latin typeface="+mn-lt"/>
          <a:ea typeface="+mn-ea"/>
          <a:cs typeface="+mn-cs"/>
        </a:defRPr>
      </a:lvl4pPr>
      <a:lvl5pPr marL="1800000" indent="-360000" algn="l" defTabSz="457200" rtl="0" eaLnBrk="1" latinLnBrk="0" hangingPunct="1">
        <a:spcBef>
          <a:spcPts val="0"/>
        </a:spcBef>
        <a:buClr>
          <a:srgbClr val="024DA1"/>
        </a:buClr>
        <a:buFont typeface="Arial" panose="020B0604020202020204" pitchFamily="34" charset="0"/>
        <a:buChar char="○"/>
        <a:defRPr sz="1300" kern="1200" spc="-5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U_IPO" TargetMode="External"/><Relationship Id="rId7" Type="http://schemas.openxmlformats.org/officeDocument/2006/relationships/hyperlink" Target="https://www.youtube.com/euipo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euipo/" TargetMode="External"/><Relationship Id="rId5" Type="http://schemas.openxmlformats.org/officeDocument/2006/relationships/hyperlink" Target="https://www.facebook.com/EUIPO.eu" TargetMode="External"/><Relationship Id="rId4" Type="http://schemas.openxmlformats.org/officeDocument/2006/relationships/hyperlink" Target="https://www.linkedin.com/company/euip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8EEA48-3ADD-C864-8162-A0F65D0D1D51}"/>
              </a:ext>
            </a:extLst>
          </p:cNvPr>
          <p:cNvSpPr txBox="1">
            <a:spLocks/>
          </p:cNvSpPr>
          <p:nvPr/>
        </p:nvSpPr>
        <p:spPr>
          <a:xfrm>
            <a:off x="810383" y="2203061"/>
            <a:ext cx="7795278" cy="40044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 spc="-7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spc="-150" dirty="0">
                <a:solidFill>
                  <a:schemeClr val="tx2"/>
                </a:solidFill>
                <a:latin typeface="Arial"/>
                <a:ea typeface="Open Sans Semibold" panose="020B0706030804020204" pitchFamily="34" charset="0"/>
                <a:cs typeface="Arial"/>
              </a:rPr>
              <a:t>Training the Machines: Bytes, Rights and the Copyright Conundrum</a:t>
            </a:r>
            <a:endParaRPr lang="en-GB" sz="2500" spc="-150" dirty="0">
              <a:solidFill>
                <a:schemeClr val="tx2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AA12BBA-36D4-7669-5675-A36D328862B4}"/>
              </a:ext>
            </a:extLst>
          </p:cNvPr>
          <p:cNvSpPr txBox="1">
            <a:spLocks/>
          </p:cNvSpPr>
          <p:nvPr/>
        </p:nvSpPr>
        <p:spPr>
          <a:xfrm>
            <a:off x="919239" y="2797127"/>
            <a:ext cx="7771190" cy="5593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400" spc="-80" dirty="0">
                <a:solidFill>
                  <a:schemeClr val="tx2"/>
                </a:solidFill>
                <a:latin typeface="Arial"/>
                <a:ea typeface="Open Sans Light" panose="020B0306030504020204" pitchFamily="34" charset="0"/>
                <a:cs typeface="Arial"/>
              </a:rPr>
              <a:t>Carlos Luna García</a:t>
            </a:r>
          </a:p>
          <a:p>
            <a:pPr algn="r"/>
            <a:r>
              <a:rPr lang="en-GB" sz="1400" spc="-80" dirty="0">
                <a:solidFill>
                  <a:schemeClr val="tx2"/>
                </a:solidFill>
                <a:latin typeface="Arial"/>
                <a:ea typeface="Open Sans Light" panose="020B0306030504020204" pitchFamily="34" charset="0"/>
                <a:cs typeface="Arial"/>
              </a:rPr>
              <a:t>New Technologies Service</a:t>
            </a:r>
          </a:p>
          <a:p>
            <a:pPr algn="r"/>
            <a:r>
              <a:rPr lang="en-GB" sz="1400" spc="-80" dirty="0">
                <a:solidFill>
                  <a:schemeClr val="tx2"/>
                </a:solidFill>
                <a:latin typeface="Arial"/>
                <a:ea typeface="Open Sans Light" panose="020B0306030504020204" pitchFamily="34" charset="0"/>
                <a:cs typeface="Arial"/>
              </a:rPr>
              <a:t>Digital Transformation Department</a:t>
            </a:r>
          </a:p>
          <a:p>
            <a:pPr algn="r"/>
            <a:r>
              <a:rPr lang="en-GB" sz="1400" spc="-80" dirty="0">
                <a:solidFill>
                  <a:schemeClr val="tx2"/>
                </a:solidFill>
                <a:latin typeface="Arial"/>
                <a:ea typeface="Open Sans Light" panose="020B0306030504020204" pitchFamily="34" charset="0"/>
                <a:cs typeface="Arial"/>
              </a:rPr>
              <a:t>March 13-14, 2024</a:t>
            </a:r>
          </a:p>
        </p:txBody>
      </p:sp>
    </p:spTree>
    <p:extLst>
      <p:ext uri="{BB962C8B-B14F-4D97-AF65-F5344CB8AC3E}">
        <p14:creationId xmlns:p14="http://schemas.microsoft.com/office/powerpoint/2010/main" val="303743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B7E355-43F0-3FFC-1A55-6A5ABCEF8BF9}"/>
              </a:ext>
            </a:extLst>
          </p:cNvPr>
          <p:cNvGrpSpPr/>
          <p:nvPr/>
        </p:nvGrpSpPr>
        <p:grpSpPr>
          <a:xfrm>
            <a:off x="295950" y="758252"/>
            <a:ext cx="8728674" cy="3690814"/>
            <a:chOff x="243876" y="1278228"/>
            <a:chExt cx="8728674" cy="3690814"/>
          </a:xfrm>
        </p:grpSpPr>
        <p:pic>
          <p:nvPicPr>
            <p:cNvPr id="6" name="Gráfico 5" descr="Hombre programador con relleno sólido">
              <a:extLst>
                <a:ext uri="{FF2B5EF4-FFF2-40B4-BE49-F238E27FC236}">
                  <a16:creationId xmlns:a16="http://schemas.microsoft.com/office/drawing/2014/main" id="{EA4CB433-813B-BDB1-9B7B-2230AE0F6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3876" y="1465445"/>
              <a:ext cx="864896" cy="864896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5EC1C9A-FB3B-35EB-3D74-F66DDDA0E8D9}"/>
                </a:ext>
              </a:extLst>
            </p:cNvPr>
            <p:cNvSpPr txBox="1"/>
            <p:nvPr/>
          </p:nvSpPr>
          <p:spPr>
            <a:xfrm>
              <a:off x="1227130" y="1420840"/>
              <a:ext cx="21657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Create and maintain updated </a:t>
              </a:r>
              <a:r>
                <a:rPr lang="en-GB" sz="1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technical documentation</a:t>
              </a:r>
              <a:r>
                <a:rPr lang="en-GB" sz="14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 the model, detailing its </a:t>
              </a:r>
              <a:r>
                <a:rPr lang="en-GB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training</a:t>
              </a: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GB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testing processes </a:t>
              </a: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evaluation </a:t>
              </a:r>
              <a:r>
                <a:rPr lang="en-GB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results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8A2DCD6-BA90-8474-232C-281E483B7DBC}"/>
                </a:ext>
              </a:extLst>
            </p:cNvPr>
            <p:cNvSpPr txBox="1"/>
            <p:nvPr/>
          </p:nvSpPr>
          <p:spPr>
            <a:xfrm>
              <a:off x="1227130" y="3241999"/>
              <a:ext cx="216577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Create, update, and provide </a:t>
              </a:r>
              <a:r>
                <a:rPr lang="en-GB" sz="1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accessible information and documentation </a:t>
              </a: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 AI system providers intending to integrate the GPAI model</a:t>
              </a:r>
            </a:p>
          </p:txBody>
        </p:sp>
        <p:pic>
          <p:nvPicPr>
            <p:cNvPr id="13" name="Gráfico 12" descr="Documento con relleno sólido">
              <a:extLst>
                <a:ext uri="{FF2B5EF4-FFF2-40B4-BE49-F238E27FC236}">
                  <a16:creationId xmlns:a16="http://schemas.microsoft.com/office/drawing/2014/main" id="{00C341E9-4E25-3C38-DBE2-A0E2E6B4B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5950" y="3661842"/>
              <a:ext cx="760747" cy="760747"/>
            </a:xfrm>
            <a:prstGeom prst="rect">
              <a:avLst/>
            </a:prstGeom>
          </p:spPr>
        </p:pic>
        <p:pic>
          <p:nvPicPr>
            <p:cNvPr id="15" name="Gráfico 14" descr="Pantalla táctil con relleno sólido">
              <a:extLst>
                <a:ext uri="{FF2B5EF4-FFF2-40B4-BE49-F238E27FC236}">
                  <a16:creationId xmlns:a16="http://schemas.microsoft.com/office/drawing/2014/main" id="{E14C432E-4BFD-9F06-6768-528DB546E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42551" y="1465445"/>
              <a:ext cx="864896" cy="864896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26F8DDA-5D8B-0390-FDA8-ED10ADA26CD1}"/>
                </a:ext>
              </a:extLst>
            </p:cNvPr>
            <p:cNvSpPr txBox="1"/>
            <p:nvPr/>
          </p:nvSpPr>
          <p:spPr>
            <a:xfrm>
              <a:off x="6643427" y="1278228"/>
              <a:ext cx="216577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Establish a </a:t>
              </a:r>
              <a:r>
                <a:rPr lang="en-GB" sz="1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copyright policy </a:t>
              </a: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that adheres to Union copyright law, including the identification and respect of </a:t>
              </a:r>
              <a:r>
                <a:rPr lang="en-GB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rights reservations </a:t>
              </a: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outlined in Article 4(3) of </a:t>
              </a:r>
              <a:r>
                <a:rPr lang="en-GB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Directive (EU) 2019/790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C8ACE880-1354-785A-2680-AA7977560F46}"/>
                </a:ext>
              </a:extLst>
            </p:cNvPr>
            <p:cNvSpPr txBox="1"/>
            <p:nvPr/>
          </p:nvSpPr>
          <p:spPr>
            <a:xfrm>
              <a:off x="6682275" y="3349720"/>
              <a:ext cx="229027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Create and publish a </a:t>
              </a:r>
              <a:r>
                <a:rPr lang="en-US" sz="1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detailed summary </a:t>
              </a:r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 the </a:t>
              </a:r>
              <a:r>
                <a:rPr lang="en-US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training data </a:t>
              </a:r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used for the GPAI model, following a template provided by the AI Office</a:t>
              </a:r>
              <a:endParaRPr lang="es-E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Gráfico 20" descr="Portapapeles comprobado con relleno sólido">
              <a:extLst>
                <a:ext uri="{FF2B5EF4-FFF2-40B4-BE49-F238E27FC236}">
                  <a16:creationId xmlns:a16="http://schemas.microsoft.com/office/drawing/2014/main" id="{A9CEFD7E-1485-8647-29B7-D82B72033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16454" y="3611212"/>
              <a:ext cx="862005" cy="862005"/>
            </a:xfrm>
            <a:prstGeom prst="rect">
              <a:avLst/>
            </a:prstGeom>
          </p:spPr>
        </p:pic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E027F007-68E7-EB95-3788-B8A39120E915}"/>
                </a:ext>
              </a:extLst>
            </p:cNvPr>
            <p:cNvSpPr/>
            <p:nvPr/>
          </p:nvSpPr>
          <p:spPr>
            <a:xfrm>
              <a:off x="3908343" y="1448888"/>
              <a:ext cx="1736170" cy="323596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>
                <a:lnSpc>
                  <a:spcPct val="150000"/>
                </a:lnSpc>
                <a:buNone/>
              </a:pPr>
              <a:r>
                <a:rPr lang="es-ES" sz="1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Not</a:t>
              </a:r>
              <a:r>
                <a:rPr lang="es-E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aplicable </a:t>
              </a:r>
              <a:r>
                <a:rPr lang="es-ES" sz="1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</a:t>
              </a:r>
              <a:r>
                <a:rPr lang="es-E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providers</a:t>
              </a:r>
              <a:r>
                <a:rPr lang="es-E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es-E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AI </a:t>
              </a:r>
              <a:r>
                <a:rPr lang="es-ES" sz="1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models</a:t>
              </a:r>
              <a:r>
                <a:rPr lang="es-E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published</a:t>
              </a:r>
              <a:r>
                <a:rPr lang="es-E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under</a:t>
              </a:r>
              <a:r>
                <a:rPr lang="es-E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</a:t>
              </a:r>
              <a:r>
                <a:rPr lang="es-E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open-</a:t>
              </a:r>
              <a:r>
                <a:rPr lang="es-ES" sz="1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source</a:t>
              </a:r>
              <a:r>
                <a:rPr lang="es-E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licence</a:t>
              </a:r>
              <a:r>
                <a:rPr lang="es-E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s-ES" sz="14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This</a:t>
              </a:r>
              <a:r>
                <a:rPr lang="es-E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4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exception</a:t>
              </a:r>
              <a:r>
                <a:rPr lang="es-E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4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does</a:t>
              </a:r>
              <a:r>
                <a:rPr lang="es-E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4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not</a:t>
              </a:r>
              <a:r>
                <a:rPr lang="es-E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4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apply</a:t>
              </a:r>
              <a:r>
                <a:rPr lang="es-E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4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</a:t>
              </a:r>
              <a:r>
                <a:rPr lang="es-E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GPAI </a:t>
              </a:r>
              <a:r>
                <a:rPr lang="es-ES" sz="14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models</a:t>
              </a:r>
              <a:r>
                <a:rPr lang="es-E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4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with</a:t>
              </a:r>
              <a:r>
                <a:rPr lang="es-E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4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systemic</a:t>
              </a:r>
              <a:r>
                <a:rPr lang="es-ES" sz="1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4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risks</a:t>
              </a:r>
              <a:endParaRPr lang="es-E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Cerrar llave 40">
              <a:extLst>
                <a:ext uri="{FF2B5EF4-FFF2-40B4-BE49-F238E27FC236}">
                  <a16:creationId xmlns:a16="http://schemas.microsoft.com/office/drawing/2014/main" id="{E306F48A-AEBF-655E-12E3-4C1679E55883}"/>
                </a:ext>
              </a:extLst>
            </p:cNvPr>
            <p:cNvSpPr/>
            <p:nvPr/>
          </p:nvSpPr>
          <p:spPr>
            <a:xfrm>
              <a:off x="3392905" y="1278228"/>
              <a:ext cx="257774" cy="36908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Google Shape;97;p2">
            <a:extLst>
              <a:ext uri="{FF2B5EF4-FFF2-40B4-BE49-F238E27FC236}">
                <a16:creationId xmlns:a16="http://schemas.microsoft.com/office/drawing/2014/main" id="{214A1553-18E2-EBA7-E2FB-D76E85C70792}"/>
              </a:ext>
            </a:extLst>
          </p:cNvPr>
          <p:cNvSpPr/>
          <p:nvPr/>
        </p:nvSpPr>
        <p:spPr>
          <a:xfrm>
            <a:off x="1655676" y="324930"/>
            <a:ext cx="6054053" cy="33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r>
              <a:rPr lang="en-US" sz="105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OBLIGATIONS FOR PROVIDERS OF GPAI MODELS</a:t>
            </a:r>
            <a:endParaRPr lang="en-US" sz="1050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9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D717040B-8F3E-8095-6AD7-A2228F69C0A2}"/>
              </a:ext>
            </a:extLst>
          </p:cNvPr>
          <p:cNvSpPr txBox="1">
            <a:spLocks/>
          </p:cNvSpPr>
          <p:nvPr/>
        </p:nvSpPr>
        <p:spPr>
          <a:xfrm>
            <a:off x="4424873" y="2390542"/>
            <a:ext cx="2131044" cy="244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cap="all" spc="-100" dirty="0">
                <a:solidFill>
                  <a:srgbClr val="024DA1"/>
                </a:solidFill>
                <a:latin typeface="Arial"/>
                <a:cs typeface="Arial"/>
                <a:hlinkClick r:id="rId3"/>
              </a:rPr>
              <a:t>@EU_IPO</a:t>
            </a:r>
            <a:endParaRPr lang="en-GB" sz="1400" spc="-100" dirty="0">
              <a:solidFill>
                <a:srgbClr val="024DA1"/>
              </a:solidFill>
              <a:latin typeface="Arial"/>
              <a:cs typeface="Arial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2E68C3D-EBD3-65FF-763D-72F61CECDBCE}"/>
              </a:ext>
            </a:extLst>
          </p:cNvPr>
          <p:cNvSpPr txBox="1">
            <a:spLocks/>
          </p:cNvSpPr>
          <p:nvPr/>
        </p:nvSpPr>
        <p:spPr>
          <a:xfrm>
            <a:off x="4424873" y="2774488"/>
            <a:ext cx="2131044" cy="244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cap="all" spc="-100" dirty="0" err="1">
                <a:solidFill>
                  <a:srgbClr val="024DA1"/>
                </a:solidFill>
                <a:latin typeface="Arial"/>
                <a:cs typeface="Arial"/>
                <a:hlinkClick r:id="rId4"/>
              </a:rPr>
              <a:t>euipo</a:t>
            </a:r>
            <a:endParaRPr lang="en-GB" sz="1400" spc="-100" dirty="0">
              <a:solidFill>
                <a:srgbClr val="024DA1"/>
              </a:solidFill>
              <a:latin typeface="Arial"/>
              <a:cs typeface="Arial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396E3B2-B5F9-B357-BF64-CE792F4D6501}"/>
              </a:ext>
            </a:extLst>
          </p:cNvPr>
          <p:cNvSpPr txBox="1">
            <a:spLocks/>
          </p:cNvSpPr>
          <p:nvPr/>
        </p:nvSpPr>
        <p:spPr>
          <a:xfrm>
            <a:off x="4424873" y="3151739"/>
            <a:ext cx="2131044" cy="244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cap="all" spc="-100">
                <a:solidFill>
                  <a:srgbClr val="000090"/>
                </a:solidFill>
                <a:latin typeface="Arial"/>
                <a:cs typeface="Arial"/>
                <a:hlinkClick r:id="rId5"/>
              </a:rPr>
              <a:t>EUIPO.eu</a:t>
            </a:r>
            <a:endParaRPr lang="en-GB" sz="1400" spc="-10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3E6C6F7-1023-F958-8E3B-C5A6AAA41E19}"/>
              </a:ext>
            </a:extLst>
          </p:cNvPr>
          <p:cNvSpPr txBox="1">
            <a:spLocks/>
          </p:cNvSpPr>
          <p:nvPr/>
        </p:nvSpPr>
        <p:spPr>
          <a:xfrm>
            <a:off x="4178775" y="4226145"/>
            <a:ext cx="1791835" cy="346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spc="-150" dirty="0">
                <a:solidFill>
                  <a:schemeClr val="tx2"/>
                </a:solidFill>
                <a:latin typeface="Arial"/>
                <a:ea typeface="Open Sans Semibold" panose="020B0706030804020204" pitchFamily="34" charset="0"/>
                <a:cs typeface="Arial"/>
              </a:rPr>
              <a:t>THANK YOU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9214AD5-FB65-75F1-E233-3AB9EC0E86B8}"/>
              </a:ext>
            </a:extLst>
          </p:cNvPr>
          <p:cNvSpPr txBox="1">
            <a:spLocks/>
          </p:cNvSpPr>
          <p:nvPr/>
        </p:nvSpPr>
        <p:spPr>
          <a:xfrm>
            <a:off x="4424873" y="3518575"/>
            <a:ext cx="2131044" cy="244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cap="all" spc="-100" dirty="0">
                <a:solidFill>
                  <a:srgbClr val="000090"/>
                </a:solidFill>
                <a:latin typeface="Arial"/>
                <a:cs typeface="Arial"/>
                <a:hlinkClick r:id="rId6"/>
              </a:rPr>
              <a:t>@euipo</a:t>
            </a:r>
            <a:endParaRPr lang="en-GB" sz="1400" spc="-1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293C7CF-4E2B-C149-B9D1-1BC062E45710}"/>
              </a:ext>
            </a:extLst>
          </p:cNvPr>
          <p:cNvSpPr txBox="1">
            <a:spLocks/>
          </p:cNvSpPr>
          <p:nvPr/>
        </p:nvSpPr>
        <p:spPr>
          <a:xfrm>
            <a:off x="4424873" y="3883055"/>
            <a:ext cx="2131044" cy="244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cap="all" spc="-100" dirty="0">
                <a:solidFill>
                  <a:srgbClr val="000090"/>
                </a:solidFill>
                <a:latin typeface="Arial"/>
                <a:cs typeface="Arial"/>
                <a:hlinkClick r:id="rId7"/>
              </a:rPr>
              <a:t>EUIPO</a:t>
            </a:r>
            <a:endParaRPr lang="en-GB" sz="1400" spc="-1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77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D33DCB-B042-5F0A-8B59-2BD6141F2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558"/>
            <a:ext cx="4490715" cy="44907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2667A9-6355-A2D9-FA88-A32EEBF42D74}"/>
              </a:ext>
            </a:extLst>
          </p:cNvPr>
          <p:cNvSpPr/>
          <p:nvPr/>
        </p:nvSpPr>
        <p:spPr>
          <a:xfrm>
            <a:off x="5033639" y="1438182"/>
            <a:ext cx="3595455" cy="200054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 has already created as many images as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Photographers have taken in 150 years. 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Statistics for 2023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DE1307-C881-856B-7899-D568B1B96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445" y="3164153"/>
            <a:ext cx="866117" cy="17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6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>
            <a:extLst>
              <a:ext uri="{FF2B5EF4-FFF2-40B4-BE49-F238E27FC236}">
                <a16:creationId xmlns:a16="http://schemas.microsoft.com/office/drawing/2014/main" id="{C326DC88-CCAE-682B-5EA6-5518E6460885}"/>
              </a:ext>
            </a:extLst>
          </p:cNvPr>
          <p:cNvGrpSpPr/>
          <p:nvPr/>
        </p:nvGrpSpPr>
        <p:grpSpPr>
          <a:xfrm>
            <a:off x="4984594" y="1046587"/>
            <a:ext cx="3990729" cy="3771983"/>
            <a:chOff x="4984594" y="1180070"/>
            <a:chExt cx="3771045" cy="3771983"/>
          </a:xfrm>
        </p:grpSpPr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892F840D-5FE2-3D21-A15B-64BE18B5994B}"/>
                </a:ext>
              </a:extLst>
            </p:cNvPr>
            <p:cNvSpPr/>
            <p:nvPr/>
          </p:nvSpPr>
          <p:spPr>
            <a:xfrm>
              <a:off x="4984595" y="1180070"/>
              <a:ext cx="3771044" cy="1766363"/>
            </a:xfrm>
            <a:custGeom>
              <a:avLst/>
              <a:gdLst>
                <a:gd name="connsiteX0" fmla="*/ 0 w 3964100"/>
                <a:gd name="connsiteY0" fmla="*/ 0 h 1812237"/>
                <a:gd name="connsiteX1" fmla="*/ 3964100 w 3964100"/>
                <a:gd name="connsiteY1" fmla="*/ 0 h 1812237"/>
                <a:gd name="connsiteX2" fmla="*/ 3964100 w 3964100"/>
                <a:gd name="connsiteY2" fmla="*/ 1812237 h 1812237"/>
                <a:gd name="connsiteX3" fmla="*/ 0 w 3964100"/>
                <a:gd name="connsiteY3" fmla="*/ 1812237 h 1812237"/>
                <a:gd name="connsiteX4" fmla="*/ 0 w 3964100"/>
                <a:gd name="connsiteY4" fmla="*/ 0 h 181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4100" h="1812237">
                  <a:moveTo>
                    <a:pt x="0" y="0"/>
                  </a:moveTo>
                  <a:lnTo>
                    <a:pt x="3964100" y="0"/>
                  </a:lnTo>
                  <a:lnTo>
                    <a:pt x="3964100" y="1812237"/>
                  </a:lnTo>
                  <a:lnTo>
                    <a:pt x="0" y="181223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892175" lvl="0"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1400" b="0" i="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ommon framework to </a:t>
              </a:r>
              <a:r>
                <a:rPr lang="en-US" sz="1400" b="1" i="0" kern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balance innovation and protect </a:t>
              </a:r>
              <a:r>
                <a:rPr lang="en-US" sz="1400" b="1" i="0" kern="1200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IPrs</a:t>
              </a:r>
              <a:r>
                <a:rPr lang="en-US" sz="1400" b="0" i="0" kern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400" b="0" i="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recognizing the need for extensive data and text mining techniques in developing AI models.</a:t>
              </a:r>
              <a:endParaRPr lang="es-ES" sz="14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F1B822F5-B0CD-B9FF-8887-14BFFCCB0A69}"/>
                </a:ext>
              </a:extLst>
            </p:cNvPr>
            <p:cNvSpPr/>
            <p:nvPr/>
          </p:nvSpPr>
          <p:spPr>
            <a:xfrm>
              <a:off x="4984594" y="3185690"/>
              <a:ext cx="3771044" cy="1766363"/>
            </a:xfrm>
            <a:custGeom>
              <a:avLst/>
              <a:gdLst>
                <a:gd name="connsiteX0" fmla="*/ 0 w 3842276"/>
                <a:gd name="connsiteY0" fmla="*/ 0 h 1766363"/>
                <a:gd name="connsiteX1" fmla="*/ 3842276 w 3842276"/>
                <a:gd name="connsiteY1" fmla="*/ 0 h 1766363"/>
                <a:gd name="connsiteX2" fmla="*/ 3842276 w 3842276"/>
                <a:gd name="connsiteY2" fmla="*/ 1766363 h 1766363"/>
                <a:gd name="connsiteX3" fmla="*/ 0 w 3842276"/>
                <a:gd name="connsiteY3" fmla="*/ 1766363 h 1766363"/>
                <a:gd name="connsiteX4" fmla="*/ 0 w 3842276"/>
                <a:gd name="connsiteY4" fmla="*/ 0 h 176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276" h="1766363">
                  <a:moveTo>
                    <a:pt x="0" y="0"/>
                  </a:moveTo>
                  <a:lnTo>
                    <a:pt x="3842276" y="0"/>
                  </a:lnTo>
                  <a:lnTo>
                    <a:pt x="3842276" y="1766363"/>
                  </a:lnTo>
                  <a:lnTo>
                    <a:pt x="0" y="176636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803275" lvl="0"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Providers</a:t>
              </a:r>
              <a:r>
                <a:rPr lang="en-US" sz="14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of general-purpose AI models will have to </a:t>
              </a:r>
              <a:r>
                <a:rPr lang="en-US" sz="1400" b="1" kern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comply with the obligations set in the new AI regulation and</a:t>
              </a:r>
              <a:r>
                <a:rPr lang="en-US" sz="1400" kern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establish policies to respect</a:t>
              </a:r>
              <a:r>
                <a:rPr lang="en-US" sz="1400" kern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kern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EU copyright law.</a:t>
              </a:r>
              <a:endParaRPr lang="es-ES" sz="1400" b="1" kern="1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Gráfico 4" descr="Balanza de la justicia con relleno sólido">
            <a:extLst>
              <a:ext uri="{FF2B5EF4-FFF2-40B4-BE49-F238E27FC236}">
                <a16:creationId xmlns:a16="http://schemas.microsoft.com/office/drawing/2014/main" id="{D712CBC1-C8EE-240B-DC09-0386B1594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6265" y="1447067"/>
            <a:ext cx="708556" cy="708556"/>
          </a:xfrm>
          <a:prstGeom prst="rect">
            <a:avLst/>
          </a:prstGeom>
        </p:spPr>
      </p:pic>
      <p:pic>
        <p:nvPicPr>
          <p:cNvPr id="11" name="Gráfico 10" descr="Diana con relleno sólido">
            <a:extLst>
              <a:ext uri="{FF2B5EF4-FFF2-40B4-BE49-F238E27FC236}">
                <a16:creationId xmlns:a16="http://schemas.microsoft.com/office/drawing/2014/main" id="{28655FF3-0CD0-A533-3397-E4CF5251F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6265" y="3271723"/>
            <a:ext cx="825190" cy="825190"/>
          </a:xfrm>
          <a:prstGeom prst="rect">
            <a:avLst/>
          </a:prstGeom>
        </p:spPr>
      </p:pic>
      <p:sp>
        <p:nvSpPr>
          <p:cNvPr id="3" name="Google Shape;97;p2">
            <a:extLst>
              <a:ext uri="{FF2B5EF4-FFF2-40B4-BE49-F238E27FC236}">
                <a16:creationId xmlns:a16="http://schemas.microsoft.com/office/drawing/2014/main" id="{36773059-3513-7CDA-F1FA-C3C81763F740}"/>
              </a:ext>
            </a:extLst>
          </p:cNvPr>
          <p:cNvSpPr/>
          <p:nvPr/>
        </p:nvSpPr>
        <p:spPr>
          <a:xfrm>
            <a:off x="1655676" y="324930"/>
            <a:ext cx="6054053" cy="33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r>
              <a:rPr lang="en-US" sz="105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GENERAL PURPOSE MODELS IN THE AI ACT</a:t>
            </a:r>
            <a:endParaRPr lang="en-US" sz="1050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EDA0BB-F52E-5975-DE14-5E01D1E2AE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950" y="3159147"/>
            <a:ext cx="1766363" cy="1766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1CB507-AFBB-86A9-BA1C-5F6052748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952" y="1012809"/>
            <a:ext cx="1766362" cy="17663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DFBC3D-2246-A541-5F95-CB2CAAB66308}"/>
              </a:ext>
            </a:extLst>
          </p:cNvPr>
          <p:cNvSpPr txBox="1"/>
          <p:nvPr/>
        </p:nvSpPr>
        <p:spPr>
          <a:xfrm>
            <a:off x="2041314" y="1355976"/>
            <a:ext cx="2637868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sz="1600" b="1" dirty="0" err="1">
                <a:solidFill>
                  <a:srgbClr val="6462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es-ES" sz="1600" dirty="0">
                <a:solidFill>
                  <a:srgbClr val="6462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6462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sz="1600" dirty="0">
                <a:solidFill>
                  <a:srgbClr val="6462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6462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artists</a:t>
            </a:r>
            <a:r>
              <a:rPr lang="es-ES" sz="1600" dirty="0">
                <a:solidFill>
                  <a:srgbClr val="6462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600" dirty="0" err="1">
                <a:solidFill>
                  <a:srgbClr val="6462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creators</a:t>
            </a:r>
            <a:endParaRPr lang="es-ES" sz="1600" dirty="0">
              <a:solidFill>
                <a:srgbClr val="64626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B71161-C601-9F03-FB78-CF75D70F7887}"/>
              </a:ext>
            </a:extLst>
          </p:cNvPr>
          <p:cNvSpPr txBox="1"/>
          <p:nvPr/>
        </p:nvSpPr>
        <p:spPr>
          <a:xfrm>
            <a:off x="2139517" y="3137009"/>
            <a:ext cx="2539665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sz="1600" b="1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</a:t>
            </a:r>
            <a:r>
              <a:rPr lang="es-ES" sz="16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lang="es-ES" sz="16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es-ES" sz="16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</a:t>
            </a:r>
            <a:r>
              <a:rPr lang="es-ES" sz="16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6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es-ES" sz="16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copyright</a:t>
            </a:r>
          </a:p>
        </p:txBody>
      </p:sp>
    </p:spTree>
    <p:extLst>
      <p:ext uri="{BB962C8B-B14F-4D97-AF65-F5344CB8AC3E}">
        <p14:creationId xmlns:p14="http://schemas.microsoft.com/office/powerpoint/2010/main" val="147030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4E3165C0-CB9E-A76A-07DC-363BCC7185E2}"/>
              </a:ext>
            </a:extLst>
          </p:cNvPr>
          <p:cNvSpPr/>
          <p:nvPr/>
        </p:nvSpPr>
        <p:spPr>
          <a:xfrm>
            <a:off x="1655676" y="324930"/>
            <a:ext cx="6054053" cy="33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r>
              <a:rPr lang="es-ES" sz="975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AI CAPABILITIES</a:t>
            </a:r>
            <a:endParaRPr sz="13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83DFA5-61E5-A5EA-A2D8-9AB1132CC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016" y="654971"/>
            <a:ext cx="6285391" cy="438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0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BFE448-3F23-4D54-F162-F7176AFC469C}"/>
              </a:ext>
            </a:extLst>
          </p:cNvPr>
          <p:cNvSpPr txBox="1"/>
          <p:nvPr/>
        </p:nvSpPr>
        <p:spPr>
          <a:xfrm>
            <a:off x="556693" y="1306169"/>
            <a:ext cx="82944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IE" sz="160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Guidelines</a:t>
            </a:r>
            <a:r>
              <a:rPr lang="en-IE" sz="1600" baseline="3000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Staff must </a:t>
            </a:r>
            <a:r>
              <a:rPr lang="en-US" sz="16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never share any information that is not already in the public domain</a:t>
            </a:r>
            <a:r>
              <a:rPr lang="en-US" sz="16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nor personal data, with an online available generative AI model.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Staff should always </a:t>
            </a:r>
            <a:r>
              <a:rPr lang="en-US" sz="16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critically assess any response </a:t>
            </a:r>
            <a:r>
              <a:rPr lang="en-US" sz="16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produced by an online available generative AI model for potential biases and factually inaccurate information.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Staff should always critically assess whether the outputs of an online available generative AI model are </a:t>
            </a:r>
            <a:r>
              <a:rPr lang="en-US" sz="16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not violating intellectual property </a:t>
            </a:r>
            <a:r>
              <a:rPr lang="en-US" sz="16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rights, in particular copyright of third parties.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Staff  shall  </a:t>
            </a:r>
            <a:r>
              <a:rPr lang="en-US" sz="16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never  directly  replicate  the  output  of  a  generative  AI </a:t>
            </a:r>
            <a:r>
              <a:rPr lang="en-US" sz="16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model in public documents, such as the creation of Office texts, notably legally binding ones.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Staff should </a:t>
            </a:r>
            <a:r>
              <a:rPr lang="en-US" sz="16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never rely </a:t>
            </a:r>
            <a:r>
              <a:rPr lang="en-US" sz="16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 online available generative AI models </a:t>
            </a:r>
            <a:r>
              <a:rPr lang="en-US" sz="16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critical and time-sensitive processes</a:t>
            </a:r>
            <a:r>
              <a:rPr lang="en-US" sz="16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IE" sz="1600" dirty="0">
              <a:solidFill>
                <a:srgbClr val="44546A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73D50C-B76E-94D0-1ACE-DA592074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6123" y="4767263"/>
            <a:ext cx="5675605" cy="273844"/>
          </a:xfrm>
        </p:spPr>
        <p:txBody>
          <a:bodyPr/>
          <a:lstStyle/>
          <a:p>
            <a:pPr algn="r"/>
            <a:r>
              <a:rPr lang="en-US" sz="900" dirty="0"/>
              <a:t>1. Guidelines for staff on the use of online available generative artificial intelligence tools</a:t>
            </a:r>
          </a:p>
        </p:txBody>
      </p:sp>
      <p:sp>
        <p:nvSpPr>
          <p:cNvPr id="3" name="Google Shape;97;p2">
            <a:extLst>
              <a:ext uri="{FF2B5EF4-FFF2-40B4-BE49-F238E27FC236}">
                <a16:creationId xmlns:a16="http://schemas.microsoft.com/office/drawing/2014/main" id="{D13BA5DC-B7B8-AE59-F8EF-8CC67B17E6F2}"/>
              </a:ext>
            </a:extLst>
          </p:cNvPr>
          <p:cNvSpPr/>
          <p:nvPr/>
        </p:nvSpPr>
        <p:spPr>
          <a:xfrm>
            <a:off x="1655676" y="324930"/>
            <a:ext cx="6054053" cy="33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r>
              <a:rPr lang="es-ES" sz="975" dirty="0">
                <a:solidFill>
                  <a:srgbClr val="7F7F7F"/>
                </a:solidFill>
                <a:latin typeface="Arial"/>
                <a:cs typeface="Arial"/>
                <a:sym typeface="Arial"/>
              </a:rPr>
              <a:t>EUIPO GUIDELINES</a:t>
            </a: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26321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DB3572-773C-A58E-0718-91E02804E7F3}"/>
              </a:ext>
            </a:extLst>
          </p:cNvPr>
          <p:cNvSpPr txBox="1"/>
          <p:nvPr/>
        </p:nvSpPr>
        <p:spPr>
          <a:xfrm>
            <a:off x="1284514" y="922291"/>
            <a:ext cx="641515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50" b="1" dirty="0">
                <a:solidFill>
                  <a:srgbClr val="034EA2"/>
                </a:solidFill>
              </a:rPr>
              <a:t>WHAT IS THE AI 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BFC502-7240-3844-34FC-C15E79432DB2}"/>
              </a:ext>
            </a:extLst>
          </p:cNvPr>
          <p:cNvSpPr txBox="1"/>
          <p:nvPr/>
        </p:nvSpPr>
        <p:spPr>
          <a:xfrm>
            <a:off x="1487661" y="1420872"/>
            <a:ext cx="61686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The EU AI Act is the European Union's flagship law to regulate how AI systems should be designed and used within the EU. The Act proposes a </a:t>
            </a:r>
            <a:r>
              <a:rPr lang="en-US" sz="1650" b="1" dirty="0">
                <a:latin typeface="Calibri" panose="020F0502020204030204" pitchFamily="34" charset="0"/>
                <a:cs typeface="Calibri" panose="020F0502020204030204" pitchFamily="34" charset="0"/>
              </a:rPr>
              <a:t>risk-based approach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, classifying AI applications on a spectrum from no risk to banned entirely. </a:t>
            </a:r>
          </a:p>
        </p:txBody>
      </p:sp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4E3165C0-CB9E-A76A-07DC-363BCC7185E2}"/>
              </a:ext>
            </a:extLst>
          </p:cNvPr>
          <p:cNvSpPr/>
          <p:nvPr/>
        </p:nvSpPr>
        <p:spPr>
          <a:xfrm>
            <a:off x="1655676" y="324930"/>
            <a:ext cx="6054053" cy="33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r>
              <a:rPr lang="es-ES" sz="105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ARTIFICIAL INTELLIGENCE ACT (AIA)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9E488-8E13-DAC5-5B02-0D1A970543E5}"/>
              </a:ext>
            </a:extLst>
          </p:cNvPr>
          <p:cNvSpPr txBox="1"/>
          <p:nvPr/>
        </p:nvSpPr>
        <p:spPr>
          <a:xfrm>
            <a:off x="1284515" y="2909049"/>
            <a:ext cx="635632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50" b="1" dirty="0">
                <a:solidFill>
                  <a:srgbClr val="034EA2"/>
                </a:solidFill>
              </a:rPr>
              <a:t>PURPOSE OF THE AI 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12E23-C232-14D3-B94E-5B1507B92214}"/>
              </a:ext>
            </a:extLst>
          </p:cNvPr>
          <p:cNvSpPr txBox="1"/>
          <p:nvPr/>
        </p:nvSpPr>
        <p:spPr>
          <a:xfrm>
            <a:off x="1574385" y="3324548"/>
            <a:ext cx="599523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The main objective of the AIA is to ensure that AI systems within the EU are safe, and comply with existing law on fundamental rights, norms and values</a:t>
            </a:r>
          </a:p>
        </p:txBody>
      </p:sp>
    </p:spTree>
    <p:extLst>
      <p:ext uri="{BB962C8B-B14F-4D97-AF65-F5344CB8AC3E}">
        <p14:creationId xmlns:p14="http://schemas.microsoft.com/office/powerpoint/2010/main" val="25518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DB3572-773C-A58E-0718-91E02804E7F3}"/>
              </a:ext>
            </a:extLst>
          </p:cNvPr>
          <p:cNvSpPr txBox="1"/>
          <p:nvPr/>
        </p:nvSpPr>
        <p:spPr>
          <a:xfrm>
            <a:off x="1260824" y="922291"/>
            <a:ext cx="662235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50" b="1" dirty="0">
                <a:solidFill>
                  <a:srgbClr val="034EA2"/>
                </a:solidFill>
              </a:rPr>
              <a:t>WHO WILL BE AFFECTED BY THE EU AI Act?</a:t>
            </a:r>
          </a:p>
        </p:txBody>
      </p:sp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4E3165C0-CB9E-A76A-07DC-363BCC7185E2}"/>
              </a:ext>
            </a:extLst>
          </p:cNvPr>
          <p:cNvSpPr/>
          <p:nvPr/>
        </p:nvSpPr>
        <p:spPr>
          <a:xfrm>
            <a:off x="1655676" y="324930"/>
            <a:ext cx="6054053" cy="33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r>
              <a:rPr lang="es-ES" sz="105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ARTIFICIAL INTELLIGENCE ACT (AIA) </a:t>
            </a:r>
            <a:endParaRPr sz="1050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7195B-F199-B1E9-4FDD-436779A78F16}"/>
              </a:ext>
            </a:extLst>
          </p:cNvPr>
          <p:cNvSpPr txBox="1"/>
          <p:nvPr/>
        </p:nvSpPr>
        <p:spPr>
          <a:xfrm>
            <a:off x="1260824" y="1605112"/>
            <a:ext cx="6622353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The AIA applies to any service provider operating an AI system within the EU and firms located outside the EU, identifying the following roles:</a:t>
            </a:r>
          </a:p>
          <a:p>
            <a:endParaRPr lang="en-US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lvl="1" indent="-257175">
              <a:buFont typeface="+mj-lt"/>
              <a:buAutoNum type="alphaLcParenR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50" b="1" dirty="0">
                <a:latin typeface="Calibri" panose="020F0502020204030204" pitchFamily="34" charset="0"/>
                <a:cs typeface="Calibri" panose="020F0502020204030204" pitchFamily="34" charset="0"/>
              </a:rPr>
              <a:t>providers, who place an AI system or service on the EU market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257175" lvl="1" indent="-257175">
              <a:buFont typeface="+mj-lt"/>
              <a:buAutoNum type="alphaLcParenR"/>
            </a:pPr>
            <a:r>
              <a:rPr lang="en-US" sz="1650" b="1" dirty="0">
                <a:latin typeface="Calibri" panose="020F0502020204030204" pitchFamily="34" charset="0"/>
                <a:cs typeface="Calibri" panose="020F0502020204030204" pitchFamily="34" charset="0"/>
              </a:rPr>
              <a:t>users located within the EU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market; and </a:t>
            </a:r>
          </a:p>
          <a:p>
            <a:pPr marL="257175" indent="-257175">
              <a:buFont typeface="+mj-lt"/>
              <a:buAutoNum type="alphaLcParenR"/>
            </a:pPr>
            <a:r>
              <a:rPr lang="en-US" sz="1650" b="1" dirty="0">
                <a:latin typeface="Calibri" panose="020F0502020204030204" pitchFamily="34" charset="0"/>
                <a:cs typeface="Calibri" panose="020F0502020204030204" pitchFamily="34" charset="0"/>
              </a:rPr>
              <a:t>providers or users of AI systems that are located outside of the EU, but whose system is used (or has an output) on the EU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market</a:t>
            </a:r>
          </a:p>
        </p:txBody>
      </p:sp>
    </p:spTree>
    <p:extLst>
      <p:ext uri="{BB962C8B-B14F-4D97-AF65-F5344CB8AC3E}">
        <p14:creationId xmlns:p14="http://schemas.microsoft.com/office/powerpoint/2010/main" val="88351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2">
            <a:extLst>
              <a:ext uri="{FF2B5EF4-FFF2-40B4-BE49-F238E27FC236}">
                <a16:creationId xmlns:a16="http://schemas.microsoft.com/office/drawing/2014/main" id="{CE403A17-53B3-0342-5AE3-6E57B553CC92}"/>
              </a:ext>
            </a:extLst>
          </p:cNvPr>
          <p:cNvSpPr/>
          <p:nvPr/>
        </p:nvSpPr>
        <p:spPr>
          <a:xfrm>
            <a:off x="1655676" y="324930"/>
            <a:ext cx="6054053" cy="33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r>
              <a:rPr lang="es-ES" sz="105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RISK-BASED APPROACH</a:t>
            </a:r>
            <a:endParaRPr sz="1050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47392-78FF-F92C-AD79-EAB7CE60920B}"/>
              </a:ext>
            </a:extLst>
          </p:cNvPr>
          <p:cNvSpPr txBox="1"/>
          <p:nvPr/>
        </p:nvSpPr>
        <p:spPr>
          <a:xfrm>
            <a:off x="1268668" y="824718"/>
            <a:ext cx="6622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34EA2"/>
                </a:solidFill>
              </a:rPr>
              <a:t>RISK-BASED CLASSIFICATION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F1DE2-141E-4358-EDBF-F0C22E15C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0"/>
          <a:stretch/>
        </p:blipFill>
        <p:spPr>
          <a:xfrm>
            <a:off x="1143000" y="1392078"/>
            <a:ext cx="4614420" cy="2675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3A31A-C971-B015-24B7-94A40EF3F5CA}"/>
              </a:ext>
            </a:extLst>
          </p:cNvPr>
          <p:cNvSpPr txBox="1"/>
          <p:nvPr/>
        </p:nvSpPr>
        <p:spPr>
          <a:xfrm>
            <a:off x="5757420" y="1626235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Prohibited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283FC-5D38-1A64-5D35-DD8FE957486E}"/>
              </a:ext>
            </a:extLst>
          </p:cNvPr>
          <p:cNvSpPr txBox="1"/>
          <p:nvPr/>
        </p:nvSpPr>
        <p:spPr>
          <a:xfrm>
            <a:off x="5757420" y="2170273"/>
            <a:ext cx="2133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Permitted</a:t>
            </a:r>
            <a:r>
              <a:rPr lang="en-IE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IE" sz="11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BUT</a:t>
            </a:r>
            <a:r>
              <a:rPr lang="en-IE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subject to compliance with AI requirements and ex-ate conformity assessment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F5B3DF-6CE3-4770-DB71-F2C22E7230D6}"/>
              </a:ext>
            </a:extLst>
          </p:cNvPr>
          <p:cNvSpPr txBox="1"/>
          <p:nvPr/>
        </p:nvSpPr>
        <p:spPr>
          <a:xfrm>
            <a:off x="5757421" y="2894018"/>
            <a:ext cx="22478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Permitted</a:t>
            </a:r>
            <a:r>
              <a:rPr lang="en-IE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IE" sz="11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BUT</a:t>
            </a:r>
            <a:r>
              <a:rPr lang="en-IE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subject to information/transparency obligations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44594-7916-6956-7935-64DDC8746A82}"/>
              </a:ext>
            </a:extLst>
          </p:cNvPr>
          <p:cNvSpPr txBox="1"/>
          <p:nvPr/>
        </p:nvSpPr>
        <p:spPr>
          <a:xfrm>
            <a:off x="5757420" y="3561388"/>
            <a:ext cx="18966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Permitted</a:t>
            </a:r>
            <a:r>
              <a:rPr lang="en-IE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 with no restrictions</a:t>
            </a:r>
          </a:p>
        </p:txBody>
      </p:sp>
    </p:spTree>
    <p:extLst>
      <p:ext uri="{BB962C8B-B14F-4D97-AF65-F5344CB8AC3E}">
        <p14:creationId xmlns:p14="http://schemas.microsoft.com/office/powerpoint/2010/main" val="32141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1E169-FEE3-90F5-9236-4A783669D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7;p2">
            <a:extLst>
              <a:ext uri="{FF2B5EF4-FFF2-40B4-BE49-F238E27FC236}">
                <a16:creationId xmlns:a16="http://schemas.microsoft.com/office/drawing/2014/main" id="{EB368504-6E20-3BAA-8553-243CD3EA8514}"/>
              </a:ext>
            </a:extLst>
          </p:cNvPr>
          <p:cNvSpPr/>
          <p:nvPr/>
        </p:nvSpPr>
        <p:spPr>
          <a:xfrm>
            <a:off x="1655676" y="324930"/>
            <a:ext cx="6054053" cy="33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r>
              <a:rPr lang="en-US" sz="105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OBLIGATIONS FOR PROVIDERS OF GPAI MODELS WITH SYSTEMIC RISK</a:t>
            </a:r>
            <a:endParaRPr lang="en-US" sz="1050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6">
            <a:extLst>
              <a:ext uri="{FF2B5EF4-FFF2-40B4-BE49-F238E27FC236}">
                <a16:creationId xmlns:a16="http://schemas.microsoft.com/office/drawing/2014/main" id="{0149AA6D-8662-D99B-CB51-C979D80FCEB1}"/>
              </a:ext>
            </a:extLst>
          </p:cNvPr>
          <p:cNvSpPr txBox="1"/>
          <p:nvPr/>
        </p:nvSpPr>
        <p:spPr>
          <a:xfrm>
            <a:off x="284086" y="4484394"/>
            <a:ext cx="8518070" cy="4234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 with a European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harmonised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standard grants providers the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presumption of conformity.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58DCB9-9716-5CFC-D703-ED17D397B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40" y="822046"/>
            <a:ext cx="8401016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2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UIPO EN">
      <a:dk1>
        <a:srgbClr val="706F73"/>
      </a:dk1>
      <a:lt1>
        <a:srgbClr val="FFFFFF"/>
      </a:lt1>
      <a:dk2>
        <a:srgbClr val="024DA1"/>
      </a:dk2>
      <a:lt2>
        <a:srgbClr val="809FCA"/>
      </a:lt2>
      <a:accent1>
        <a:srgbClr val="4E77B2"/>
      </a:accent1>
      <a:accent2>
        <a:srgbClr val="EAC148"/>
      </a:accent2>
      <a:accent3>
        <a:srgbClr val="6E8E3B"/>
      </a:accent3>
      <a:accent4>
        <a:srgbClr val="7F325C"/>
      </a:accent4>
      <a:accent5>
        <a:srgbClr val="993333"/>
      </a:accent5>
      <a:accent6>
        <a:srgbClr val="EA8000"/>
      </a:accent6>
      <a:hlink>
        <a:srgbClr val="024DA1"/>
      </a:hlink>
      <a:folHlink>
        <a:srgbClr val="024DA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Identification_x0020_Number xmlns="0e656187-b300-4fb0-8bf4-3a50f872073c">0141649698</Document_x0020_Identification_x0020_Number>
    <Description xmlns="0e656187-b300-4fb0-8bf4-3a50f872073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UIPO Document" ma:contentTypeID="0x010100952EE1D3FBA94BA2BB812AB251144C97" ma:contentTypeVersion="1" ma:contentTypeDescription="" ma:contentTypeScope="" ma:versionID="84a7f6b9a9324c93f7c429fe637c4145">
  <xsd:schema xmlns:xsd="http://www.w3.org/2001/XMLSchema" xmlns:p="http://schemas.microsoft.com/office/2006/metadata/properties" xmlns:ns2="0e656187-b300-4fb0-8bf4-3a50f872073c" targetNamespace="http://schemas.microsoft.com/office/2006/metadata/properties" ma:root="true" ma:fieldsID="d82bb511108d8e269345fc9bd5c1ab5b" ns2:_="">
    <xsd:import namespace="0e656187-b300-4fb0-8bf4-3a50f872073c"/>
    <xsd:element name="properties">
      <xsd:complexType>
        <xsd:sequence>
          <xsd:element name="documentManagement">
            <xsd:complexType>
              <xsd:all>
                <xsd:element ref="ns2:Document_x0020_Identification_x0020_Number" minOccurs="0"/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e656187-b300-4fb0-8bf4-3a50f872073c" elementFormDefault="qualified">
    <xsd:import namespace="http://schemas.microsoft.com/office/2006/documentManagement/types"/>
    <xsd:element name="Document_x0020_Identification_x0020_Number" ma:readOnly="true" ma:index="8" nillable="true" ma:displayName="Document Identification Number" ma:internalName="Document_x0020_Identification_x0020_Number">
      <xsd:simpleType>
        <xsd:restriction base="dms:Text">
</xsd:restriction>
      </xsd:simpleType>
    </xsd:element>
    <xsd:element name="Description" ma:index="9" nillable="true" ma:displayName="Description" ma:internalName="Description">
      <xsd:simpleType>
        <xsd:restriction base="dms:Note">
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-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/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1F7608-B570-4485-9499-8192FE9EED9A}">
  <ds:schemaRefs>
    <ds:schemaRef ds:uri="0e656187-b300-4fb0-8bf4-3a50f872073c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74F0D0-CDD5-40F7-964F-5666F39DB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656187-b300-4fb0-8bf4-3a50f872073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852CC15-19F6-43A7-913D-66FD77A15C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2644</TotalTime>
  <Words>637</Words>
  <Application>Microsoft Office PowerPoint</Application>
  <PresentationFormat>On-screen Show (16:9)</PresentationFormat>
  <Paragraphs>58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 UI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EUIPO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ACT</dc:title>
  <dc:creator>Alicia GARCIA FIGUEROA</dc:creator>
  <cp:lastModifiedBy>DALY Alica</cp:lastModifiedBy>
  <cp:revision>47</cp:revision>
  <dcterms:created xsi:type="dcterms:W3CDTF">2016-02-22T13:46:00Z</dcterms:created>
  <dcterms:modified xsi:type="dcterms:W3CDTF">2024-03-13T16:24:20Z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773ee6-353b-4fb9-a59d-0b94c8c67bea_Enabled">
    <vt:lpwstr>true</vt:lpwstr>
  </property>
  <property fmtid="{D5CDD505-2E9C-101B-9397-08002B2CF9AE}" pid="3" name="MSIP_Label_20773ee6-353b-4fb9-a59d-0b94c8c67bea_SetDate">
    <vt:lpwstr>2024-03-13T16:24:18Z</vt:lpwstr>
  </property>
  <property fmtid="{D5CDD505-2E9C-101B-9397-08002B2CF9AE}" pid="4" name="MSIP_Label_20773ee6-353b-4fb9-a59d-0b94c8c67bea_Method">
    <vt:lpwstr>Privileged</vt:lpwstr>
  </property>
  <property fmtid="{D5CDD505-2E9C-101B-9397-08002B2CF9AE}" pid="5" name="MSIP_Label_20773ee6-353b-4fb9-a59d-0b94c8c67bea_Name">
    <vt:lpwstr>No markings</vt:lpwstr>
  </property>
  <property fmtid="{D5CDD505-2E9C-101B-9397-08002B2CF9AE}" pid="6" name="MSIP_Label_20773ee6-353b-4fb9-a59d-0b94c8c67bea_SiteId">
    <vt:lpwstr>faa31b06-8ccc-48c9-867f-f7510dd11c02</vt:lpwstr>
  </property>
  <property fmtid="{D5CDD505-2E9C-101B-9397-08002B2CF9AE}" pid="7" name="MSIP_Label_20773ee6-353b-4fb9-a59d-0b94c8c67bea_ActionId">
    <vt:lpwstr>0de43e99-28a1-4663-b243-254ee185615f</vt:lpwstr>
  </property>
  <property fmtid="{D5CDD505-2E9C-101B-9397-08002B2CF9AE}" pid="8" name="MSIP_Label_20773ee6-353b-4fb9-a59d-0b94c8c67bea_ContentBits">
    <vt:lpwstr>0</vt:lpwstr>
  </property>
</Properties>
</file>