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68" r:id="rId4"/>
    <p:sldId id="258" r:id="rId5"/>
    <p:sldId id="270" r:id="rId6"/>
    <p:sldId id="271" r:id="rId7"/>
    <p:sldId id="266" r:id="rId8"/>
  </p:sldIdLst>
  <p:sldSz cx="9144000" cy="5143500" type="screen16x9"/>
  <p:notesSz cx="6858000" cy="9144000"/>
  <p:embeddedFontLst>
    <p:embeddedFont>
      <p:font typeface="Inter" panose="020B0604020202020204" charset="0"/>
      <p:regular r:id="rId10"/>
      <p:bold r:id="rId11"/>
    </p:embeddedFont>
    <p:embeddedFont>
      <p:font typeface="Poppins" panose="00000500000000000000" pitchFamily="2" charset="0"/>
      <p:regular r:id="rId12"/>
      <p:bold r:id="rId13"/>
      <p:italic r:id="rId14"/>
      <p:boldItalic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  <p:embeddedFont>
      <p:font typeface="Wingdings 3" panose="05040102010807070707" pitchFamily="18" charset="2"/>
      <p:regular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85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SLIDES_API19468530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SLIDES_API19468530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ef3c036207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1ef3c036207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b016ffd323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b016ffd323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7056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1ef3c036207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1ef3c036207_1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ef3c036207_1_5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ef3c036207_1_5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2011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SLIDES_API194685307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SLIDES_API194685307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0484" y="4869058"/>
            <a:ext cx="4723209" cy="273844"/>
          </a:xfrm>
        </p:spPr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" y="4869058"/>
            <a:ext cx="512504" cy="273844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62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76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3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4826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891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0776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593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313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148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_Title_Body_3">
  <p:cSld name="SA_Title_Body_3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subTitle" idx="1"/>
          </p:nvPr>
        </p:nvSpPr>
        <p:spPr>
          <a:xfrm>
            <a:off x="383075" y="1908900"/>
            <a:ext cx="2469000" cy="4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subTitle" idx="2"/>
          </p:nvPr>
        </p:nvSpPr>
        <p:spPr>
          <a:xfrm>
            <a:off x="3284763" y="1908900"/>
            <a:ext cx="2469000" cy="39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383075" y="1011550"/>
            <a:ext cx="7753500" cy="6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subTitle" idx="3"/>
          </p:nvPr>
        </p:nvSpPr>
        <p:spPr>
          <a:xfrm>
            <a:off x="6186450" y="1908900"/>
            <a:ext cx="2469000" cy="39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7798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_Outro_1">
  <p:cSld name="SA_Outro_1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530400" y="2208300"/>
            <a:ext cx="80832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58168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28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19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04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59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05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90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31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celso.tchao@inpi.gov.br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97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celso.tchao@inpi.gov.br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88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6" r:id="rId18"/>
  </p:sldLayoutIdLst>
  <p:hf hd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9"/>
          <p:cNvSpPr txBox="1">
            <a:spLocks noGrp="1"/>
          </p:cNvSpPr>
          <p:nvPr>
            <p:ph type="ctrTitle"/>
          </p:nvPr>
        </p:nvSpPr>
        <p:spPr>
          <a:xfrm>
            <a:off x="687930" y="2161085"/>
            <a:ext cx="3013366" cy="115885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+mn-lt"/>
              </a:rPr>
              <a:t>WIPO Conversation on Intellectual Property (IP) and Frontier Technologies - Ninth Session</a:t>
            </a:r>
            <a:br>
              <a:rPr lang="en-US" sz="1200" dirty="0">
                <a:latin typeface="+mn-lt"/>
              </a:rPr>
            </a:br>
            <a:br>
              <a:rPr lang="en-US" sz="1200" dirty="0">
                <a:latin typeface="+mn-lt"/>
              </a:rPr>
            </a:br>
            <a:r>
              <a:rPr lang="en-US" sz="1200" dirty="0">
                <a:latin typeface="+mn-lt"/>
              </a:rPr>
              <a:t>Training the Machines – Bytes, Rights and the Copyright Conundrum</a:t>
            </a:r>
            <a:endParaRPr sz="1200" dirty="0">
              <a:latin typeface="+mn-lt"/>
            </a:endParaRPr>
          </a:p>
        </p:txBody>
      </p:sp>
      <p:sp>
        <p:nvSpPr>
          <p:cNvPr id="205" name="Google Shape;205;p29"/>
          <p:cNvSpPr txBox="1"/>
          <p:nvPr/>
        </p:nvSpPr>
        <p:spPr>
          <a:xfrm>
            <a:off x="7973291" y="4731575"/>
            <a:ext cx="1055484" cy="3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dirty="0">
                <a:solidFill>
                  <a:schemeClr val="dk2"/>
                </a:solidFill>
                <a:latin typeface="Inter"/>
                <a:ea typeface="Inter"/>
                <a:cs typeface="Inter"/>
                <a:sym typeface="Inter"/>
              </a:rPr>
              <a:t>2024, </a:t>
            </a:r>
            <a:r>
              <a:rPr lang="pt-BR" sz="900" dirty="0" err="1">
                <a:solidFill>
                  <a:schemeClr val="dk2"/>
                </a:solidFill>
                <a:latin typeface="Inter"/>
                <a:ea typeface="Inter"/>
                <a:cs typeface="Inter"/>
                <a:sym typeface="Inter"/>
              </a:rPr>
              <a:t>March</a:t>
            </a:r>
            <a:r>
              <a:rPr lang="pt-BR" sz="900" dirty="0">
                <a:solidFill>
                  <a:schemeClr val="dk2"/>
                </a:solidFill>
                <a:latin typeface="Inter"/>
                <a:ea typeface="Inter"/>
                <a:cs typeface="Inter"/>
                <a:sym typeface="Inter"/>
              </a:rPr>
              <a:t> 14</a:t>
            </a:r>
            <a:endParaRPr sz="900" dirty="0">
              <a:solidFill>
                <a:schemeClr val="dk2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206" name="Google Shape;20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2290" y="357640"/>
            <a:ext cx="1524173" cy="37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5F38CC11-2D00-D171-418A-B6669138D8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930" y="96982"/>
            <a:ext cx="1461063" cy="104612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613F2FF6-8E19-02AD-EA11-13B901EB23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10076"/>
            <a:ext cx="1303864" cy="73342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96628-3D3C-F3D6-341D-019132DA3CD9}"/>
              </a:ext>
            </a:extLst>
          </p:cNvPr>
          <p:cNvSpPr txBox="1"/>
          <p:nvPr/>
        </p:nvSpPr>
        <p:spPr>
          <a:xfrm>
            <a:off x="3936022" y="2057692"/>
            <a:ext cx="301336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/>
              <a:t>AI </a:t>
            </a:r>
            <a:r>
              <a:rPr lang="pt-BR" sz="2000" dirty="0" err="1"/>
              <a:t>initiatives</a:t>
            </a:r>
            <a:r>
              <a:rPr lang="pt-BR" sz="2000" dirty="0"/>
              <a:t>  </a:t>
            </a:r>
          </a:p>
          <a:p>
            <a:pPr algn="r"/>
            <a:r>
              <a:rPr lang="pt-BR" sz="2000" dirty="0"/>
              <a:t>INPI </a:t>
            </a:r>
            <a:r>
              <a:rPr lang="pt-BR" sz="2000" dirty="0" err="1"/>
              <a:t>Brazil</a:t>
            </a:r>
            <a:endParaRPr lang="pt-BR" sz="2000" dirty="0"/>
          </a:p>
          <a:p>
            <a:pPr algn="r"/>
            <a:endParaRPr lang="pt-BR" dirty="0"/>
          </a:p>
          <a:p>
            <a:pPr algn="r"/>
            <a:r>
              <a:rPr lang="pt-BR" sz="1200" dirty="0"/>
              <a:t>Celso Tchao</a:t>
            </a:r>
          </a:p>
          <a:p>
            <a:pPr algn="r"/>
            <a:r>
              <a:rPr lang="pt-BR" sz="1200" dirty="0"/>
              <a:t>AI Management </a:t>
            </a:r>
            <a:r>
              <a:rPr lang="pt-BR" sz="1200" dirty="0" err="1"/>
              <a:t>Committee</a:t>
            </a:r>
            <a:r>
              <a:rPr lang="pt-BR" sz="1200" dirty="0"/>
              <a:t> </a:t>
            </a:r>
          </a:p>
          <a:p>
            <a:pPr algn="r"/>
            <a:r>
              <a:rPr lang="pt-BR" sz="1050" dirty="0" err="1"/>
              <a:t>Coordinator</a:t>
            </a:r>
            <a:endParaRPr lang="pt-BR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0"/>
          <p:cNvSpPr txBox="1">
            <a:spLocks noGrp="1"/>
          </p:cNvSpPr>
          <p:nvPr>
            <p:ph type="ctrTitle"/>
          </p:nvPr>
        </p:nvSpPr>
        <p:spPr>
          <a:xfrm>
            <a:off x="673738" y="279712"/>
            <a:ext cx="76797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AI Management </a:t>
            </a:r>
            <a:r>
              <a:rPr lang="pt-BR" dirty="0" err="1"/>
              <a:t>Committee</a:t>
            </a:r>
            <a:endParaRPr dirty="0"/>
          </a:p>
        </p:txBody>
      </p:sp>
      <p:sp>
        <p:nvSpPr>
          <p:cNvPr id="212" name="Google Shape;212;p30"/>
          <p:cNvSpPr txBox="1"/>
          <p:nvPr/>
        </p:nvSpPr>
        <p:spPr>
          <a:xfrm>
            <a:off x="673738" y="1080880"/>
            <a:ext cx="6183300" cy="323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Created in December 2023, AIMC is a interdisciplinary group with representatives from ICT and Business areas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/>
              <a:t>Establish premises and scenarios about AI use;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/>
              <a:t>Identify risks in AI models and propose coping solutions;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/>
              <a:t>Search for solutions and best practices in the national and international market, in addition to implementations and studies carried out in IP offices;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/>
              <a:t>Assess, with INPI business areas, solutions for development or acquisition.</a:t>
            </a:r>
            <a:endParaRPr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>
            <a:spLocks noGrp="1"/>
          </p:cNvSpPr>
          <p:nvPr>
            <p:ph type="ctrTitle"/>
          </p:nvPr>
        </p:nvSpPr>
        <p:spPr>
          <a:xfrm>
            <a:off x="1166150" y="270500"/>
            <a:ext cx="7679700" cy="7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AIMC - </a:t>
            </a:r>
            <a:r>
              <a:rPr lang="pt-BR" dirty="0" err="1"/>
              <a:t>goals</a:t>
            </a:r>
            <a:endParaRPr dirty="0"/>
          </a:p>
        </p:txBody>
      </p:sp>
      <p:sp>
        <p:nvSpPr>
          <p:cNvPr id="232" name="Google Shape;232;p33"/>
          <p:cNvSpPr txBox="1">
            <a:spLocks noGrp="1"/>
          </p:cNvSpPr>
          <p:nvPr>
            <p:ph type="subTitle" idx="1"/>
          </p:nvPr>
        </p:nvSpPr>
        <p:spPr>
          <a:xfrm>
            <a:off x="879600" y="1156727"/>
            <a:ext cx="6033300" cy="3554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Establish AI strategy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Propose AI Governance structure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Develop AI Policy and Ethics guidelines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Establish risk management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dirty="0">
                <a:solidFill>
                  <a:schemeClr val="tx1"/>
                </a:solidFill>
              </a:rPr>
              <a:t>Foster AI:</a:t>
            </a: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>
                <a:solidFill>
                  <a:schemeClr val="tx1"/>
                </a:solidFill>
              </a:rPr>
              <a:t>communication </a:t>
            </a:r>
            <a:r>
              <a:rPr lang="pt-BR" sz="1700" dirty="0" err="1">
                <a:solidFill>
                  <a:schemeClr val="tx1"/>
                </a:solidFill>
              </a:rPr>
              <a:t>plan</a:t>
            </a:r>
            <a:endParaRPr lang="pt-BR" sz="1700" dirty="0">
              <a:solidFill>
                <a:schemeClr val="tx1"/>
              </a:solidFill>
            </a:endParaRP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 err="1">
                <a:solidFill>
                  <a:schemeClr val="tx1"/>
                </a:solidFill>
              </a:rPr>
              <a:t>identify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and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encourage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talent</a:t>
            </a:r>
            <a:endParaRPr lang="pt-BR" sz="1700" dirty="0">
              <a:solidFill>
                <a:schemeClr val="tx1"/>
              </a:solidFill>
            </a:endParaRP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 err="1">
                <a:solidFill>
                  <a:schemeClr val="tx1"/>
                </a:solidFill>
              </a:rPr>
              <a:t>establish</a:t>
            </a:r>
            <a:r>
              <a:rPr lang="pt-BR" sz="1700" dirty="0">
                <a:solidFill>
                  <a:schemeClr val="tx1"/>
                </a:solidFill>
              </a:rPr>
              <a:t> learning path</a:t>
            </a: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 err="1">
                <a:solidFill>
                  <a:schemeClr val="tx1"/>
                </a:solidFill>
              </a:rPr>
              <a:t>support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technological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solutions</a:t>
            </a:r>
            <a:r>
              <a:rPr lang="pt-BR" sz="1700" dirty="0">
                <a:solidFill>
                  <a:schemeClr val="tx1"/>
                </a:solidFill>
              </a:rPr>
              <a:t> (benchmarking, </a:t>
            </a:r>
            <a:r>
              <a:rPr lang="pt-BR" sz="1700" dirty="0" err="1">
                <a:solidFill>
                  <a:schemeClr val="tx1"/>
                </a:solidFill>
              </a:rPr>
              <a:t>services</a:t>
            </a:r>
            <a:r>
              <a:rPr lang="pt-BR" sz="1700" dirty="0">
                <a:solidFill>
                  <a:schemeClr val="tx1"/>
                </a:solidFill>
              </a:rPr>
              <a:t>, </a:t>
            </a:r>
            <a:r>
              <a:rPr lang="pt-BR" sz="1700" dirty="0" err="1">
                <a:solidFill>
                  <a:schemeClr val="tx1"/>
                </a:solidFill>
              </a:rPr>
              <a:t>technologies</a:t>
            </a:r>
            <a:r>
              <a:rPr lang="pt-BR" sz="1700" dirty="0">
                <a:solidFill>
                  <a:schemeClr val="tx1"/>
                </a:solidFill>
              </a:rPr>
              <a:t>, </a:t>
            </a:r>
            <a:r>
              <a:rPr lang="pt-BR" sz="1700" dirty="0" err="1">
                <a:solidFill>
                  <a:schemeClr val="tx1"/>
                </a:solidFill>
              </a:rPr>
              <a:t>best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practices</a:t>
            </a:r>
            <a:r>
              <a:rPr lang="pt-BR" sz="1700" dirty="0">
                <a:solidFill>
                  <a:schemeClr val="tx1"/>
                </a:solidFill>
              </a:rPr>
              <a:t>)</a:t>
            </a: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>
                <a:solidFill>
                  <a:schemeClr val="tx1"/>
                </a:solidFill>
              </a:rPr>
              <a:t>monitor AI performance</a:t>
            </a:r>
          </a:p>
          <a:p>
            <a:pPr marL="800100" lvl="1" indent="-355600" algn="l"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pt-BR" sz="1700" dirty="0" err="1">
                <a:solidFill>
                  <a:schemeClr val="tx1"/>
                </a:solidFill>
              </a:rPr>
              <a:t>stimulate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continuous</a:t>
            </a:r>
            <a:r>
              <a:rPr lang="pt-BR" sz="1700" dirty="0">
                <a:solidFill>
                  <a:schemeClr val="tx1"/>
                </a:solidFill>
              </a:rPr>
              <a:t> </a:t>
            </a:r>
            <a:r>
              <a:rPr lang="pt-BR" sz="1700" dirty="0" err="1">
                <a:solidFill>
                  <a:schemeClr val="tx1"/>
                </a:solidFill>
              </a:rPr>
              <a:t>innovation</a:t>
            </a:r>
            <a:endParaRPr lang="pt-BR" sz="18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15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1"/>
          <p:cNvSpPr txBox="1">
            <a:spLocks noGrp="1"/>
          </p:cNvSpPr>
          <p:nvPr>
            <p:ph type="title"/>
          </p:nvPr>
        </p:nvSpPr>
        <p:spPr>
          <a:xfrm>
            <a:off x="449235" y="109304"/>
            <a:ext cx="6461116" cy="55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AI </a:t>
            </a:r>
            <a:r>
              <a:rPr lang="pt-BR" dirty="0" err="1"/>
              <a:t>governance</a:t>
            </a:r>
            <a:r>
              <a:rPr lang="pt-BR" dirty="0"/>
              <a:t> </a:t>
            </a:r>
            <a:r>
              <a:rPr lang="pt-BR" dirty="0" err="1"/>
              <a:t>structure</a:t>
            </a:r>
            <a:r>
              <a:rPr lang="pt-BR" dirty="0"/>
              <a:t> - </a:t>
            </a:r>
            <a:r>
              <a:rPr lang="pt-BR" dirty="0" err="1"/>
              <a:t>interactions</a:t>
            </a:r>
            <a:endParaRPr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FC95D369-4FE8-3C6A-6AE1-F5B2FB0455E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4</a:t>
            </a:fld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C9782C6-9B61-D516-C7F5-7858B47D82D9}"/>
              </a:ext>
            </a:extLst>
          </p:cNvPr>
          <p:cNvSpPr/>
          <p:nvPr/>
        </p:nvSpPr>
        <p:spPr>
          <a:xfrm>
            <a:off x="507079" y="2939781"/>
            <a:ext cx="1475236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ethics</a:t>
            </a: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FB89627-044F-DFD5-16B3-AF873805AA5E}"/>
              </a:ext>
            </a:extLst>
          </p:cNvPr>
          <p:cNvSpPr/>
          <p:nvPr/>
        </p:nvSpPr>
        <p:spPr>
          <a:xfrm>
            <a:off x="845127" y="1804997"/>
            <a:ext cx="1475236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communication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5E39F2A-9F94-69A1-FC0E-B0FB40DA0F70}"/>
              </a:ext>
            </a:extLst>
          </p:cNvPr>
          <p:cNvSpPr/>
          <p:nvPr/>
        </p:nvSpPr>
        <p:spPr>
          <a:xfrm>
            <a:off x="1031889" y="4039763"/>
            <a:ext cx="1288473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learning path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9C9D365-094E-5B9E-D502-DF0A0BC71BFE}"/>
              </a:ext>
            </a:extLst>
          </p:cNvPr>
          <p:cNvSpPr/>
          <p:nvPr/>
        </p:nvSpPr>
        <p:spPr>
          <a:xfrm>
            <a:off x="4815220" y="4039763"/>
            <a:ext cx="1288473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pt-BR" sz="1100" kern="0" dirty="0" err="1">
                <a:solidFill>
                  <a:srgbClr val="FFFFFF"/>
                </a:solidFill>
                <a:latin typeface="Arial"/>
                <a:sym typeface="Arial"/>
              </a:rPr>
              <a:t>Solutions</a:t>
            </a:r>
            <a:r>
              <a:rPr lang="pt-BR" sz="1100" kern="0" dirty="0">
                <a:solidFill>
                  <a:srgbClr val="FFFFFF"/>
                </a:solidFill>
                <a:latin typeface="Arial"/>
                <a:sym typeface="Arial"/>
              </a:rPr>
              <a:t> </a:t>
            </a:r>
            <a:r>
              <a:rPr lang="pt-BR" sz="1100" kern="0" dirty="0" err="1">
                <a:solidFill>
                  <a:srgbClr val="FFFFFF"/>
                </a:solidFill>
                <a:latin typeface="Arial"/>
                <a:sym typeface="Arial"/>
              </a:rPr>
              <a:t>development</a:t>
            </a: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93F53E2-4A8E-7D68-5E6D-D11BD0D58C09}"/>
              </a:ext>
            </a:extLst>
          </p:cNvPr>
          <p:cNvSpPr/>
          <p:nvPr/>
        </p:nvSpPr>
        <p:spPr>
          <a:xfrm>
            <a:off x="4815220" y="1806858"/>
            <a:ext cx="1288473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security</a:t>
            </a: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(</a:t>
            </a:r>
            <a:r>
              <a:rPr kumimoji="0" lang="pt-BR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risk</a:t>
            </a: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&amp; </a:t>
            </a:r>
            <a:r>
              <a:rPr kumimoji="0" lang="pt-BR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info</a:t>
            </a: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)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78C3786-E444-AAB8-D37B-8C0C229A0C1E}"/>
              </a:ext>
            </a:extLst>
          </p:cNvPr>
          <p:cNvSpPr/>
          <p:nvPr/>
        </p:nvSpPr>
        <p:spPr>
          <a:xfrm>
            <a:off x="5209730" y="2939781"/>
            <a:ext cx="1288473" cy="623454"/>
          </a:xfrm>
          <a:prstGeom prst="rect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data </a:t>
            </a:r>
            <a:r>
              <a:rPr kumimoji="0" lang="pt-BR" sz="14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governance</a:t>
            </a: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6797C125-7EC8-2C65-CF98-D4A8F3C8EC04}"/>
              </a:ext>
            </a:extLst>
          </p:cNvPr>
          <p:cNvSpPr/>
          <p:nvPr/>
        </p:nvSpPr>
        <p:spPr>
          <a:xfrm>
            <a:off x="2878603" y="2506357"/>
            <a:ext cx="1447382" cy="1427018"/>
          </a:xfrm>
          <a:prstGeom prst="ellipse">
            <a:avLst/>
          </a:prstGeom>
          <a:solidFill>
            <a:srgbClr val="4285F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AI </a:t>
            </a:r>
            <a:r>
              <a:rPr kumimoji="0" lang="pt-BR" sz="1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Committee</a:t>
            </a:r>
            <a:endParaRPr kumimoji="0" lang="pt-BR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A1071F9F-621F-DAFD-1F74-C22B9A8C12C9}"/>
              </a:ext>
            </a:extLst>
          </p:cNvPr>
          <p:cNvSpPr/>
          <p:nvPr/>
        </p:nvSpPr>
        <p:spPr>
          <a:xfrm>
            <a:off x="2547034" y="830252"/>
            <a:ext cx="2110520" cy="795264"/>
          </a:xfrm>
          <a:prstGeom prst="roundRect">
            <a:avLst/>
          </a:prstGeom>
          <a:solidFill>
            <a:srgbClr val="4285F4">
              <a:lumMod val="5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INPI </a:t>
            </a:r>
            <a:r>
              <a:rPr kumimoji="0" lang="pt-BR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Internal</a:t>
            </a: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 Governance </a:t>
            </a:r>
            <a:r>
              <a:rPr kumimoji="0" lang="pt-BR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Committee</a:t>
            </a:r>
            <a:endParaRPr kumimoji="0" lang="pt-BR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2" name="Seta: da Esquerda para a Direita 11">
            <a:extLst>
              <a:ext uri="{FF2B5EF4-FFF2-40B4-BE49-F238E27FC236}">
                <a16:creationId xmlns:a16="http://schemas.microsoft.com/office/drawing/2014/main" id="{87170C9A-BEFE-DF9B-8BBF-FAE8F9CB2EAD}"/>
              </a:ext>
            </a:extLst>
          </p:cNvPr>
          <p:cNvSpPr/>
          <p:nvPr/>
        </p:nvSpPr>
        <p:spPr>
          <a:xfrm rot="2574832">
            <a:off x="2453365" y="2309086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Seta: da Esquerda para a Direita 12">
            <a:extLst>
              <a:ext uri="{FF2B5EF4-FFF2-40B4-BE49-F238E27FC236}">
                <a16:creationId xmlns:a16="http://schemas.microsoft.com/office/drawing/2014/main" id="{504B9DA0-204E-D8AB-70C2-79517642AEF1}"/>
              </a:ext>
            </a:extLst>
          </p:cNvPr>
          <p:cNvSpPr/>
          <p:nvPr/>
        </p:nvSpPr>
        <p:spPr>
          <a:xfrm>
            <a:off x="4583156" y="3098639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4" name="Seta: da Esquerda para a Direita 13">
            <a:extLst>
              <a:ext uri="{FF2B5EF4-FFF2-40B4-BE49-F238E27FC236}">
                <a16:creationId xmlns:a16="http://schemas.microsoft.com/office/drawing/2014/main" id="{C592375E-BB25-2FB9-77B8-6C10438A47B9}"/>
              </a:ext>
            </a:extLst>
          </p:cNvPr>
          <p:cNvSpPr/>
          <p:nvPr/>
        </p:nvSpPr>
        <p:spPr>
          <a:xfrm rot="8489683">
            <a:off x="2393790" y="3918536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5" name="Seta: da Esquerda para a Direita 14">
            <a:extLst>
              <a:ext uri="{FF2B5EF4-FFF2-40B4-BE49-F238E27FC236}">
                <a16:creationId xmlns:a16="http://schemas.microsoft.com/office/drawing/2014/main" id="{98AC4983-26DC-364C-1F22-366A6857254E}"/>
              </a:ext>
            </a:extLst>
          </p:cNvPr>
          <p:cNvSpPr/>
          <p:nvPr/>
        </p:nvSpPr>
        <p:spPr>
          <a:xfrm rot="10800000">
            <a:off x="2172812" y="3098639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6" name="Seta: da Esquerda para a Direita 15">
            <a:extLst>
              <a:ext uri="{FF2B5EF4-FFF2-40B4-BE49-F238E27FC236}">
                <a16:creationId xmlns:a16="http://schemas.microsoft.com/office/drawing/2014/main" id="{EC7A1B44-5B94-A7AF-25CA-68C4399639BE}"/>
              </a:ext>
            </a:extLst>
          </p:cNvPr>
          <p:cNvSpPr/>
          <p:nvPr/>
        </p:nvSpPr>
        <p:spPr>
          <a:xfrm rot="2364019">
            <a:off x="4244025" y="3928399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7" name="Seta: da Esquerda para a Direita 16">
            <a:extLst>
              <a:ext uri="{FF2B5EF4-FFF2-40B4-BE49-F238E27FC236}">
                <a16:creationId xmlns:a16="http://schemas.microsoft.com/office/drawing/2014/main" id="{6948C6ED-5A68-3240-CDD2-8858FFFB6B73}"/>
              </a:ext>
            </a:extLst>
          </p:cNvPr>
          <p:cNvSpPr/>
          <p:nvPr/>
        </p:nvSpPr>
        <p:spPr>
          <a:xfrm rot="8108950">
            <a:off x="4269868" y="2309085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8" name="Seta: da Esquerda para a Direita 17">
            <a:extLst>
              <a:ext uri="{FF2B5EF4-FFF2-40B4-BE49-F238E27FC236}">
                <a16:creationId xmlns:a16="http://schemas.microsoft.com/office/drawing/2014/main" id="{9D75D8B2-FADF-A056-E42A-6C5169DFA4F5}"/>
              </a:ext>
            </a:extLst>
          </p:cNvPr>
          <p:cNvSpPr/>
          <p:nvPr/>
        </p:nvSpPr>
        <p:spPr>
          <a:xfrm rot="5400000">
            <a:off x="3391145" y="1918779"/>
            <a:ext cx="464128" cy="242454"/>
          </a:xfrm>
          <a:prstGeom prst="leftRightArrow">
            <a:avLst/>
          </a:prstGeom>
          <a:solidFill>
            <a:srgbClr val="4285F4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8"/>
          <p:cNvSpPr txBox="1">
            <a:spLocks noGrp="1"/>
          </p:cNvSpPr>
          <p:nvPr>
            <p:ph type="title"/>
          </p:nvPr>
        </p:nvSpPr>
        <p:spPr>
          <a:xfrm>
            <a:off x="962889" y="188603"/>
            <a:ext cx="6048393" cy="9232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 err="1"/>
              <a:t>Assumptions</a:t>
            </a:r>
            <a:r>
              <a:rPr lang="pt-BR" dirty="0"/>
              <a:t> </a:t>
            </a:r>
            <a:r>
              <a:rPr lang="pt-BR" dirty="0" err="1"/>
              <a:t>about</a:t>
            </a:r>
            <a:r>
              <a:rPr lang="pt-BR" dirty="0"/>
              <a:t> data </a:t>
            </a:r>
            <a:r>
              <a:rPr lang="pt-BR" dirty="0" err="1"/>
              <a:t>usage</a:t>
            </a:r>
            <a:r>
              <a:rPr lang="pt-BR" dirty="0"/>
              <a:t> </a:t>
            </a:r>
            <a:br>
              <a:rPr lang="pt-BR" dirty="0"/>
            </a:br>
            <a:r>
              <a:rPr lang="pt-BR" dirty="0"/>
              <a:t>&amp; </a:t>
            </a:r>
            <a:r>
              <a:rPr lang="pt-BR" dirty="0" err="1"/>
              <a:t>Quality</a:t>
            </a:r>
            <a:r>
              <a:rPr lang="pt-BR" dirty="0"/>
              <a:t> AI </a:t>
            </a:r>
            <a:r>
              <a:rPr lang="pt-BR" dirty="0" err="1"/>
              <a:t>Outcomes</a:t>
            </a: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9CDA7E7-778D-F7EA-6374-7D9168732405}"/>
              </a:ext>
            </a:extLst>
          </p:cNvPr>
          <p:cNvSpPr txBox="1"/>
          <p:nvPr/>
        </p:nvSpPr>
        <p:spPr>
          <a:xfrm>
            <a:off x="498764" y="1530927"/>
            <a:ext cx="6609501" cy="2308324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dirty="0" err="1"/>
              <a:t>Completeness</a:t>
            </a:r>
            <a:endParaRPr lang="pt-BR" dirty="0"/>
          </a:p>
          <a:p>
            <a:pPr algn="r"/>
            <a:r>
              <a:rPr lang="pt-BR" dirty="0" err="1"/>
              <a:t>Integrity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consistency</a:t>
            </a:r>
            <a:r>
              <a:rPr lang="pt-BR" dirty="0"/>
              <a:t> </a:t>
            </a:r>
          </a:p>
          <a:p>
            <a:r>
              <a:rPr lang="pt-BR" dirty="0" err="1"/>
              <a:t>Identify</a:t>
            </a:r>
            <a:r>
              <a:rPr lang="pt-BR" dirty="0"/>
              <a:t> </a:t>
            </a:r>
            <a:r>
              <a:rPr lang="pt-BR" dirty="0" err="1"/>
              <a:t>distribution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outliers </a:t>
            </a:r>
          </a:p>
          <a:p>
            <a:pPr algn="r"/>
            <a:r>
              <a:rPr lang="pt-BR" dirty="0" err="1"/>
              <a:t>Cleaning</a:t>
            </a:r>
            <a:r>
              <a:rPr lang="pt-BR" dirty="0"/>
              <a:t> </a:t>
            </a:r>
          </a:p>
          <a:p>
            <a:r>
              <a:rPr lang="pt-BR" dirty="0" err="1"/>
              <a:t>Comprehensive</a:t>
            </a:r>
            <a:r>
              <a:rPr lang="pt-BR" dirty="0"/>
              <a:t> </a:t>
            </a:r>
            <a:r>
              <a:rPr lang="pt-BR" dirty="0" err="1"/>
              <a:t>size</a:t>
            </a:r>
            <a:endParaRPr lang="pt-BR" dirty="0"/>
          </a:p>
          <a:p>
            <a:pPr algn="r"/>
            <a:r>
              <a:rPr lang="pt-BR" dirty="0" err="1"/>
              <a:t>Identify</a:t>
            </a:r>
            <a:r>
              <a:rPr lang="pt-BR" dirty="0"/>
              <a:t> bias </a:t>
            </a:r>
          </a:p>
          <a:p>
            <a:r>
              <a:rPr lang="pt-BR" dirty="0" err="1"/>
              <a:t>Representativeness</a:t>
            </a:r>
            <a:r>
              <a:rPr lang="pt-BR" dirty="0"/>
              <a:t> </a:t>
            </a:r>
          </a:p>
          <a:p>
            <a:pPr algn="r"/>
            <a:r>
              <a:rPr lang="pt-BR" dirty="0" err="1"/>
              <a:t>Continuous</a:t>
            </a:r>
            <a:r>
              <a:rPr lang="pt-BR" dirty="0"/>
              <a:t> update</a:t>
            </a:r>
          </a:p>
        </p:txBody>
      </p:sp>
    </p:spTree>
    <p:extLst>
      <p:ext uri="{BB962C8B-B14F-4D97-AF65-F5344CB8AC3E}">
        <p14:creationId xmlns:p14="http://schemas.microsoft.com/office/powerpoint/2010/main" val="3880349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17;p31">
            <a:extLst>
              <a:ext uri="{FF2B5EF4-FFF2-40B4-BE49-F238E27FC236}">
                <a16:creationId xmlns:a16="http://schemas.microsoft.com/office/drawing/2014/main" id="{53C2D4F9-0D9F-E3BD-6819-9F711E699B98}"/>
              </a:ext>
            </a:extLst>
          </p:cNvPr>
          <p:cNvSpPr txBox="1">
            <a:spLocks/>
          </p:cNvSpPr>
          <p:nvPr/>
        </p:nvSpPr>
        <p:spPr>
          <a:xfrm>
            <a:off x="490799" y="-41100"/>
            <a:ext cx="6461116" cy="116952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spAutoFit/>
          </a:bodyPr>
          <a:lstStyle>
            <a:lvl1pPr algn="r" defTabSz="342900" rtl="0" eaLnBrk="1" latinLnBrk="0" hangingPunct="1">
              <a:spcBef>
                <a:spcPct val="0"/>
              </a:spcBef>
              <a:buNone/>
              <a:defRPr sz="405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BR" sz="3200" dirty="0"/>
              <a:t>INPI – P</a:t>
            </a:r>
            <a:r>
              <a:rPr lang="en-US" sz="3200" dirty="0" err="1"/>
              <a:t>atent</a:t>
            </a:r>
            <a:r>
              <a:rPr lang="en-US" sz="3200" dirty="0"/>
              <a:t> applications to examination areas</a:t>
            </a:r>
            <a:endParaRPr lang="pt-BR" sz="32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CA3F644-18CD-19F5-FC46-0402F1BA9C36}"/>
              </a:ext>
            </a:extLst>
          </p:cNvPr>
          <p:cNvSpPr txBox="1"/>
          <p:nvPr/>
        </p:nvSpPr>
        <p:spPr>
          <a:xfrm>
            <a:off x="428453" y="996803"/>
            <a:ext cx="7225145" cy="4385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/>
              <a:t>Goal: automatically assign examining division among 20 technological areas (divisions);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/>
              <a:t>2010 - neural network developed by INPI: ranking each division for every new file application, routing the file to the first division ranked and showing which is the second in the rank;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/>
              <a:t>2018 - algorithm change - Multilayer perceptron applied in Application Router (AR), using title and abstract;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/>
              <a:t>2022 - Retrained solution improved from 50% to 60% assertive distribution.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8F88754-4D8A-974F-3C0C-D0F644B516C4}"/>
              </a:ext>
            </a:extLst>
          </p:cNvPr>
          <p:cNvSpPr txBox="1"/>
          <p:nvPr/>
        </p:nvSpPr>
        <p:spPr>
          <a:xfrm>
            <a:off x="339435" y="4849767"/>
            <a:ext cx="76892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pt-BR" sz="1000" i="1" dirty="0">
                <a:solidFill>
                  <a:srgbClr val="1F317B"/>
                </a:solidFill>
                <a:latin typeface="Futura Bk BT" pitchFamily="34" charset="0"/>
              </a:rPr>
              <a:t>Reference: Catia </a:t>
            </a:r>
            <a:r>
              <a:rPr lang="en-US" altLang="pt-BR" sz="1000" i="1" dirty="0" err="1">
                <a:solidFill>
                  <a:srgbClr val="1F317B"/>
                </a:solidFill>
                <a:latin typeface="Futura Bk BT" pitchFamily="34" charset="0"/>
              </a:rPr>
              <a:t>Valdman</a:t>
            </a:r>
            <a:r>
              <a:rPr lang="en-US" altLang="pt-BR" sz="1000" i="1" dirty="0">
                <a:solidFill>
                  <a:srgbClr val="1F317B"/>
                </a:solidFill>
                <a:latin typeface="Futura Bk BT" pitchFamily="34" charset="0"/>
              </a:rPr>
              <a:t> – INPI/DIRPA - </a:t>
            </a:r>
            <a:r>
              <a:rPr lang="en-US" altLang="pt-BR" sz="1000" dirty="0">
                <a:solidFill>
                  <a:srgbClr val="1F317B"/>
                </a:solidFill>
                <a:latin typeface="Futura Bk BT" pitchFamily="34" charset="0"/>
              </a:rPr>
              <a:t>Geneva, February 20th, 2019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3401452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9"/>
          <p:cNvSpPr txBox="1">
            <a:spLocks noGrp="1"/>
          </p:cNvSpPr>
          <p:nvPr>
            <p:ph type="title"/>
          </p:nvPr>
        </p:nvSpPr>
        <p:spPr>
          <a:xfrm>
            <a:off x="530400" y="1"/>
            <a:ext cx="5925818" cy="51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/>
              <a:t>AI redefines </a:t>
            </a:r>
            <a:r>
              <a:rPr lang="pt-BR" sz="2000" dirty="0" err="1"/>
              <a:t>limits</a:t>
            </a:r>
            <a:r>
              <a:rPr lang="pt-BR" sz="2000" dirty="0"/>
              <a:t> </a:t>
            </a:r>
            <a:br>
              <a:rPr lang="pt-BR" sz="2000" dirty="0"/>
            </a:br>
            <a:r>
              <a:rPr lang="pt-BR" sz="2000" dirty="0" err="1"/>
              <a:t>and</a:t>
            </a:r>
            <a:r>
              <a:rPr lang="pt-BR" sz="2000" dirty="0"/>
              <a:t> drives </a:t>
            </a:r>
            <a:r>
              <a:rPr lang="pt-BR" sz="2000" dirty="0" err="1"/>
              <a:t>excellence</a:t>
            </a: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dirty="0"/>
              <a:t>THANK YOU</a:t>
            </a: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sz="1600" dirty="0"/>
              <a:t>celso.tchao@inpi.gov.br</a:t>
            </a:r>
            <a:endParaRPr sz="1600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6925653-F078-8520-BEC1-C0D2F5219D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7</a:t>
            </a:fld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444</TotalTime>
  <Words>350</Words>
  <Application>Microsoft Office PowerPoint</Application>
  <PresentationFormat>On-screen Show (16:9)</PresentationFormat>
  <Paragraphs>54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Trebuchet MS</vt:lpstr>
      <vt:lpstr>Poppins</vt:lpstr>
      <vt:lpstr>Futura Bk BT</vt:lpstr>
      <vt:lpstr>Arial</vt:lpstr>
      <vt:lpstr>Inter</vt:lpstr>
      <vt:lpstr>Wingdings 3</vt:lpstr>
      <vt:lpstr>Facetado</vt:lpstr>
      <vt:lpstr>WIPO Conversation on Intellectual Property (IP) and Frontier Technologies - Ninth Session  Training the Machines – Bytes, Rights and the Copyright Conundrum</vt:lpstr>
      <vt:lpstr>AI Management Committee</vt:lpstr>
      <vt:lpstr>AIMC - goals</vt:lpstr>
      <vt:lpstr>AI governance structure - interactions</vt:lpstr>
      <vt:lpstr>Assumptions about data usage  &amp; Quality AI Outcomes</vt:lpstr>
      <vt:lpstr>PowerPoint Presentation</vt:lpstr>
      <vt:lpstr>AI redefines limits  and drives excellence    THANK YOU     celso.tchao@inpi.gov.br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Comitê Gestor de Inteligência Artificial</dc:title>
  <dc:creator>celso tchao</dc:creator>
  <cp:lastModifiedBy>DALY Alica</cp:lastModifiedBy>
  <cp:revision>14</cp:revision>
  <dcterms:modified xsi:type="dcterms:W3CDTF">2024-03-13T08:19:58Z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2024-03-13T08:19:55Z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549956ec-1f27-47b2-a999-9347ea149165</vt:lpwstr>
  </property>
  <property fmtid="{D5CDD505-2E9C-101B-9397-08002B2CF9AE}" pid="8" name="MSIP_Label_20773ee6-353b-4fb9-a59d-0b94c8c67bea_ContentBits">
    <vt:lpwstr>0</vt:lpwstr>
  </property>
</Properties>
</file>