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448" r:id="rId6"/>
    <p:sldId id="455" r:id="rId7"/>
    <p:sldId id="453" r:id="rId8"/>
    <p:sldId id="452" r:id="rId9"/>
    <p:sldId id="451" r:id="rId10"/>
    <p:sldId id="454" r:id="rId11"/>
    <p:sldId id="268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5" userDrawn="1">
          <p15:clr>
            <a:srgbClr val="A4A3A4"/>
          </p15:clr>
        </p15:guide>
        <p15:guide id="2" orient="horz" pos="1017" userDrawn="1">
          <p15:clr>
            <a:srgbClr val="A4A3A4"/>
          </p15:clr>
        </p15:guide>
        <p15:guide id="3" orient="horz" pos="1879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487" userDrawn="1">
          <p15:clr>
            <a:srgbClr val="A4A3A4"/>
          </p15:clr>
        </p15:guide>
        <p15:guide id="6" orient="horz" pos="1575" userDrawn="1">
          <p15:clr>
            <a:srgbClr val="A4A3A4"/>
          </p15:clr>
        </p15:guide>
        <p15:guide id="7" pos="282" userDrawn="1">
          <p15:clr>
            <a:srgbClr val="A4A3A4"/>
          </p15:clr>
        </p15:guide>
        <p15:guide id="8" pos="5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E5F60"/>
    <a:srgbClr val="EF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1" autoAdjust="0"/>
    <p:restoredTop sz="95529" autoAdjust="0"/>
  </p:normalViewPr>
  <p:slideViewPr>
    <p:cSldViewPr snapToGrid="0" showGuides="1">
      <p:cViewPr varScale="1">
        <p:scale>
          <a:sx n="113" d="100"/>
          <a:sy n="113" d="100"/>
        </p:scale>
        <p:origin x="1152" y="102"/>
      </p:cViewPr>
      <p:guideLst>
        <p:guide orient="horz" pos="3805"/>
        <p:guide orient="horz" pos="1017"/>
        <p:guide orient="horz" pos="1879"/>
        <p:guide orient="horz" pos="2183"/>
        <p:guide orient="horz" pos="2487"/>
        <p:guide orient="horz" pos="1575"/>
        <p:guide pos="28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76F4D-A646-4114-9B42-E318B85B5F7E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422D-238D-4917-A3EF-311BF71B0D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20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674" y="2111369"/>
            <a:ext cx="8251825" cy="18367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674" y="3948115"/>
            <a:ext cx="7471209" cy="2092325"/>
          </a:xfrm>
        </p:spPr>
        <p:txBody>
          <a:bodyPr tIns="334800" numCol="2" spcCol="180000"/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40" y="450672"/>
            <a:ext cx="4402613" cy="4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1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 descr="\\vmware-host\Shared Folders\von PS\BOT\20160412 Logo Boehmert CMYK Pos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58" y="6397140"/>
            <a:ext cx="2791901" cy="2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47674" y="1614488"/>
            <a:ext cx="3992400" cy="3625200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838400" y="1614488"/>
            <a:ext cx="3861100" cy="4425950"/>
          </a:xfrm>
        </p:spPr>
        <p:txBody>
          <a:bodyPr tIns="28800"/>
          <a:lstStyle>
            <a:lvl1pPr>
              <a:spcAft>
                <a:spcPts val="2745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160"/>
              </a:lnSpc>
              <a:spcAft>
                <a:spcPts val="703"/>
              </a:spcAft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47673" y="5429312"/>
            <a:ext cx="3992400" cy="611127"/>
          </a:xfrm>
        </p:spPr>
        <p:txBody>
          <a:bodyPr/>
          <a:lstStyle>
            <a:lvl1pPr>
              <a:lnSpc>
                <a:spcPts val="168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699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673" y="2449523"/>
            <a:ext cx="8251827" cy="3590917"/>
          </a:xfrm>
        </p:spPr>
        <p:txBody>
          <a:bodyPr tIns="0" numCol="1" spcCol="0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558" y="6397142"/>
            <a:ext cx="2791901" cy="2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24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47674" y="2111369"/>
            <a:ext cx="8251825" cy="183674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447674" y="3948115"/>
            <a:ext cx="7471209" cy="2092325"/>
          </a:xfrm>
        </p:spPr>
        <p:txBody>
          <a:bodyPr tIns="334800" numCol="2" spcCol="180000"/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40" y="450674"/>
            <a:ext cx="4402613" cy="4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558" y="6397142"/>
            <a:ext cx="2791901" cy="2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558" y="6397142"/>
            <a:ext cx="2791901" cy="2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3561" y="6397142"/>
            <a:ext cx="2791895" cy="2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 descr="\\vmware-host\Shared Folders\von PS\BOT\20160412 Logo Boehmert CMYK Pos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58" y="6397140"/>
            <a:ext cx="2791901" cy="2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47676" y="1614488"/>
            <a:ext cx="8251826" cy="442595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466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/Nacht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 descr="\\vmware-host\Shared Folders\von PS\BOT\20160412 Logo Boehmert CMYK Pos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58" y="6397140"/>
            <a:ext cx="2791901" cy="2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47675" y="1614488"/>
            <a:ext cx="3859200" cy="4425950"/>
          </a:xfrm>
        </p:spPr>
        <p:txBody>
          <a:bodyPr tIns="28800"/>
          <a:lstStyle>
            <a:lvl1pPr>
              <a:spcAft>
                <a:spcPts val="2745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 marL="151200">
              <a:lnSpc>
                <a:spcPts val="2160"/>
              </a:lnSpc>
              <a:spcAft>
                <a:spcPts val="703"/>
              </a:spcAft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842000" y="1616400"/>
            <a:ext cx="3859200" cy="4425950"/>
          </a:xfrm>
        </p:spPr>
        <p:txBody>
          <a:bodyPr tIns="28800"/>
          <a:lstStyle>
            <a:lvl1pPr>
              <a:spcAft>
                <a:spcPts val="2745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160"/>
              </a:lnSpc>
              <a:spcAft>
                <a:spcPts val="703"/>
              </a:spcAft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958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/Nachteile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4707100" y="5634000"/>
            <a:ext cx="3992400" cy="6516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/>
          <p:cNvSpPr/>
          <p:nvPr userDrawn="1"/>
        </p:nvSpPr>
        <p:spPr>
          <a:xfrm>
            <a:off x="4705825" y="2293200"/>
            <a:ext cx="3992400" cy="32940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Rechteck 15"/>
          <p:cNvSpPr/>
          <p:nvPr userDrawn="1"/>
        </p:nvSpPr>
        <p:spPr>
          <a:xfrm>
            <a:off x="4705825" y="1695600"/>
            <a:ext cx="3992400" cy="5544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/>
          <p:nvPr userDrawn="1"/>
        </p:nvSpPr>
        <p:spPr>
          <a:xfrm>
            <a:off x="447675" y="5634000"/>
            <a:ext cx="3992400" cy="6516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Rechteck 10"/>
          <p:cNvSpPr/>
          <p:nvPr userDrawn="1"/>
        </p:nvSpPr>
        <p:spPr>
          <a:xfrm>
            <a:off x="446400" y="2293200"/>
            <a:ext cx="3992400" cy="32940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Rechteck 4"/>
          <p:cNvSpPr/>
          <p:nvPr userDrawn="1"/>
        </p:nvSpPr>
        <p:spPr>
          <a:xfrm>
            <a:off x="446400" y="1695600"/>
            <a:ext cx="3992400" cy="554400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 descr="\\vmware-host\Shared Folders\von PS\BOT\20160412 Logo Boehmert CMYK Pos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58" y="6397140"/>
            <a:ext cx="2791901" cy="2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47675" y="1614488"/>
            <a:ext cx="3992400" cy="3852000"/>
          </a:xfrm>
        </p:spPr>
        <p:txBody>
          <a:bodyPr lIns="178560" tIns="201600" rIns="178560"/>
          <a:lstStyle>
            <a:lvl1pPr>
              <a:spcAft>
                <a:spcPts val="2130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 marL="151200">
              <a:lnSpc>
                <a:spcPts val="2160"/>
              </a:lnSpc>
              <a:spcAft>
                <a:spcPts val="703"/>
              </a:spcAft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05200" y="1616400"/>
            <a:ext cx="3992400" cy="3852000"/>
          </a:xfrm>
        </p:spPr>
        <p:txBody>
          <a:bodyPr lIns="178560" tIns="201600" rIns="178560"/>
          <a:lstStyle>
            <a:lvl1pPr>
              <a:spcAft>
                <a:spcPts val="2130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160"/>
              </a:lnSpc>
              <a:spcAft>
                <a:spcPts val="703"/>
              </a:spcAft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1222836" y="5791540"/>
            <a:ext cx="3085908" cy="396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2050" name="Picture 2" descr="\\vmware-host\Shared Folders\von PS\BOT\Pfeil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3" y="5796286"/>
            <a:ext cx="319088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platzhalter 17"/>
          <p:cNvSpPr>
            <a:spLocks noGrp="1"/>
          </p:cNvSpPr>
          <p:nvPr>
            <p:ph type="body" sz="quarter" idx="17"/>
          </p:nvPr>
        </p:nvSpPr>
        <p:spPr>
          <a:xfrm>
            <a:off x="5527662" y="5791540"/>
            <a:ext cx="3085908" cy="396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26" name="Picture 2" descr="\\vmware-host\Shared Folders\von PS\BOT\Pfeil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59" y="5796286"/>
            <a:ext cx="319088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8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1026" name="Picture 2" descr="\\vmware-host\Shared Folders\von PS\BOT\20160412 Logo Boehmert CMYK Pos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58" y="6397140"/>
            <a:ext cx="2791901" cy="2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47674" y="1614488"/>
            <a:ext cx="3992400" cy="4590000"/>
          </a:xfrm>
          <a:solidFill>
            <a:schemeClr val="bg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838400" y="1614488"/>
            <a:ext cx="3861100" cy="4425950"/>
          </a:xfrm>
        </p:spPr>
        <p:txBody>
          <a:bodyPr tIns="28800"/>
          <a:lstStyle>
            <a:lvl1pPr>
              <a:spcAft>
                <a:spcPts val="2745"/>
              </a:spcAft>
              <a:defRPr b="1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160"/>
              </a:lnSpc>
              <a:spcAft>
                <a:spcPts val="703"/>
              </a:spcAft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2558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6400" y="362388"/>
            <a:ext cx="8251200" cy="9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400" y="1616172"/>
            <a:ext cx="8251200" cy="4421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3200" y="6475068"/>
            <a:ext cx="43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de-DE"/>
              <a:t>Kopieren ganz oder in Teilen nur mit Quellenangabe "Martin Schaefer BOEHMERT6bOEHMERT2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6400" y="6475068"/>
            <a:ext cx="46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l"/>
            <a:fld id="{90867145-A991-4A56-A968-B95BF0273841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0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4" r:id="rId3"/>
    <p:sldLayoutId id="2147483665" r:id="rId4"/>
    <p:sldLayoutId id="2147483666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40"/>
        </a:lnSpc>
        <a:spcBef>
          <a:spcPts val="0"/>
        </a:spcBef>
        <a:spcAft>
          <a:spcPts val="703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" indent="-151200" algn="l" defTabSz="914400" rtl="0" eaLnBrk="1" latinLnBrk="0" hangingPunct="1">
        <a:lnSpc>
          <a:spcPts val="2640"/>
        </a:lnSpc>
        <a:spcBef>
          <a:spcPts val="0"/>
        </a:spcBef>
        <a:spcAft>
          <a:spcPts val="703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151200" algn="l" defTabSz="914400" rtl="0" eaLnBrk="1" latinLnBrk="0" hangingPunct="1">
        <a:lnSpc>
          <a:spcPts val="2400"/>
        </a:lnSpc>
        <a:spcBef>
          <a:spcPts val="0"/>
        </a:spcBef>
        <a:spcAft>
          <a:spcPts val="351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3600" indent="-151200" algn="l" defTabSz="914400" rtl="0" eaLnBrk="1" latinLnBrk="0" hangingPunct="1">
        <a:lnSpc>
          <a:spcPts val="2160"/>
        </a:lnSpc>
        <a:spcBef>
          <a:spcPts val="0"/>
        </a:spcBef>
        <a:spcAft>
          <a:spcPts val="21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46089" y="2285796"/>
            <a:ext cx="8251825" cy="183674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/>
              <a:t>EU AI Act and copyright provisions</a:t>
            </a:r>
            <a:br>
              <a:rPr lang="en-US" sz="2800"/>
            </a:br>
            <a:br>
              <a:rPr lang="en-US" sz="2800"/>
            </a:br>
            <a:r>
              <a:rPr lang="en-US" sz="2000"/>
              <a:t>WIPO Conversation on Intellectual Property (IP) and Frontier Technologies - Ninth Session</a:t>
            </a:r>
            <a:endParaRPr lang="de-DE" sz="2000" b="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390ADC74-7D60-B37D-4F16-9D9E156D7822}"/>
              </a:ext>
            </a:extLst>
          </p:cNvPr>
          <p:cNvSpPr txBox="1">
            <a:spLocks/>
          </p:cNvSpPr>
          <p:nvPr/>
        </p:nvSpPr>
        <p:spPr>
          <a:xfrm>
            <a:off x="293690" y="4403150"/>
            <a:ext cx="8251825" cy="1967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4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0"/>
              <a:t>Thursday, March 14, 2024, 10.05 – 11.20 CET</a:t>
            </a:r>
            <a:br>
              <a:rPr lang="de-DE" sz="2000" b="0"/>
            </a:br>
            <a:endParaRPr lang="de-DE" sz="2000" b="0"/>
          </a:p>
          <a:p>
            <a:pPr algn="ctr">
              <a:lnSpc>
                <a:spcPct val="100000"/>
              </a:lnSpc>
            </a:pPr>
            <a:r>
              <a:rPr lang="de-DE" sz="2000" b="0"/>
              <a:t>Dr</a:t>
            </a:r>
            <a:r>
              <a:rPr lang="de-DE" sz="2000" b="0" dirty="0"/>
              <a:t>. </a:t>
            </a:r>
            <a:r>
              <a:rPr lang="de-DE" sz="2000" b="0"/>
              <a:t>Martin Schaefer</a:t>
            </a:r>
          </a:p>
          <a:p>
            <a:pPr algn="ctr">
              <a:lnSpc>
                <a:spcPct val="100000"/>
              </a:lnSpc>
            </a:pPr>
            <a:endParaRPr lang="de-DE" sz="2000" b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lang="de-DE" sz="1200" b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e-DE" sz="1600" b="0"/>
              <a:t>BOEHMERT </a:t>
            </a:r>
            <a:r>
              <a:rPr lang="de-DE" sz="1600" b="0" dirty="0"/>
              <a:t>&amp; BOEHMERT · Anwaltspartnerschaft mbB · Patentanwälte Rechtsanwälte </a:t>
            </a:r>
          </a:p>
        </p:txBody>
      </p:sp>
    </p:spTree>
    <p:extLst>
      <p:ext uri="{BB962C8B-B14F-4D97-AF65-F5344CB8AC3E}">
        <p14:creationId xmlns:p14="http://schemas.microsoft.com/office/powerpoint/2010/main" val="129712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44" y="256135"/>
            <a:ext cx="8824912" cy="675668"/>
          </a:xfrm>
        </p:spPr>
        <p:txBody>
          <a:bodyPr/>
          <a:lstStyle/>
          <a:p>
            <a:pPr marL="457200" indent="-457200" algn="ctr">
              <a:lnSpc>
                <a:spcPct val="100000"/>
              </a:lnSpc>
            </a:pPr>
            <a:r>
              <a:rPr lang="de-DE" sz="2000" b="1"/>
              <a:t>The AI Act and Copyright </a:t>
            </a:r>
            <a:endParaRPr lang="de-DE" sz="20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4CE61F-F64A-8B2E-3B20-3FAE2ED32382}"/>
              </a:ext>
            </a:extLst>
          </p:cNvPr>
          <p:cNvSpPr txBox="1"/>
          <p:nvPr/>
        </p:nvSpPr>
        <p:spPr>
          <a:xfrm>
            <a:off x="773724" y="6334237"/>
            <a:ext cx="524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Copying / public performance only with reference to source: </a:t>
            </a:r>
          </a:p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"Martin Schaefer BOEHMERT&amp;BOEHMERT“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09D758D-05E2-7CE3-BB39-81715BBCC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32" y="769306"/>
            <a:ext cx="5797061" cy="69908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5A49BAD-79AD-0499-D1B1-6945E34A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432" y="1892926"/>
            <a:ext cx="4446349" cy="40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6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44" y="256135"/>
            <a:ext cx="8824912" cy="675668"/>
          </a:xfrm>
        </p:spPr>
        <p:txBody>
          <a:bodyPr/>
          <a:lstStyle/>
          <a:p>
            <a:pPr marL="457200" indent="-457200" algn="ctr">
              <a:lnSpc>
                <a:spcPct val="100000"/>
              </a:lnSpc>
            </a:pPr>
            <a:r>
              <a:rPr lang="de-DE" sz="2000" b="1"/>
              <a:t>The AI Act and Copyright </a:t>
            </a:r>
            <a:endParaRPr lang="de-DE" sz="20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4CE61F-F64A-8B2E-3B20-3FAE2ED32382}"/>
              </a:ext>
            </a:extLst>
          </p:cNvPr>
          <p:cNvSpPr txBox="1"/>
          <p:nvPr/>
        </p:nvSpPr>
        <p:spPr>
          <a:xfrm>
            <a:off x="773724" y="6334237"/>
            <a:ext cx="524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Copying / public performance only with reference to source: </a:t>
            </a:r>
          </a:p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"Martin Schaefer BOEHMERT&amp;BOEHMERT“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32424E-5B04-CCFE-8FA0-B23F6E04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17" y="931803"/>
            <a:ext cx="5632305" cy="46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44" y="256135"/>
            <a:ext cx="8824912" cy="675668"/>
          </a:xfrm>
        </p:spPr>
        <p:txBody>
          <a:bodyPr/>
          <a:lstStyle/>
          <a:p>
            <a:pPr marL="457200" indent="-457200" algn="ctr">
              <a:lnSpc>
                <a:spcPct val="100000"/>
              </a:lnSpc>
            </a:pPr>
            <a:r>
              <a:rPr lang="de-DE" sz="2000" b="1"/>
              <a:t>The AI Act and Copyright </a:t>
            </a:r>
            <a:endParaRPr lang="de-DE" sz="20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4CE61F-F64A-8B2E-3B20-3FAE2ED32382}"/>
              </a:ext>
            </a:extLst>
          </p:cNvPr>
          <p:cNvSpPr txBox="1"/>
          <p:nvPr/>
        </p:nvSpPr>
        <p:spPr>
          <a:xfrm>
            <a:off x="773724" y="6334237"/>
            <a:ext cx="524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Copying / public performance only with reference to source: </a:t>
            </a:r>
          </a:p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"Martin Schaefer BOEHMERT&amp;BOEHMERT“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994BF4-CB8F-F0A3-AE95-32CC85ED15EA}"/>
              </a:ext>
            </a:extLst>
          </p:cNvPr>
          <p:cNvSpPr txBox="1"/>
          <p:nvPr/>
        </p:nvSpPr>
        <p:spPr>
          <a:xfrm>
            <a:off x="510877" y="1026239"/>
            <a:ext cx="825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8" algn="just"/>
            <a:r>
              <a:rPr lang="de-DE" b="1">
                <a:solidFill>
                  <a:schemeClr val="tx2"/>
                </a:solidFill>
              </a:rPr>
              <a:t>The upside, from a copyright owner´s perspective:</a:t>
            </a:r>
          </a:p>
          <a:p>
            <a:pPr marL="7938" lvl="8" algn="just"/>
            <a:endParaRPr lang="de-DE">
              <a:solidFill>
                <a:schemeClr val="tx2"/>
              </a:solidFill>
            </a:endParaRPr>
          </a:p>
          <a:p>
            <a:pPr marL="7938" lvl="8" algn="just"/>
            <a:r>
              <a:rPr lang="de-DE">
                <a:solidFill>
                  <a:schemeClr val="tx2"/>
                </a:solidFill>
              </a:rPr>
              <a:t>The AI Act acknowledges that training of AI implies a copyright relevant use.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E280E3-8B14-374A-BD34-82106297D9C0}"/>
              </a:ext>
            </a:extLst>
          </p:cNvPr>
          <p:cNvSpPr txBox="1"/>
          <p:nvPr/>
        </p:nvSpPr>
        <p:spPr>
          <a:xfrm>
            <a:off x="510877" y="2073313"/>
            <a:ext cx="8251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8" algn="just"/>
            <a:r>
              <a:rPr lang="de-DE" b="1">
                <a:solidFill>
                  <a:schemeClr val="tx2"/>
                </a:solidFill>
              </a:rPr>
              <a:t>The downside, from a copyright owner´s perspective:</a:t>
            </a:r>
          </a:p>
          <a:p>
            <a:pPr marL="7938" lvl="8" algn="just"/>
            <a:endParaRPr lang="de-DE">
              <a:solidFill>
                <a:schemeClr val="tx2"/>
              </a:solidFill>
            </a:endParaRPr>
          </a:p>
          <a:p>
            <a:pPr marL="7938" lvl="8" algn="just"/>
            <a:r>
              <a:rPr lang="de-DE">
                <a:solidFill>
                  <a:schemeClr val="tx2"/>
                </a:solidFill>
              </a:rPr>
              <a:t>In the said recitals, the AI Act interferes with the EU Legislation on copyright, even though:</a:t>
            </a:r>
          </a:p>
          <a:p>
            <a:pPr marL="7938" lvl="8" algn="just"/>
            <a:endParaRPr lang="de-DE">
              <a:solidFill>
                <a:schemeClr val="tx2"/>
              </a:solidFill>
            </a:endParaRPr>
          </a:p>
          <a:p>
            <a:pPr marL="7938" lvl="8" algn="just"/>
            <a:endParaRPr lang="de-DE">
              <a:solidFill>
                <a:schemeClr val="tx2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BE29C8-1036-BF9A-CF68-F5AA9CAE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92" y="3560705"/>
            <a:ext cx="5388586" cy="21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5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43" y="252885"/>
            <a:ext cx="8824912" cy="675668"/>
          </a:xfrm>
        </p:spPr>
        <p:txBody>
          <a:bodyPr/>
          <a:lstStyle/>
          <a:p>
            <a:pPr marL="457200" indent="-457200" algn="ctr">
              <a:lnSpc>
                <a:spcPct val="100000"/>
              </a:lnSpc>
            </a:pPr>
            <a:r>
              <a:rPr lang="de-DE" sz="2000" b="1"/>
              <a:t>The AI Act and Copyright </a:t>
            </a:r>
            <a:endParaRPr lang="de-DE" sz="20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4CE61F-F64A-8B2E-3B20-3FAE2ED32382}"/>
              </a:ext>
            </a:extLst>
          </p:cNvPr>
          <p:cNvSpPr txBox="1"/>
          <p:nvPr/>
        </p:nvSpPr>
        <p:spPr>
          <a:xfrm>
            <a:off x="773724" y="6334237"/>
            <a:ext cx="524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Copying / public performance only with reference to source: </a:t>
            </a:r>
          </a:p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"Martin Schaefer BOEHMERT&amp;BOEHMERT“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994BF4-CB8F-F0A3-AE95-32CC85ED15EA}"/>
              </a:ext>
            </a:extLst>
          </p:cNvPr>
          <p:cNvSpPr txBox="1"/>
          <p:nvPr/>
        </p:nvSpPr>
        <p:spPr>
          <a:xfrm>
            <a:off x="331818" y="754974"/>
            <a:ext cx="860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8" algn="just"/>
            <a:r>
              <a:rPr lang="en-US" sz="1600" b="1">
                <a:solidFill>
                  <a:schemeClr val="tx2"/>
                </a:solidFill>
              </a:rPr>
              <a:t>GenAI cannot acquire copyright protection </a:t>
            </a:r>
            <a:r>
              <a:rPr lang="en-US" sz="1600">
                <a:solidFill>
                  <a:schemeClr val="tx2"/>
                </a:solidFill>
              </a:rPr>
              <a:t>(including Article 12 Berne Convention (Right of Adaptation, Arrangement and Other Alteration)</a:t>
            </a:r>
            <a:endParaRPr lang="de-DE" sz="1600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E280E3-8B14-374A-BD34-82106297D9C0}"/>
              </a:ext>
            </a:extLst>
          </p:cNvPr>
          <p:cNvSpPr txBox="1"/>
          <p:nvPr/>
        </p:nvSpPr>
        <p:spPr>
          <a:xfrm>
            <a:off x="331818" y="1443843"/>
            <a:ext cx="852267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8" algn="just"/>
            <a:r>
              <a:rPr lang="de-DE" sz="1600" b="1">
                <a:solidFill>
                  <a:schemeClr val="tx2"/>
                </a:solidFill>
              </a:rPr>
              <a:t>Yet, Gen AI can infringe copyrights</a:t>
            </a:r>
          </a:p>
          <a:p>
            <a:pPr marL="7938" lvl="8" algn="just"/>
            <a:endParaRPr lang="de-DE" sz="1600" b="1">
              <a:solidFill>
                <a:schemeClr val="tx2"/>
              </a:solidFill>
            </a:endParaRPr>
          </a:p>
          <a:p>
            <a:pPr marL="7938" lvl="8" algn="just"/>
            <a:r>
              <a:rPr lang="en-US" sz="1600">
                <a:solidFill>
                  <a:schemeClr val="tx2"/>
                </a:solidFill>
              </a:rPr>
              <a:t>AI cannot invoke exceptions and limitations – as those were all based on the assumption of use by humans only.  </a:t>
            </a:r>
          </a:p>
          <a:p>
            <a:pPr marL="7938" lvl="8" algn="just"/>
            <a:endParaRPr lang="en-US" sz="1600" b="1">
              <a:solidFill>
                <a:schemeClr val="tx2"/>
              </a:solidFill>
            </a:endParaRPr>
          </a:p>
          <a:p>
            <a:pPr marL="7938" lvl="8" algn="just"/>
            <a:r>
              <a:rPr lang="en-US" sz="1600" b="1">
                <a:solidFill>
                  <a:schemeClr val="tx2"/>
                </a:solidFill>
              </a:rPr>
              <a:t>Let´s apply the 3-step test:	</a:t>
            </a:r>
          </a:p>
          <a:p>
            <a:pPr marL="7938" lvl="8" algn="just"/>
            <a:endParaRPr lang="en-US" sz="1600" b="1">
              <a:solidFill>
                <a:schemeClr val="tx2"/>
              </a:solidFill>
            </a:endParaRPr>
          </a:p>
          <a:p>
            <a:pPr marL="7938" lvl="8" algn="just"/>
            <a:r>
              <a:rPr lang="en-US" sz="1600" b="1">
                <a:solidFill>
                  <a:schemeClr val="tx2"/>
                </a:solidFill>
              </a:rPr>
              <a:t>"</a:t>
            </a:r>
            <a:r>
              <a:rPr lang="en-US" sz="1600" i="1">
                <a:solidFill>
                  <a:schemeClr val="tx2"/>
                </a:solidFill>
              </a:rPr>
              <a:t>It shall be a matter for legislation in the countries of the Union to permit the reproduction of such works </a:t>
            </a:r>
          </a:p>
          <a:p>
            <a:pPr marL="293688" lvl="8" indent="-285750" algn="just"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2"/>
                </a:solidFill>
              </a:rPr>
              <a:t>in certain special cases, </a:t>
            </a:r>
          </a:p>
          <a:p>
            <a:pPr marL="293688" lvl="8" indent="-285750" algn="just"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2"/>
                </a:solidFill>
              </a:rPr>
              <a:t>provided that such reproduction does not conflict with a normal exploitation of the work </a:t>
            </a:r>
          </a:p>
          <a:p>
            <a:pPr marL="293688" lvl="8" indent="-285750" algn="just"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2"/>
                </a:solidFill>
              </a:rPr>
              <a:t>and does not unreasonably prejudice the legitimate interests of the author</a:t>
            </a:r>
            <a:r>
              <a:rPr lang="en-US" sz="1600" b="1">
                <a:solidFill>
                  <a:schemeClr val="tx2"/>
                </a:solidFill>
              </a:rPr>
              <a:t>."</a:t>
            </a:r>
            <a:endParaRPr lang="de-DE" sz="1600" b="1">
              <a:solidFill>
                <a:schemeClr val="tx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86C0D2-A83F-5E30-4D18-06B63D18CBCD}"/>
              </a:ext>
            </a:extLst>
          </p:cNvPr>
          <p:cNvSpPr txBox="1"/>
          <p:nvPr/>
        </p:nvSpPr>
        <p:spPr>
          <a:xfrm>
            <a:off x="331817" y="5135413"/>
            <a:ext cx="86093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lvl="8" algn="just">
              <a:defRPr/>
            </a:pPr>
            <a:r>
              <a:rPr lang="de-DE">
                <a:solidFill>
                  <a:srgbClr val="004F71"/>
                </a:solidFill>
                <a:latin typeface="Arial"/>
              </a:rPr>
              <a:t>To me, it is quite apparent that GenAI fails all three tests and as to the „reproduction“: see recital 60i AI Act: Even the AI Act deems training on protected works an act of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3427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313" y="124521"/>
            <a:ext cx="8824912" cy="675668"/>
          </a:xfrm>
        </p:spPr>
        <p:txBody>
          <a:bodyPr/>
          <a:lstStyle/>
          <a:p>
            <a:pPr marL="457200" indent="-457200" algn="ctr">
              <a:lnSpc>
                <a:spcPct val="100000"/>
              </a:lnSpc>
            </a:pPr>
            <a:r>
              <a:rPr lang="de-DE" sz="2000" b="1"/>
              <a:t>So – what do we have to expect?</a:t>
            </a:r>
            <a:br>
              <a:rPr lang="de-DE" sz="2000" b="1"/>
            </a:br>
            <a:r>
              <a:rPr lang="de-DE" sz="2000" b="1"/>
              <a:t>AI as a tool and generating similarity instead of copying 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66278" y="6475068"/>
            <a:ext cx="468000" cy="180000"/>
          </a:xfrm>
        </p:spPr>
        <p:txBody>
          <a:bodyPr/>
          <a:lstStyle/>
          <a:p>
            <a:pPr algn="l"/>
            <a:fld id="{90867145-A991-4A56-A968-B95BF0273841}" type="slidenum">
              <a:rPr lang="de-DE" smtClean="0"/>
              <a:pPr algn="l"/>
              <a:t>6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CBA919C-DF7C-9BA7-1C38-9F99F0D50E87}"/>
              </a:ext>
            </a:extLst>
          </p:cNvPr>
          <p:cNvSpPr txBox="1"/>
          <p:nvPr/>
        </p:nvSpPr>
        <p:spPr>
          <a:xfrm>
            <a:off x="1007585" y="1744279"/>
            <a:ext cx="2411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>
                <a:solidFill>
                  <a:srgbClr val="FF6600"/>
                </a:solidFill>
              </a:rPr>
              <a:t>GenAI-generated</a:t>
            </a:r>
            <a:endParaRPr lang="de-DE" sz="1600" dirty="0">
              <a:solidFill>
                <a:srgbClr val="FF66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57C47C-EB40-34C8-4C5B-01171739AD27}"/>
              </a:ext>
            </a:extLst>
          </p:cNvPr>
          <p:cNvSpPr txBox="1"/>
          <p:nvPr/>
        </p:nvSpPr>
        <p:spPr>
          <a:xfrm>
            <a:off x="431924" y="2270051"/>
            <a:ext cx="251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6600"/>
                </a:solidFill>
              </a:rPr>
              <a:t>Fully GenAI generated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F1E62B-BE3D-5390-4114-480125902DCD}"/>
              </a:ext>
            </a:extLst>
          </p:cNvPr>
          <p:cNvSpPr txBox="1"/>
          <p:nvPr/>
        </p:nvSpPr>
        <p:spPr>
          <a:xfrm>
            <a:off x="3802134" y="2221566"/>
            <a:ext cx="319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6600"/>
                </a:solidFill>
              </a:rPr>
              <a:t>GenAI as author A´s tool </a:t>
            </a:r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842343CA-74A3-15EB-9BD7-7A8CEA5549FE}"/>
              </a:ext>
            </a:extLst>
          </p:cNvPr>
          <p:cNvSpPr/>
          <p:nvPr/>
        </p:nvSpPr>
        <p:spPr>
          <a:xfrm>
            <a:off x="1007585" y="1567268"/>
            <a:ext cx="5302273" cy="515567"/>
          </a:xfrm>
          <a:prstGeom prst="triangle">
            <a:avLst>
              <a:gd name="adj" fmla="val 0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13EE973-E46E-F814-358E-8A69816D7824}"/>
              </a:ext>
            </a:extLst>
          </p:cNvPr>
          <p:cNvSpPr txBox="1"/>
          <p:nvPr/>
        </p:nvSpPr>
        <p:spPr>
          <a:xfrm>
            <a:off x="3309834" y="3755499"/>
            <a:ext cx="24358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6600"/>
                </a:solidFill>
              </a:rPr>
              <a:t>Coyright protection for GenAI as a tool</a:t>
            </a:r>
            <a:endParaRPr lang="de-DE" dirty="0">
              <a:solidFill>
                <a:srgbClr val="FF6600"/>
              </a:solidFill>
            </a:endParaRPr>
          </a:p>
          <a:p>
            <a:endParaRPr lang="de-DE">
              <a:solidFill>
                <a:srgbClr val="FF6600"/>
              </a:solidFill>
            </a:endParaRPr>
          </a:p>
          <a:p>
            <a:endParaRPr lang="de-DE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6600"/>
                </a:solidFill>
              </a:rPr>
              <a:t>No adaptation in the meaning of copyright but original creation</a:t>
            </a:r>
            <a:endParaRPr lang="de-DE" sz="12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6600"/>
                </a:solidFill>
              </a:rPr>
              <a:t>Full acknowledgement as creator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6600"/>
              </a:solidFill>
            </a:endParaRPr>
          </a:p>
          <a:p>
            <a:r>
              <a:rPr lang="de-DE" sz="1200" b="1">
                <a:solidFill>
                  <a:srgbClr val="FF6600"/>
                </a:solidFill>
              </a:rPr>
              <a:t>= sole author</a:t>
            </a:r>
            <a:endParaRPr lang="de-DE" sz="1200" b="1" dirty="0">
              <a:solidFill>
                <a:srgbClr val="FF6600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7D563CC-1868-B1C2-1FC3-B5873CFA87C8}"/>
              </a:ext>
            </a:extLst>
          </p:cNvPr>
          <p:cNvSpPr txBox="1"/>
          <p:nvPr/>
        </p:nvSpPr>
        <p:spPr>
          <a:xfrm>
            <a:off x="6182416" y="3757855"/>
            <a:ext cx="26387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6600"/>
                </a:solidFill>
              </a:rPr>
              <a:t>Adaptation</a:t>
            </a:r>
            <a:endParaRPr lang="de-DE" dirty="0">
              <a:solidFill>
                <a:srgbClr val="FF6600"/>
              </a:solidFill>
            </a:endParaRPr>
          </a:p>
          <a:p>
            <a:endParaRPr lang="de-DE">
              <a:solidFill>
                <a:srgbClr val="FF6600"/>
              </a:solidFill>
            </a:endParaRPr>
          </a:p>
          <a:p>
            <a:endParaRPr lang="de-DE">
              <a:solidFill>
                <a:srgbClr val="FF6600"/>
              </a:solidFill>
            </a:endParaRPr>
          </a:p>
          <a:p>
            <a:endParaRPr lang="de-DE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6600"/>
                </a:solidFill>
              </a:rPr>
              <a:t>In the further course of use, the work is treated as any other work and can e.g. be adapted by other (human) authors</a:t>
            </a:r>
            <a:endParaRPr lang="de-DE" sz="12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6600"/>
              </a:solidFill>
            </a:endParaRPr>
          </a:p>
          <a:p>
            <a:r>
              <a:rPr lang="de-DE" sz="1200" b="1" dirty="0">
                <a:solidFill>
                  <a:srgbClr val="FF6600"/>
                </a:solidFill>
              </a:rPr>
              <a:t>= </a:t>
            </a:r>
            <a:r>
              <a:rPr lang="de-DE" sz="1200" b="1">
                <a:solidFill>
                  <a:srgbClr val="FF6600"/>
                </a:solidFill>
              </a:rPr>
              <a:t>alleiniger Bearbeiter/Miturheber</a:t>
            </a:r>
            <a:endParaRPr lang="de-DE" sz="1200" b="1" dirty="0">
              <a:solidFill>
                <a:srgbClr val="FF660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7D436C0-D463-8316-00E2-A7A3038009A3}"/>
              </a:ext>
            </a:extLst>
          </p:cNvPr>
          <p:cNvSpPr txBox="1"/>
          <p:nvPr/>
        </p:nvSpPr>
        <p:spPr>
          <a:xfrm>
            <a:off x="7352850" y="2662580"/>
            <a:ext cx="127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75000"/>
                  </a:schemeClr>
                </a:solidFill>
              </a:rPr>
              <a:t>Author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EDEF925-3070-CCE1-74FB-F0101B80CC8F}"/>
              </a:ext>
            </a:extLst>
          </p:cNvPr>
          <p:cNvSpPr txBox="1"/>
          <p:nvPr/>
        </p:nvSpPr>
        <p:spPr>
          <a:xfrm>
            <a:off x="501115" y="3755499"/>
            <a:ext cx="2435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6600"/>
                </a:solidFill>
              </a:rPr>
              <a:t>No copyright protection for GenAI generated content:</a:t>
            </a:r>
            <a:endParaRPr lang="de-DE" dirty="0">
              <a:solidFill>
                <a:srgbClr val="FF6600"/>
              </a:solidFill>
            </a:endParaRPr>
          </a:p>
          <a:p>
            <a:endParaRPr lang="de-DE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6600"/>
                </a:solidFill>
              </a:rPr>
              <a:t>Standard prompt</a:t>
            </a:r>
            <a:endParaRPr lang="de-DE" sz="12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FF6600"/>
                </a:solidFill>
              </a:rPr>
              <a:t>No editing or alteration of the output</a:t>
            </a:r>
            <a:endParaRPr lang="de-DE" sz="1200" dirty="0">
              <a:solidFill>
                <a:srgbClr val="FF6600"/>
              </a:solidFill>
            </a:endParaRPr>
          </a:p>
          <a:p>
            <a:endParaRPr lang="de-DE" sz="1200" dirty="0">
              <a:solidFill>
                <a:srgbClr val="FF6600"/>
              </a:solidFill>
            </a:endParaRPr>
          </a:p>
          <a:p>
            <a:endParaRPr lang="de-DE" sz="1200" b="1" dirty="0">
              <a:solidFill>
                <a:srgbClr val="FF6600"/>
              </a:solidFill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418AA507-4682-2432-B289-AA54CFD3B644}"/>
              </a:ext>
            </a:extLst>
          </p:cNvPr>
          <p:cNvSpPr/>
          <p:nvPr/>
        </p:nvSpPr>
        <p:spPr>
          <a:xfrm>
            <a:off x="466278" y="3301979"/>
            <a:ext cx="7915722" cy="270319"/>
          </a:xfrm>
          <a:prstGeom prst="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73E12D10-63F9-C1EC-5038-02AB4AC75FA9}"/>
              </a:ext>
            </a:extLst>
          </p:cNvPr>
          <p:cNvSpPr/>
          <p:nvPr/>
        </p:nvSpPr>
        <p:spPr>
          <a:xfrm rot="10800000">
            <a:off x="1006463" y="1441965"/>
            <a:ext cx="5302273" cy="515567"/>
          </a:xfrm>
          <a:prstGeom prst="triangle">
            <a:avLst>
              <a:gd name="adj" fmla="val 0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A79BC36-4494-22CF-AAC9-6A6EC961AFFC}"/>
              </a:ext>
            </a:extLst>
          </p:cNvPr>
          <p:cNvSpPr txBox="1"/>
          <p:nvPr/>
        </p:nvSpPr>
        <p:spPr>
          <a:xfrm>
            <a:off x="3916157" y="1405084"/>
            <a:ext cx="25372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>
                <a:solidFill>
                  <a:schemeClr val="bg1"/>
                </a:solidFill>
              </a:rPr>
              <a:t>Human creativity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20685D19-F5D7-4AAA-39E6-E189C760D110}"/>
              </a:ext>
            </a:extLst>
          </p:cNvPr>
          <p:cNvSpPr/>
          <p:nvPr/>
        </p:nvSpPr>
        <p:spPr>
          <a:xfrm>
            <a:off x="1192694" y="870685"/>
            <a:ext cx="457200" cy="457200"/>
          </a:xfrm>
          <a:prstGeom prst="flowChartConnector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2308B294-46C6-AF5E-A314-C671D44B9A77}"/>
              </a:ext>
            </a:extLst>
          </p:cNvPr>
          <p:cNvSpPr/>
          <p:nvPr/>
        </p:nvSpPr>
        <p:spPr>
          <a:xfrm>
            <a:off x="3458955" y="855509"/>
            <a:ext cx="457200" cy="457200"/>
          </a:xfrm>
          <a:prstGeom prst="flowChartConnector">
            <a:avLst/>
          </a:prstGeom>
          <a:solidFill>
            <a:srgbClr val="FF6600">
              <a:alpha val="5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24925BB0-9EE8-FC1E-20CB-8E797362CB8C}"/>
              </a:ext>
            </a:extLst>
          </p:cNvPr>
          <p:cNvSpPr/>
          <p:nvPr/>
        </p:nvSpPr>
        <p:spPr>
          <a:xfrm>
            <a:off x="5725216" y="863964"/>
            <a:ext cx="457200" cy="457200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36E604D9-5B98-1B66-7237-6878B5B6A017}"/>
              </a:ext>
            </a:extLst>
          </p:cNvPr>
          <p:cNvSpPr/>
          <p:nvPr/>
        </p:nvSpPr>
        <p:spPr>
          <a:xfrm>
            <a:off x="7534277" y="863964"/>
            <a:ext cx="457200" cy="457200"/>
          </a:xfrm>
          <a:prstGeom prst="flowChartConnector">
            <a:avLst/>
          </a:prstGeom>
          <a:pattFill prst="wdUpDiag">
            <a:fgClr>
              <a:srgbClr val="FF6600"/>
            </a:fgClr>
            <a:bgClr>
              <a:schemeClr val="accent1">
                <a:lumMod val="75000"/>
              </a:schemeClr>
            </a:bgClr>
          </a:patt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9461EA40-8237-C09A-F9D4-A6F7054D558D}"/>
              </a:ext>
            </a:extLst>
          </p:cNvPr>
          <p:cNvSpPr/>
          <p:nvPr/>
        </p:nvSpPr>
        <p:spPr>
          <a:xfrm>
            <a:off x="7658272" y="1515038"/>
            <a:ext cx="457200" cy="457200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E7255A4D-0D2B-93CE-7B58-FB7A5BF6EFF6}"/>
              </a:ext>
            </a:extLst>
          </p:cNvPr>
          <p:cNvSpPr/>
          <p:nvPr/>
        </p:nvSpPr>
        <p:spPr>
          <a:xfrm>
            <a:off x="7442132" y="1516985"/>
            <a:ext cx="457200" cy="457200"/>
          </a:xfrm>
          <a:prstGeom prst="flowChartConnector">
            <a:avLst/>
          </a:prstGeom>
          <a:solidFill>
            <a:srgbClr val="FF6600">
              <a:alpha val="5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A3F25A57-B1AD-7F15-C059-6EF4888A9A7F}"/>
              </a:ext>
            </a:extLst>
          </p:cNvPr>
          <p:cNvSpPr/>
          <p:nvPr/>
        </p:nvSpPr>
        <p:spPr>
          <a:xfrm>
            <a:off x="7534277" y="1342232"/>
            <a:ext cx="484632" cy="978408"/>
          </a:xfrm>
          <a:prstGeom prst="up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0DF8781-8886-30AB-22EF-649A6ABABF97}"/>
              </a:ext>
            </a:extLst>
          </p:cNvPr>
          <p:cNvSpPr txBox="1"/>
          <p:nvPr/>
        </p:nvSpPr>
        <p:spPr>
          <a:xfrm>
            <a:off x="3199311" y="2699746"/>
            <a:ext cx="127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75000"/>
                  </a:schemeClr>
                </a:solidFill>
              </a:rPr>
              <a:t>Author A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4CE61F-F64A-8B2E-3B20-3FAE2ED32382}"/>
              </a:ext>
            </a:extLst>
          </p:cNvPr>
          <p:cNvSpPr txBox="1"/>
          <p:nvPr/>
        </p:nvSpPr>
        <p:spPr>
          <a:xfrm>
            <a:off x="773724" y="6334237"/>
            <a:ext cx="524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Copying / public performance only with reference to source: </a:t>
            </a:r>
          </a:p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"Martin Schaefer BOEHMERT&amp;BOEHMERT“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7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  <p:bldP spid="31" grpId="0" animBg="1"/>
      <p:bldP spid="35" grpId="0"/>
      <p:bldP spid="36" grpId="0"/>
      <p:bldP spid="40" grpId="0"/>
      <p:bldP spid="43" grpId="0"/>
      <p:bldP spid="8" grpId="0" animBg="1"/>
      <p:bldP spid="3" grpId="0" animBg="1"/>
      <p:bldP spid="34" grpId="0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44" y="256135"/>
            <a:ext cx="8824912" cy="675668"/>
          </a:xfrm>
        </p:spPr>
        <p:txBody>
          <a:bodyPr/>
          <a:lstStyle/>
          <a:p>
            <a:pPr marL="457200" indent="-457200" algn="ctr">
              <a:lnSpc>
                <a:spcPct val="100000"/>
              </a:lnSpc>
            </a:pPr>
            <a:r>
              <a:rPr lang="de-DE" sz="2000" b="1"/>
              <a:t>Entry into Force</a:t>
            </a:r>
            <a:endParaRPr lang="de-DE" sz="20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4CE61F-F64A-8B2E-3B20-3FAE2ED32382}"/>
              </a:ext>
            </a:extLst>
          </p:cNvPr>
          <p:cNvSpPr txBox="1"/>
          <p:nvPr/>
        </p:nvSpPr>
        <p:spPr>
          <a:xfrm>
            <a:off x="773724" y="6334237"/>
            <a:ext cx="5246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Copying / public performance only with reference to source: </a:t>
            </a:r>
          </a:p>
          <a:p>
            <a:pPr>
              <a:defRPr/>
            </a:pPr>
            <a:r>
              <a:rPr lang="de-DE" sz="12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"Martin Schaefer BOEHMERT&amp;BOEHMERT“</a:t>
            </a: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54061E-B37E-41D2-C41C-A492E795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87" y="593969"/>
            <a:ext cx="4500551" cy="55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96606" y="2563440"/>
            <a:ext cx="3202190" cy="972000"/>
          </a:xfrm>
        </p:spPr>
        <p:txBody>
          <a:bodyPr/>
          <a:lstStyle/>
          <a:p>
            <a:pPr algn="ctr"/>
            <a:r>
              <a:rPr lang="de-DE"/>
              <a:t>Thank you!</a:t>
            </a:r>
            <a:endParaRPr lang="de-DE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765E3F0-1320-E997-8233-DBB4ABB26E3F}"/>
              </a:ext>
            </a:extLst>
          </p:cNvPr>
          <p:cNvSpPr txBox="1">
            <a:spLocks/>
          </p:cNvSpPr>
          <p:nvPr/>
        </p:nvSpPr>
        <p:spPr>
          <a:xfrm>
            <a:off x="904128" y="6341505"/>
            <a:ext cx="4384961" cy="23395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Martin Schaefer/</a:t>
            </a:r>
            <a:r>
              <a:rPr lang="de-DE" sz="1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de-DE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06 04 2023</a:t>
            </a:r>
          </a:p>
        </p:txBody>
      </p:sp>
    </p:spTree>
    <p:extLst>
      <p:ext uri="{BB962C8B-B14F-4D97-AF65-F5344CB8AC3E}">
        <p14:creationId xmlns:p14="http://schemas.microsoft.com/office/powerpoint/2010/main" val="3930272311"/>
      </p:ext>
    </p:extLst>
  </p:cSld>
  <p:clrMapOvr>
    <a:masterClrMapping/>
  </p:clrMapOvr>
</p:sld>
</file>

<file path=ppt/theme/theme1.xml><?xml version="1.0" encoding="utf-8"?>
<a:theme xmlns:a="http://schemas.openxmlformats.org/drawingml/2006/main" name="Boehmert &amp; Boehmert">
  <a:themeElements>
    <a:clrScheme name="Boehmert &amp; Boehmert">
      <a:dk1>
        <a:sysClr val="windowText" lastClr="000000"/>
      </a:dk1>
      <a:lt1>
        <a:sysClr val="window" lastClr="FFFFFF"/>
      </a:lt1>
      <a:dk2>
        <a:srgbClr val="004F71"/>
      </a:dk2>
      <a:lt2>
        <a:srgbClr val="EFF0F0"/>
      </a:lt2>
      <a:accent1>
        <a:srgbClr val="43A7B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Boehmert &amp; Boehmert PP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651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D1A10BEA6FA34EB062940FB3E7A5BD" ma:contentTypeVersion="0" ma:contentTypeDescription="Ein neues Dokument erstellen." ma:contentTypeScope="" ma:versionID="3eb198f6bca43de1f668c3e9627ede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E8E654-CB09-43A9-AEBB-F4C73F3878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7E7F7-F743-40A6-8D20-176F3058A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CF40FC-7E86-4FD4-B7A0-99DDD1B6D6D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Boehmert &amp; Boehmert</Template>
  <TotalTime>1</TotalTime>
  <Words>501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Boehmert &amp; Boehmert</vt:lpstr>
      <vt:lpstr>EU AI Act and copyright provisions  WIPO Conversation on Intellectual Property (IP) and Frontier Technologies - Ninth Session</vt:lpstr>
      <vt:lpstr>The AI Act and Copyright </vt:lpstr>
      <vt:lpstr>The AI Act and Copyright </vt:lpstr>
      <vt:lpstr>The AI Act and Copyright </vt:lpstr>
      <vt:lpstr>The AI Act and Copyright </vt:lpstr>
      <vt:lpstr>So – what do we have to expect? AI as a tool and generating similarity instead of copying </vt:lpstr>
      <vt:lpstr>Entry into Force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</dc:title>
  <dc:creator>*</dc:creator>
  <cp:lastModifiedBy>DALY Alica</cp:lastModifiedBy>
  <cp:revision>409</cp:revision>
  <cp:lastPrinted>2023-09-08T10:46:09Z</cp:lastPrinted>
  <dcterms:created xsi:type="dcterms:W3CDTF">2016-11-09T11:21:45Z</dcterms:created>
  <dcterms:modified xsi:type="dcterms:W3CDTF">2024-03-12T13:34:25Z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0x010100FCD1A10BEA6FA34EB062940FB3E7A5BD</vt:lpwstr>
  </property>
  <property fmtid="{D5CDD505-2E9C-101B-9397-08002B2CF9AE}" pid="3" name="MSIP_Label_20773ee6-353b-4fb9-a59d-0b94c8c67bea_Enabled">
    <vt:lpwstr>true</vt:lpwstr>
  </property>
  <property fmtid="{D5CDD505-2E9C-101B-9397-08002B2CF9AE}" pid="4" name="MSIP_Label_20773ee6-353b-4fb9-a59d-0b94c8c67bea_SetDate">
    <vt:lpwstr>2024-03-12T13:34:13Z</vt:lpwstr>
  </property>
  <property fmtid="{D5CDD505-2E9C-101B-9397-08002B2CF9AE}" pid="5" name="MSIP_Label_20773ee6-353b-4fb9-a59d-0b94c8c67bea_Method">
    <vt:lpwstr>Privileged</vt:lpwstr>
  </property>
  <property fmtid="{D5CDD505-2E9C-101B-9397-08002B2CF9AE}" pid="6" name="MSIP_Label_20773ee6-353b-4fb9-a59d-0b94c8c67bea_Name">
    <vt:lpwstr>No markings</vt:lpwstr>
  </property>
  <property fmtid="{D5CDD505-2E9C-101B-9397-08002B2CF9AE}" pid="7" name="MSIP_Label_20773ee6-353b-4fb9-a59d-0b94c8c67bea_SiteId">
    <vt:lpwstr>faa31b06-8ccc-48c9-867f-f7510dd11c02</vt:lpwstr>
  </property>
  <property fmtid="{D5CDD505-2E9C-101B-9397-08002B2CF9AE}" pid="8" name="MSIP_Label_20773ee6-353b-4fb9-a59d-0b94c8c67bea_ActionId">
    <vt:lpwstr>6d4c058d-82b4-40d8-905d-e7eecdec1cd7</vt:lpwstr>
  </property>
  <property fmtid="{D5CDD505-2E9C-101B-9397-08002B2CF9AE}" pid="9" name="MSIP_Label_20773ee6-353b-4fb9-a59d-0b94c8c67bea_ContentBits">
    <vt:lpwstr>0</vt:lpwstr>
  </property>
</Properties>
</file>