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7" r:id="rId2"/>
    <p:sldMasterId id="2147483817" r:id="rId3"/>
    <p:sldMasterId id="2147483832" r:id="rId4"/>
    <p:sldMasterId id="2147483847" r:id="rId5"/>
  </p:sldMasterIdLst>
  <p:notesMasterIdLst>
    <p:notesMasterId r:id="rId12"/>
  </p:notesMasterIdLst>
  <p:handoutMasterIdLst>
    <p:handoutMasterId r:id="rId13"/>
  </p:handoutMasterIdLst>
  <p:sldIdLst>
    <p:sldId id="256" r:id="rId6"/>
    <p:sldId id="389" r:id="rId7"/>
    <p:sldId id="378" r:id="rId8"/>
    <p:sldId id="383" r:id="rId9"/>
    <p:sldId id="396" r:id="rId10"/>
    <p:sldId id="395" r:id="rId11"/>
  </p:sldIdLst>
  <p:sldSz cx="12192000" cy="6858000"/>
  <p:notesSz cx="7099300" cy="102346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1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6" userDrawn="1">
          <p15:clr>
            <a:srgbClr val="A4A3A4"/>
          </p15:clr>
        </p15:guide>
        <p15:guide id="2" pos="2253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Foong" initials="CF" lastIdx="1" clrIdx="0">
    <p:extLst>
      <p:ext uri="{19B8F6BF-5375-455C-9EA6-DF929625EA0E}">
        <p15:presenceInfo xmlns:p15="http://schemas.microsoft.com/office/powerpoint/2012/main" userId="S-1-5-21-2867577831-3469957244-3552622317-1210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7" autoAdjust="0"/>
    <p:restoredTop sz="71573" autoAdjust="0"/>
  </p:normalViewPr>
  <p:slideViewPr>
    <p:cSldViewPr>
      <p:cViewPr varScale="1">
        <p:scale>
          <a:sx n="82" d="100"/>
          <a:sy n="82" d="100"/>
        </p:scale>
        <p:origin x="912" y="96"/>
      </p:cViewPr>
      <p:guideLst>
        <p:guide orient="horz" pos="4081"/>
        <p:guide pos="393"/>
      </p:guideLst>
    </p:cSldViewPr>
  </p:slideViewPr>
  <p:outlineViewPr>
    <p:cViewPr>
      <p:scale>
        <a:sx n="33" d="100"/>
        <a:sy n="33" d="100"/>
      </p:scale>
      <p:origin x="0" y="-67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816" y="67"/>
      </p:cViewPr>
      <p:guideLst>
        <p:guide orient="horz" pos="2966"/>
        <p:guide pos="2253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3C217-D94F-4818-827E-5F4CFAC32F0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8316A890-3E86-46E6-ACAD-952891EAABB0}">
      <dgm:prSet phldrT="[Text]" custT="1"/>
      <dgm:spPr/>
      <dgm:t>
        <a:bodyPr/>
        <a:lstStyle/>
        <a:p>
          <a:r>
            <a:rPr lang="en-AU" sz="3200" dirty="0"/>
            <a:t>Input</a:t>
          </a:r>
        </a:p>
      </dgm:t>
    </dgm:pt>
    <dgm:pt modelId="{AE001046-8018-4AF8-952C-410DB741A0C4}" type="parTrans" cxnId="{3520639B-CAA2-4BD7-A3F9-93A5BC403E62}">
      <dgm:prSet/>
      <dgm:spPr/>
      <dgm:t>
        <a:bodyPr/>
        <a:lstStyle/>
        <a:p>
          <a:endParaRPr lang="en-AU" sz="2000"/>
        </a:p>
      </dgm:t>
    </dgm:pt>
    <dgm:pt modelId="{A241F1D7-CBA9-4251-BD3B-E503C9062347}" type="sibTrans" cxnId="{3520639B-CAA2-4BD7-A3F9-93A5BC403E62}">
      <dgm:prSet custT="1"/>
      <dgm:spPr/>
      <dgm:t>
        <a:bodyPr/>
        <a:lstStyle/>
        <a:p>
          <a:endParaRPr lang="en-AU" sz="2400"/>
        </a:p>
      </dgm:t>
    </dgm:pt>
    <dgm:pt modelId="{61E847F9-B0F3-4AFA-91FF-A057A04FD244}">
      <dgm:prSet phldrT="[Text]" custT="1"/>
      <dgm:spPr>
        <a:solidFill>
          <a:srgbClr val="000000"/>
        </a:solidFill>
      </dgm:spPr>
      <dgm:t>
        <a:bodyPr/>
        <a:lstStyle/>
        <a:p>
          <a:r>
            <a:rPr lang="en-AU" sz="3200" dirty="0"/>
            <a:t>Machine Learning</a:t>
          </a:r>
        </a:p>
      </dgm:t>
    </dgm:pt>
    <dgm:pt modelId="{C1C9F926-7DBF-491F-B392-14C0B47F935D}" type="parTrans" cxnId="{CC0EE607-CA51-4F9C-8410-AB47042BC51A}">
      <dgm:prSet/>
      <dgm:spPr/>
      <dgm:t>
        <a:bodyPr/>
        <a:lstStyle/>
        <a:p>
          <a:endParaRPr lang="en-AU" sz="2000"/>
        </a:p>
      </dgm:t>
    </dgm:pt>
    <dgm:pt modelId="{CCC67B9B-87D6-4386-A36E-D248D4BF2ECA}" type="sibTrans" cxnId="{CC0EE607-CA51-4F9C-8410-AB47042BC51A}">
      <dgm:prSet custT="1"/>
      <dgm:spPr/>
      <dgm:t>
        <a:bodyPr/>
        <a:lstStyle/>
        <a:p>
          <a:endParaRPr lang="en-AU" sz="2400"/>
        </a:p>
      </dgm:t>
    </dgm:pt>
    <dgm:pt modelId="{0730BD78-46E4-4F73-B0E6-C462ADC3CB0A}">
      <dgm:prSet phldrT="[Text]" custT="1"/>
      <dgm:spPr/>
      <dgm:t>
        <a:bodyPr/>
        <a:lstStyle/>
        <a:p>
          <a:r>
            <a:rPr lang="en-AU" sz="3200" dirty="0"/>
            <a:t>Output</a:t>
          </a:r>
        </a:p>
      </dgm:t>
    </dgm:pt>
    <dgm:pt modelId="{406A2E4D-9BBF-4D06-AC2C-A048BF12012A}" type="parTrans" cxnId="{62C9D196-61CD-4B2B-BBEF-54CFF45F54A6}">
      <dgm:prSet/>
      <dgm:spPr/>
      <dgm:t>
        <a:bodyPr/>
        <a:lstStyle/>
        <a:p>
          <a:endParaRPr lang="en-AU" sz="2000"/>
        </a:p>
      </dgm:t>
    </dgm:pt>
    <dgm:pt modelId="{507DA882-84BF-4B71-94E9-4F3B5C669BB8}" type="sibTrans" cxnId="{62C9D196-61CD-4B2B-BBEF-54CFF45F54A6}">
      <dgm:prSet/>
      <dgm:spPr/>
      <dgm:t>
        <a:bodyPr/>
        <a:lstStyle/>
        <a:p>
          <a:endParaRPr lang="en-AU" sz="2000"/>
        </a:p>
      </dgm:t>
    </dgm:pt>
    <dgm:pt modelId="{51CD5950-FDEE-4FF5-B7A2-B0F22E2DEE59}" type="pres">
      <dgm:prSet presAssocID="{AD13C217-D94F-4818-827E-5F4CFAC32F00}" presName="Name0" presStyleCnt="0">
        <dgm:presLayoutVars>
          <dgm:dir/>
          <dgm:resizeHandles val="exact"/>
        </dgm:presLayoutVars>
      </dgm:prSet>
      <dgm:spPr/>
    </dgm:pt>
    <dgm:pt modelId="{AF5DF7DF-B1E9-4A56-8FA7-E187E0688D25}" type="pres">
      <dgm:prSet presAssocID="{8316A890-3E86-46E6-ACAD-952891EAABB0}" presName="node" presStyleLbl="node1" presStyleIdx="0" presStyleCnt="3">
        <dgm:presLayoutVars>
          <dgm:bulletEnabled val="1"/>
        </dgm:presLayoutVars>
      </dgm:prSet>
      <dgm:spPr/>
    </dgm:pt>
    <dgm:pt modelId="{2A9F0C41-65C0-4062-A88D-26118EDC848D}" type="pres">
      <dgm:prSet presAssocID="{A241F1D7-CBA9-4251-BD3B-E503C9062347}" presName="sibTrans" presStyleLbl="sibTrans2D1" presStyleIdx="0" presStyleCnt="2"/>
      <dgm:spPr/>
    </dgm:pt>
    <dgm:pt modelId="{34B6DB4B-8C25-4085-A6B2-EBC25A188B10}" type="pres">
      <dgm:prSet presAssocID="{A241F1D7-CBA9-4251-BD3B-E503C9062347}" presName="connectorText" presStyleLbl="sibTrans2D1" presStyleIdx="0" presStyleCnt="2"/>
      <dgm:spPr/>
    </dgm:pt>
    <dgm:pt modelId="{3748D702-77C0-42F3-9829-EEF1B94B7FF1}" type="pres">
      <dgm:prSet presAssocID="{61E847F9-B0F3-4AFA-91FF-A057A04FD244}" presName="node" presStyleLbl="node1" presStyleIdx="1" presStyleCnt="3">
        <dgm:presLayoutVars>
          <dgm:bulletEnabled val="1"/>
        </dgm:presLayoutVars>
      </dgm:prSet>
      <dgm:spPr/>
    </dgm:pt>
    <dgm:pt modelId="{FD09B9D5-CD5A-4CE5-8A6A-A238623D105C}" type="pres">
      <dgm:prSet presAssocID="{CCC67B9B-87D6-4386-A36E-D248D4BF2ECA}" presName="sibTrans" presStyleLbl="sibTrans2D1" presStyleIdx="1" presStyleCnt="2"/>
      <dgm:spPr/>
    </dgm:pt>
    <dgm:pt modelId="{B0F469BC-FEFC-40CA-84E4-B75D9513D386}" type="pres">
      <dgm:prSet presAssocID="{CCC67B9B-87D6-4386-A36E-D248D4BF2ECA}" presName="connectorText" presStyleLbl="sibTrans2D1" presStyleIdx="1" presStyleCnt="2"/>
      <dgm:spPr/>
    </dgm:pt>
    <dgm:pt modelId="{2C2005FF-E01C-4A5E-9C39-0BD2CD061F09}" type="pres">
      <dgm:prSet presAssocID="{0730BD78-46E4-4F73-B0E6-C462ADC3CB0A}" presName="node" presStyleLbl="node1" presStyleIdx="2" presStyleCnt="3">
        <dgm:presLayoutVars>
          <dgm:bulletEnabled val="1"/>
        </dgm:presLayoutVars>
      </dgm:prSet>
      <dgm:spPr/>
    </dgm:pt>
  </dgm:ptLst>
  <dgm:cxnLst>
    <dgm:cxn modelId="{CC0EE607-CA51-4F9C-8410-AB47042BC51A}" srcId="{AD13C217-D94F-4818-827E-5F4CFAC32F00}" destId="{61E847F9-B0F3-4AFA-91FF-A057A04FD244}" srcOrd="1" destOrd="0" parTransId="{C1C9F926-7DBF-491F-B392-14C0B47F935D}" sibTransId="{CCC67B9B-87D6-4386-A36E-D248D4BF2ECA}"/>
    <dgm:cxn modelId="{FFAA368D-8F46-4EE2-A1EE-4B4B7915171D}" type="presOf" srcId="{CCC67B9B-87D6-4386-A36E-D248D4BF2ECA}" destId="{FD09B9D5-CD5A-4CE5-8A6A-A238623D105C}" srcOrd="0" destOrd="0" presId="urn:microsoft.com/office/officeart/2005/8/layout/process1"/>
    <dgm:cxn modelId="{6E649892-8853-4076-A9B6-6078559CF155}" type="presOf" srcId="{A241F1D7-CBA9-4251-BD3B-E503C9062347}" destId="{34B6DB4B-8C25-4085-A6B2-EBC25A188B10}" srcOrd="1" destOrd="0" presId="urn:microsoft.com/office/officeart/2005/8/layout/process1"/>
    <dgm:cxn modelId="{62C9D196-61CD-4B2B-BBEF-54CFF45F54A6}" srcId="{AD13C217-D94F-4818-827E-5F4CFAC32F00}" destId="{0730BD78-46E4-4F73-B0E6-C462ADC3CB0A}" srcOrd="2" destOrd="0" parTransId="{406A2E4D-9BBF-4D06-AC2C-A048BF12012A}" sibTransId="{507DA882-84BF-4B71-94E9-4F3B5C669BB8}"/>
    <dgm:cxn modelId="{3520639B-CAA2-4BD7-A3F9-93A5BC403E62}" srcId="{AD13C217-D94F-4818-827E-5F4CFAC32F00}" destId="{8316A890-3E86-46E6-ACAD-952891EAABB0}" srcOrd="0" destOrd="0" parTransId="{AE001046-8018-4AF8-952C-410DB741A0C4}" sibTransId="{A241F1D7-CBA9-4251-BD3B-E503C9062347}"/>
    <dgm:cxn modelId="{B3E0E8A4-ECB4-44B3-981C-14CA291FC344}" type="presOf" srcId="{CCC67B9B-87D6-4386-A36E-D248D4BF2ECA}" destId="{B0F469BC-FEFC-40CA-84E4-B75D9513D386}" srcOrd="1" destOrd="0" presId="urn:microsoft.com/office/officeart/2005/8/layout/process1"/>
    <dgm:cxn modelId="{8180DDBA-195D-4A46-B1FF-A78B976F40E9}" type="presOf" srcId="{61E847F9-B0F3-4AFA-91FF-A057A04FD244}" destId="{3748D702-77C0-42F3-9829-EEF1B94B7FF1}" srcOrd="0" destOrd="0" presId="urn:microsoft.com/office/officeart/2005/8/layout/process1"/>
    <dgm:cxn modelId="{CD2C67D9-AD1F-47C8-B358-3992F9C6007E}" type="presOf" srcId="{A241F1D7-CBA9-4251-BD3B-E503C9062347}" destId="{2A9F0C41-65C0-4062-A88D-26118EDC848D}" srcOrd="0" destOrd="0" presId="urn:microsoft.com/office/officeart/2005/8/layout/process1"/>
    <dgm:cxn modelId="{DA9205E5-CC46-4265-89A2-1BD3F6CFF685}" type="presOf" srcId="{AD13C217-D94F-4818-827E-5F4CFAC32F00}" destId="{51CD5950-FDEE-4FF5-B7A2-B0F22E2DEE59}" srcOrd="0" destOrd="0" presId="urn:microsoft.com/office/officeart/2005/8/layout/process1"/>
    <dgm:cxn modelId="{478E9FF3-9044-4BB8-9BCD-EAD558E6CDA5}" type="presOf" srcId="{8316A890-3E86-46E6-ACAD-952891EAABB0}" destId="{AF5DF7DF-B1E9-4A56-8FA7-E187E0688D25}" srcOrd="0" destOrd="0" presId="urn:microsoft.com/office/officeart/2005/8/layout/process1"/>
    <dgm:cxn modelId="{678E70F6-ADC2-416D-8B3A-C29FDE63727D}" type="presOf" srcId="{0730BD78-46E4-4F73-B0E6-C462ADC3CB0A}" destId="{2C2005FF-E01C-4A5E-9C39-0BD2CD061F09}" srcOrd="0" destOrd="0" presId="urn:microsoft.com/office/officeart/2005/8/layout/process1"/>
    <dgm:cxn modelId="{C3B8425C-95D6-4D3A-B7B5-E1E94B754947}" type="presParOf" srcId="{51CD5950-FDEE-4FF5-B7A2-B0F22E2DEE59}" destId="{AF5DF7DF-B1E9-4A56-8FA7-E187E0688D25}" srcOrd="0" destOrd="0" presId="urn:microsoft.com/office/officeart/2005/8/layout/process1"/>
    <dgm:cxn modelId="{BEADDC01-947D-4361-9ADB-782C0CCB8F28}" type="presParOf" srcId="{51CD5950-FDEE-4FF5-B7A2-B0F22E2DEE59}" destId="{2A9F0C41-65C0-4062-A88D-26118EDC848D}" srcOrd="1" destOrd="0" presId="urn:microsoft.com/office/officeart/2005/8/layout/process1"/>
    <dgm:cxn modelId="{66A7544B-1881-4561-BA77-75BD99C5CBE0}" type="presParOf" srcId="{2A9F0C41-65C0-4062-A88D-26118EDC848D}" destId="{34B6DB4B-8C25-4085-A6B2-EBC25A188B10}" srcOrd="0" destOrd="0" presId="urn:microsoft.com/office/officeart/2005/8/layout/process1"/>
    <dgm:cxn modelId="{853CF3FD-EEAD-4D40-896D-D51642C65BDE}" type="presParOf" srcId="{51CD5950-FDEE-4FF5-B7A2-B0F22E2DEE59}" destId="{3748D702-77C0-42F3-9829-EEF1B94B7FF1}" srcOrd="2" destOrd="0" presId="urn:microsoft.com/office/officeart/2005/8/layout/process1"/>
    <dgm:cxn modelId="{0FD94D8B-5337-496E-B218-A8A8ABE98B47}" type="presParOf" srcId="{51CD5950-FDEE-4FF5-B7A2-B0F22E2DEE59}" destId="{FD09B9D5-CD5A-4CE5-8A6A-A238623D105C}" srcOrd="3" destOrd="0" presId="urn:microsoft.com/office/officeart/2005/8/layout/process1"/>
    <dgm:cxn modelId="{9C9F7AA6-A9B5-4078-BD65-D4A921D54A32}" type="presParOf" srcId="{FD09B9D5-CD5A-4CE5-8A6A-A238623D105C}" destId="{B0F469BC-FEFC-40CA-84E4-B75D9513D386}" srcOrd="0" destOrd="0" presId="urn:microsoft.com/office/officeart/2005/8/layout/process1"/>
    <dgm:cxn modelId="{C044B5E2-C327-4E07-8A26-FB3196555D9B}" type="presParOf" srcId="{51CD5950-FDEE-4FF5-B7A2-B0F22E2DEE59}" destId="{2C2005FF-E01C-4A5E-9C39-0BD2CD061F0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DF7DF-B1E9-4A56-8FA7-E187E0688D25}">
      <dsp:nvSpPr>
        <dsp:cNvPr id="0" name=""/>
        <dsp:cNvSpPr/>
      </dsp:nvSpPr>
      <dsp:spPr>
        <a:xfrm>
          <a:off x="6792" y="1090727"/>
          <a:ext cx="2030245" cy="121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Input</a:t>
          </a:r>
        </a:p>
      </dsp:txBody>
      <dsp:txXfrm>
        <a:off x="42470" y="1126405"/>
        <a:ext cx="1958889" cy="1146791"/>
      </dsp:txXfrm>
    </dsp:sp>
    <dsp:sp modelId="{2A9F0C41-65C0-4062-A88D-26118EDC848D}">
      <dsp:nvSpPr>
        <dsp:cNvPr id="0" name=""/>
        <dsp:cNvSpPr/>
      </dsp:nvSpPr>
      <dsp:spPr>
        <a:xfrm>
          <a:off x="2240063" y="1448050"/>
          <a:ext cx="430412" cy="503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/>
        </a:p>
      </dsp:txBody>
      <dsp:txXfrm>
        <a:off x="2240063" y="1548750"/>
        <a:ext cx="301288" cy="302101"/>
      </dsp:txXfrm>
    </dsp:sp>
    <dsp:sp modelId="{3748D702-77C0-42F3-9829-EEF1B94B7FF1}">
      <dsp:nvSpPr>
        <dsp:cNvPr id="0" name=""/>
        <dsp:cNvSpPr/>
      </dsp:nvSpPr>
      <dsp:spPr>
        <a:xfrm>
          <a:off x="2849137" y="1090727"/>
          <a:ext cx="2030245" cy="1218147"/>
        </a:xfrm>
        <a:prstGeom prst="roundRect">
          <a:avLst>
            <a:gd name="adj" fmla="val 10000"/>
          </a:avLst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Machine Learning</a:t>
          </a:r>
        </a:p>
      </dsp:txBody>
      <dsp:txXfrm>
        <a:off x="2884815" y="1126405"/>
        <a:ext cx="1958889" cy="1146791"/>
      </dsp:txXfrm>
    </dsp:sp>
    <dsp:sp modelId="{FD09B9D5-CD5A-4CE5-8A6A-A238623D105C}">
      <dsp:nvSpPr>
        <dsp:cNvPr id="0" name=""/>
        <dsp:cNvSpPr/>
      </dsp:nvSpPr>
      <dsp:spPr>
        <a:xfrm>
          <a:off x="5082407" y="1448050"/>
          <a:ext cx="430412" cy="5035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400" kern="1200"/>
        </a:p>
      </dsp:txBody>
      <dsp:txXfrm>
        <a:off x="5082407" y="1548750"/>
        <a:ext cx="301288" cy="302101"/>
      </dsp:txXfrm>
    </dsp:sp>
    <dsp:sp modelId="{2C2005FF-E01C-4A5E-9C39-0BD2CD061F09}">
      <dsp:nvSpPr>
        <dsp:cNvPr id="0" name=""/>
        <dsp:cNvSpPr/>
      </dsp:nvSpPr>
      <dsp:spPr>
        <a:xfrm>
          <a:off x="5691481" y="1090727"/>
          <a:ext cx="2030245" cy="1218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Output</a:t>
          </a:r>
        </a:p>
      </dsp:txBody>
      <dsp:txXfrm>
        <a:off x="5727159" y="1126405"/>
        <a:ext cx="1958889" cy="1146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400105" cy="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01" tIns="372601" rIns="94641" bIns="47321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4"/>
            <a:ext cx="3076363" cy="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72601" rIns="372601" bIns="47321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C257525-6048-40FE-9042-7DBCB119B91F}" type="datetime1">
              <a:rPr lang="en-US" smtClean="0"/>
              <a:t>3/12/2024</a:t>
            </a:fld>
            <a:endParaRPr lang="en-A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01" tIns="0" rIns="0" bIns="372601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47555" y="9721107"/>
            <a:ext cx="1050105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72601" bIns="372601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F35B41F6-5276-4A72-A2FD-9F5C106C2B31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549654" y="9630489"/>
            <a:ext cx="2422307" cy="2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7153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01" tIns="372601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72601" rIns="372601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2458187-A766-4709-AE49-254A959D6E7E}" type="datetime1">
              <a:rPr lang="en-US" smtClean="0"/>
              <a:t>3/12/2024</a:t>
            </a:fld>
            <a:endParaRPr lang="en-A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663" y="768350"/>
            <a:ext cx="6294437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714325"/>
            <a:ext cx="5597760" cy="500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41" tIns="47321" rIns="94641" bIns="47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2601" tIns="0" rIns="0" bIns="372601" numCol="1" anchor="b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47554" y="9721107"/>
            <a:ext cx="1050105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72601" bIns="372601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DC5FF6EA-A62B-4D93-8360-A7E544C10F94}" type="slidenum">
              <a:rPr lang="en-AU"/>
              <a:pPr/>
              <a:t>‹#›</a:t>
            </a:fld>
            <a:endParaRPr lang="en-A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49654" y="9630489"/>
            <a:ext cx="2422307" cy="2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000000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000000"/>
                </a:solidFill>
              </a:rPr>
              <a:t>CRICOS Provider Code 00301J</a:t>
            </a:r>
            <a:endParaRPr lang="en-AU" sz="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15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048" lvl="0" indent="0" defTabSz="946406">
              <a:buFont typeface="Arial" panose="020B0604020202020204" pitchFamily="34" charset="0"/>
              <a:buNone/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686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822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2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0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1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60388"/>
            <a:ext cx="2743200" cy="5389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60388"/>
            <a:ext cx="8026400" cy="5389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0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5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1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16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2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7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7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1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8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37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42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1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60388"/>
            <a:ext cx="2743200" cy="5389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60388"/>
            <a:ext cx="8026400" cy="5389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60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2" y="4000505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" y="3214692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2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>
                <a:solidFill>
                  <a:schemeClr val="bg1"/>
                </a:solidFill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2" y="4000505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3214692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72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2" y="4429136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429136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2857501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3" y="3643319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55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2" y="4429136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429136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2857501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3" y="3643319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01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63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35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99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80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0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81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8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49423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3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chemeClr val="accent1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>
              <a:lnSpc>
                <a:spcPct val="100000"/>
              </a:lnSpc>
            </a:pPr>
            <a:r>
              <a:rPr lang="en-AU" sz="4400" dirty="0">
                <a:solidFill>
                  <a:schemeClr val="bg1"/>
                </a:solidFill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055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19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00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60389"/>
            <a:ext cx="2743200" cy="5389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60389"/>
            <a:ext cx="8026400" cy="5389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584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2" y="4000505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 defTabSz="1219170">
              <a:spcBef>
                <a:spcPct val="50000"/>
              </a:spcBef>
              <a:defRPr/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" y="3214692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23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2" y="4000505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 defTabSz="1219170">
              <a:spcBef>
                <a:spcPct val="50000"/>
              </a:spcBef>
              <a:defRPr/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3214692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27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2" y="4429136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 defTabSz="1219170">
              <a:spcBef>
                <a:spcPct val="50000"/>
              </a:spcBef>
              <a:defRPr/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429136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2857501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3" y="3643319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 defTabSz="1219170">
              <a:defRPr/>
            </a:pPr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0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2" y="4429136"/>
            <a:ext cx="8832852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 defTabSz="1219170">
              <a:spcBef>
                <a:spcPct val="50000"/>
              </a:spcBef>
              <a:defRPr/>
            </a:pPr>
            <a:endParaRPr lang="en-AU" sz="1600" dirty="0">
              <a:solidFill>
                <a:srgbClr val="CC9900"/>
              </a:solidFill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" y="4429136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" y="2857501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3" y="3643319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pPr defTabSz="1219170">
              <a:defRPr/>
            </a:pPr>
            <a:r>
              <a:rPr lang="en-AU" sz="4400" dirty="0">
                <a:solidFill>
                  <a:srgbClr val="FFFFFF"/>
                </a:solidFill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55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47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94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3497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6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80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80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9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8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695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8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49423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25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0555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24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04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60389"/>
            <a:ext cx="2743200" cy="5389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60389"/>
            <a:ext cx="8026400" cy="5389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629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Text Box 1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  <a:latin typeface="Arial"/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  <a:latin typeface="Arial"/>
              </a:rPr>
              <a:t>CRICOS Provider Code 00301J</a:t>
            </a:r>
            <a:endParaRPr lang="en-AU" sz="600">
              <a:solidFill>
                <a:srgbClr val="969696"/>
              </a:solidFill>
              <a:latin typeface="Arial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745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ne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4034" name="Text Box 2"/>
          <p:cNvSpPr txBox="1">
            <a:spLocks noChangeArrowheads="1"/>
          </p:cNvSpPr>
          <p:nvPr userDrawn="1"/>
        </p:nvSpPr>
        <p:spPr bwMode="auto">
          <a:xfrm>
            <a:off x="0" y="400050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00050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4036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  <a:latin typeface="Arial"/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  <a:latin typeface="Arial"/>
              </a:rPr>
              <a:t>CRICOS Provider Code 00301J</a:t>
            </a:r>
            <a:endParaRPr lang="en-AU" sz="600">
              <a:solidFill>
                <a:srgbClr val="969696"/>
              </a:solidFill>
              <a:latin typeface="Arial"/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321468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000504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72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wo-line 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6868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  <a:latin typeface="Arial"/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  <a:latin typeface="Arial"/>
              </a:rPr>
              <a:t>CRICOS Provider Code 00301J</a:t>
            </a:r>
            <a:endParaRPr lang="en-AU" sz="600">
              <a:solidFill>
                <a:srgbClr val="969696"/>
              </a:solidFill>
              <a:latin typeface="Arial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/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6870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  <a:latin typeface="Arial"/>
              </a:rPr>
              <a:t>CHANGE IN MASTER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7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curtinPowerPointBGTitl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1204" name="Text Box 4"/>
          <p:cNvSpPr txBox="1">
            <a:spLocks noChangeArrowheads="1"/>
          </p:cNvSpPr>
          <p:nvPr userDrawn="1"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  <a:latin typeface="Arial"/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  <a:latin typeface="Arial"/>
              </a:rPr>
              <a:t>CRICOS Provider Code 00301J</a:t>
            </a:r>
            <a:endParaRPr lang="en-AU" sz="600">
              <a:solidFill>
                <a:srgbClr val="969696"/>
              </a:solidFill>
              <a:latin typeface="Arial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0" y="4429135"/>
            <a:ext cx="8832851" cy="3460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180000" bIns="0" anchor="ctr"/>
          <a:lstStyle/>
          <a:p>
            <a:pPr algn="r">
              <a:spcBef>
                <a:spcPct val="50000"/>
              </a:spcBef>
            </a:pPr>
            <a:endParaRPr lang="en-AU" sz="1600" dirty="0">
              <a:solidFill>
                <a:srgbClr val="CC9900"/>
              </a:solidFill>
              <a:latin typeface="Arial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" y="4429135"/>
            <a:ext cx="6949017" cy="346075"/>
          </a:xfrm>
        </p:spPr>
        <p:txBody>
          <a:bodyPr wrap="none" lIns="432000" rIns="108000" anchor="ctr"/>
          <a:lstStyle>
            <a:lvl1pPr marL="0" indent="0">
              <a:lnSpc>
                <a:spcPct val="100000"/>
              </a:lnSpc>
              <a:spcBef>
                <a:spcPct val="50000"/>
              </a:spcBef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" y="2857499"/>
            <a:ext cx="7843279" cy="786163"/>
          </a:xfrm>
          <a:solidFill>
            <a:schemeClr val="accent1">
              <a:alpha val="80000"/>
            </a:schemeClr>
          </a:solidFill>
        </p:spPr>
        <p:txBody>
          <a:bodyPr wrap="none" lIns="432000" tIns="108000" rIns="252000" anchor="b">
            <a:sp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3643317"/>
            <a:ext cx="6334854" cy="786163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32000" tIns="108000" rIns="252000" bIns="0" anchor="b">
            <a:spAutoFit/>
          </a:bodyPr>
          <a:lstStyle/>
          <a:p>
            <a:r>
              <a:rPr lang="en-AU" sz="4400" dirty="0">
                <a:solidFill>
                  <a:srgbClr val="FFFFFF"/>
                </a:solidFill>
                <a:latin typeface="Arial"/>
              </a:rPr>
              <a:t>CHANGE IN MASTER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6953258" y="4429132"/>
            <a:ext cx="1905013" cy="345600"/>
          </a:xfrm>
        </p:spPr>
        <p:txBody>
          <a:bodyPr rIns="180000" anchor="ctr" anchorCtr="0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738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263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12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346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02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9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968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6562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942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93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055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497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8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60388"/>
            <a:ext cx="2743200" cy="5389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60388"/>
            <a:ext cx="8026400" cy="5389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7544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560388"/>
            <a:ext cx="1094316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3633" y="6078538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30.07.2010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078538"/>
            <a:ext cx="46079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chemeClr val="bg2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chemeClr val="bg2"/>
                </a:solidFill>
              </a:rPr>
              <a:t>CRICOS Provider Code 00301J</a:t>
            </a:r>
            <a:endParaRPr lang="en-AU" sz="600">
              <a:solidFill>
                <a:schemeClr val="bg2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560388"/>
            <a:ext cx="1094316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3633" y="6078538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078538"/>
            <a:ext cx="46079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5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23" y="560391"/>
            <a:ext cx="10943167" cy="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3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3633" y="6078541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22" y="6078541"/>
            <a:ext cx="46079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AU">
              <a:solidFill>
                <a:srgbClr val="666666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693" indent="-266693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49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1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064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65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84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03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221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41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23" y="560391"/>
            <a:ext cx="10943167" cy="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34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3633" y="6078541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 defTabSz="1219170"/>
            <a:r>
              <a:rPr lang="en-US">
                <a:solidFill>
                  <a:srgbClr val="CC9900"/>
                </a:solidFill>
              </a:rPr>
              <a:t>30.07.2010</a:t>
            </a:r>
            <a:endParaRPr lang="en-AU">
              <a:solidFill>
                <a:srgbClr val="CC99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22" y="6078541"/>
            <a:ext cx="46079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defTabSz="1219170"/>
            <a:endParaRPr lang="en-AU">
              <a:solidFill>
                <a:srgbClr val="666666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4423" y="6302377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Curtin University is a trademark of Curtin University of Technology</a:t>
            </a:r>
          </a:p>
          <a:p>
            <a:pPr defTabSz="1219170">
              <a:defRPr/>
            </a:pPr>
            <a:r>
              <a:rPr lang="en-US" sz="600">
                <a:solidFill>
                  <a:srgbClr val="969696"/>
                </a:solidFill>
              </a:rPr>
              <a:t>CRICOS Provider Code 00301J</a:t>
            </a:r>
            <a:endParaRPr lang="en-AU" sz="600">
              <a:solidFill>
                <a:srgbClr val="969696"/>
              </a:solidFill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693" indent="-266693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49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1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064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65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844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03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221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41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560388"/>
            <a:ext cx="1094316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63633" y="6078538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>
                <a:solidFill>
                  <a:srgbClr val="CC9900"/>
                </a:solidFill>
                <a:latin typeface="Arial"/>
              </a:rPr>
              <a:t>30.07.2010</a:t>
            </a:r>
            <a:endParaRPr lang="en-AU">
              <a:solidFill>
                <a:srgbClr val="CC99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419" y="6078538"/>
            <a:ext cx="46079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AU">
              <a:solidFill>
                <a:srgbClr val="666666"/>
              </a:solidFill>
              <a:latin typeface="Arial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4419" y="6302375"/>
            <a:ext cx="37443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600">
                <a:solidFill>
                  <a:srgbClr val="969696"/>
                </a:solidFill>
                <a:latin typeface="Arial"/>
              </a:rPr>
              <a:t>Curtin University is a trademark of Curtin University of Technology</a:t>
            </a:r>
          </a:p>
          <a:p>
            <a:r>
              <a:rPr lang="en-US" sz="600">
                <a:solidFill>
                  <a:srgbClr val="969696"/>
                </a:solidFill>
                <a:latin typeface="Arial"/>
              </a:rPr>
              <a:t>CRICOS Provider Code 00301J</a:t>
            </a:r>
            <a:endParaRPr lang="en-AU" sz="600">
              <a:solidFill>
                <a:srgbClr val="969696"/>
              </a:solidFill>
              <a:latin typeface="Arial"/>
            </a:endParaRPr>
          </a:p>
        </p:txBody>
      </p:sp>
      <p:pic>
        <p:nvPicPr>
          <p:cNvPr id="7" name="Picture 6" descr="curtinPowerPointBGContent-Alpha.gi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F5F5F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81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98583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435100" indent="-1588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7907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247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7051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1623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6195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quinet/3332970147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2.0/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2418" y="3429000"/>
            <a:ext cx="6014004" cy="487864"/>
          </a:xfrm>
          <a:solidFill>
            <a:schemeClr val="bg1"/>
          </a:solidFill>
        </p:spPr>
        <p:txBody>
          <a:bodyPr/>
          <a:lstStyle/>
          <a:p>
            <a:r>
              <a:rPr lang="en-AU" sz="2000" dirty="0">
                <a:solidFill>
                  <a:schemeClr val="tx1"/>
                </a:solidFill>
              </a:rPr>
              <a:t>Dr Cheryl Foong</a:t>
            </a:r>
          </a:p>
        </p:txBody>
      </p:sp>
      <p:sp>
        <p:nvSpPr>
          <p:cNvPr id="33" name="Title 32"/>
          <p:cNvSpPr>
            <a:spLocks noGrp="1"/>
          </p:cNvSpPr>
          <p:nvPr>
            <p:ph type="ctrTitle"/>
          </p:nvPr>
        </p:nvSpPr>
        <p:spPr>
          <a:xfrm>
            <a:off x="-22418" y="2704393"/>
            <a:ext cx="10930662" cy="72460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AU" sz="4000" i="1" dirty="0"/>
              <a:t>Learning from Copyright Disputes of the Past</a:t>
            </a:r>
            <a:endParaRPr lang="en-A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35360" y="3900771"/>
            <a:ext cx="116652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chemeClr val="bg1"/>
                </a:solidFill>
              </a:rPr>
              <a:t>LLB (Hons I) LLM (QUT); LLM (Columbia); PhD (ACU) </a:t>
            </a:r>
          </a:p>
          <a:p>
            <a:r>
              <a:rPr lang="en-AU" dirty="0">
                <a:solidFill>
                  <a:schemeClr val="bg1"/>
                </a:solidFill>
              </a:rPr>
              <a:t>Senior Lecturer, Curtin Law School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cheryl.foong@curtin.edu.au 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WIPO Conversation, ‘Training the Machines – Bytes, Rights and the Copyright Conundrum’</a:t>
            </a:r>
          </a:p>
          <a:p>
            <a:r>
              <a:rPr lang="en-AU" dirty="0">
                <a:solidFill>
                  <a:schemeClr val="bg1"/>
                </a:solidFill>
              </a:rPr>
              <a:t>13 March 2024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408" y="6093296"/>
            <a:ext cx="3237592" cy="552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A9E2B-F649-EB88-95A1-F9CF5B6360D1}"/>
              </a:ext>
            </a:extLst>
          </p:cNvPr>
          <p:cNvSpPr txBox="1"/>
          <p:nvPr/>
        </p:nvSpPr>
        <p:spPr>
          <a:xfrm>
            <a:off x="11688960" y="5672745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332" y="404664"/>
            <a:ext cx="8306358" cy="1152674"/>
          </a:xfrm>
        </p:spPr>
        <p:txBody>
          <a:bodyPr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 Shift in Recognition of Value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893332" y="3933056"/>
            <a:ext cx="8091101" cy="2016894"/>
          </a:xfrm>
        </p:spPr>
        <p:txBody>
          <a:bodyPr/>
          <a:lstStyle/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Not human-readable copies</a:t>
            </a:r>
          </a:p>
          <a:p>
            <a:r>
              <a:rPr lang="en-AU" dirty="0">
                <a:solidFill>
                  <a:schemeClr val="bg1"/>
                </a:solidFill>
              </a:rPr>
              <a:t>Repetition (copies) vs Representation (performances) </a:t>
            </a:r>
          </a:p>
          <a:p>
            <a:r>
              <a:rPr lang="en-AU" dirty="0">
                <a:solidFill>
                  <a:schemeClr val="bg1"/>
                </a:solidFill>
              </a:rPr>
              <a:t>Recognition of ‘performance-commodities</a:t>
            </a:r>
            <a:r>
              <a:rPr lang="en-AU" sz="18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2558" y="5868069"/>
            <a:ext cx="583264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sz="1400" dirty="0">
                <a:solidFill>
                  <a:srgbClr val="FFFFFF"/>
                </a:solidFill>
              </a:rPr>
              <a:t>Brian Miller, </a:t>
            </a:r>
            <a:r>
              <a:rPr lang="en-AU" sz="1400" i="1" dirty="0">
                <a:solidFill>
                  <a:srgbClr val="FFFFFF"/>
                </a:solidFill>
              </a:rPr>
              <a:t>Copyright and the Value of Performance, 1700-1911 </a:t>
            </a:r>
            <a:r>
              <a:rPr lang="en-AU" sz="1400" dirty="0">
                <a:solidFill>
                  <a:srgbClr val="FFFFFF"/>
                </a:solidFill>
              </a:rPr>
              <a:t>(2018)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18823" r="-1934" b="25884"/>
          <a:stretch/>
        </p:blipFill>
        <p:spPr>
          <a:xfrm>
            <a:off x="1524000" y="980728"/>
            <a:ext cx="9396536" cy="3384376"/>
          </a:xfrm>
          <a:prstGeom prst="rect">
            <a:avLst/>
          </a:prstGeom>
        </p:spPr>
      </p:pic>
      <p:sp>
        <p:nvSpPr>
          <p:cNvPr id="5" name="TextBox 4">
            <a:hlinkClick r:id="rId5"/>
          </p:cNvPr>
          <p:cNvSpPr txBox="1"/>
          <p:nvPr/>
        </p:nvSpPr>
        <p:spPr>
          <a:xfrm>
            <a:off x="7752184" y="4005064"/>
            <a:ext cx="2808312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100" dirty="0"/>
              <a:t>Pianola music by Thomas Quine, CC BY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CE7C3-9ED2-382E-12BC-1A029BD35B2C}"/>
              </a:ext>
            </a:extLst>
          </p:cNvPr>
          <p:cNvSpPr txBox="1"/>
          <p:nvPr/>
        </p:nvSpPr>
        <p:spPr>
          <a:xfrm>
            <a:off x="7151690" y="44371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00" i="1" dirty="0">
                <a:solidFill>
                  <a:schemeClr val="bg1"/>
                </a:solidFill>
              </a:rPr>
              <a:t>White Smith Music v Apollo, </a:t>
            </a:r>
            <a:r>
              <a:rPr lang="en-AU" sz="1800" dirty="0">
                <a:solidFill>
                  <a:schemeClr val="bg1"/>
                </a:solidFill>
              </a:rPr>
              <a:t>209 U.S. 1 (1908)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C5E38-5F86-7586-BCB9-2DF6C25177BA}"/>
              </a:ext>
            </a:extLst>
          </p:cNvPr>
          <p:cNvSpPr txBox="1"/>
          <p:nvPr/>
        </p:nvSpPr>
        <p:spPr>
          <a:xfrm>
            <a:off x="11688960" y="5672745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68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6" y="249733"/>
            <a:ext cx="10943167" cy="996951"/>
          </a:xfrm>
        </p:spPr>
        <p:txBody>
          <a:bodyPr/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Copies vs Access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767407" y="1052736"/>
            <a:ext cx="10943167" cy="555553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Access - key to ‘fairness’ analysis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</a:rPr>
              <a:t>Authors Guild v Google </a:t>
            </a:r>
            <a:r>
              <a:rPr lang="en-US" sz="2000" dirty="0">
                <a:solidFill>
                  <a:schemeClr val="bg1"/>
                </a:solidFill>
              </a:rPr>
              <a:t>(2015) – snippet view</a:t>
            </a:r>
          </a:p>
          <a:p>
            <a:pPr lvl="1"/>
            <a:r>
              <a:rPr lang="en-US" sz="2000" i="1" dirty="0">
                <a:solidFill>
                  <a:schemeClr val="bg1"/>
                </a:solidFill>
              </a:rPr>
              <a:t>Fox News v </a:t>
            </a:r>
            <a:r>
              <a:rPr lang="en-US" sz="2000" i="1" dirty="0" err="1">
                <a:solidFill>
                  <a:schemeClr val="bg1"/>
                </a:solidFill>
              </a:rPr>
              <a:t>TVEyes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(2018) – watch function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FFFFFF"/>
                </a:solidFill>
              </a:rPr>
              <a:t>Non-expressive use not infringing – fair use  </a:t>
            </a:r>
          </a:p>
          <a:p>
            <a:pPr lvl="1">
              <a:buClr>
                <a:srgbClr val="CC9900"/>
              </a:buClr>
            </a:pPr>
            <a:r>
              <a:rPr lang="en-US" sz="1600" dirty="0">
                <a:solidFill>
                  <a:srgbClr val="FFFFFF"/>
                </a:solidFill>
              </a:rPr>
              <a:t>Matthew Sag, ‘Copyright and Copy-Reliant Technology’ (2009)</a:t>
            </a:r>
          </a:p>
          <a:p>
            <a:pPr lvl="1">
              <a:buClr>
                <a:srgbClr val="CC9900"/>
              </a:buClr>
            </a:pPr>
            <a:endParaRPr lang="en-US" sz="1600" dirty="0">
              <a:solidFill>
                <a:srgbClr val="FFFFFF"/>
              </a:solidFill>
            </a:endParaRPr>
          </a:p>
          <a:p>
            <a:pPr>
              <a:buClr>
                <a:srgbClr val="CC9900"/>
              </a:buClr>
            </a:pPr>
            <a:r>
              <a:rPr lang="en-US" dirty="0">
                <a:solidFill>
                  <a:srgbClr val="FFFFFF"/>
                </a:solidFill>
              </a:rPr>
              <a:t>Purposive approach - emphasizes communicative dimension / ‘author-audience nexus’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Abraham Drassinower, </a:t>
            </a:r>
            <a:r>
              <a:rPr lang="en-US" sz="1600" i="1" dirty="0">
                <a:solidFill>
                  <a:srgbClr val="FFFFFF"/>
                </a:solidFill>
              </a:rPr>
              <a:t>What’s Wrong with Copying? </a:t>
            </a:r>
            <a:r>
              <a:rPr lang="en-US" sz="1600" dirty="0">
                <a:solidFill>
                  <a:srgbClr val="FFFFFF"/>
                </a:solidFill>
              </a:rPr>
              <a:t>(2015)</a:t>
            </a:r>
          </a:p>
          <a:p>
            <a:pPr>
              <a:buClr>
                <a:srgbClr val="CC9900"/>
              </a:buClr>
            </a:pPr>
            <a:r>
              <a:rPr lang="en-AU" sz="2800" dirty="0">
                <a:solidFill>
                  <a:srgbClr val="FFFFFF"/>
                </a:solidFill>
              </a:rPr>
              <a:t>Non-disseminative uses ‘immaterial’ </a:t>
            </a:r>
          </a:p>
          <a:p>
            <a:pPr lvl="1"/>
            <a:r>
              <a:rPr lang="en-AU" sz="1600" dirty="0">
                <a:solidFill>
                  <a:schemeClr val="bg1"/>
                </a:solidFill>
              </a:rPr>
              <a:t>Cheryl Foong, 'Immaterial Copying in the Age of Access' (2022)</a:t>
            </a:r>
            <a:endParaRPr lang="en-AU" sz="2400" dirty="0">
              <a:solidFill>
                <a:schemeClr val="bg1"/>
              </a:solidFill>
            </a:endParaRPr>
          </a:p>
          <a:p>
            <a:pPr lvl="1">
              <a:buClr>
                <a:srgbClr val="CC9900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83" y="1527431"/>
            <a:ext cx="1584176" cy="1044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19" y="1138186"/>
            <a:ext cx="2432173" cy="911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7D3B21-BE4C-3DD8-0C26-AABADFDF55DB}"/>
              </a:ext>
            </a:extLst>
          </p:cNvPr>
          <p:cNvSpPr txBox="1"/>
          <p:nvPr/>
        </p:nvSpPr>
        <p:spPr>
          <a:xfrm>
            <a:off x="11688960" y="5672745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80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240331"/>
            <a:ext cx="8207375" cy="996951"/>
          </a:xfrm>
        </p:spPr>
        <p:txBody>
          <a:bodyPr/>
          <a:lstStyle/>
          <a:p>
            <a:pPr algn="ctr"/>
            <a:r>
              <a:rPr lang="en-AU" sz="3600" dirty="0">
                <a:solidFill>
                  <a:schemeClr val="bg1"/>
                </a:solidFill>
              </a:rPr>
              <a:t>Expression and Substitution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695401" y="862003"/>
            <a:ext cx="11593288" cy="3064866"/>
          </a:xfrm>
        </p:spPr>
        <p:txBody>
          <a:bodyPr>
            <a:noAutofit/>
          </a:bodyPr>
          <a:lstStyle/>
          <a:p>
            <a:pPr lvl="0">
              <a:buClr>
                <a:srgbClr val="CC9900"/>
              </a:buClr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823899"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pPr lvl="1"/>
            <a:endParaRPr lang="en-AU" sz="2400" dirty="0">
              <a:solidFill>
                <a:schemeClr val="bg1"/>
              </a:solidFill>
            </a:endParaRPr>
          </a:p>
          <a:p>
            <a:pPr lvl="1"/>
            <a:endParaRPr lang="en-AU" sz="24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11737F-2C76-AB07-FC28-B722887F5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9663914"/>
              </p:ext>
            </p:extLst>
          </p:nvPr>
        </p:nvGraphicFramePr>
        <p:xfrm>
          <a:off x="2231740" y="1015376"/>
          <a:ext cx="7728520" cy="339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B86CD9-E20D-6FBD-C141-84FDE1595886}"/>
              </a:ext>
            </a:extLst>
          </p:cNvPr>
          <p:cNvSpPr txBox="1"/>
          <p:nvPr/>
        </p:nvSpPr>
        <p:spPr>
          <a:xfrm>
            <a:off x="5106344" y="4947282"/>
            <a:ext cx="21360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tx1"/>
                </a:solidFill>
              </a:rPr>
              <a:t>Audience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E93A73-8FC0-2306-43AA-801A1FB4EA84}"/>
              </a:ext>
            </a:extLst>
          </p:cNvPr>
          <p:cNvCxnSpPr>
            <a:cxnSpLocks/>
          </p:cNvCxnSpPr>
          <p:nvPr/>
        </p:nvCxnSpPr>
        <p:spPr>
          <a:xfrm>
            <a:off x="3149407" y="3490327"/>
            <a:ext cx="1866473" cy="1738873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481206-2BDA-4E2B-B13A-C9B71B61CDCB}"/>
              </a:ext>
            </a:extLst>
          </p:cNvPr>
          <p:cNvCxnSpPr>
            <a:cxnSpLocks/>
          </p:cNvCxnSpPr>
          <p:nvPr/>
        </p:nvCxnSpPr>
        <p:spPr>
          <a:xfrm flipH="1">
            <a:off x="7328660" y="3480395"/>
            <a:ext cx="1575652" cy="18385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873926CA-FF73-5FD5-D045-95560142A29A}"/>
              </a:ext>
            </a:extLst>
          </p:cNvPr>
          <p:cNvSpPr/>
          <p:nvPr/>
        </p:nvSpPr>
        <p:spPr>
          <a:xfrm>
            <a:off x="3357992" y="3721292"/>
            <a:ext cx="1324135" cy="11695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77DC7-507A-436E-9C51-4F9FFA2F157C}"/>
              </a:ext>
            </a:extLst>
          </p:cNvPr>
          <p:cNvSpPr txBox="1"/>
          <p:nvPr/>
        </p:nvSpPr>
        <p:spPr>
          <a:xfrm>
            <a:off x="3690713" y="1504229"/>
            <a:ext cx="1917479" cy="36933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8997070">
                  <a:custGeom>
                    <a:avLst/>
                    <a:gdLst>
                      <a:gd name="connsiteX0" fmla="*/ 0 w 1930752"/>
                      <a:gd name="connsiteY0" fmla="*/ 0 h 369332"/>
                      <a:gd name="connsiteX1" fmla="*/ 444073 w 1930752"/>
                      <a:gd name="connsiteY1" fmla="*/ 0 h 369332"/>
                      <a:gd name="connsiteX2" fmla="*/ 965376 w 1930752"/>
                      <a:gd name="connsiteY2" fmla="*/ 0 h 369332"/>
                      <a:gd name="connsiteX3" fmla="*/ 1409449 w 1930752"/>
                      <a:gd name="connsiteY3" fmla="*/ 0 h 369332"/>
                      <a:gd name="connsiteX4" fmla="*/ 1930752 w 1930752"/>
                      <a:gd name="connsiteY4" fmla="*/ 0 h 369332"/>
                      <a:gd name="connsiteX5" fmla="*/ 1930752 w 1930752"/>
                      <a:gd name="connsiteY5" fmla="*/ 369332 h 369332"/>
                      <a:gd name="connsiteX6" fmla="*/ 1486679 w 1930752"/>
                      <a:gd name="connsiteY6" fmla="*/ 369332 h 369332"/>
                      <a:gd name="connsiteX7" fmla="*/ 1023299 w 1930752"/>
                      <a:gd name="connsiteY7" fmla="*/ 369332 h 369332"/>
                      <a:gd name="connsiteX8" fmla="*/ 540611 w 1930752"/>
                      <a:gd name="connsiteY8" fmla="*/ 369332 h 369332"/>
                      <a:gd name="connsiteX9" fmla="*/ 0 w 1930752"/>
                      <a:gd name="connsiteY9" fmla="*/ 369332 h 369332"/>
                      <a:gd name="connsiteX10" fmla="*/ 0 w 1930752"/>
                      <a:gd name="connsiteY10" fmla="*/ 0 h 369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930752" h="369332" extrusionOk="0">
                        <a:moveTo>
                          <a:pt x="0" y="0"/>
                        </a:moveTo>
                        <a:cubicBezTo>
                          <a:pt x="133217" y="-41690"/>
                          <a:pt x="293146" y="36948"/>
                          <a:pt x="444073" y="0"/>
                        </a:cubicBezTo>
                        <a:cubicBezTo>
                          <a:pt x="595000" y="-36948"/>
                          <a:pt x="735392" y="8812"/>
                          <a:pt x="965376" y="0"/>
                        </a:cubicBezTo>
                        <a:cubicBezTo>
                          <a:pt x="1195360" y="-8812"/>
                          <a:pt x="1315224" y="10141"/>
                          <a:pt x="1409449" y="0"/>
                        </a:cubicBezTo>
                        <a:cubicBezTo>
                          <a:pt x="1503674" y="-10141"/>
                          <a:pt x="1684511" y="44244"/>
                          <a:pt x="1930752" y="0"/>
                        </a:cubicBezTo>
                        <a:cubicBezTo>
                          <a:pt x="1955241" y="169506"/>
                          <a:pt x="1908546" y="276180"/>
                          <a:pt x="1930752" y="369332"/>
                        </a:cubicBezTo>
                        <a:cubicBezTo>
                          <a:pt x="1708721" y="416697"/>
                          <a:pt x="1635121" y="347586"/>
                          <a:pt x="1486679" y="369332"/>
                        </a:cubicBezTo>
                        <a:cubicBezTo>
                          <a:pt x="1338237" y="391078"/>
                          <a:pt x="1153131" y="327269"/>
                          <a:pt x="1023299" y="369332"/>
                        </a:cubicBezTo>
                        <a:cubicBezTo>
                          <a:pt x="893467" y="411395"/>
                          <a:pt x="656694" y="344555"/>
                          <a:pt x="540611" y="369332"/>
                        </a:cubicBezTo>
                        <a:cubicBezTo>
                          <a:pt x="424528" y="394109"/>
                          <a:pt x="126702" y="328478"/>
                          <a:pt x="0" y="369332"/>
                        </a:cubicBezTo>
                        <a:cubicBezTo>
                          <a:pt x="-15131" y="241460"/>
                          <a:pt x="32650" y="9740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Expressive use?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BB63-5354-5E86-8D27-C947A7D112A1}"/>
              </a:ext>
            </a:extLst>
          </p:cNvPr>
          <p:cNvSpPr txBox="1"/>
          <p:nvPr/>
        </p:nvSpPr>
        <p:spPr>
          <a:xfrm>
            <a:off x="11688960" y="5672745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E1369BB-1DF1-8D51-B691-B28550CD4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7252" y="4080242"/>
            <a:ext cx="3634440" cy="276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6693" indent="-26669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49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985814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435064" indent="-15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79065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247844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70503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162221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61941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1800" kern="0" dirty="0">
                <a:solidFill>
                  <a:schemeClr val="bg1"/>
                </a:solidFill>
              </a:rPr>
              <a:t>Substitution of expression? Or information </a:t>
            </a:r>
          </a:p>
          <a:p>
            <a:r>
              <a:rPr lang="en-AU" sz="1800" kern="0" dirty="0">
                <a:solidFill>
                  <a:schemeClr val="bg1"/>
                </a:solidFill>
              </a:rPr>
              <a:t>Attention diversion? </a:t>
            </a:r>
          </a:p>
          <a:p>
            <a:pPr lvl="1"/>
            <a:r>
              <a:rPr lang="en-AU" sz="1200" kern="0" dirty="0">
                <a:solidFill>
                  <a:schemeClr val="bg1"/>
                </a:solidFill>
              </a:rPr>
              <a:t>Attractive force of content - </a:t>
            </a:r>
            <a:r>
              <a:rPr lang="en-AU" sz="1200" i="1" kern="0" dirty="0">
                <a:solidFill>
                  <a:schemeClr val="bg1"/>
                </a:solidFill>
              </a:rPr>
              <a:t>Herbert v Shanley</a:t>
            </a:r>
            <a:r>
              <a:rPr lang="en-AU" sz="1200" kern="0" dirty="0">
                <a:solidFill>
                  <a:schemeClr val="bg1"/>
                </a:solidFill>
              </a:rPr>
              <a:t>, 242 U.S. 591 (1917)</a:t>
            </a:r>
          </a:p>
          <a:p>
            <a:pPr lvl="1"/>
            <a:endParaRPr lang="en-US" sz="1200" kern="0" dirty="0">
              <a:solidFill>
                <a:srgbClr val="FFFFFF"/>
              </a:solidFill>
            </a:endParaRPr>
          </a:p>
          <a:p>
            <a:pPr marL="995349" lvl="1" indent="-457200">
              <a:buFont typeface="Arial" panose="020B0604020202020204" pitchFamily="34" charset="0"/>
              <a:buChar char="•"/>
            </a:pPr>
            <a:endParaRPr lang="en-AU" sz="1600" kern="0" dirty="0">
              <a:solidFill>
                <a:schemeClr val="bg1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E107B58-C714-035E-1D5D-ACF6E670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6" y="4069801"/>
            <a:ext cx="3216339" cy="39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66693" indent="-266693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49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 marL="985814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1435064" indent="-1588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 marL="1790655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247844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70503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162221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61941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AU" sz="1800" kern="0" dirty="0">
                <a:solidFill>
                  <a:schemeClr val="bg1"/>
                </a:solidFill>
              </a:rPr>
              <a:t>Copying and ‘use’ that is of value</a:t>
            </a:r>
          </a:p>
          <a:p>
            <a:endParaRPr lang="en-AU" sz="1800" kern="0" dirty="0">
              <a:solidFill>
                <a:schemeClr val="bg1"/>
              </a:solidFill>
            </a:endParaRPr>
          </a:p>
          <a:p>
            <a:pPr lvl="1"/>
            <a:endParaRPr lang="en-AU" sz="1200" kern="0" dirty="0">
              <a:solidFill>
                <a:schemeClr val="bg1"/>
              </a:solidFill>
            </a:endParaRPr>
          </a:p>
          <a:p>
            <a:pPr lvl="1"/>
            <a:endParaRPr lang="en-US" sz="1200" kern="0" dirty="0">
              <a:solidFill>
                <a:srgbClr val="FFFFFF"/>
              </a:solidFill>
            </a:endParaRPr>
          </a:p>
          <a:p>
            <a:pPr marL="995349" lvl="1" indent="-457200">
              <a:buFont typeface="Arial" panose="020B0604020202020204" pitchFamily="34" charset="0"/>
              <a:buChar char="•"/>
            </a:pPr>
            <a:endParaRPr lang="en-AU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299" y="332656"/>
            <a:ext cx="10943167" cy="996951"/>
          </a:xfrm>
        </p:spPr>
        <p:txBody>
          <a:bodyPr/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Doctrinal Questions</a:t>
            </a:r>
            <a:br>
              <a:rPr lang="en-AU" sz="4000" dirty="0">
                <a:solidFill>
                  <a:schemeClr val="bg1"/>
                </a:solidFill>
              </a:rPr>
            </a:br>
            <a:r>
              <a:rPr lang="en-AU" sz="2400" dirty="0" err="1">
                <a:solidFill>
                  <a:schemeClr val="bg1"/>
                </a:solidFill>
              </a:rPr>
              <a:t>GenAI</a:t>
            </a:r>
            <a:r>
              <a:rPr lang="en-AU" sz="2400" dirty="0">
                <a:solidFill>
                  <a:schemeClr val="bg1"/>
                </a:solidFill>
              </a:rPr>
              <a:t> litigation and communication to the public</a:t>
            </a:r>
            <a:endParaRPr lang="en-AU" sz="4000" dirty="0">
              <a:solidFill>
                <a:schemeClr val="bg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24417" y="1484784"/>
            <a:ext cx="10943166" cy="49680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600" b="1" i="1" dirty="0">
                <a:solidFill>
                  <a:schemeClr val="bg1"/>
                </a:solidFill>
              </a:rPr>
              <a:t>Getty Images v </a:t>
            </a:r>
            <a:r>
              <a:rPr lang="en-AU" sz="2600" b="1" i="1" dirty="0" err="1">
                <a:solidFill>
                  <a:schemeClr val="bg1"/>
                </a:solidFill>
              </a:rPr>
              <a:t>StabilityAI</a:t>
            </a:r>
            <a:r>
              <a:rPr lang="en-AU" sz="2600" b="1" i="1" dirty="0">
                <a:solidFill>
                  <a:schemeClr val="bg1"/>
                </a:solidFill>
              </a:rPr>
              <a:t> </a:t>
            </a:r>
            <a:r>
              <a:rPr lang="en-AU" sz="2600" b="1" dirty="0">
                <a:solidFill>
                  <a:schemeClr val="bg1"/>
                </a:solidFill>
              </a:rPr>
              <a:t>(UK)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Image-to-image feature, with ‘image strength’ slider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Question of who is communicating </a:t>
            </a:r>
          </a:p>
          <a:p>
            <a:pPr marL="1981151" lvl="5"/>
            <a:r>
              <a:rPr lang="en-AU" sz="2000" dirty="0">
                <a:solidFill>
                  <a:schemeClr val="bg1"/>
                </a:solidFill>
              </a:rPr>
              <a:t>Similarity to ‘volition’ question in </a:t>
            </a:r>
            <a:r>
              <a:rPr lang="en-AU" sz="2000" i="1" dirty="0" err="1">
                <a:solidFill>
                  <a:schemeClr val="bg1"/>
                </a:solidFill>
              </a:rPr>
              <a:t>Aereo</a:t>
            </a:r>
            <a:r>
              <a:rPr lang="en-AU" sz="2000" i="1" dirty="0">
                <a:solidFill>
                  <a:schemeClr val="bg1"/>
                </a:solidFill>
              </a:rPr>
              <a:t> </a:t>
            </a:r>
            <a:r>
              <a:rPr lang="en-AU" sz="2000" dirty="0">
                <a:solidFill>
                  <a:schemeClr val="bg1"/>
                </a:solidFill>
              </a:rPr>
              <a:t>(2014)</a:t>
            </a:r>
          </a:p>
          <a:p>
            <a:pPr marL="1981151" lvl="5"/>
            <a:r>
              <a:rPr lang="en-AU" sz="2000" dirty="0">
                <a:solidFill>
                  <a:schemeClr val="bg1"/>
                </a:solidFill>
              </a:rPr>
              <a:t>Private tool vs public communication</a:t>
            </a:r>
            <a:r>
              <a:rPr lang="en-AU" sz="2000" i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A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sz="2600" b="1" i="1" dirty="0">
                <a:solidFill>
                  <a:schemeClr val="bg1"/>
                </a:solidFill>
              </a:rPr>
              <a:t>NY Times v Microsoft, OpenAI </a:t>
            </a:r>
            <a:r>
              <a:rPr lang="en-AU" sz="2600" b="1" dirty="0">
                <a:solidFill>
                  <a:schemeClr val="bg1"/>
                </a:solidFill>
              </a:rPr>
              <a:t>(US)</a:t>
            </a:r>
          </a:p>
          <a:p>
            <a:pPr marL="0" indent="0">
              <a:buNone/>
            </a:pPr>
            <a:r>
              <a:rPr lang="en-AU" i="1" dirty="0">
                <a:solidFill>
                  <a:schemeClr val="bg1"/>
                </a:solidFill>
              </a:rPr>
              <a:t>	</a:t>
            </a:r>
            <a:r>
              <a:rPr lang="en-AU" dirty="0">
                <a:solidFill>
                  <a:schemeClr val="bg1"/>
                </a:solidFill>
              </a:rPr>
              <a:t>MS and OpenAI argue not ‘real world’ interrogation or use of the platform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	</a:t>
            </a:r>
            <a:r>
              <a:rPr lang="en-AU" sz="2000" dirty="0">
                <a:solidFill>
                  <a:schemeClr val="bg1"/>
                </a:solidFill>
              </a:rPr>
              <a:t>Underestimates breadth of communication right / ‘transmit’ clause</a:t>
            </a: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MS argues </a:t>
            </a:r>
            <a:r>
              <a:rPr lang="en-AU" i="1" dirty="0">
                <a:solidFill>
                  <a:schemeClr val="bg1"/>
                </a:solidFill>
              </a:rPr>
              <a:t>could </a:t>
            </a:r>
            <a:r>
              <a:rPr lang="en-AU" dirty="0">
                <a:solidFill>
                  <a:schemeClr val="bg1"/>
                </a:solidFill>
              </a:rPr>
              <a:t>be used to infringe, no liability for multi-use ‘product’</a:t>
            </a:r>
          </a:p>
          <a:p>
            <a:pPr marL="0" indent="0">
              <a:buNone/>
            </a:pPr>
            <a:r>
              <a:rPr lang="en-AU" dirty="0">
                <a:solidFill>
                  <a:schemeClr val="bg1"/>
                </a:solidFill>
              </a:rPr>
              <a:t>		</a:t>
            </a:r>
            <a:r>
              <a:rPr lang="en-AU" sz="2000" dirty="0">
                <a:solidFill>
                  <a:schemeClr val="bg1"/>
                </a:solidFill>
              </a:rPr>
              <a:t>How should fair use apply to communications to the public? </a:t>
            </a:r>
            <a:endParaRPr lang="en-AU" sz="2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A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lvl="1"/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87DB7D-2184-720C-AFB2-9F5293437ABC}"/>
              </a:ext>
            </a:extLst>
          </p:cNvPr>
          <p:cNvSpPr txBox="1"/>
          <p:nvPr/>
        </p:nvSpPr>
        <p:spPr>
          <a:xfrm>
            <a:off x="11688960" y="5672745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" name="Picture 8" descr="http://i.huffpost.com/gen/1296989/images/o-AEREO-facebook.jpg">
            <a:extLst>
              <a:ext uri="{FF2B5EF4-FFF2-40B4-BE49-F238E27FC236}">
                <a16:creationId xmlns:a16="http://schemas.microsoft.com/office/drawing/2014/main" id="{548BB21F-C29C-1A57-F9B3-DA09064F3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2276872"/>
            <a:ext cx="3250363" cy="216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4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92832" y="692695"/>
            <a:ext cx="10943167" cy="996951"/>
          </a:xfrm>
        </p:spPr>
        <p:txBody>
          <a:bodyPr/>
          <a:lstStyle/>
          <a:p>
            <a:pPr algn="ctr"/>
            <a:r>
              <a:rPr lang="en-AU" sz="4000" dirty="0">
                <a:solidFill>
                  <a:schemeClr val="bg1"/>
                </a:solidFill>
              </a:rPr>
              <a:t>Broader Questions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24410" y="1557342"/>
            <a:ext cx="7847854" cy="4607963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Regulating inputs because concerned about outputs as substitutes?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Pl’s works a fraction of overall training database…relevant?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Unpredictability of generative AI’s capabilities 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Is copyright the appropriate tool?</a:t>
            </a:r>
          </a:p>
          <a:p>
            <a:pPr lvl="1"/>
            <a:r>
              <a:rPr lang="en-AU" dirty="0">
                <a:solidFill>
                  <a:schemeClr val="bg1"/>
                </a:solidFill>
              </a:rPr>
              <a:t>Addressing broad ethical and moral concerns about capabilities of AI and how this changes human learning and society? </a:t>
            </a:r>
          </a:p>
          <a:p>
            <a:pPr marL="0" indent="0">
              <a:buNone/>
            </a:pPr>
            <a:endParaRPr lang="en-US" sz="1000" dirty="0">
              <a:solidFill>
                <a:srgbClr val="FFFFFF"/>
              </a:solidFill>
            </a:endParaRPr>
          </a:p>
          <a:p>
            <a:pPr lvl="1"/>
            <a:endParaRPr lang="en-AU" sz="2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7FA46-CA3B-FD1B-6A5F-7F3D7FE8A925}"/>
              </a:ext>
            </a:extLst>
          </p:cNvPr>
          <p:cNvSpPr txBox="1"/>
          <p:nvPr/>
        </p:nvSpPr>
        <p:spPr>
          <a:xfrm>
            <a:off x="3215680" y="5300658"/>
            <a:ext cx="4248472" cy="110799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chery.foong@curtin.edu.au  </a:t>
            </a:r>
          </a:p>
          <a:p>
            <a:pPr marL="823899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710599"/>
            <a:ext cx="3321718" cy="58515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3AD853-6EE0-A902-F003-E0F03F989182}"/>
              </a:ext>
            </a:extLst>
          </p:cNvPr>
          <p:cNvSpPr txBox="1"/>
          <p:nvPr/>
        </p:nvSpPr>
        <p:spPr>
          <a:xfrm>
            <a:off x="11674646" y="183017"/>
            <a:ext cx="3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5371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rtin black background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rtin black background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Curtin black background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Curtin black background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Curtin black background">
  <a:themeElements>
    <a:clrScheme name="Default Design 13">
      <a:dk1>
        <a:srgbClr val="333333"/>
      </a:dk1>
      <a:lt1>
        <a:srgbClr val="FFFFFF"/>
      </a:lt1>
      <a:dk2>
        <a:srgbClr val="666666"/>
      </a:dk2>
      <a:lt2>
        <a:srgbClr val="969696"/>
      </a:lt2>
      <a:accent1>
        <a:srgbClr val="CC9900"/>
      </a:accent1>
      <a:accent2>
        <a:srgbClr val="333399"/>
      </a:accent2>
      <a:accent3>
        <a:srgbClr val="FFFFFF"/>
      </a:accent3>
      <a:accent4>
        <a:srgbClr val="2A2A2A"/>
      </a:accent4>
      <a:accent5>
        <a:srgbClr val="E2C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3333"/>
        </a:dk1>
        <a:lt1>
          <a:srgbClr val="FFFFFF"/>
        </a:lt1>
        <a:dk2>
          <a:srgbClr val="666666"/>
        </a:dk2>
        <a:lt2>
          <a:srgbClr val="969696"/>
        </a:lt2>
        <a:accent1>
          <a:srgbClr val="CC9900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E2C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Curtin black background</Template>
  <TotalTime>15362</TotalTime>
  <Words>443</Words>
  <Application>Microsoft Office PowerPoint</Application>
  <PresentationFormat>Widescreen</PresentationFormat>
  <Paragraphs>74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Wingdings</vt:lpstr>
      <vt:lpstr>Curtin black background</vt:lpstr>
      <vt:lpstr>4_Curtin black background</vt:lpstr>
      <vt:lpstr>11_Curtin black background</vt:lpstr>
      <vt:lpstr>12_Curtin black background</vt:lpstr>
      <vt:lpstr>14_Curtin black background</vt:lpstr>
      <vt:lpstr>Learning from Copyright Disputes of the Past</vt:lpstr>
      <vt:lpstr>A Shift in Recognition of Value</vt:lpstr>
      <vt:lpstr>Copies vs Access</vt:lpstr>
      <vt:lpstr>Expression and Substitution</vt:lpstr>
      <vt:lpstr>Doctrinal Questions GenAI litigation and communication to the public</vt:lpstr>
      <vt:lpstr>Broader Questions</vt:lpstr>
    </vt:vector>
  </TitlesOfParts>
  <Company>Curtin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Available Right:  Realizing the Potential of Copyright’s  Dissemination Function in the Digital Age</dc:title>
  <dc:creator>Cheryl Foong</dc:creator>
  <cp:lastModifiedBy>DALY Alica</cp:lastModifiedBy>
  <cp:revision>1287</cp:revision>
  <cp:lastPrinted>2018-10-18T07:43:19Z</cp:lastPrinted>
  <dcterms:created xsi:type="dcterms:W3CDTF">2014-09-16T06:46:50Z</dcterms:created>
  <dcterms:modified xsi:type="dcterms:W3CDTF">2024-03-12T09:20:36Z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2024-03-12T09:20:25Z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8ef981e4-48dd-4c26-8e53-bc5af5484fbb</vt:lpwstr>
  </property>
  <property fmtid="{D5CDD505-2E9C-101B-9397-08002B2CF9AE}" pid="8" name="MSIP_Label_20773ee6-353b-4fb9-a59d-0b94c8c67bea_ContentBits">
    <vt:lpwstr>0</vt:lpwstr>
  </property>
</Properties>
</file>