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6" r:id="rId2"/>
    <p:sldId id="264" r:id="rId3"/>
    <p:sldId id="273" r:id="rId4"/>
    <p:sldId id="265" r:id="rId5"/>
    <p:sldId id="276"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4A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69321" autoAdjust="0"/>
  </p:normalViewPr>
  <p:slideViewPr>
    <p:cSldViewPr snapToGrid="0">
      <p:cViewPr varScale="1">
        <p:scale>
          <a:sx n="79" d="100"/>
          <a:sy n="79" d="100"/>
        </p:scale>
        <p:origin x="1992" y="90"/>
      </p:cViewPr>
      <p:guideLst/>
    </p:cSldViewPr>
  </p:slideViewPr>
  <p:notesTextViewPr>
    <p:cViewPr>
      <p:scale>
        <a:sx n="1" d="1"/>
        <a:sy n="1" d="1"/>
      </p:scale>
      <p:origin x="0" y="0"/>
    </p:cViewPr>
  </p:notesTextViewPr>
  <p:notesViewPr>
    <p:cSldViewPr snapToGrid="0">
      <p:cViewPr varScale="1">
        <p:scale>
          <a:sx n="87" d="100"/>
          <a:sy n="87" d="100"/>
        </p:scale>
        <p:origin x="29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3AAF87-C4DF-461B-9A8A-DF3778B978C6}" type="datetimeFigureOut">
              <a:rPr lang="ko-KR" altLang="en-US" smtClean="0"/>
              <a:t>2023-03-30</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2D46B4-DC39-4F14-AA8C-F20DD370A61D}" type="slidenum">
              <a:rPr lang="ko-KR" altLang="en-US" smtClean="0"/>
              <a:t>‹#›</a:t>
            </a:fld>
            <a:endParaRPr lang="ko-KR" altLang="en-US"/>
          </a:p>
        </p:txBody>
      </p:sp>
    </p:spTree>
    <p:extLst>
      <p:ext uri="{BB962C8B-B14F-4D97-AF65-F5344CB8AC3E}">
        <p14:creationId xmlns:p14="http://schemas.microsoft.com/office/powerpoint/2010/main" val="303806442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Good afternoon, I am In-</a:t>
            </a:r>
            <a:r>
              <a:rPr lang="en-US" altLang="ko-KR" dirty="0" err="1"/>
              <a:t>Gyu</a:t>
            </a:r>
            <a:r>
              <a:rPr lang="en-US" altLang="ko-KR" dirty="0"/>
              <a:t> Kim, Deputy Director of the KIPO Trademark Examination Policy Division.</a:t>
            </a:r>
          </a:p>
          <a:p>
            <a:endParaRPr lang="en-US" altLang="ko-KR" dirty="0"/>
          </a:p>
          <a:p>
            <a:r>
              <a:rPr lang="en-US" altLang="ko-KR" dirty="0"/>
              <a:t>I am really honored to join the WIPO Conversation on IP and the Metaverse. </a:t>
            </a:r>
          </a:p>
          <a:p>
            <a:endParaRPr lang="en-US" altLang="ko-KR" dirty="0"/>
          </a:p>
          <a:p>
            <a:r>
              <a:rPr lang="en-US" altLang="ko-KR" dirty="0"/>
              <a:t>Today, I would like to present the Virtual Goods Examination Guideline published by KIPO.</a:t>
            </a:r>
          </a:p>
          <a:p>
            <a:endParaRPr lang="en-US" altLang="ko-KR" dirty="0"/>
          </a:p>
          <a:p>
            <a:r>
              <a:rPr lang="en-US" altLang="ko-KR" dirty="0"/>
              <a:t>And as time for this presentation is limited to 7 minutes, please feel free to contact us via email if you have any additional questions about the guideline.</a:t>
            </a:r>
          </a:p>
          <a:p>
            <a:endParaRPr lang="en-US" altLang="ko-KR" dirty="0"/>
          </a:p>
          <a:p>
            <a:r>
              <a:rPr lang="en-US" altLang="ko-KR" dirty="0"/>
              <a:t>Next slide, please.</a:t>
            </a:r>
          </a:p>
          <a:p>
            <a:endParaRPr lang="en-US" altLang="ko-KR" dirty="0"/>
          </a:p>
          <a:p>
            <a:r>
              <a:rPr lang="en-US" altLang="ko-KR" dirty="0"/>
              <a:t>---------------------------------</a:t>
            </a:r>
          </a:p>
          <a:p>
            <a:endParaRPr lang="en-US" altLang="ko-KR" dirty="0"/>
          </a:p>
          <a:p>
            <a:r>
              <a:rPr lang="ko-KR" altLang="en-US" dirty="0"/>
              <a:t>좋은 오후입니다</a:t>
            </a:r>
            <a:r>
              <a:rPr lang="en-US" altLang="ko-KR" dirty="0"/>
              <a:t>, KIPO</a:t>
            </a:r>
            <a:r>
              <a:rPr lang="ko-KR" altLang="en-US" dirty="0"/>
              <a:t> </a:t>
            </a:r>
            <a:r>
              <a:rPr lang="en-US" altLang="ko-KR" dirty="0"/>
              <a:t>Trademark Examination Policy Division</a:t>
            </a:r>
            <a:r>
              <a:rPr lang="ko-KR" altLang="en-US" dirty="0"/>
              <a:t>의 </a:t>
            </a:r>
            <a:r>
              <a:rPr lang="en-US" altLang="ko-KR" dirty="0"/>
              <a:t>Deputy Director</a:t>
            </a:r>
            <a:r>
              <a:rPr lang="ko-KR" altLang="en-US" dirty="0"/>
              <a:t>인 김인규입니다</a:t>
            </a:r>
            <a:r>
              <a:rPr lang="en-US" altLang="ko-KR" dirty="0"/>
              <a:t>.</a:t>
            </a:r>
          </a:p>
          <a:p>
            <a:endParaRPr lang="en-US" altLang="ko-KR" dirty="0"/>
          </a:p>
          <a:p>
            <a:r>
              <a:rPr lang="en-US" altLang="ko-KR" dirty="0"/>
              <a:t>Intellectual Property and the Metaverse</a:t>
            </a:r>
            <a:r>
              <a:rPr lang="ko-KR" altLang="en-US" dirty="0"/>
              <a:t>에 대한 </a:t>
            </a:r>
            <a:r>
              <a:rPr lang="en-US" altLang="ko-KR" dirty="0"/>
              <a:t>WIPO Conversation</a:t>
            </a:r>
            <a:r>
              <a:rPr lang="ko-KR" altLang="en-US" dirty="0"/>
              <a:t>에 참여하게 되어 영광스럽게 생각합니다</a:t>
            </a:r>
            <a:r>
              <a:rPr lang="en-US" altLang="ko-KR" dirty="0"/>
              <a:t>.</a:t>
            </a:r>
          </a:p>
          <a:p>
            <a:r>
              <a:rPr lang="ko-KR" altLang="en-US" dirty="0"/>
              <a:t>오늘 저는 </a:t>
            </a:r>
            <a:r>
              <a:rPr lang="en-US" altLang="ko-KR" dirty="0"/>
              <a:t>KIPO</a:t>
            </a:r>
            <a:r>
              <a:rPr lang="ko-KR" altLang="en-US" dirty="0"/>
              <a:t>에서 발간한 </a:t>
            </a:r>
            <a:r>
              <a:rPr lang="en-US" altLang="ko-KR" dirty="0"/>
              <a:t>Virtual Goods Examination Guideline</a:t>
            </a:r>
            <a:r>
              <a:rPr lang="ko-KR" altLang="en-US" dirty="0"/>
              <a:t>에 대해 발표하고자 합니다</a:t>
            </a:r>
            <a:r>
              <a:rPr lang="en-US" altLang="ko-KR" dirty="0"/>
              <a:t>.</a:t>
            </a:r>
          </a:p>
          <a:p>
            <a:endParaRPr lang="en-US" altLang="ko-KR" dirty="0"/>
          </a:p>
          <a:p>
            <a:r>
              <a:rPr lang="ko-KR" altLang="en-US" dirty="0" err="1"/>
              <a:t>한국특허청은</a:t>
            </a:r>
            <a:r>
              <a:rPr lang="ko-KR" altLang="en-US" dirty="0"/>
              <a:t> 늘어나는 가상상품 출원에 대응하기 위해 가이드라인을 작성하여 상표 심사에 활용하고 있습니다</a:t>
            </a:r>
            <a:r>
              <a:rPr lang="en-US" altLang="ko-KR" dirty="0"/>
              <a:t>.</a:t>
            </a:r>
          </a:p>
          <a:p>
            <a:r>
              <a:rPr lang="ko-KR" altLang="en-US" dirty="0"/>
              <a:t>이는 내부 심사 기준으로 작용하여 일관성 있는 심사에 기여하고 있습니다</a:t>
            </a:r>
            <a:r>
              <a:rPr lang="en-US" altLang="ko-KR" dirty="0"/>
              <a:t>. </a:t>
            </a:r>
            <a:r>
              <a:rPr lang="ko-KR" altLang="en-US" dirty="0"/>
              <a:t>동시에 이는</a:t>
            </a:r>
            <a:r>
              <a:rPr lang="en-US" altLang="ko-KR" dirty="0"/>
              <a:t> </a:t>
            </a:r>
            <a:r>
              <a:rPr lang="ko-KR" altLang="en-US" dirty="0"/>
              <a:t>외부에 공개되어 잠재적 출원인들에게 가상상품 관련 출원을 잘 할 수 있도록 도와주고 있습니다</a:t>
            </a:r>
            <a:r>
              <a:rPr lang="en-US" altLang="ko-KR" dirty="0"/>
              <a:t>. </a:t>
            </a:r>
          </a:p>
          <a:p>
            <a:endParaRPr lang="en-US" altLang="ko-KR" dirty="0"/>
          </a:p>
          <a:p>
            <a:r>
              <a:rPr lang="ko-KR" altLang="en-US" dirty="0"/>
              <a:t>발표 시간이 한정된 만큼</a:t>
            </a:r>
            <a:r>
              <a:rPr lang="en-US" altLang="ko-KR" dirty="0"/>
              <a:t>, </a:t>
            </a:r>
            <a:r>
              <a:rPr lang="ko-KR" altLang="en-US" dirty="0"/>
              <a:t>가이드라인 내용에 대해 추가적인 질의가 있는 경우 메일을 통해서 언제든지 연락주시기 바랍니다</a:t>
            </a:r>
            <a:r>
              <a:rPr lang="en-US" altLang="ko-KR" dirty="0"/>
              <a:t>.</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다음 슬라이드 부탁드립니다</a:t>
            </a:r>
            <a:r>
              <a:rPr lang="en-US" altLang="ko-KR" dirty="0"/>
              <a:t>.</a:t>
            </a:r>
            <a:endParaRPr lang="ko-KR" altLang="en-US" dirty="0"/>
          </a:p>
          <a:p>
            <a:endParaRPr lang="ko-KR" altLang="en-US" dirty="0"/>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1</a:t>
            </a:fld>
            <a:endParaRPr lang="ko-KR" altLang="en-US"/>
          </a:p>
        </p:txBody>
      </p:sp>
    </p:spTree>
    <p:extLst>
      <p:ext uri="{BB962C8B-B14F-4D97-AF65-F5344CB8AC3E}">
        <p14:creationId xmlns:p14="http://schemas.microsoft.com/office/powerpoint/2010/main" val="104465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The guideline was first published on July 14, 2022.</a:t>
            </a:r>
          </a:p>
          <a:p>
            <a:endParaRPr lang="en-US" altLang="ko-KR" dirty="0"/>
          </a:p>
          <a:p>
            <a:r>
              <a:rPr lang="en-US" altLang="ko-KR" dirty="0"/>
              <a:t>To cope with the increasing number of virtual goods applications, the Korean Intellectual Property Office has developed guidelines to be used in trademark examinations. </a:t>
            </a:r>
          </a:p>
          <a:p>
            <a:endParaRPr lang="en-US" altLang="ko-KR" dirty="0"/>
          </a:p>
          <a:p>
            <a:r>
              <a:rPr lang="en-US" altLang="ko-KR" dirty="0"/>
              <a:t>This guideline serves as an internal standard for consistent examinations and also assists potential applicants to file virtual goods-related applications.</a:t>
            </a:r>
          </a:p>
          <a:p>
            <a:endParaRPr lang="en-US" altLang="ko-KR" dirty="0"/>
          </a:p>
          <a:p>
            <a:r>
              <a:rPr lang="en-US" altLang="ko-KR" dirty="0"/>
              <a:t>So first, the term "virtual goods" itself cannot be registered as a designated goods name.</a:t>
            </a:r>
          </a:p>
          <a:p>
            <a:endParaRPr lang="en-US" altLang="ko-KR" dirty="0"/>
          </a:p>
          <a:p>
            <a:r>
              <a:rPr lang="en-US" altLang="ko-KR" dirty="0"/>
              <a:t>“Virtual Goods” itself as a designated goods name is ambiguous in product scope and there might be a potential trademark disputes.</a:t>
            </a:r>
          </a:p>
          <a:p>
            <a:endParaRPr lang="en-US" altLang="ko-KR" dirty="0"/>
          </a:p>
          <a:p>
            <a:r>
              <a:rPr lang="en-US" altLang="ko-KR" dirty="0"/>
              <a:t>So for example, "virtual goods" and "downloadable virtual goods" cannot be registered as designated goods name.</a:t>
            </a:r>
          </a:p>
          <a:p>
            <a:endParaRPr lang="en-US" altLang="ko-KR" dirty="0"/>
          </a:p>
          <a:p>
            <a:r>
              <a:rPr lang="en-US" altLang="ko-KR" dirty="0"/>
              <a:t>Next slide, please.</a:t>
            </a:r>
          </a:p>
          <a:p>
            <a:endParaRPr lang="en-US" altLang="ko-KR" dirty="0"/>
          </a:p>
          <a:p>
            <a:endParaRPr lang="en-US" altLang="ko-KR" dirty="0"/>
          </a:p>
          <a:p>
            <a:r>
              <a:rPr lang="en-US" altLang="ko-KR" dirty="0"/>
              <a:t>---------------------------</a:t>
            </a:r>
          </a:p>
          <a:p>
            <a:r>
              <a:rPr lang="ko-KR" altLang="en-US" dirty="0"/>
              <a:t>해당 가이드라인은 </a:t>
            </a:r>
            <a:r>
              <a:rPr lang="en-US" altLang="ko-KR" dirty="0"/>
              <a:t>2022</a:t>
            </a:r>
            <a:r>
              <a:rPr lang="ko-KR" altLang="en-US" dirty="0"/>
              <a:t>년 </a:t>
            </a:r>
            <a:r>
              <a:rPr lang="en-US" altLang="ko-KR" dirty="0"/>
              <a:t>7</a:t>
            </a:r>
            <a:r>
              <a:rPr lang="ko-KR" altLang="en-US" dirty="0"/>
              <a:t>월 </a:t>
            </a:r>
            <a:r>
              <a:rPr lang="en-US" altLang="ko-KR" dirty="0"/>
              <a:t>14</a:t>
            </a:r>
            <a:r>
              <a:rPr lang="ko-KR" altLang="en-US" dirty="0"/>
              <a:t>일에 처음으로 발간되었습니다</a:t>
            </a:r>
            <a:r>
              <a:rPr lang="en-US" altLang="ko-KR" dirty="0"/>
              <a:t>.</a:t>
            </a:r>
          </a:p>
          <a:p>
            <a:endParaRPr lang="en-US" altLang="ko-KR" dirty="0"/>
          </a:p>
          <a:p>
            <a:r>
              <a:rPr lang="ko-KR" altLang="en-US" dirty="0"/>
              <a:t>가장 먼저</a:t>
            </a:r>
            <a:r>
              <a:rPr lang="en-US" altLang="ko-KR" dirty="0"/>
              <a:t>, </a:t>
            </a:r>
            <a:r>
              <a:rPr lang="ko-KR" altLang="en-US" dirty="0"/>
              <a:t>가상상품의 </a:t>
            </a:r>
            <a:r>
              <a:rPr lang="en-US" altLang="ko-KR" dirty="0"/>
              <a:t>designated goods </a:t>
            </a:r>
            <a:r>
              <a:rPr lang="ko-KR" altLang="en-US" dirty="0"/>
              <a:t>명칭 인정 관련입니다</a:t>
            </a:r>
            <a:r>
              <a:rPr lang="en-US" altLang="ko-KR" dirty="0"/>
              <a:t>.</a:t>
            </a:r>
          </a:p>
          <a:p>
            <a:r>
              <a:rPr lang="ko-KR" altLang="en-US" dirty="0"/>
              <a:t>우선</a:t>
            </a:r>
            <a:r>
              <a:rPr lang="en-US" altLang="ko-KR" dirty="0"/>
              <a:t>, ‘</a:t>
            </a:r>
            <a:r>
              <a:rPr lang="ko-KR" altLang="en-US" dirty="0"/>
              <a:t>가상상품＇ 그 자체는 </a:t>
            </a:r>
            <a:r>
              <a:rPr lang="en-US" altLang="ko-KR" dirty="0"/>
              <a:t>designated good </a:t>
            </a:r>
            <a:r>
              <a:rPr lang="ko-KR" altLang="en-US" dirty="0"/>
              <a:t>명칭으로 인정되지 못합니다</a:t>
            </a:r>
            <a:r>
              <a:rPr lang="en-US" altLang="ko-KR" dirty="0"/>
              <a:t>.</a:t>
            </a:r>
          </a:p>
          <a:p>
            <a:r>
              <a:rPr lang="en-US" altLang="ko-KR" dirty="0"/>
              <a:t>‘</a:t>
            </a:r>
            <a:r>
              <a:rPr lang="ko-KR" altLang="en-US" dirty="0" err="1"/>
              <a:t>가상상품＇이라는</a:t>
            </a:r>
            <a:r>
              <a:rPr lang="ko-KR" altLang="en-US" dirty="0"/>
              <a:t> 명칭 자체는 상품의 범위가 모호하여 상표권 분쟁 발생의 소지가 있기 때문입니다</a:t>
            </a:r>
            <a:r>
              <a:rPr lang="en-US" altLang="ko-KR" dirty="0"/>
              <a:t>.</a:t>
            </a:r>
          </a:p>
          <a:p>
            <a:endParaRPr lang="en-US" altLang="ko-KR" dirty="0"/>
          </a:p>
          <a:p>
            <a:endParaRPr lang="en-US" altLang="ko-KR" dirty="0"/>
          </a:p>
          <a:p>
            <a:r>
              <a:rPr lang="ko-KR" altLang="en-US" dirty="0"/>
              <a:t>아래 예시를 보겠습니다</a:t>
            </a:r>
            <a:r>
              <a:rPr lang="en-US" altLang="ko-KR" dirty="0"/>
              <a:t>.</a:t>
            </a:r>
          </a:p>
          <a:p>
            <a:r>
              <a:rPr lang="ko-KR" altLang="en-US" dirty="0"/>
              <a:t>지정상품으로 </a:t>
            </a:r>
            <a:r>
              <a:rPr lang="en-US" altLang="ko-KR" dirty="0"/>
              <a:t>‘</a:t>
            </a:r>
            <a:r>
              <a:rPr lang="ko-KR" altLang="en-US" dirty="0"/>
              <a:t>가상상품</a:t>
            </a:r>
            <a:r>
              <a:rPr lang="en-US" altLang="ko-KR" dirty="0"/>
              <a:t>’, </a:t>
            </a:r>
            <a:r>
              <a:rPr lang="ko-KR" altLang="en-US" dirty="0"/>
              <a:t>그리고 </a:t>
            </a:r>
            <a:r>
              <a:rPr lang="en-US" altLang="ko-KR" dirty="0"/>
              <a:t>‘</a:t>
            </a:r>
            <a:r>
              <a:rPr lang="ko-KR" altLang="en-US" dirty="0"/>
              <a:t>다운로드 가능한 </a:t>
            </a:r>
            <a:r>
              <a:rPr lang="ko-KR" altLang="en-US" dirty="0" err="1"/>
              <a:t>가상상품‘은</a:t>
            </a:r>
            <a:r>
              <a:rPr lang="ko-KR" altLang="en-US" dirty="0"/>
              <a:t> 지정상품 명칭으로 인정되지 않습니다</a:t>
            </a:r>
            <a:r>
              <a:rPr lang="en-US" altLang="ko-KR" dirty="0"/>
              <a:t>. </a:t>
            </a:r>
          </a:p>
          <a:p>
            <a:endParaRPr lang="en-US" altLang="ko-KR" dirty="0"/>
          </a:p>
          <a:p>
            <a:r>
              <a:rPr lang="ko-KR" altLang="en-US" dirty="0"/>
              <a:t>다음 슬라이드 부탁드립니다</a:t>
            </a:r>
            <a:r>
              <a:rPr lang="en-US" altLang="ko-KR" dirty="0"/>
              <a:t>.</a:t>
            </a:r>
            <a:endParaRPr lang="ko-KR" altLang="en-US" dirty="0"/>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2</a:t>
            </a:fld>
            <a:endParaRPr lang="ko-KR" altLang="en-US"/>
          </a:p>
        </p:txBody>
      </p:sp>
    </p:spTree>
    <p:extLst>
      <p:ext uri="{BB962C8B-B14F-4D97-AF65-F5344CB8AC3E}">
        <p14:creationId xmlns:p14="http://schemas.microsoft.com/office/powerpoint/2010/main" val="2521535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However, if "virtual" is combined with "existing terms of physical goods in the real world”, it can be recognized as designated goods, it can be recognized as a designated goods name.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For example, virtual clothing or virtual shoes can be recognized as designated goods names.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Next slide, please.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그러나</a:t>
            </a:r>
            <a:r>
              <a:rPr lang="en-US" altLang="ko-KR" dirty="0"/>
              <a:t>, ‘</a:t>
            </a:r>
            <a:r>
              <a:rPr lang="ko-KR" altLang="en-US" dirty="0"/>
              <a:t>가상</a:t>
            </a:r>
            <a:r>
              <a:rPr lang="en-US" altLang="ko-KR" dirty="0"/>
              <a:t>’ </a:t>
            </a:r>
            <a:r>
              <a:rPr lang="ko-KR" altLang="en-US" dirty="0"/>
              <a:t>과 </a:t>
            </a:r>
            <a:r>
              <a:rPr lang="en-US" altLang="ko-KR" dirty="0"/>
              <a:t>‘</a:t>
            </a:r>
            <a:r>
              <a:rPr lang="en-US" altLang="ko-KR" sz="1200" b="1" dirty="0">
                <a:ln>
                  <a:solidFill>
                    <a:prstClr val="white">
                      <a:alpha val="0"/>
                    </a:prstClr>
                  </a:solidFill>
                </a:ln>
                <a:solidFill>
                  <a:srgbClr val="084AA1"/>
                </a:solidFill>
                <a:latin typeface="Arial" panose="020B0604020202020204" pitchFamily="34" charset="0"/>
                <a:ea typeface="Tahoma" panose="020B0604030504040204" pitchFamily="34" charset="0"/>
                <a:cs typeface="Arial" panose="020B0604020202020204" pitchFamily="34" charset="0"/>
              </a:rPr>
              <a:t>existing terms of physical goods in the real world can be recognized as designated goods </a:t>
            </a:r>
            <a:r>
              <a:rPr lang="ko-KR" altLang="en-US" dirty="0"/>
              <a:t>＇이 결합된 경우에는 상품명칭으로 인정받을 수 있습니다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아래 예시를 보겠습니다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가상의류</a:t>
            </a:r>
            <a:r>
              <a:rPr lang="en-US" altLang="ko-KR" dirty="0"/>
              <a:t>, </a:t>
            </a:r>
            <a:r>
              <a:rPr lang="ko-KR" altLang="en-US" dirty="0"/>
              <a:t>또는 가상신발은 지정상품 명칭으로 인정받을 수 있는 것입니다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다음 슬라이드 부탁드립니다</a:t>
            </a:r>
            <a:r>
              <a:rPr lang="en-US" altLang="ko-KR" dirty="0"/>
              <a:t>.</a:t>
            </a:r>
            <a:endParaRPr lang="ko-KR" altLang="en-US" dirty="0"/>
          </a:p>
          <a:p>
            <a:endParaRPr lang="ko-KR" altLang="en-US" dirty="0"/>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3</a:t>
            </a:fld>
            <a:endParaRPr lang="ko-KR" altLang="en-US"/>
          </a:p>
        </p:txBody>
      </p:sp>
    </p:spTree>
    <p:extLst>
      <p:ext uri="{BB962C8B-B14F-4D97-AF65-F5344CB8AC3E}">
        <p14:creationId xmlns:p14="http://schemas.microsoft.com/office/powerpoint/2010/main" val="3583211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So let's discuss the determination of similarity between virtual goods and physical goods.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In principle, virtual goods and physical goods are presumed to be dissimilar.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Although virtual products may share some elements with physical products, such as name and appearance, their use is different, so they will be considered dissimilar until a final judgment is reached.</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However, caution is needed for well-known trademarks.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Like many other countries, Korea provides a higher level of protection for well-known trademarks.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Therefore, if a physical goods is a well-known trademark, similarity will be judged by considering the possibility of confusion and deception of consumers.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Next slide, please.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다음은 가상상품과 현실에 존재하는 상품의 유사 판단입니다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원칙적으로 가상상품과 현실상품은 </a:t>
            </a:r>
            <a:r>
              <a:rPr lang="ko-KR" altLang="en-US" dirty="0" err="1"/>
              <a:t>비유사한것으로</a:t>
            </a:r>
            <a:r>
              <a:rPr lang="ko-KR" altLang="en-US" dirty="0"/>
              <a:t> 추정합니다</a:t>
            </a:r>
            <a:r>
              <a:rPr lang="en-US" altLang="ko-KR" dirty="0"/>
              <a:t>. </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rPr>
              <a:t>Virtual products include some elements of physical products such as name and appearance.</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rPr>
              <a:t>But their use is different from that of their corresponding physical products, so that they will be presumed to be dissimilar until a final judgement is reached</a:t>
            </a:r>
            <a:endParaRPr lang="en-US" altLang="ko-KR" sz="1200" u="sng"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그러나</a:t>
            </a:r>
            <a:r>
              <a:rPr lang="en-US" altLang="ko-KR" dirty="0"/>
              <a:t>, </a:t>
            </a:r>
            <a:r>
              <a:rPr lang="ko-KR" altLang="en-US" dirty="0"/>
              <a:t>유명상표의 경우에는 주의할 필요가 있습니다</a:t>
            </a:r>
            <a:r>
              <a:rPr lang="en-US" altLang="ko-KR" dirty="0"/>
              <a:t>. </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다른 많은 나라와 마찬가지로</a:t>
            </a:r>
            <a:r>
              <a:rPr lang="en-US" altLang="ko-KR" dirty="0"/>
              <a:t>, </a:t>
            </a:r>
            <a:r>
              <a:rPr lang="ko-KR" altLang="en-US" dirty="0"/>
              <a:t>한국은 유명상표에 대해서는 보다 높은 수준으로 보호하고 있습니다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따라서</a:t>
            </a:r>
            <a:r>
              <a:rPr lang="en-US" altLang="ko-KR" dirty="0"/>
              <a:t>, </a:t>
            </a:r>
            <a:r>
              <a:rPr lang="ko-KR" altLang="en-US" dirty="0"/>
              <a:t>현실상품이 유명상표인 경우</a:t>
            </a:r>
            <a:r>
              <a:rPr lang="en-US" altLang="ko-KR" dirty="0"/>
              <a:t>,</a:t>
            </a:r>
            <a:r>
              <a:rPr lang="ko-KR" altLang="en-US" dirty="0"/>
              <a:t> 혼동가능성 및 수요자 기만 가능성을 검토하여 유사 여부를 판단합니다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다음 슬라이드 부탁드립니다</a:t>
            </a:r>
            <a:r>
              <a:rPr lang="en-US" altLang="ko-KR" dirty="0"/>
              <a:t>.</a:t>
            </a:r>
            <a:endParaRPr lang="ko-KR" altLang="en-US" dirty="0"/>
          </a:p>
          <a:p>
            <a:endParaRPr lang="ko-KR" altLang="en-US" dirty="0"/>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4</a:t>
            </a:fld>
            <a:endParaRPr lang="ko-KR" altLang="en-US"/>
          </a:p>
        </p:txBody>
      </p:sp>
    </p:spTree>
    <p:extLst>
      <p:ext uri="{BB962C8B-B14F-4D97-AF65-F5344CB8AC3E}">
        <p14:creationId xmlns:p14="http://schemas.microsoft.com/office/powerpoint/2010/main" val="249032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Finally, let's discuss the determination of similarity between virtual goods.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Although virtual goods A and B have some similar attributes because they are all virtual thing, consumers tend to perceive them differently considering their corresponding physical goods.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Therefore, if their corresponding physical goods A and B are dissimilar in the real world, virtual goods A and B will also be deemed dissimilar.</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Moreover, even if virtual goods share the same similar group code, they will be determined individually considering their features.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Next slide, please.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마지막으로</a:t>
            </a:r>
            <a:r>
              <a:rPr lang="en-US" altLang="ko-KR" dirty="0"/>
              <a:t>, </a:t>
            </a:r>
            <a:r>
              <a:rPr lang="ko-KR" altLang="en-US" dirty="0"/>
              <a:t>가상 상품 간의 유사여부 판단입니다</a:t>
            </a:r>
            <a:r>
              <a:rPr lang="en-US" altLang="ko-KR" dirty="0"/>
              <a:t>.</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800" dirty="0">
              <a:latin typeface="Arial" panose="020B0604020202020204" pitchFamily="34" charset="0"/>
              <a:cs typeface="Arial" panose="020B0604020202020204"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800" dirty="0">
                <a:latin typeface="Arial" panose="020B0604020202020204" pitchFamily="34" charset="0"/>
                <a:cs typeface="Arial" panose="020B0604020202020204" pitchFamily="34" charset="0"/>
              </a:rPr>
              <a:t>We</a:t>
            </a:r>
            <a:r>
              <a:rPr lang="ko-KR" altLang="en-US" sz="1800" dirty="0">
                <a:latin typeface="Arial" panose="020B0604020202020204" pitchFamily="34" charset="0"/>
                <a:cs typeface="Arial" panose="020B0604020202020204" pitchFamily="34" charset="0"/>
              </a:rPr>
              <a:t> </a:t>
            </a:r>
            <a:r>
              <a:rPr lang="en-US" altLang="ko-KR" sz="1800" dirty="0">
                <a:latin typeface="Arial" panose="020B0604020202020204" pitchFamily="34" charset="0"/>
                <a:cs typeface="Arial" panose="020B0604020202020204" pitchFamily="34" charset="0"/>
              </a:rPr>
              <a:t>understand that virtual goods have some similar attributes in usage, we also know that the consumers tend to perceive them differently by their corresponding physical goods. </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800" dirty="0">
                <a:latin typeface="Arial" panose="020B0604020202020204" pitchFamily="34" charset="0"/>
                <a:cs typeface="Arial" panose="020B0604020202020204" pitchFamily="34" charset="0"/>
              </a:rPr>
              <a:t>So, if their corresponding physical goods are dissimilar in the real world, the virtual goods will be deemed dissimilar.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800" dirty="0">
              <a:latin typeface="Arial" panose="020B0604020202020204" pitchFamily="34" charset="0"/>
              <a:cs typeface="Arial" panose="020B0604020202020204"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800" dirty="0">
                <a:latin typeface="Arial" panose="020B0604020202020204" pitchFamily="34" charset="0"/>
                <a:cs typeface="Arial" panose="020B0604020202020204" pitchFamily="34" charset="0"/>
              </a:rPr>
              <a:t>And moreover, Even if virtual goods share the same similar group code, they will be determined individually considering their features. </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800" dirty="0">
              <a:latin typeface="Arial" panose="020B0604020202020204" pitchFamily="34" charset="0"/>
              <a:cs typeface="Arial" panose="020B0604020202020204"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dirty="0"/>
              <a:t>다음 슬라이드 부탁드립니다</a:t>
            </a:r>
            <a:r>
              <a:rPr lang="en-US" altLang="ko-KR" dirty="0"/>
              <a:t>.</a:t>
            </a:r>
            <a:endParaRPr lang="ko-KR" altLang="en-US" dirty="0"/>
          </a:p>
          <a:p>
            <a:endParaRPr lang="ko-KR" altLang="en-US" dirty="0"/>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5</a:t>
            </a:fld>
            <a:endParaRPr lang="ko-KR" altLang="en-US"/>
          </a:p>
        </p:txBody>
      </p:sp>
    </p:spTree>
    <p:extLst>
      <p:ext uri="{BB962C8B-B14F-4D97-AF65-F5344CB8AC3E}">
        <p14:creationId xmlns:p14="http://schemas.microsoft.com/office/powerpoint/2010/main" val="2986372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That concludes my presentation on KIPO's virtual goods examination criteria. </a:t>
            </a:r>
          </a:p>
          <a:p>
            <a:endParaRPr lang="en-US" altLang="ko-KR" dirty="0"/>
          </a:p>
          <a:p>
            <a:r>
              <a:rPr lang="en-US" altLang="ko-KR"/>
              <a:t>Thank </a:t>
            </a:r>
            <a:r>
              <a:rPr lang="en-US" altLang="ko-KR" dirty="0"/>
              <a:t>you for your attention, and please contact us via email if you have any additional questions.</a:t>
            </a:r>
          </a:p>
          <a:p>
            <a:endParaRPr lang="en-US" altLang="ko-KR" dirty="0"/>
          </a:p>
          <a:p>
            <a:r>
              <a:rPr lang="en-US" altLang="ko-KR" dirty="0"/>
              <a:t>Thank you.</a:t>
            </a:r>
          </a:p>
          <a:p>
            <a:endParaRPr lang="en-US" altLang="ko-KR" dirty="0"/>
          </a:p>
          <a:p>
            <a:r>
              <a:rPr lang="en-US" altLang="ko-KR" dirty="0"/>
              <a:t>----------------------------</a:t>
            </a:r>
          </a:p>
          <a:p>
            <a:endParaRPr lang="en-US" altLang="ko-KR" dirty="0"/>
          </a:p>
          <a:p>
            <a:r>
              <a:rPr lang="ko-KR" altLang="en-US" dirty="0"/>
              <a:t>지금까지 </a:t>
            </a:r>
            <a:r>
              <a:rPr lang="en-US" altLang="ko-KR" dirty="0"/>
              <a:t>KIPO</a:t>
            </a:r>
            <a:r>
              <a:rPr lang="ko-KR" altLang="en-US" dirty="0"/>
              <a:t>의 가상상품 심사기준에 대해 말씀드렸습니다</a:t>
            </a:r>
            <a:r>
              <a:rPr lang="en-US" altLang="ko-KR" dirty="0"/>
              <a:t>.</a:t>
            </a:r>
          </a:p>
          <a:p>
            <a:r>
              <a:rPr lang="ko-KR" altLang="en-US" dirty="0"/>
              <a:t>경청해 주셔서 감사드리며</a:t>
            </a:r>
            <a:r>
              <a:rPr lang="en-US" altLang="ko-KR" dirty="0"/>
              <a:t>, </a:t>
            </a:r>
            <a:r>
              <a:rPr lang="ko-KR" altLang="en-US" dirty="0"/>
              <a:t>추가 질문은 슬라이드의 메일로 부탁드립니다</a:t>
            </a:r>
            <a:r>
              <a:rPr lang="en-US" altLang="ko-KR" dirty="0"/>
              <a:t>.</a:t>
            </a:r>
          </a:p>
          <a:p>
            <a:endParaRPr lang="en-US" altLang="ko-KR" dirty="0"/>
          </a:p>
          <a:p>
            <a:r>
              <a:rPr lang="ko-KR" altLang="en-US" dirty="0"/>
              <a:t>감사합니다</a:t>
            </a:r>
            <a:r>
              <a:rPr lang="en-US" altLang="ko-KR" dirty="0"/>
              <a:t>.</a:t>
            </a:r>
            <a:r>
              <a:rPr lang="ko-KR" altLang="en-US" dirty="0"/>
              <a:t> </a:t>
            </a:r>
          </a:p>
        </p:txBody>
      </p:sp>
      <p:sp>
        <p:nvSpPr>
          <p:cNvPr id="4" name="슬라이드 번호 개체 틀 3"/>
          <p:cNvSpPr>
            <a:spLocks noGrp="1"/>
          </p:cNvSpPr>
          <p:nvPr>
            <p:ph type="sldNum" sz="quarter" idx="5"/>
          </p:nvPr>
        </p:nvSpPr>
        <p:spPr/>
        <p:txBody>
          <a:bodyPr/>
          <a:lstStyle/>
          <a:p>
            <a:fld id="{E42D46B4-DC39-4F14-AA8C-F20DD370A61D}" type="slidenum">
              <a:rPr lang="ko-KR" altLang="en-US" smtClean="0"/>
              <a:t>6</a:t>
            </a:fld>
            <a:endParaRPr lang="ko-KR" altLang="en-US"/>
          </a:p>
        </p:txBody>
      </p:sp>
    </p:spTree>
    <p:extLst>
      <p:ext uri="{BB962C8B-B14F-4D97-AF65-F5344CB8AC3E}">
        <p14:creationId xmlns:p14="http://schemas.microsoft.com/office/powerpoint/2010/main" val="677036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8481B-B05E-481E-BF68-3ABAB293CC5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A380E9C-1B2F-42BC-A45C-B9604E26D1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7A203C88-CC38-4CB2-B801-56194400FF8A}"/>
              </a:ext>
            </a:extLst>
          </p:cNvPr>
          <p:cNvSpPr>
            <a:spLocks noGrp="1"/>
          </p:cNvSpPr>
          <p:nvPr>
            <p:ph type="dt" sz="half" idx="10"/>
          </p:nvPr>
        </p:nvSpPr>
        <p:spPr/>
        <p:txBody>
          <a:bodyPr/>
          <a:lstStyle/>
          <a:p>
            <a:fld id="{6DB508E9-4C6A-40D3-ADCB-3FA37FE4CC8F}" type="datetime1">
              <a:rPr lang="en-US" altLang="ko-KR" smtClean="0"/>
              <a:t>3/30/2023</a:t>
            </a:fld>
            <a:endParaRPr lang="en-US"/>
          </a:p>
        </p:txBody>
      </p:sp>
      <p:sp>
        <p:nvSpPr>
          <p:cNvPr id="5" name="Footer Placeholder 4">
            <a:extLst>
              <a:ext uri="{FF2B5EF4-FFF2-40B4-BE49-F238E27FC236}">
                <a16:creationId xmlns:a16="http://schemas.microsoft.com/office/drawing/2014/main" id="{9124358B-350F-4AE7-9321-08F4CFCFF39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15648C-37E0-47C3-9BAB-34D8E7B1114C}"/>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787411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25B62-A011-47D4-B753-DC63ED9380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2FD88A-EBC8-49B7-AA14-502978522B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75E7DAE-D054-4540-B34F-B95F47FDB5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A458D0-6888-41DB-B50A-463B35683056}"/>
              </a:ext>
            </a:extLst>
          </p:cNvPr>
          <p:cNvSpPr>
            <a:spLocks noGrp="1"/>
          </p:cNvSpPr>
          <p:nvPr>
            <p:ph type="dt" sz="half" idx="10"/>
          </p:nvPr>
        </p:nvSpPr>
        <p:spPr/>
        <p:txBody>
          <a:bodyPr/>
          <a:lstStyle/>
          <a:p>
            <a:fld id="{E4AF804E-0C4C-4138-B99E-E3F469AE8948}" type="datetime1">
              <a:rPr lang="en-US" altLang="ko-KR" smtClean="0"/>
              <a:t>3/30/2023</a:t>
            </a:fld>
            <a:endParaRPr lang="en-US"/>
          </a:p>
        </p:txBody>
      </p:sp>
      <p:sp>
        <p:nvSpPr>
          <p:cNvPr id="6" name="Footer Placeholder 5">
            <a:extLst>
              <a:ext uri="{FF2B5EF4-FFF2-40B4-BE49-F238E27FC236}">
                <a16:creationId xmlns:a16="http://schemas.microsoft.com/office/drawing/2014/main" id="{C0B0EDD8-FDBE-4192-B6EE-198BEE136C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F60812-249B-447F-AED2-15129391A830}"/>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2267091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D533-50F5-4E41-AF9B-47C028AECA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3CEDA0-1C21-4364-B247-85C6CDE2AD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8A95CB-DAC1-4C43-9F28-EC91EA73819D}"/>
              </a:ext>
            </a:extLst>
          </p:cNvPr>
          <p:cNvSpPr>
            <a:spLocks noGrp="1"/>
          </p:cNvSpPr>
          <p:nvPr>
            <p:ph type="dt" sz="half" idx="10"/>
          </p:nvPr>
        </p:nvSpPr>
        <p:spPr/>
        <p:txBody>
          <a:bodyPr/>
          <a:lstStyle/>
          <a:p>
            <a:fld id="{4587DCCB-8A43-4E37-A8EE-AED01B5164E2}" type="datetime1">
              <a:rPr lang="en-US" altLang="ko-KR" smtClean="0"/>
              <a:t>3/30/2023</a:t>
            </a:fld>
            <a:endParaRPr lang="en-US"/>
          </a:p>
        </p:txBody>
      </p:sp>
      <p:sp>
        <p:nvSpPr>
          <p:cNvPr id="5" name="Footer Placeholder 4">
            <a:extLst>
              <a:ext uri="{FF2B5EF4-FFF2-40B4-BE49-F238E27FC236}">
                <a16:creationId xmlns:a16="http://schemas.microsoft.com/office/drawing/2014/main" id="{8F6D622F-4A25-4034-8996-A69F7B11BD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6F59C7-C299-4184-9E60-DA601EB4C5A4}"/>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1944810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584FB5-05C9-47FE-B526-1665684608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1D7E9-397E-422F-B374-F95E510015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2827BC-C8E9-45C0-ABF9-175B9FBD0887}"/>
              </a:ext>
            </a:extLst>
          </p:cNvPr>
          <p:cNvSpPr>
            <a:spLocks noGrp="1"/>
          </p:cNvSpPr>
          <p:nvPr>
            <p:ph type="dt" sz="half" idx="10"/>
          </p:nvPr>
        </p:nvSpPr>
        <p:spPr/>
        <p:txBody>
          <a:bodyPr/>
          <a:lstStyle/>
          <a:p>
            <a:fld id="{9FE6C10C-189E-4E11-B67C-013565B3E931}" type="datetime1">
              <a:rPr lang="en-US" altLang="ko-KR" smtClean="0"/>
              <a:t>3/30/2023</a:t>
            </a:fld>
            <a:endParaRPr lang="en-US"/>
          </a:p>
        </p:txBody>
      </p:sp>
      <p:sp>
        <p:nvSpPr>
          <p:cNvPr id="5" name="Footer Placeholder 4">
            <a:extLst>
              <a:ext uri="{FF2B5EF4-FFF2-40B4-BE49-F238E27FC236}">
                <a16:creationId xmlns:a16="http://schemas.microsoft.com/office/drawing/2014/main" id="{E73AD1E6-BD16-42D9-B8D3-F362539FAF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FEFA7-0A31-4303-8827-41059A752D5B}"/>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108659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0C5D0D-2CBA-4C23-9A85-7FF4F27898E4}"/>
              </a:ext>
            </a:extLst>
          </p:cNvPr>
          <p:cNvSpPr>
            <a:spLocks noGrp="1"/>
          </p:cNvSpPr>
          <p:nvPr>
            <p:ph type="dt" sz="half" idx="10"/>
          </p:nvPr>
        </p:nvSpPr>
        <p:spPr/>
        <p:txBody>
          <a:bodyPr/>
          <a:lstStyle/>
          <a:p>
            <a:fld id="{7C91E728-27EC-438B-B1B6-10AD4741FFC7}" type="datetime1">
              <a:rPr lang="en-US" altLang="ko-KR" smtClean="0"/>
              <a:t>3/30/2023</a:t>
            </a:fld>
            <a:endParaRPr lang="en-US"/>
          </a:p>
        </p:txBody>
      </p:sp>
      <p:sp>
        <p:nvSpPr>
          <p:cNvPr id="5" name="Footer Placeholder 4">
            <a:extLst>
              <a:ext uri="{FF2B5EF4-FFF2-40B4-BE49-F238E27FC236}">
                <a16:creationId xmlns:a16="http://schemas.microsoft.com/office/drawing/2014/main" id="{3EAAB74A-82EB-4CC4-BBF7-D31A7A03B4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1B45CA-B0C9-4E57-A8B1-3A002332077B}"/>
              </a:ext>
            </a:extLst>
          </p:cNvPr>
          <p:cNvSpPr>
            <a:spLocks noGrp="1"/>
          </p:cNvSpPr>
          <p:nvPr>
            <p:ph type="sldNum" sz="quarter" idx="12"/>
          </p:nvPr>
        </p:nvSpPr>
        <p:spPr/>
        <p:txBody>
          <a:bodyPr/>
          <a:lstStyle/>
          <a:p>
            <a:fld id="{65EC7C61-2BA6-453B-9455-CE0CFDDBF36C}" type="slidenum">
              <a:rPr lang="en-US" smtClean="0"/>
              <a:t>‹#›</a:t>
            </a:fld>
            <a:endParaRPr lang="en-US"/>
          </a:p>
        </p:txBody>
      </p:sp>
      <p:sp>
        <p:nvSpPr>
          <p:cNvPr id="8" name="Content Placeholder 2">
            <a:extLst>
              <a:ext uri="{FF2B5EF4-FFF2-40B4-BE49-F238E27FC236}">
                <a16:creationId xmlns:a16="http://schemas.microsoft.com/office/drawing/2014/main" id="{D7DBFCEC-46B3-4368-93AD-E2EC891AD347}"/>
              </a:ext>
            </a:extLst>
          </p:cNvPr>
          <p:cNvSpPr>
            <a:spLocks noGrp="1"/>
          </p:cNvSpPr>
          <p:nvPr>
            <p:ph idx="13"/>
          </p:nvPr>
        </p:nvSpPr>
        <p:spPr>
          <a:xfrm>
            <a:off x="431797" y="1567009"/>
            <a:ext cx="11242965" cy="4434461"/>
          </a:xfrm>
        </p:spPr>
        <p:txBody>
          <a:bodyPr>
            <a:normAutofit/>
          </a:bodyPr>
          <a:lstStyle/>
          <a:p>
            <a:pPr>
              <a:lnSpc>
                <a:spcPct val="150000"/>
              </a:lnSpc>
              <a:buFont typeface="Wingdings" panose="05000000000000000000" pitchFamily="2" charset="2"/>
              <a:buChar char="§"/>
            </a:pPr>
            <a:endParaRPr lang="en-US" sz="2000" dirty="0">
              <a:latin typeface="Arial" panose="020B0604020202020204" pitchFamily="34" charset="0"/>
              <a:ea typeface="+mj-ea"/>
              <a:cs typeface="Arial" panose="020B0604020202020204" pitchFamily="34" charset="0"/>
            </a:endParaRPr>
          </a:p>
        </p:txBody>
      </p:sp>
      <p:sp>
        <p:nvSpPr>
          <p:cNvPr id="9" name="Title 1">
            <a:extLst>
              <a:ext uri="{FF2B5EF4-FFF2-40B4-BE49-F238E27FC236}">
                <a16:creationId xmlns:a16="http://schemas.microsoft.com/office/drawing/2014/main" id="{7997BE42-6A72-4FFA-991A-ED07ED964099}"/>
              </a:ext>
            </a:extLst>
          </p:cNvPr>
          <p:cNvSpPr>
            <a:spLocks noGrp="1"/>
          </p:cNvSpPr>
          <p:nvPr>
            <p:ph type="title"/>
          </p:nvPr>
        </p:nvSpPr>
        <p:spPr>
          <a:xfrm>
            <a:off x="431797" y="387927"/>
            <a:ext cx="11242964" cy="738909"/>
          </a:xfrm>
        </p:spPr>
        <p:txBody>
          <a:bodyPr/>
          <a:lstStyle/>
          <a:p>
            <a:r>
              <a:rPr lang="en-US"/>
              <a:t>Click to edit Master title style</a:t>
            </a:r>
          </a:p>
        </p:txBody>
      </p:sp>
    </p:spTree>
    <p:extLst>
      <p:ext uri="{BB962C8B-B14F-4D97-AF65-F5344CB8AC3E}">
        <p14:creationId xmlns:p14="http://schemas.microsoft.com/office/powerpoint/2010/main" val="62317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0C5D0D-2CBA-4C23-9A85-7FF4F27898E4}"/>
              </a:ext>
            </a:extLst>
          </p:cNvPr>
          <p:cNvSpPr>
            <a:spLocks noGrp="1"/>
          </p:cNvSpPr>
          <p:nvPr>
            <p:ph type="dt" sz="half" idx="10"/>
          </p:nvPr>
        </p:nvSpPr>
        <p:spPr/>
        <p:txBody>
          <a:bodyPr/>
          <a:lstStyle/>
          <a:p>
            <a:fld id="{88864DDB-B01A-495C-8B93-47365384DE4F}" type="datetime1">
              <a:rPr lang="en-US" altLang="ko-KR" smtClean="0"/>
              <a:t>3/30/2023</a:t>
            </a:fld>
            <a:endParaRPr lang="en-US"/>
          </a:p>
        </p:txBody>
      </p:sp>
      <p:sp>
        <p:nvSpPr>
          <p:cNvPr id="5" name="Footer Placeholder 4">
            <a:extLst>
              <a:ext uri="{FF2B5EF4-FFF2-40B4-BE49-F238E27FC236}">
                <a16:creationId xmlns:a16="http://schemas.microsoft.com/office/drawing/2014/main" id="{3EAAB74A-82EB-4CC4-BBF7-D31A7A03B4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1B45CA-B0C9-4E57-A8B1-3A002332077B}"/>
              </a:ext>
            </a:extLst>
          </p:cNvPr>
          <p:cNvSpPr>
            <a:spLocks noGrp="1"/>
          </p:cNvSpPr>
          <p:nvPr>
            <p:ph type="sldNum" sz="quarter" idx="12"/>
          </p:nvPr>
        </p:nvSpPr>
        <p:spPr/>
        <p:txBody>
          <a:bodyPr/>
          <a:lstStyle/>
          <a:p>
            <a:fld id="{65EC7C61-2BA6-453B-9455-CE0CFDDBF36C}" type="slidenum">
              <a:rPr lang="en-US" smtClean="0"/>
              <a:t>‹#›</a:t>
            </a:fld>
            <a:endParaRPr lang="en-US"/>
          </a:p>
        </p:txBody>
      </p:sp>
      <p:sp>
        <p:nvSpPr>
          <p:cNvPr id="9" name="Title 1">
            <a:extLst>
              <a:ext uri="{FF2B5EF4-FFF2-40B4-BE49-F238E27FC236}">
                <a16:creationId xmlns:a16="http://schemas.microsoft.com/office/drawing/2014/main" id="{CA231735-5C76-4892-9B62-5F0FEA984580}"/>
              </a:ext>
            </a:extLst>
          </p:cNvPr>
          <p:cNvSpPr txBox="1">
            <a:spLocks/>
          </p:cNvSpPr>
          <p:nvPr userDrawn="1"/>
        </p:nvSpPr>
        <p:spPr>
          <a:xfrm>
            <a:off x="431798" y="856530"/>
            <a:ext cx="11242966" cy="38114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endParaRPr lang="en-US" sz="2800" dirty="0">
              <a:solidFill>
                <a:srgbClr val="084AA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649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C2FE4-1CEE-40F1-91CF-7B0F704288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24A90D-DB12-426F-8D5D-9F565403FD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8240E7-E9AD-4E31-B5A2-DEA3C0735885}"/>
              </a:ext>
            </a:extLst>
          </p:cNvPr>
          <p:cNvSpPr>
            <a:spLocks noGrp="1"/>
          </p:cNvSpPr>
          <p:nvPr>
            <p:ph type="dt" sz="half" idx="10"/>
          </p:nvPr>
        </p:nvSpPr>
        <p:spPr/>
        <p:txBody>
          <a:bodyPr/>
          <a:lstStyle/>
          <a:p>
            <a:fld id="{CA671C2A-6BFC-4CA4-BFC2-8B92AF3067E9}" type="datetime1">
              <a:rPr lang="en-US" altLang="ko-KR" smtClean="0"/>
              <a:t>3/30/2023</a:t>
            </a:fld>
            <a:endParaRPr lang="en-US"/>
          </a:p>
        </p:txBody>
      </p:sp>
      <p:sp>
        <p:nvSpPr>
          <p:cNvPr id="5" name="Footer Placeholder 4">
            <a:extLst>
              <a:ext uri="{FF2B5EF4-FFF2-40B4-BE49-F238E27FC236}">
                <a16:creationId xmlns:a16="http://schemas.microsoft.com/office/drawing/2014/main" id="{60565FE7-7549-42D0-9D52-F64626EE1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4562C2-8EBF-4436-AB91-B18B915B7F98}"/>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301260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E6ECB-C392-403C-9ADA-9137B946CB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7056BD-D416-4EEB-B3BB-680ED6C732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00542D-FBA4-4606-8141-8BD915EE24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3CD6A5-A1E1-4CC3-8E5E-573BDCE0ACDE}"/>
              </a:ext>
            </a:extLst>
          </p:cNvPr>
          <p:cNvSpPr>
            <a:spLocks noGrp="1"/>
          </p:cNvSpPr>
          <p:nvPr>
            <p:ph type="dt" sz="half" idx="10"/>
          </p:nvPr>
        </p:nvSpPr>
        <p:spPr/>
        <p:txBody>
          <a:bodyPr/>
          <a:lstStyle/>
          <a:p>
            <a:fld id="{541B3194-BCF2-44F3-8DE3-8E60790F56BD}" type="datetime1">
              <a:rPr lang="en-US" altLang="ko-KR" smtClean="0"/>
              <a:t>3/30/2023</a:t>
            </a:fld>
            <a:endParaRPr lang="en-US"/>
          </a:p>
        </p:txBody>
      </p:sp>
      <p:sp>
        <p:nvSpPr>
          <p:cNvPr id="6" name="Footer Placeholder 5">
            <a:extLst>
              <a:ext uri="{FF2B5EF4-FFF2-40B4-BE49-F238E27FC236}">
                <a16:creationId xmlns:a16="http://schemas.microsoft.com/office/drawing/2014/main" id="{7EFB2BCF-4DF8-4F37-BBAD-4D69CD46E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B367AB-7BC2-495A-A71D-BF8392BCE204}"/>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4190987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F071C-FA04-43DB-8AEA-160DEC1DA1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72434C-94C3-4A59-98C4-CCD62C7647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844726-EC64-46EC-8752-0BDB06039E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0C4102-2D23-4F79-B676-408EEE96DC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DE81D7-01B6-4D61-B1C7-1AE2BC2761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9FBBF1-6D71-4079-B79A-DB04AABCBB0D}"/>
              </a:ext>
            </a:extLst>
          </p:cNvPr>
          <p:cNvSpPr>
            <a:spLocks noGrp="1"/>
          </p:cNvSpPr>
          <p:nvPr>
            <p:ph type="dt" sz="half" idx="10"/>
          </p:nvPr>
        </p:nvSpPr>
        <p:spPr/>
        <p:txBody>
          <a:bodyPr/>
          <a:lstStyle/>
          <a:p>
            <a:fld id="{887129E1-856A-4773-B9ED-222D64B025E2}" type="datetime1">
              <a:rPr lang="en-US" altLang="ko-KR" smtClean="0"/>
              <a:t>3/30/2023</a:t>
            </a:fld>
            <a:endParaRPr lang="en-US"/>
          </a:p>
        </p:txBody>
      </p:sp>
      <p:sp>
        <p:nvSpPr>
          <p:cNvPr id="8" name="Footer Placeholder 7">
            <a:extLst>
              <a:ext uri="{FF2B5EF4-FFF2-40B4-BE49-F238E27FC236}">
                <a16:creationId xmlns:a16="http://schemas.microsoft.com/office/drawing/2014/main" id="{BBF7D511-03D7-4FA1-8F03-A57F2C6C00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4C3ABF-7361-4453-A185-E3E67ED50C26}"/>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1194667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411D1-FCEE-4971-ACFD-A64A893969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0A66B3-93F9-4F38-8960-DBCD4DDBEB43}"/>
              </a:ext>
            </a:extLst>
          </p:cNvPr>
          <p:cNvSpPr>
            <a:spLocks noGrp="1"/>
          </p:cNvSpPr>
          <p:nvPr>
            <p:ph type="dt" sz="half" idx="10"/>
          </p:nvPr>
        </p:nvSpPr>
        <p:spPr/>
        <p:txBody>
          <a:bodyPr/>
          <a:lstStyle/>
          <a:p>
            <a:fld id="{741315BF-4E36-4362-A5A1-C8398B5B02E0}" type="datetime1">
              <a:rPr lang="en-US" altLang="ko-KR" smtClean="0"/>
              <a:t>3/30/2023</a:t>
            </a:fld>
            <a:endParaRPr lang="en-US"/>
          </a:p>
        </p:txBody>
      </p:sp>
      <p:sp>
        <p:nvSpPr>
          <p:cNvPr id="4" name="Footer Placeholder 3">
            <a:extLst>
              <a:ext uri="{FF2B5EF4-FFF2-40B4-BE49-F238E27FC236}">
                <a16:creationId xmlns:a16="http://schemas.microsoft.com/office/drawing/2014/main" id="{81164CA1-42BC-4587-887F-CDE64322D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FD03C5-43A6-46CD-974A-C0CC2E2E39E7}"/>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3371778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8BAEE4-1BCB-437D-960E-716E96E2CBDB}"/>
              </a:ext>
            </a:extLst>
          </p:cNvPr>
          <p:cNvSpPr>
            <a:spLocks noGrp="1"/>
          </p:cNvSpPr>
          <p:nvPr>
            <p:ph type="dt" sz="half" idx="10"/>
          </p:nvPr>
        </p:nvSpPr>
        <p:spPr/>
        <p:txBody>
          <a:bodyPr/>
          <a:lstStyle/>
          <a:p>
            <a:fld id="{0C628D58-A465-4E04-A9BE-10735F6825D2}" type="datetime1">
              <a:rPr lang="en-US" altLang="ko-KR" smtClean="0"/>
              <a:t>3/30/2023</a:t>
            </a:fld>
            <a:endParaRPr lang="en-US"/>
          </a:p>
        </p:txBody>
      </p:sp>
      <p:sp>
        <p:nvSpPr>
          <p:cNvPr id="3" name="Footer Placeholder 2">
            <a:extLst>
              <a:ext uri="{FF2B5EF4-FFF2-40B4-BE49-F238E27FC236}">
                <a16:creationId xmlns:a16="http://schemas.microsoft.com/office/drawing/2014/main" id="{108861AC-C597-4977-9A9A-3ED8F10882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E68890-921A-4EFB-A96E-D73BEFE42F39}"/>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259901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051FB-EFC2-44E8-B598-3B5FFC3618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C509C2-78B7-44D3-961B-ED0E91E03C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712E47-29E7-4C01-82BB-207AB43D6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CC267A-895B-4F5F-84AE-7AE5A8873BBA}"/>
              </a:ext>
            </a:extLst>
          </p:cNvPr>
          <p:cNvSpPr>
            <a:spLocks noGrp="1"/>
          </p:cNvSpPr>
          <p:nvPr>
            <p:ph type="dt" sz="half" idx="10"/>
          </p:nvPr>
        </p:nvSpPr>
        <p:spPr/>
        <p:txBody>
          <a:bodyPr/>
          <a:lstStyle/>
          <a:p>
            <a:fld id="{3B423669-C6E8-47A3-9C70-0DFA71620E2A}" type="datetime1">
              <a:rPr lang="en-US" altLang="ko-KR" smtClean="0"/>
              <a:t>3/30/2023</a:t>
            </a:fld>
            <a:endParaRPr lang="en-US"/>
          </a:p>
        </p:txBody>
      </p:sp>
      <p:sp>
        <p:nvSpPr>
          <p:cNvPr id="6" name="Footer Placeholder 5">
            <a:extLst>
              <a:ext uri="{FF2B5EF4-FFF2-40B4-BE49-F238E27FC236}">
                <a16:creationId xmlns:a16="http://schemas.microsoft.com/office/drawing/2014/main" id="{5326A22C-8E99-4C56-8A0B-EE1DDDA1AD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371A20-3668-4751-A866-F41944A2B691}"/>
              </a:ext>
            </a:extLst>
          </p:cNvPr>
          <p:cNvSpPr>
            <a:spLocks noGrp="1"/>
          </p:cNvSpPr>
          <p:nvPr>
            <p:ph type="sldNum" sz="quarter" idx="12"/>
          </p:nvPr>
        </p:nvSpPr>
        <p:spPr/>
        <p:txBody>
          <a:bodyPr/>
          <a:lstStyle/>
          <a:p>
            <a:fld id="{65EC7C61-2BA6-453B-9455-CE0CFDDBF36C}" type="slidenum">
              <a:rPr lang="en-US" smtClean="0"/>
              <a:t>‹#›</a:t>
            </a:fld>
            <a:endParaRPr lang="en-US"/>
          </a:p>
        </p:txBody>
      </p:sp>
    </p:spTree>
    <p:extLst>
      <p:ext uri="{BB962C8B-B14F-4D97-AF65-F5344CB8AC3E}">
        <p14:creationId xmlns:p14="http://schemas.microsoft.com/office/powerpoint/2010/main" val="63693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DB6E82-EF0F-4279-B8B8-A3F8645ECC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79B6640-C49C-46C2-8086-D4178E5621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BB6F780-3B4D-430F-A332-3823DFD63A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88BE22-786F-4DCF-8460-1E7ADAA2AAB1}" type="datetime1">
              <a:rPr lang="en-US" altLang="ko-KR" smtClean="0"/>
              <a:t>3/30/2023</a:t>
            </a:fld>
            <a:endParaRPr lang="en-US"/>
          </a:p>
        </p:txBody>
      </p:sp>
      <p:sp>
        <p:nvSpPr>
          <p:cNvPr id="5" name="Footer Placeholder 4">
            <a:extLst>
              <a:ext uri="{FF2B5EF4-FFF2-40B4-BE49-F238E27FC236}">
                <a16:creationId xmlns:a16="http://schemas.microsoft.com/office/drawing/2014/main" id="{5403F3A5-402A-4602-9C8A-23F7CE75C8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03277D-DEB6-4B56-9AD8-B668268EBD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C7C61-2BA6-453B-9455-CE0CFDDBF36C}" type="slidenum">
              <a:rPr lang="en-US" smtClean="0"/>
              <a:t>‹#›</a:t>
            </a:fld>
            <a:endParaRPr lang="en-US"/>
          </a:p>
        </p:txBody>
      </p:sp>
      <p:sp>
        <p:nvSpPr>
          <p:cNvPr id="7" name="직사각형 6">
            <a:extLst>
              <a:ext uri="{FF2B5EF4-FFF2-40B4-BE49-F238E27FC236}">
                <a16:creationId xmlns:a16="http://schemas.microsoft.com/office/drawing/2014/main" id="{1B75AC38-0169-4EE4-966A-2D29E798B246}"/>
              </a:ext>
            </a:extLst>
          </p:cNvPr>
          <p:cNvSpPr/>
          <p:nvPr userDrawn="1"/>
        </p:nvSpPr>
        <p:spPr>
          <a:xfrm>
            <a:off x="0" y="0"/>
            <a:ext cx="12192000" cy="10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2433007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A9BC0FD-CA88-4DBC-AED7-68FABC6DEAFC}"/>
              </a:ext>
            </a:extLst>
          </p:cNvPr>
          <p:cNvSpPr txBox="1">
            <a:spLocks/>
          </p:cNvSpPr>
          <p:nvPr/>
        </p:nvSpPr>
        <p:spPr>
          <a:xfrm>
            <a:off x="2524683" y="2032705"/>
            <a:ext cx="9309100" cy="160604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lnSpc>
                <a:spcPct val="150000"/>
              </a:lnSpc>
            </a:pPr>
            <a:r>
              <a:rPr lang="en-US" altLang="ko-KR" sz="3200" b="1" dirty="0">
                <a:solidFill>
                  <a:srgbClr val="084AA1"/>
                </a:solidFill>
                <a:latin typeface="Arial Black" panose="020B0A04020102020204" pitchFamily="34" charset="0"/>
                <a:ea typeface="Open Sans" panose="020B0606030504020204" pitchFamily="34" charset="0"/>
                <a:cs typeface="Open Sans" panose="020B0606030504020204" pitchFamily="34" charset="0"/>
              </a:rPr>
              <a:t>Trademark and Metaverse </a:t>
            </a:r>
          </a:p>
          <a:p>
            <a:pPr algn="r">
              <a:lnSpc>
                <a:spcPct val="150000"/>
              </a:lnSpc>
            </a:pPr>
            <a:r>
              <a:rPr lang="en-US" altLang="ko-KR" sz="2800" b="1" dirty="0">
                <a:solidFill>
                  <a:srgbClr val="084AA1"/>
                </a:solidFill>
                <a:latin typeface="Arial Black" panose="020B0A04020102020204" pitchFamily="34" charset="0"/>
                <a:ea typeface="Open Sans" panose="020B0606030504020204" pitchFamily="34" charset="0"/>
                <a:cs typeface="Open Sans" panose="020B0606030504020204" pitchFamily="34" charset="0"/>
              </a:rPr>
              <a:t>-</a:t>
            </a:r>
            <a:r>
              <a:rPr lang="en-US" altLang="ko-KR" sz="2800" b="1" dirty="0">
                <a:solidFill>
                  <a:srgbClr val="084AA1"/>
                </a:solidFill>
                <a:latin typeface="Arial" panose="020B0604020202020204" pitchFamily="34" charset="0"/>
                <a:cs typeface="Arial" panose="020B0604020202020204" pitchFamily="34" charset="0"/>
              </a:rPr>
              <a:t>  KIPO’s Guidelines for Examination of Virtual Goods </a:t>
            </a:r>
            <a:endParaRPr lang="en-US" altLang="ko-KR" sz="2800" b="1" dirty="0">
              <a:solidFill>
                <a:srgbClr val="0C4CA3"/>
              </a:solidFill>
              <a:latin typeface="Arial Black" panose="020B0A04020102020204" pitchFamily="34" charset="0"/>
              <a:ea typeface="Open Sans" panose="020B0606030504020204" pitchFamily="34" charset="0"/>
              <a:cs typeface="Open Sans" panose="020B0606030504020204" pitchFamily="34" charset="0"/>
            </a:endParaRPr>
          </a:p>
        </p:txBody>
      </p:sp>
      <p:sp>
        <p:nvSpPr>
          <p:cNvPr id="6" name="Subtitle 2">
            <a:extLst>
              <a:ext uri="{FF2B5EF4-FFF2-40B4-BE49-F238E27FC236}">
                <a16:creationId xmlns:a16="http://schemas.microsoft.com/office/drawing/2014/main" id="{E10B705A-2A8E-459F-8314-0D504AECD817}"/>
              </a:ext>
            </a:extLst>
          </p:cNvPr>
          <p:cNvSpPr txBox="1">
            <a:spLocks/>
          </p:cNvSpPr>
          <p:nvPr/>
        </p:nvSpPr>
        <p:spPr>
          <a:xfrm>
            <a:off x="8353065" y="6135476"/>
            <a:ext cx="4500880" cy="5198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latin typeface="Arial Black" panose="020B0A04020102020204" pitchFamily="34" charset="0"/>
              </a:rPr>
              <a:t>30 April 2023</a:t>
            </a:r>
          </a:p>
        </p:txBody>
      </p:sp>
      <p:sp>
        <p:nvSpPr>
          <p:cNvPr id="4" name="Subtitle 2">
            <a:extLst>
              <a:ext uri="{FF2B5EF4-FFF2-40B4-BE49-F238E27FC236}">
                <a16:creationId xmlns:a16="http://schemas.microsoft.com/office/drawing/2014/main" id="{295C6834-3D5E-4E00-9B51-8A1E860FFC9A}"/>
              </a:ext>
            </a:extLst>
          </p:cNvPr>
          <p:cNvSpPr txBox="1">
            <a:spLocks/>
          </p:cNvSpPr>
          <p:nvPr/>
        </p:nvSpPr>
        <p:spPr>
          <a:xfrm>
            <a:off x="5420413" y="3828288"/>
            <a:ext cx="6413370" cy="22920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800" dirty="0" err="1">
                <a:latin typeface="Arial Black" panose="020B0A04020102020204" pitchFamily="34" charset="0"/>
              </a:rPr>
              <a:t>Ingyu</a:t>
            </a:r>
            <a:r>
              <a:rPr lang="en-US" sz="2800" dirty="0">
                <a:latin typeface="Arial Black" panose="020B0A04020102020204" pitchFamily="34" charset="0"/>
              </a:rPr>
              <a:t> KIM</a:t>
            </a:r>
          </a:p>
          <a:p>
            <a:pPr algn="r"/>
            <a:r>
              <a:rPr lang="en-US" sz="1800" dirty="0">
                <a:latin typeface="Arial Black" panose="020B0A04020102020204" pitchFamily="34" charset="0"/>
              </a:rPr>
              <a:t>(klein83@korea,kr)</a:t>
            </a:r>
          </a:p>
          <a:p>
            <a:pPr algn="r"/>
            <a:r>
              <a:rPr lang="en-US" sz="1800" dirty="0">
                <a:latin typeface="Arial Black" panose="020B0A04020102020204" pitchFamily="34" charset="0"/>
              </a:rPr>
              <a:t>Deputy Director,</a:t>
            </a:r>
          </a:p>
          <a:p>
            <a:pPr algn="r"/>
            <a:r>
              <a:rPr lang="en-US" sz="1800" dirty="0">
                <a:latin typeface="Arial Black" panose="020B0A04020102020204" pitchFamily="34" charset="0"/>
              </a:rPr>
              <a:t>Trademark Examination Policy Division,</a:t>
            </a:r>
          </a:p>
          <a:p>
            <a:pPr algn="r"/>
            <a:r>
              <a:rPr lang="en-US" sz="1800" dirty="0">
                <a:latin typeface="Arial Black" panose="020B0A04020102020204" pitchFamily="34" charset="0"/>
              </a:rPr>
              <a:t>Korean Intellectual Property Office(KIPO)</a:t>
            </a:r>
          </a:p>
        </p:txBody>
      </p:sp>
      <p:pic>
        <p:nvPicPr>
          <p:cNvPr id="7" name="_x143043928" descr="EMB000029cc5bb7">
            <a:extLst>
              <a:ext uri="{FF2B5EF4-FFF2-40B4-BE49-F238E27FC236}">
                <a16:creationId xmlns:a16="http://schemas.microsoft.com/office/drawing/2014/main" id="{4BE866D8-69B5-48E0-9D1F-096EB6779A2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6377963"/>
            <a:ext cx="1547664" cy="36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397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FB0D597-C38D-41A7-8971-52759AD11789}"/>
              </a:ext>
            </a:extLst>
          </p:cNvPr>
          <p:cNvSpPr>
            <a:spLocks noGrp="1"/>
          </p:cNvSpPr>
          <p:nvPr>
            <p:ph type="title"/>
          </p:nvPr>
        </p:nvSpPr>
        <p:spPr>
          <a:xfrm>
            <a:off x="431798" y="610870"/>
            <a:ext cx="11643666" cy="381145"/>
          </a:xfrm>
        </p:spPr>
        <p:txBody>
          <a:bodyPr>
            <a:noAutofit/>
          </a:bodyPr>
          <a:lstStyle/>
          <a:p>
            <a:pPr>
              <a:spcBef>
                <a:spcPts val="0"/>
              </a:spcBef>
            </a:pPr>
            <a:r>
              <a:rPr lang="en-US" sz="2800" b="1" dirty="0">
                <a:solidFill>
                  <a:srgbClr val="084AA1"/>
                </a:solidFill>
                <a:latin typeface="Arial" panose="020B0604020202020204" pitchFamily="34" charset="0"/>
                <a:cs typeface="Arial" panose="020B0604020202020204" pitchFamily="34" charset="0"/>
              </a:rPr>
              <a:t>Guidelines for Examination of Virtual Goods </a:t>
            </a:r>
            <a:r>
              <a:rPr lang="en-US" sz="2000" b="1" dirty="0">
                <a:solidFill>
                  <a:srgbClr val="084AA1"/>
                </a:solidFill>
                <a:latin typeface="Arial" panose="020B0604020202020204" pitchFamily="34" charset="0"/>
                <a:cs typeface="Arial" panose="020B0604020202020204" pitchFamily="34" charset="0"/>
              </a:rPr>
              <a:t>(Published on July 14 2022)</a:t>
            </a:r>
            <a:endParaRPr lang="en-US" sz="2800" b="1" dirty="0">
              <a:solidFill>
                <a:srgbClr val="084AA1"/>
              </a:solidFill>
              <a:latin typeface="Arial" panose="020B0604020202020204" pitchFamily="34" charset="0"/>
              <a:cs typeface="Arial" panose="020B0604020202020204" pitchFamily="34" charset="0"/>
            </a:endParaRPr>
          </a:p>
        </p:txBody>
      </p:sp>
      <p:sp>
        <p:nvSpPr>
          <p:cNvPr id="7" name="직사각형 6">
            <a:extLst>
              <a:ext uri="{FF2B5EF4-FFF2-40B4-BE49-F238E27FC236}">
                <a16:creationId xmlns:a16="http://schemas.microsoft.com/office/drawing/2014/main" id="{429A952D-0B2F-4524-84CF-DDC88E2E2E44}"/>
              </a:ext>
            </a:extLst>
          </p:cNvPr>
          <p:cNvSpPr/>
          <p:nvPr/>
        </p:nvSpPr>
        <p:spPr>
          <a:xfrm>
            <a:off x="4258448" y="4024285"/>
            <a:ext cx="7778349" cy="251108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직사각형 10">
            <a:extLst>
              <a:ext uri="{FF2B5EF4-FFF2-40B4-BE49-F238E27FC236}">
                <a16:creationId xmlns:a16="http://schemas.microsoft.com/office/drawing/2014/main" id="{753B787A-585B-4562-82F9-928A848939A1}"/>
              </a:ext>
            </a:extLst>
          </p:cNvPr>
          <p:cNvSpPr/>
          <p:nvPr/>
        </p:nvSpPr>
        <p:spPr>
          <a:xfrm>
            <a:off x="4257748" y="4029571"/>
            <a:ext cx="2351627" cy="42170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400" b="1" dirty="0">
                <a:solidFill>
                  <a:schemeClr val="bg1"/>
                </a:solidFill>
                <a:latin typeface="Arial" panose="020B0604020202020204" pitchFamily="34" charset="0"/>
                <a:cs typeface="Arial" panose="020B0604020202020204" pitchFamily="34" charset="0"/>
              </a:rPr>
              <a:t>EXAMPLE</a:t>
            </a:r>
            <a:endParaRPr lang="ko-KR" altLang="en-US" sz="2400" b="1" dirty="0">
              <a:solidFill>
                <a:schemeClr val="bg1"/>
              </a:solidFill>
              <a:latin typeface="Arial" panose="020B0604020202020204" pitchFamily="34" charset="0"/>
              <a:cs typeface="Arial" panose="020B0604020202020204" pitchFamily="34" charset="0"/>
            </a:endParaRPr>
          </a:p>
        </p:txBody>
      </p:sp>
      <p:pic>
        <p:nvPicPr>
          <p:cNvPr id="14" name="그림 13">
            <a:extLst>
              <a:ext uri="{FF2B5EF4-FFF2-40B4-BE49-F238E27FC236}">
                <a16:creationId xmlns:a16="http://schemas.microsoft.com/office/drawing/2014/main" id="{4D35BA77-C299-4DDA-A73F-52891EE400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792" y="1284678"/>
            <a:ext cx="3811824" cy="5250689"/>
          </a:xfrm>
          <a:prstGeom prst="rect">
            <a:avLst/>
          </a:prstGeom>
          <a:ln w="28575">
            <a:solidFill>
              <a:schemeClr val="tx1"/>
            </a:solidFill>
          </a:ln>
        </p:spPr>
      </p:pic>
      <p:sp>
        <p:nvSpPr>
          <p:cNvPr id="17" name="직사각형 16">
            <a:extLst>
              <a:ext uri="{FF2B5EF4-FFF2-40B4-BE49-F238E27FC236}">
                <a16:creationId xmlns:a16="http://schemas.microsoft.com/office/drawing/2014/main" id="{0F5CA468-E496-4441-AE0C-35F66CC3A474}"/>
              </a:ext>
            </a:extLst>
          </p:cNvPr>
          <p:cNvSpPr/>
          <p:nvPr/>
        </p:nvSpPr>
        <p:spPr>
          <a:xfrm>
            <a:off x="10801542" y="5224902"/>
            <a:ext cx="669574"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X</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18" name="직사각형 17">
            <a:extLst>
              <a:ext uri="{FF2B5EF4-FFF2-40B4-BE49-F238E27FC236}">
                <a16:creationId xmlns:a16="http://schemas.microsoft.com/office/drawing/2014/main" id="{49ADF543-263D-4BFA-B6A3-FCEF80CAB870}"/>
              </a:ext>
            </a:extLst>
          </p:cNvPr>
          <p:cNvSpPr/>
          <p:nvPr/>
        </p:nvSpPr>
        <p:spPr>
          <a:xfrm>
            <a:off x="10801542" y="5837900"/>
            <a:ext cx="669574"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X</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19" name="화살표: 오른쪽 18">
            <a:extLst>
              <a:ext uri="{FF2B5EF4-FFF2-40B4-BE49-F238E27FC236}">
                <a16:creationId xmlns:a16="http://schemas.microsoft.com/office/drawing/2014/main" id="{A5702875-56BB-4443-AB84-F06AABC80FEE}"/>
              </a:ext>
            </a:extLst>
          </p:cNvPr>
          <p:cNvSpPr/>
          <p:nvPr/>
        </p:nvSpPr>
        <p:spPr>
          <a:xfrm>
            <a:off x="9853460" y="5864311"/>
            <a:ext cx="770595" cy="367414"/>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0" name="직사각형 19">
            <a:extLst>
              <a:ext uri="{FF2B5EF4-FFF2-40B4-BE49-F238E27FC236}">
                <a16:creationId xmlns:a16="http://schemas.microsoft.com/office/drawing/2014/main" id="{94D62C83-60C4-42BA-A058-403F91F8CD32}"/>
              </a:ext>
            </a:extLst>
          </p:cNvPr>
          <p:cNvSpPr/>
          <p:nvPr/>
        </p:nvSpPr>
        <p:spPr>
          <a:xfrm>
            <a:off x="4258448" y="1284678"/>
            <a:ext cx="7778349" cy="251108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직사각형 20">
            <a:extLst>
              <a:ext uri="{FF2B5EF4-FFF2-40B4-BE49-F238E27FC236}">
                <a16:creationId xmlns:a16="http://schemas.microsoft.com/office/drawing/2014/main" id="{522B145F-ADCD-4FE6-9FFB-BD20E230DFF1}"/>
              </a:ext>
            </a:extLst>
          </p:cNvPr>
          <p:cNvSpPr/>
          <p:nvPr/>
        </p:nvSpPr>
        <p:spPr>
          <a:xfrm>
            <a:off x="4256031" y="1284678"/>
            <a:ext cx="2354044" cy="42170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400" b="1" dirty="0">
                <a:solidFill>
                  <a:schemeClr val="bg1"/>
                </a:solidFill>
                <a:latin typeface="Arial" panose="020B0604020202020204" pitchFamily="34" charset="0"/>
                <a:cs typeface="Arial" panose="020B0604020202020204" pitchFamily="34" charset="0"/>
              </a:rPr>
              <a:t>“Virtual Goods”</a:t>
            </a:r>
            <a:endParaRPr lang="ko-KR" altLang="en-US" sz="2400" b="1" dirty="0">
              <a:solidFill>
                <a:schemeClr val="bg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9B6F3D8-37BD-4714-89B6-9C245C789E45}"/>
              </a:ext>
            </a:extLst>
          </p:cNvPr>
          <p:cNvSpPr txBox="1">
            <a:spLocks noChangeArrowheads="1"/>
          </p:cNvSpPr>
          <p:nvPr>
            <p:custDataLst>
              <p:tags r:id="rId1"/>
            </p:custDataLst>
          </p:nvPr>
        </p:nvSpPr>
        <p:spPr bwMode="auto">
          <a:xfrm>
            <a:off x="4420531" y="1947899"/>
            <a:ext cx="7654933" cy="1473043"/>
          </a:xfrm>
          <a:prstGeom prst="rect">
            <a:avLst/>
          </a:prstGeom>
          <a:noFill/>
          <a:ln>
            <a:noFill/>
          </a:ln>
          <a:extLst/>
        </p:spPr>
        <p:txBody>
          <a:bodyPr wrap="square" lIns="77925" tIns="38963" rIns="77925" bIns="38963">
            <a:spAutoFit/>
          </a:bodyPr>
          <a:lstStyle>
            <a:lvl1pPr eaLnBrk="0" hangingPunct="0">
              <a:defRPr kumimoji="1">
                <a:solidFill>
                  <a:schemeClr val="tx1"/>
                </a:solidFill>
                <a:latin typeface="굴림" pitchFamily="50" charset="-127"/>
                <a:ea typeface="굴림" pitchFamily="50" charset="-127"/>
              </a:defRPr>
            </a:lvl1pPr>
            <a:lvl2pPr marL="742950" indent="-285750" eaLnBrk="0" hangingPunct="0">
              <a:defRPr kumimoji="1">
                <a:solidFill>
                  <a:schemeClr val="tx1"/>
                </a:solidFill>
                <a:latin typeface="굴림" pitchFamily="50" charset="-127"/>
                <a:ea typeface="굴림" pitchFamily="50" charset="-127"/>
              </a:defRPr>
            </a:lvl2pPr>
            <a:lvl3pPr marL="1143000" indent="-228600" eaLnBrk="0" hangingPunct="0">
              <a:defRPr kumimoji="1">
                <a:solidFill>
                  <a:schemeClr val="tx1"/>
                </a:solidFill>
                <a:latin typeface="굴림" pitchFamily="50" charset="-127"/>
                <a:ea typeface="굴림" pitchFamily="50" charset="-127"/>
              </a:defRPr>
            </a:lvl3pPr>
            <a:lvl4pPr marL="1600200" indent="-228600" eaLnBrk="0" hangingPunct="0">
              <a:defRPr kumimoji="1">
                <a:solidFill>
                  <a:schemeClr val="tx1"/>
                </a:solidFill>
                <a:latin typeface="굴림" pitchFamily="50" charset="-127"/>
                <a:ea typeface="굴림" pitchFamily="50" charset="-127"/>
              </a:defRPr>
            </a:lvl4pPr>
            <a:lvl5pPr marL="2057400" indent="-228600" eaLnBrk="0" hangingPunct="0">
              <a:defRPr kumimoji="1">
                <a:solidFill>
                  <a:schemeClr val="tx1"/>
                </a:solidFill>
                <a:latin typeface="굴림" pitchFamily="50" charset="-127"/>
                <a:ea typeface="굴림" pitchFamily="50" charset="-127"/>
              </a:defRPr>
            </a:lvl5pPr>
            <a:lvl6pPr marL="2514600" indent="-228600" eaLnBrk="0" fontAlgn="base" hangingPunct="0">
              <a:spcBef>
                <a:spcPct val="0"/>
              </a:spcBef>
              <a:spcAft>
                <a:spcPct val="0"/>
              </a:spcAft>
              <a:defRPr kumimoji="1">
                <a:solidFill>
                  <a:schemeClr val="tx1"/>
                </a:solidFill>
                <a:latin typeface="굴림" pitchFamily="50" charset="-127"/>
                <a:ea typeface="굴림" pitchFamily="50" charset="-127"/>
              </a:defRPr>
            </a:lvl6pPr>
            <a:lvl7pPr marL="2971800" indent="-228600" eaLnBrk="0" fontAlgn="base" hangingPunct="0">
              <a:spcBef>
                <a:spcPct val="0"/>
              </a:spcBef>
              <a:spcAft>
                <a:spcPct val="0"/>
              </a:spcAft>
              <a:defRPr kumimoji="1">
                <a:solidFill>
                  <a:schemeClr val="tx1"/>
                </a:solidFill>
                <a:latin typeface="굴림" pitchFamily="50" charset="-127"/>
                <a:ea typeface="굴림" pitchFamily="50" charset="-127"/>
              </a:defRPr>
            </a:lvl7pPr>
            <a:lvl8pPr marL="3429000" indent="-228600" eaLnBrk="0" fontAlgn="base" hangingPunct="0">
              <a:spcBef>
                <a:spcPct val="0"/>
              </a:spcBef>
              <a:spcAft>
                <a:spcPct val="0"/>
              </a:spcAft>
              <a:defRPr kumimoji="1">
                <a:solidFill>
                  <a:schemeClr val="tx1"/>
                </a:solidFill>
                <a:latin typeface="굴림" pitchFamily="50" charset="-127"/>
                <a:ea typeface="굴림" pitchFamily="50" charset="-127"/>
              </a:defRPr>
            </a:lvl8pPr>
            <a:lvl9pPr marL="3886200" indent="-228600" eaLnBrk="0" fontAlgn="base" hangingPunct="0">
              <a:spcBef>
                <a:spcPct val="0"/>
              </a:spcBef>
              <a:spcAft>
                <a:spcPct val="0"/>
              </a:spcAft>
              <a:defRPr kumimoji="1">
                <a:solidFill>
                  <a:schemeClr val="tx1"/>
                </a:solidFill>
                <a:latin typeface="굴림" pitchFamily="50" charset="-127"/>
                <a:ea typeface="굴림" pitchFamily="50" charset="-127"/>
              </a:defRPr>
            </a:lvl9pPr>
          </a:lstStyle>
          <a:p>
            <a:pPr eaLnBrk="1" hangingPunct="1">
              <a:lnSpc>
                <a:spcPct val="150000"/>
              </a:lnSpc>
              <a:defRPr/>
            </a:pPr>
            <a:r>
              <a:rPr lang="en-US" altLang="ko-KR" sz="2100" b="1" dirty="0">
                <a:ln>
                  <a:solidFill>
                    <a:prstClr val="white">
                      <a:alpha val="0"/>
                    </a:prstClr>
                  </a:solidFill>
                </a:ln>
                <a:solidFill>
                  <a:srgbClr val="084AA1"/>
                </a:solidFill>
                <a:latin typeface="Arial" panose="020B0604020202020204" pitchFamily="34" charset="0"/>
                <a:ea typeface="나눔고딕 ExtraBold" pitchFamily="50" charset="-127"/>
                <a:cs typeface="Arial" panose="020B0604020202020204" pitchFamily="34" charset="0"/>
              </a:rPr>
              <a:t>The term “virtual goods” itself is not acceptable for designated goods/services because the scope of “virtual goods” is ambiguous and there is a possibility of a dispute.</a:t>
            </a:r>
          </a:p>
        </p:txBody>
      </p:sp>
      <p:sp>
        <p:nvSpPr>
          <p:cNvPr id="23" name="직사각형 22">
            <a:extLst>
              <a:ext uri="{FF2B5EF4-FFF2-40B4-BE49-F238E27FC236}">
                <a16:creationId xmlns:a16="http://schemas.microsoft.com/office/drawing/2014/main" id="{32DF9245-0A16-4858-B5D7-834C3594BCB8}"/>
              </a:ext>
            </a:extLst>
          </p:cNvPr>
          <p:cNvSpPr/>
          <p:nvPr/>
        </p:nvSpPr>
        <p:spPr>
          <a:xfrm>
            <a:off x="4549654" y="4599882"/>
            <a:ext cx="5126321" cy="42170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As Designated Goods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4" name="직사각형 23">
            <a:extLst>
              <a:ext uri="{FF2B5EF4-FFF2-40B4-BE49-F238E27FC236}">
                <a16:creationId xmlns:a16="http://schemas.microsoft.com/office/drawing/2014/main" id="{5196D908-C1A8-49DF-8D22-0DE7FF335F38}"/>
              </a:ext>
            </a:extLst>
          </p:cNvPr>
          <p:cNvSpPr/>
          <p:nvPr/>
        </p:nvSpPr>
        <p:spPr>
          <a:xfrm>
            <a:off x="4549654" y="5837899"/>
            <a:ext cx="5126319" cy="421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“Downloadable Virtual Goods”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5" name="화살표: 오른쪽 24">
            <a:extLst>
              <a:ext uri="{FF2B5EF4-FFF2-40B4-BE49-F238E27FC236}">
                <a16:creationId xmlns:a16="http://schemas.microsoft.com/office/drawing/2014/main" id="{DCDBEE43-AEF0-4C9A-ACF9-78C6A744C82B}"/>
              </a:ext>
            </a:extLst>
          </p:cNvPr>
          <p:cNvSpPr/>
          <p:nvPr/>
        </p:nvSpPr>
        <p:spPr>
          <a:xfrm>
            <a:off x="9850174" y="5225265"/>
            <a:ext cx="770595" cy="421709"/>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6" name="직사각형 25">
            <a:extLst>
              <a:ext uri="{FF2B5EF4-FFF2-40B4-BE49-F238E27FC236}">
                <a16:creationId xmlns:a16="http://schemas.microsoft.com/office/drawing/2014/main" id="{F8431A36-9A53-4729-9E6D-582B816321B2}"/>
              </a:ext>
            </a:extLst>
          </p:cNvPr>
          <p:cNvSpPr/>
          <p:nvPr/>
        </p:nvSpPr>
        <p:spPr>
          <a:xfrm>
            <a:off x="4549654" y="5205635"/>
            <a:ext cx="5126319"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“Virtual Goods”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 name="슬라이드 번호 개체 틀 1">
            <a:extLst>
              <a:ext uri="{FF2B5EF4-FFF2-40B4-BE49-F238E27FC236}">
                <a16:creationId xmlns:a16="http://schemas.microsoft.com/office/drawing/2014/main" id="{E35D421B-C9A5-4F33-ABE5-806367FBEFE8}"/>
              </a:ext>
            </a:extLst>
          </p:cNvPr>
          <p:cNvSpPr>
            <a:spLocks noGrp="1"/>
          </p:cNvSpPr>
          <p:nvPr>
            <p:ph type="sldNum" sz="quarter" idx="12"/>
          </p:nvPr>
        </p:nvSpPr>
        <p:spPr/>
        <p:txBody>
          <a:bodyPr/>
          <a:lstStyle/>
          <a:p>
            <a:fld id="{65EC7C61-2BA6-453B-9455-CE0CFDDBF36C}" type="slidenum">
              <a:rPr lang="en-US" smtClean="0"/>
              <a:t>2</a:t>
            </a:fld>
            <a:endParaRPr lang="en-US"/>
          </a:p>
        </p:txBody>
      </p:sp>
      <p:pic>
        <p:nvPicPr>
          <p:cNvPr id="27" name="_x143043928" descr="EMB000029cc5bb7">
            <a:extLst>
              <a:ext uri="{FF2B5EF4-FFF2-40B4-BE49-F238E27FC236}">
                <a16:creationId xmlns:a16="http://schemas.microsoft.com/office/drawing/2014/main" id="{F3711499-013B-490C-BC02-FC49110556D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44336" y="182963"/>
            <a:ext cx="1547664" cy="36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534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FB0D597-C38D-41A7-8971-52759AD11789}"/>
              </a:ext>
            </a:extLst>
          </p:cNvPr>
          <p:cNvSpPr>
            <a:spLocks noGrp="1"/>
          </p:cNvSpPr>
          <p:nvPr>
            <p:ph type="title"/>
          </p:nvPr>
        </p:nvSpPr>
        <p:spPr>
          <a:xfrm>
            <a:off x="431798" y="610870"/>
            <a:ext cx="11643666" cy="381145"/>
          </a:xfrm>
        </p:spPr>
        <p:txBody>
          <a:bodyPr>
            <a:noAutofit/>
          </a:bodyPr>
          <a:lstStyle/>
          <a:p>
            <a:pPr>
              <a:spcBef>
                <a:spcPts val="0"/>
              </a:spcBef>
            </a:pPr>
            <a:r>
              <a:rPr lang="en-US" sz="2800" b="1" dirty="0">
                <a:solidFill>
                  <a:srgbClr val="084AA1"/>
                </a:solidFill>
                <a:latin typeface="Arial" panose="020B0604020202020204" pitchFamily="34" charset="0"/>
                <a:cs typeface="Arial" panose="020B0604020202020204" pitchFamily="34" charset="0"/>
              </a:rPr>
              <a:t>Guidelines for Examination of Virtual Goods </a:t>
            </a:r>
            <a:r>
              <a:rPr lang="en-US" sz="2000" b="1" dirty="0">
                <a:solidFill>
                  <a:srgbClr val="084AA1"/>
                </a:solidFill>
                <a:latin typeface="Arial" panose="020B0604020202020204" pitchFamily="34" charset="0"/>
                <a:cs typeface="Arial" panose="020B0604020202020204" pitchFamily="34" charset="0"/>
              </a:rPr>
              <a:t>(Published on July 14 2022)</a:t>
            </a:r>
            <a:endParaRPr lang="en-US" sz="2800" b="1" dirty="0">
              <a:solidFill>
                <a:srgbClr val="084AA1"/>
              </a:solidFill>
              <a:latin typeface="Arial" panose="020B0604020202020204" pitchFamily="34" charset="0"/>
              <a:cs typeface="Arial" panose="020B0604020202020204" pitchFamily="34" charset="0"/>
            </a:endParaRPr>
          </a:p>
        </p:txBody>
      </p:sp>
      <p:sp>
        <p:nvSpPr>
          <p:cNvPr id="7" name="직사각형 6">
            <a:extLst>
              <a:ext uri="{FF2B5EF4-FFF2-40B4-BE49-F238E27FC236}">
                <a16:creationId xmlns:a16="http://schemas.microsoft.com/office/drawing/2014/main" id="{429A952D-0B2F-4524-84CF-DDC88E2E2E44}"/>
              </a:ext>
            </a:extLst>
          </p:cNvPr>
          <p:cNvSpPr/>
          <p:nvPr/>
        </p:nvSpPr>
        <p:spPr>
          <a:xfrm>
            <a:off x="4258448" y="4024285"/>
            <a:ext cx="7778349" cy="251108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직사각형 10">
            <a:extLst>
              <a:ext uri="{FF2B5EF4-FFF2-40B4-BE49-F238E27FC236}">
                <a16:creationId xmlns:a16="http://schemas.microsoft.com/office/drawing/2014/main" id="{753B787A-585B-4562-82F9-928A848939A1}"/>
              </a:ext>
            </a:extLst>
          </p:cNvPr>
          <p:cNvSpPr/>
          <p:nvPr/>
        </p:nvSpPr>
        <p:spPr>
          <a:xfrm>
            <a:off x="4257748" y="4029571"/>
            <a:ext cx="2351627" cy="42170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400" b="1" dirty="0">
                <a:solidFill>
                  <a:schemeClr val="bg1"/>
                </a:solidFill>
                <a:latin typeface="Arial" panose="020B0604020202020204" pitchFamily="34" charset="0"/>
                <a:cs typeface="Arial" panose="020B0604020202020204" pitchFamily="34" charset="0"/>
              </a:rPr>
              <a:t>EXAMPLE</a:t>
            </a:r>
            <a:endParaRPr lang="ko-KR" altLang="en-US" sz="2400" b="1" dirty="0">
              <a:solidFill>
                <a:schemeClr val="bg1"/>
              </a:solidFill>
              <a:latin typeface="Arial" panose="020B0604020202020204" pitchFamily="34" charset="0"/>
              <a:cs typeface="Arial" panose="020B0604020202020204" pitchFamily="34" charset="0"/>
            </a:endParaRPr>
          </a:p>
        </p:txBody>
      </p:sp>
      <p:pic>
        <p:nvPicPr>
          <p:cNvPr id="14" name="그림 13">
            <a:extLst>
              <a:ext uri="{FF2B5EF4-FFF2-40B4-BE49-F238E27FC236}">
                <a16:creationId xmlns:a16="http://schemas.microsoft.com/office/drawing/2014/main" id="{4D35BA77-C299-4DDA-A73F-52891EE400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792" y="1284678"/>
            <a:ext cx="3811824" cy="5250689"/>
          </a:xfrm>
          <a:prstGeom prst="rect">
            <a:avLst/>
          </a:prstGeom>
          <a:ln w="28575">
            <a:solidFill>
              <a:schemeClr val="tx1"/>
            </a:solidFill>
          </a:ln>
        </p:spPr>
      </p:pic>
      <p:sp>
        <p:nvSpPr>
          <p:cNvPr id="17" name="직사각형 16">
            <a:extLst>
              <a:ext uri="{FF2B5EF4-FFF2-40B4-BE49-F238E27FC236}">
                <a16:creationId xmlns:a16="http://schemas.microsoft.com/office/drawing/2014/main" id="{0F5CA468-E496-4441-AE0C-35F66CC3A474}"/>
              </a:ext>
            </a:extLst>
          </p:cNvPr>
          <p:cNvSpPr/>
          <p:nvPr/>
        </p:nvSpPr>
        <p:spPr>
          <a:xfrm>
            <a:off x="10801542" y="5224902"/>
            <a:ext cx="669574"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O</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18" name="직사각형 17">
            <a:extLst>
              <a:ext uri="{FF2B5EF4-FFF2-40B4-BE49-F238E27FC236}">
                <a16:creationId xmlns:a16="http://schemas.microsoft.com/office/drawing/2014/main" id="{49ADF543-263D-4BFA-B6A3-FCEF80CAB870}"/>
              </a:ext>
            </a:extLst>
          </p:cNvPr>
          <p:cNvSpPr/>
          <p:nvPr/>
        </p:nvSpPr>
        <p:spPr>
          <a:xfrm>
            <a:off x="10801542" y="5837900"/>
            <a:ext cx="669574"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O</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19" name="화살표: 오른쪽 18">
            <a:extLst>
              <a:ext uri="{FF2B5EF4-FFF2-40B4-BE49-F238E27FC236}">
                <a16:creationId xmlns:a16="http://schemas.microsoft.com/office/drawing/2014/main" id="{A5702875-56BB-4443-AB84-F06AABC80FEE}"/>
              </a:ext>
            </a:extLst>
          </p:cNvPr>
          <p:cNvSpPr/>
          <p:nvPr/>
        </p:nvSpPr>
        <p:spPr>
          <a:xfrm>
            <a:off x="9853460" y="5864311"/>
            <a:ext cx="770595" cy="367414"/>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0" name="직사각형 19">
            <a:extLst>
              <a:ext uri="{FF2B5EF4-FFF2-40B4-BE49-F238E27FC236}">
                <a16:creationId xmlns:a16="http://schemas.microsoft.com/office/drawing/2014/main" id="{94D62C83-60C4-42BA-A058-403F91F8CD32}"/>
              </a:ext>
            </a:extLst>
          </p:cNvPr>
          <p:cNvSpPr/>
          <p:nvPr/>
        </p:nvSpPr>
        <p:spPr>
          <a:xfrm>
            <a:off x="4258448" y="1284678"/>
            <a:ext cx="7778349" cy="251108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직사각형 20">
            <a:extLst>
              <a:ext uri="{FF2B5EF4-FFF2-40B4-BE49-F238E27FC236}">
                <a16:creationId xmlns:a16="http://schemas.microsoft.com/office/drawing/2014/main" id="{522B145F-ADCD-4FE6-9FFB-BD20E230DFF1}"/>
              </a:ext>
            </a:extLst>
          </p:cNvPr>
          <p:cNvSpPr/>
          <p:nvPr/>
        </p:nvSpPr>
        <p:spPr>
          <a:xfrm>
            <a:off x="4256031" y="1284678"/>
            <a:ext cx="2354044" cy="42170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400" b="1" dirty="0">
                <a:solidFill>
                  <a:schemeClr val="bg1"/>
                </a:solidFill>
                <a:latin typeface="Arial" panose="020B0604020202020204" pitchFamily="34" charset="0"/>
                <a:cs typeface="Arial" panose="020B0604020202020204" pitchFamily="34" charset="0"/>
              </a:rPr>
              <a:t>“Virtual Goods”</a:t>
            </a:r>
            <a:endParaRPr lang="ko-KR" altLang="en-US" sz="2400" b="1" dirty="0">
              <a:solidFill>
                <a:schemeClr val="bg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9B6F3D8-37BD-4714-89B6-9C245C789E45}"/>
              </a:ext>
            </a:extLst>
          </p:cNvPr>
          <p:cNvSpPr txBox="1">
            <a:spLocks noChangeArrowheads="1"/>
          </p:cNvSpPr>
          <p:nvPr>
            <p:custDataLst>
              <p:tags r:id="rId1"/>
            </p:custDataLst>
          </p:nvPr>
        </p:nvSpPr>
        <p:spPr bwMode="auto">
          <a:xfrm>
            <a:off x="4420531" y="2098965"/>
            <a:ext cx="7654933" cy="987141"/>
          </a:xfrm>
          <a:prstGeom prst="rect">
            <a:avLst/>
          </a:prstGeom>
          <a:noFill/>
          <a:ln>
            <a:noFill/>
          </a:ln>
          <a:extLst/>
        </p:spPr>
        <p:txBody>
          <a:bodyPr wrap="square" lIns="77925" tIns="38963" rIns="77925" bIns="38963">
            <a:spAutoFit/>
          </a:bodyPr>
          <a:lstStyle>
            <a:lvl1pPr eaLnBrk="0" hangingPunct="0">
              <a:defRPr kumimoji="1">
                <a:solidFill>
                  <a:schemeClr val="tx1"/>
                </a:solidFill>
                <a:latin typeface="굴림" pitchFamily="50" charset="-127"/>
                <a:ea typeface="굴림" pitchFamily="50" charset="-127"/>
              </a:defRPr>
            </a:lvl1pPr>
            <a:lvl2pPr marL="742950" indent="-285750" eaLnBrk="0" hangingPunct="0">
              <a:defRPr kumimoji="1">
                <a:solidFill>
                  <a:schemeClr val="tx1"/>
                </a:solidFill>
                <a:latin typeface="굴림" pitchFamily="50" charset="-127"/>
                <a:ea typeface="굴림" pitchFamily="50" charset="-127"/>
              </a:defRPr>
            </a:lvl2pPr>
            <a:lvl3pPr marL="1143000" indent="-228600" eaLnBrk="0" hangingPunct="0">
              <a:defRPr kumimoji="1">
                <a:solidFill>
                  <a:schemeClr val="tx1"/>
                </a:solidFill>
                <a:latin typeface="굴림" pitchFamily="50" charset="-127"/>
                <a:ea typeface="굴림" pitchFamily="50" charset="-127"/>
              </a:defRPr>
            </a:lvl3pPr>
            <a:lvl4pPr marL="1600200" indent="-228600" eaLnBrk="0" hangingPunct="0">
              <a:defRPr kumimoji="1">
                <a:solidFill>
                  <a:schemeClr val="tx1"/>
                </a:solidFill>
                <a:latin typeface="굴림" pitchFamily="50" charset="-127"/>
                <a:ea typeface="굴림" pitchFamily="50" charset="-127"/>
              </a:defRPr>
            </a:lvl4pPr>
            <a:lvl5pPr marL="2057400" indent="-228600" eaLnBrk="0" hangingPunct="0">
              <a:defRPr kumimoji="1">
                <a:solidFill>
                  <a:schemeClr val="tx1"/>
                </a:solidFill>
                <a:latin typeface="굴림" pitchFamily="50" charset="-127"/>
                <a:ea typeface="굴림" pitchFamily="50" charset="-127"/>
              </a:defRPr>
            </a:lvl5pPr>
            <a:lvl6pPr marL="2514600" indent="-228600" eaLnBrk="0" fontAlgn="base" hangingPunct="0">
              <a:spcBef>
                <a:spcPct val="0"/>
              </a:spcBef>
              <a:spcAft>
                <a:spcPct val="0"/>
              </a:spcAft>
              <a:defRPr kumimoji="1">
                <a:solidFill>
                  <a:schemeClr val="tx1"/>
                </a:solidFill>
                <a:latin typeface="굴림" pitchFamily="50" charset="-127"/>
                <a:ea typeface="굴림" pitchFamily="50" charset="-127"/>
              </a:defRPr>
            </a:lvl6pPr>
            <a:lvl7pPr marL="2971800" indent="-228600" eaLnBrk="0" fontAlgn="base" hangingPunct="0">
              <a:spcBef>
                <a:spcPct val="0"/>
              </a:spcBef>
              <a:spcAft>
                <a:spcPct val="0"/>
              </a:spcAft>
              <a:defRPr kumimoji="1">
                <a:solidFill>
                  <a:schemeClr val="tx1"/>
                </a:solidFill>
                <a:latin typeface="굴림" pitchFamily="50" charset="-127"/>
                <a:ea typeface="굴림" pitchFamily="50" charset="-127"/>
              </a:defRPr>
            </a:lvl7pPr>
            <a:lvl8pPr marL="3429000" indent="-228600" eaLnBrk="0" fontAlgn="base" hangingPunct="0">
              <a:spcBef>
                <a:spcPct val="0"/>
              </a:spcBef>
              <a:spcAft>
                <a:spcPct val="0"/>
              </a:spcAft>
              <a:defRPr kumimoji="1">
                <a:solidFill>
                  <a:schemeClr val="tx1"/>
                </a:solidFill>
                <a:latin typeface="굴림" pitchFamily="50" charset="-127"/>
                <a:ea typeface="굴림" pitchFamily="50" charset="-127"/>
              </a:defRPr>
            </a:lvl8pPr>
            <a:lvl9pPr marL="3886200" indent="-228600" eaLnBrk="0" fontAlgn="base" hangingPunct="0">
              <a:spcBef>
                <a:spcPct val="0"/>
              </a:spcBef>
              <a:spcAft>
                <a:spcPct val="0"/>
              </a:spcAft>
              <a:defRPr kumimoji="1">
                <a:solidFill>
                  <a:schemeClr val="tx1"/>
                </a:solidFill>
                <a:latin typeface="굴림" pitchFamily="50" charset="-127"/>
                <a:ea typeface="굴림" pitchFamily="50" charset="-127"/>
              </a:defRPr>
            </a:lvl9pPr>
          </a:lstStyle>
          <a:p>
            <a:pPr eaLnBrk="1" hangingPunct="1">
              <a:lnSpc>
                <a:spcPct val="150000"/>
              </a:lnSpc>
              <a:defRPr/>
            </a:pPr>
            <a:r>
              <a:rPr lang="en-US" altLang="ko-KR" sz="2100" b="1" dirty="0">
                <a:ln>
                  <a:solidFill>
                    <a:prstClr val="white">
                      <a:alpha val="0"/>
                    </a:prstClr>
                  </a:solidFill>
                </a:ln>
                <a:solidFill>
                  <a:srgbClr val="084AA1"/>
                </a:solidFill>
                <a:latin typeface="Arial" panose="020B0604020202020204" pitchFamily="34" charset="0"/>
                <a:ea typeface="Tahoma" panose="020B0604030504040204" pitchFamily="34" charset="0"/>
                <a:cs typeface="Arial" panose="020B0604020202020204" pitchFamily="34" charset="0"/>
              </a:rPr>
              <a:t>“Virtual” + existing terms of physical goods in the real world can be recognized as designated goods </a:t>
            </a:r>
            <a:endParaRPr lang="en-US" altLang="ko-KR" sz="2100" b="1" dirty="0">
              <a:ln>
                <a:solidFill>
                  <a:prstClr val="white">
                    <a:alpha val="0"/>
                  </a:prstClr>
                </a:solidFill>
              </a:ln>
              <a:solidFill>
                <a:srgbClr val="084AA1"/>
              </a:solidFill>
              <a:latin typeface="Arial" panose="020B0604020202020204" pitchFamily="34" charset="0"/>
              <a:ea typeface="나눔고딕 ExtraBold" pitchFamily="50" charset="-127"/>
              <a:cs typeface="Arial" panose="020B0604020202020204" pitchFamily="34" charset="0"/>
            </a:endParaRPr>
          </a:p>
        </p:txBody>
      </p:sp>
      <p:sp>
        <p:nvSpPr>
          <p:cNvPr id="23" name="직사각형 22">
            <a:extLst>
              <a:ext uri="{FF2B5EF4-FFF2-40B4-BE49-F238E27FC236}">
                <a16:creationId xmlns:a16="http://schemas.microsoft.com/office/drawing/2014/main" id="{32DF9245-0A16-4858-B5D7-834C3594BCB8}"/>
              </a:ext>
            </a:extLst>
          </p:cNvPr>
          <p:cNvSpPr/>
          <p:nvPr/>
        </p:nvSpPr>
        <p:spPr>
          <a:xfrm>
            <a:off x="4549654" y="4599882"/>
            <a:ext cx="5126321" cy="42170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As Designated Goods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4" name="직사각형 23">
            <a:extLst>
              <a:ext uri="{FF2B5EF4-FFF2-40B4-BE49-F238E27FC236}">
                <a16:creationId xmlns:a16="http://schemas.microsoft.com/office/drawing/2014/main" id="{5196D908-C1A8-49DF-8D22-0DE7FF335F38}"/>
              </a:ext>
            </a:extLst>
          </p:cNvPr>
          <p:cNvSpPr/>
          <p:nvPr/>
        </p:nvSpPr>
        <p:spPr>
          <a:xfrm>
            <a:off x="4549654" y="5837899"/>
            <a:ext cx="5126319" cy="421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“Virtual Shoes”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5" name="화살표: 오른쪽 24">
            <a:extLst>
              <a:ext uri="{FF2B5EF4-FFF2-40B4-BE49-F238E27FC236}">
                <a16:creationId xmlns:a16="http://schemas.microsoft.com/office/drawing/2014/main" id="{DCDBEE43-AEF0-4C9A-ACF9-78C6A744C82B}"/>
              </a:ext>
            </a:extLst>
          </p:cNvPr>
          <p:cNvSpPr/>
          <p:nvPr/>
        </p:nvSpPr>
        <p:spPr>
          <a:xfrm>
            <a:off x="9850174" y="5225265"/>
            <a:ext cx="770595" cy="421709"/>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6" name="직사각형 25">
            <a:extLst>
              <a:ext uri="{FF2B5EF4-FFF2-40B4-BE49-F238E27FC236}">
                <a16:creationId xmlns:a16="http://schemas.microsoft.com/office/drawing/2014/main" id="{F8431A36-9A53-4729-9E6D-582B816321B2}"/>
              </a:ext>
            </a:extLst>
          </p:cNvPr>
          <p:cNvSpPr/>
          <p:nvPr/>
        </p:nvSpPr>
        <p:spPr>
          <a:xfrm>
            <a:off x="4549654" y="5205635"/>
            <a:ext cx="5126319" cy="42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100" b="1" dirty="0">
                <a:solidFill>
                  <a:srgbClr val="002060"/>
                </a:solidFill>
                <a:latin typeface="Arial" panose="020B0604020202020204" pitchFamily="34" charset="0"/>
                <a:cs typeface="Arial" panose="020B0604020202020204" pitchFamily="34" charset="0"/>
              </a:rPr>
              <a:t>“Virtual Clothes”</a:t>
            </a:r>
            <a:endParaRPr lang="ko-KR" altLang="en-US" sz="2100" b="1" dirty="0">
              <a:solidFill>
                <a:srgbClr val="002060"/>
              </a:solidFill>
              <a:latin typeface="Arial" panose="020B0604020202020204" pitchFamily="34" charset="0"/>
              <a:cs typeface="Arial" panose="020B0604020202020204" pitchFamily="34" charset="0"/>
            </a:endParaRPr>
          </a:p>
        </p:txBody>
      </p:sp>
      <p:sp>
        <p:nvSpPr>
          <p:cNvPr id="2" name="슬라이드 번호 개체 틀 1">
            <a:extLst>
              <a:ext uri="{FF2B5EF4-FFF2-40B4-BE49-F238E27FC236}">
                <a16:creationId xmlns:a16="http://schemas.microsoft.com/office/drawing/2014/main" id="{E63CDF29-23BF-45A4-97B7-115247C7A93C}"/>
              </a:ext>
            </a:extLst>
          </p:cNvPr>
          <p:cNvSpPr>
            <a:spLocks noGrp="1"/>
          </p:cNvSpPr>
          <p:nvPr>
            <p:ph type="sldNum" sz="quarter" idx="12"/>
          </p:nvPr>
        </p:nvSpPr>
        <p:spPr/>
        <p:txBody>
          <a:bodyPr/>
          <a:lstStyle/>
          <a:p>
            <a:fld id="{65EC7C61-2BA6-453B-9455-CE0CFDDBF36C}" type="slidenum">
              <a:rPr lang="en-US" smtClean="0"/>
              <a:t>3</a:t>
            </a:fld>
            <a:endParaRPr lang="en-US"/>
          </a:p>
        </p:txBody>
      </p:sp>
      <p:pic>
        <p:nvPicPr>
          <p:cNvPr id="27" name="_x143043928" descr="EMB000029cc5bb7">
            <a:extLst>
              <a:ext uri="{FF2B5EF4-FFF2-40B4-BE49-F238E27FC236}">
                <a16:creationId xmlns:a16="http://schemas.microsoft.com/office/drawing/2014/main" id="{19B61D88-24DA-4D95-95D8-DDA4BA4FED8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44336" y="182963"/>
            <a:ext cx="1547664" cy="36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5803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3ECDBC8-F1F0-4BD0-87EC-55753671F7CC}"/>
              </a:ext>
            </a:extLst>
          </p:cNvPr>
          <p:cNvSpPr txBox="1">
            <a:spLocks/>
          </p:cNvSpPr>
          <p:nvPr/>
        </p:nvSpPr>
        <p:spPr>
          <a:xfrm>
            <a:off x="431797" y="1584884"/>
            <a:ext cx="11242965" cy="50540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Wingdings" panose="05000000000000000000" pitchFamily="2" charset="2"/>
              <a:buChar char="§"/>
            </a:pPr>
            <a:r>
              <a:rPr lang="en-US" sz="2000" dirty="0">
                <a:latin typeface="Arial" panose="020B0604020202020204" pitchFamily="34" charset="0"/>
                <a:ea typeface="+mj-ea"/>
                <a:cs typeface="Arial" panose="020B0604020202020204" pitchFamily="34" charset="0"/>
              </a:rPr>
              <a:t>Similarity between physical and virtual goods</a:t>
            </a:r>
          </a:p>
          <a:p>
            <a:pPr lvl="1">
              <a:lnSpc>
                <a:spcPct val="150000"/>
              </a:lnSpc>
              <a:buFont typeface="Wingdings" panose="05000000000000000000" pitchFamily="2" charset="2"/>
              <a:buChar char="ü"/>
            </a:pPr>
            <a:r>
              <a:rPr lang="en-US" altLang="ko-KR" sz="1800" dirty="0">
                <a:latin typeface="Arial" panose="020B0604020202020204" pitchFamily="34" charset="0"/>
                <a:cs typeface="Arial" panose="020B0604020202020204" pitchFamily="34" charset="0"/>
              </a:rPr>
              <a:t>Presumed to be dissimilar</a:t>
            </a:r>
          </a:p>
          <a:p>
            <a:pPr lvl="1">
              <a:lnSpc>
                <a:spcPct val="150000"/>
              </a:lnSpc>
              <a:buFont typeface="Wingdings" panose="05000000000000000000" pitchFamily="2" charset="2"/>
              <a:buChar char="ü"/>
            </a:pPr>
            <a:r>
              <a:rPr lang="en-US" altLang="ko-KR" sz="1800"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rPr>
              <a:t>While virtual products include some elements of physical products such as name and appearance, their use is different from that of their corresponding physical products, so that they will be presumed to be dissimilar until a final judgement is reached</a:t>
            </a:r>
            <a:endParaRPr lang="en-US" altLang="ko-KR" sz="1800" u="sng"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endParaRPr>
          </a:p>
          <a:p>
            <a:pPr lvl="1">
              <a:lnSpc>
                <a:spcPct val="150000"/>
              </a:lnSpc>
              <a:buFont typeface="Wingdings" panose="05000000000000000000" pitchFamily="2" charset="2"/>
              <a:buChar char="ü"/>
            </a:pPr>
            <a:r>
              <a:rPr lang="en-US" altLang="ko-KR" sz="1800" u="sng" dirty="0">
                <a:ln>
                  <a:solidFill>
                    <a:prstClr val="white">
                      <a:alpha val="0"/>
                    </a:prstClr>
                  </a:solidFill>
                </a:ln>
                <a:latin typeface="Arial" panose="020B0604020202020204" pitchFamily="34" charset="0"/>
                <a:ea typeface="Tahoma" panose="020B0604030504040204" pitchFamily="34" charset="0"/>
                <a:cs typeface="Arial" panose="020B0604020202020204" pitchFamily="34" charset="0"/>
              </a:rPr>
              <a:t>Note: As for trademarks that are well-known or have reputation, if there is a likelihood of confusion between virtual and physical goods as to the source of the goods, Article 34(1)11 (likelihood of confusion) and Article 34(1)12 (deception of consumers) will apply. </a:t>
            </a:r>
            <a:endParaRPr lang="ko-KR" altLang="en-US" sz="1800" u="sng" dirty="0">
              <a:ln>
                <a:solidFill>
                  <a:prstClr val="white">
                    <a:alpha val="0"/>
                  </a:prstClr>
                </a:solidFill>
              </a:ln>
              <a:latin typeface="Arial" panose="020B0604020202020204" pitchFamily="34" charset="0"/>
              <a:ea typeface="나눔고딕 ExtraBold" pitchFamily="50" charset="-127"/>
              <a:cs typeface="Arial" panose="020B0604020202020204" pitchFamily="34" charset="0"/>
            </a:endParaRPr>
          </a:p>
          <a:p>
            <a:pPr lvl="1">
              <a:lnSpc>
                <a:spcPct val="150000"/>
              </a:lnSpc>
              <a:buFont typeface="Wingdings" panose="05000000000000000000" pitchFamily="2" charset="2"/>
              <a:buChar char="ü"/>
            </a:pPr>
            <a:endParaRPr lang="en-US" altLang="ko-KR" sz="1800" dirty="0">
              <a:latin typeface="Arial" panose="020B0604020202020204" pitchFamily="34" charset="0"/>
              <a:cs typeface="Arial" panose="020B0604020202020204" pitchFamily="34" charset="0"/>
            </a:endParaRPr>
          </a:p>
          <a:p>
            <a:pPr lvl="1">
              <a:lnSpc>
                <a:spcPct val="150000"/>
              </a:lnSpc>
              <a:buFont typeface="Wingdings" panose="05000000000000000000" pitchFamily="2" charset="2"/>
              <a:buChar char="ü"/>
            </a:pPr>
            <a:endParaRPr lang="en-US" altLang="ko-KR" sz="1800" dirty="0">
              <a:latin typeface="Arial" panose="020B0604020202020204" pitchFamily="34" charset="0"/>
              <a:cs typeface="Arial" panose="020B0604020202020204" pitchFamily="34" charset="0"/>
            </a:endParaRPr>
          </a:p>
        </p:txBody>
      </p:sp>
      <p:sp>
        <p:nvSpPr>
          <p:cNvPr id="11" name="Title 1">
            <a:extLst>
              <a:ext uri="{FF2B5EF4-FFF2-40B4-BE49-F238E27FC236}">
                <a16:creationId xmlns:a16="http://schemas.microsoft.com/office/drawing/2014/main" id="{DAFA6D30-DE1B-4B42-9BAC-43A7AB688A77}"/>
              </a:ext>
            </a:extLst>
          </p:cNvPr>
          <p:cNvSpPr txBox="1">
            <a:spLocks/>
          </p:cNvSpPr>
          <p:nvPr/>
        </p:nvSpPr>
        <p:spPr>
          <a:xfrm>
            <a:off x="431798" y="610870"/>
            <a:ext cx="11643666" cy="38114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altLang="ko-KR" sz="2800" b="1" dirty="0">
                <a:solidFill>
                  <a:srgbClr val="084AA1"/>
                </a:solidFill>
                <a:latin typeface="Arial" panose="020B0604020202020204" pitchFamily="34" charset="0"/>
                <a:cs typeface="Arial" panose="020B0604020202020204" pitchFamily="34" charset="0"/>
              </a:rPr>
              <a:t>Guidelines for Examination of Virtual Goods </a:t>
            </a:r>
            <a:r>
              <a:rPr lang="en-US" altLang="ko-KR" sz="2000" b="1" dirty="0">
                <a:solidFill>
                  <a:srgbClr val="084AA1"/>
                </a:solidFill>
                <a:latin typeface="Arial" panose="020B0604020202020204" pitchFamily="34" charset="0"/>
                <a:cs typeface="Arial" panose="020B0604020202020204" pitchFamily="34" charset="0"/>
              </a:rPr>
              <a:t>(Published on July 14 2022)</a:t>
            </a:r>
            <a:endParaRPr lang="en-US" sz="2800" b="1" dirty="0">
              <a:solidFill>
                <a:srgbClr val="084AA1"/>
              </a:solidFill>
              <a:latin typeface="Arial" panose="020B0604020202020204" pitchFamily="34" charset="0"/>
              <a:cs typeface="Arial" panose="020B0604020202020204" pitchFamily="34" charset="0"/>
            </a:endParaRPr>
          </a:p>
        </p:txBody>
      </p:sp>
      <p:sp>
        <p:nvSpPr>
          <p:cNvPr id="2" name="슬라이드 번호 개체 틀 1">
            <a:extLst>
              <a:ext uri="{FF2B5EF4-FFF2-40B4-BE49-F238E27FC236}">
                <a16:creationId xmlns:a16="http://schemas.microsoft.com/office/drawing/2014/main" id="{F889BC39-F277-48C0-858A-33019594FB0B}"/>
              </a:ext>
            </a:extLst>
          </p:cNvPr>
          <p:cNvSpPr>
            <a:spLocks noGrp="1"/>
          </p:cNvSpPr>
          <p:nvPr>
            <p:ph type="sldNum" sz="quarter" idx="12"/>
          </p:nvPr>
        </p:nvSpPr>
        <p:spPr/>
        <p:txBody>
          <a:bodyPr/>
          <a:lstStyle/>
          <a:p>
            <a:fld id="{65EC7C61-2BA6-453B-9455-CE0CFDDBF36C}" type="slidenum">
              <a:rPr lang="en-US" smtClean="0"/>
              <a:t>4</a:t>
            </a:fld>
            <a:endParaRPr lang="en-US"/>
          </a:p>
        </p:txBody>
      </p:sp>
      <p:pic>
        <p:nvPicPr>
          <p:cNvPr id="5" name="_x143043928" descr="EMB000029cc5bb7">
            <a:extLst>
              <a:ext uri="{FF2B5EF4-FFF2-40B4-BE49-F238E27FC236}">
                <a16:creationId xmlns:a16="http://schemas.microsoft.com/office/drawing/2014/main" id="{A5486FC5-7528-4BF5-88BA-A15DA0D47DC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44336" y="182963"/>
            <a:ext cx="1547664" cy="36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894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3ECDBC8-F1F0-4BD0-87EC-55753671F7CC}"/>
              </a:ext>
            </a:extLst>
          </p:cNvPr>
          <p:cNvSpPr txBox="1">
            <a:spLocks/>
          </p:cNvSpPr>
          <p:nvPr/>
        </p:nvSpPr>
        <p:spPr>
          <a:xfrm>
            <a:off x="431797" y="1584884"/>
            <a:ext cx="11242965" cy="50540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Wingdings" panose="05000000000000000000" pitchFamily="2" charset="2"/>
              <a:buChar char="§"/>
            </a:pPr>
            <a:r>
              <a:rPr lang="en-US" altLang="ko-KR" sz="2000" dirty="0">
                <a:latin typeface="Arial" panose="020B0604020202020204" pitchFamily="34" charset="0"/>
                <a:cs typeface="Arial" panose="020B0604020202020204" pitchFamily="34" charset="0"/>
              </a:rPr>
              <a:t>Similarity between virtual goods</a:t>
            </a:r>
          </a:p>
          <a:p>
            <a:pPr lvl="1">
              <a:lnSpc>
                <a:spcPct val="150000"/>
              </a:lnSpc>
              <a:buFont typeface="Wingdings" panose="05000000000000000000" pitchFamily="2" charset="2"/>
              <a:buChar char="ü"/>
            </a:pPr>
            <a:r>
              <a:rPr lang="en-US" altLang="ko-KR" sz="1800" dirty="0">
                <a:latin typeface="Arial" panose="020B0604020202020204" pitchFamily="34" charset="0"/>
                <a:cs typeface="Arial" panose="020B0604020202020204" pitchFamily="34" charset="0"/>
              </a:rPr>
              <a:t>Virtual goods have similar attributes in usage but consumers tend to perceive them differently by their corresponding physical goods. So, if their corresponding physical goods are dissimilar in the real world, the virtual goods will be deemed dissimilar. </a:t>
            </a:r>
          </a:p>
          <a:p>
            <a:pPr lvl="1">
              <a:lnSpc>
                <a:spcPct val="150000"/>
              </a:lnSpc>
              <a:buFont typeface="Wingdings" panose="05000000000000000000" pitchFamily="2" charset="2"/>
              <a:buChar char="ü"/>
            </a:pPr>
            <a:r>
              <a:rPr lang="en-US" altLang="ko-KR" sz="1800" dirty="0">
                <a:latin typeface="Arial" panose="020B0604020202020204" pitchFamily="34" charset="0"/>
                <a:cs typeface="Arial" panose="020B0604020202020204" pitchFamily="34" charset="0"/>
              </a:rPr>
              <a:t>Even if virtual goods share the same similar group code, they will be determined individually considering their features. </a:t>
            </a:r>
          </a:p>
          <a:p>
            <a:pPr lvl="1">
              <a:lnSpc>
                <a:spcPct val="150000"/>
              </a:lnSpc>
              <a:buFont typeface="Wingdings" panose="05000000000000000000" pitchFamily="2" charset="2"/>
              <a:buChar char="ü"/>
            </a:pPr>
            <a:endParaRPr lang="en-US" altLang="ko-KR" sz="1800" dirty="0">
              <a:latin typeface="Arial" panose="020B0604020202020204" pitchFamily="34" charset="0"/>
              <a:cs typeface="Arial" panose="020B0604020202020204" pitchFamily="34" charset="0"/>
            </a:endParaRPr>
          </a:p>
          <a:p>
            <a:pPr lvl="1">
              <a:lnSpc>
                <a:spcPct val="150000"/>
              </a:lnSpc>
              <a:buFont typeface="Wingdings" panose="05000000000000000000" pitchFamily="2" charset="2"/>
              <a:buChar char="ü"/>
            </a:pPr>
            <a:endParaRPr lang="en-US" altLang="ko-KR" sz="1800" dirty="0">
              <a:latin typeface="Arial" panose="020B0604020202020204" pitchFamily="34" charset="0"/>
              <a:cs typeface="Arial" panose="020B0604020202020204" pitchFamily="34" charset="0"/>
            </a:endParaRPr>
          </a:p>
          <a:p>
            <a:pPr lvl="1">
              <a:lnSpc>
                <a:spcPct val="150000"/>
              </a:lnSpc>
              <a:buFont typeface="Wingdings" panose="05000000000000000000" pitchFamily="2" charset="2"/>
              <a:buChar char="ü"/>
            </a:pPr>
            <a:endParaRPr lang="en-US" altLang="ko-KR" sz="1800"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2AA4B096-066A-4D61-9D19-51CD5F051A94}"/>
              </a:ext>
            </a:extLst>
          </p:cNvPr>
          <p:cNvSpPr>
            <a:spLocks noGrp="1"/>
          </p:cNvSpPr>
          <p:nvPr>
            <p:ph type="title"/>
          </p:nvPr>
        </p:nvSpPr>
        <p:spPr>
          <a:xfrm>
            <a:off x="431798" y="610870"/>
            <a:ext cx="11643666" cy="381145"/>
          </a:xfrm>
        </p:spPr>
        <p:txBody>
          <a:bodyPr>
            <a:noAutofit/>
          </a:bodyPr>
          <a:lstStyle/>
          <a:p>
            <a:pPr>
              <a:spcBef>
                <a:spcPts val="0"/>
              </a:spcBef>
            </a:pPr>
            <a:r>
              <a:rPr lang="en-US" altLang="ko-KR" sz="2800" b="1" dirty="0">
                <a:solidFill>
                  <a:srgbClr val="084AA1"/>
                </a:solidFill>
                <a:latin typeface="Arial" panose="020B0604020202020204" pitchFamily="34" charset="0"/>
                <a:cs typeface="Arial" panose="020B0604020202020204" pitchFamily="34" charset="0"/>
              </a:rPr>
              <a:t>Guidelines for Examination of Virtual Goods </a:t>
            </a:r>
            <a:r>
              <a:rPr lang="en-US" altLang="ko-KR" sz="2000" b="1" dirty="0">
                <a:solidFill>
                  <a:srgbClr val="084AA1"/>
                </a:solidFill>
                <a:latin typeface="Arial" panose="020B0604020202020204" pitchFamily="34" charset="0"/>
                <a:cs typeface="Arial" panose="020B0604020202020204" pitchFamily="34" charset="0"/>
              </a:rPr>
              <a:t>(Published on July 14 2022)</a:t>
            </a:r>
            <a:endParaRPr lang="en-US" altLang="ko-KR" sz="2800" b="1" dirty="0">
              <a:solidFill>
                <a:srgbClr val="084AA1"/>
              </a:solidFill>
              <a:latin typeface="Arial" panose="020B0604020202020204" pitchFamily="34" charset="0"/>
              <a:cs typeface="Arial" panose="020B0604020202020204" pitchFamily="34" charset="0"/>
            </a:endParaRPr>
          </a:p>
        </p:txBody>
      </p:sp>
      <p:sp>
        <p:nvSpPr>
          <p:cNvPr id="2" name="슬라이드 번호 개체 틀 1">
            <a:extLst>
              <a:ext uri="{FF2B5EF4-FFF2-40B4-BE49-F238E27FC236}">
                <a16:creationId xmlns:a16="http://schemas.microsoft.com/office/drawing/2014/main" id="{7CD505E7-238F-41CD-9D5B-387136CF4D0B}"/>
              </a:ext>
            </a:extLst>
          </p:cNvPr>
          <p:cNvSpPr>
            <a:spLocks noGrp="1"/>
          </p:cNvSpPr>
          <p:nvPr>
            <p:ph type="sldNum" sz="quarter" idx="12"/>
          </p:nvPr>
        </p:nvSpPr>
        <p:spPr/>
        <p:txBody>
          <a:bodyPr/>
          <a:lstStyle/>
          <a:p>
            <a:fld id="{65EC7C61-2BA6-453B-9455-CE0CFDDBF36C}" type="slidenum">
              <a:rPr lang="en-US" smtClean="0"/>
              <a:t>5</a:t>
            </a:fld>
            <a:endParaRPr lang="en-US"/>
          </a:p>
        </p:txBody>
      </p:sp>
      <p:pic>
        <p:nvPicPr>
          <p:cNvPr id="5" name="_x143043928" descr="EMB000029cc5bb7">
            <a:extLst>
              <a:ext uri="{FF2B5EF4-FFF2-40B4-BE49-F238E27FC236}">
                <a16:creationId xmlns:a16="http://schemas.microsoft.com/office/drawing/2014/main" id="{98A39821-8B35-4C43-9A15-0DCD48EA18F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44336" y="182963"/>
            <a:ext cx="1547664" cy="36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060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BEA4C82-8687-4673-92C9-550CD52F2523}"/>
              </a:ext>
            </a:extLst>
          </p:cNvPr>
          <p:cNvSpPr txBox="1"/>
          <p:nvPr/>
        </p:nvSpPr>
        <p:spPr>
          <a:xfrm>
            <a:off x="4674756" y="2963842"/>
            <a:ext cx="3066473" cy="523220"/>
          </a:xfrm>
          <a:prstGeom prst="rect">
            <a:avLst/>
          </a:prstGeom>
          <a:noFill/>
        </p:spPr>
        <p:txBody>
          <a:bodyPr wrap="square" rtlCol="0">
            <a:spAutoFit/>
          </a:bodyPr>
          <a:lstStyle/>
          <a:p>
            <a:pPr algn="ctr"/>
            <a:r>
              <a:rPr lang="en-US" sz="2800" dirty="0">
                <a:latin typeface="Arial Black" panose="020B0A04020102020204" pitchFamily="34" charset="0"/>
              </a:rPr>
              <a:t>THANK YOU</a:t>
            </a:r>
          </a:p>
        </p:txBody>
      </p:sp>
      <p:sp>
        <p:nvSpPr>
          <p:cNvPr id="2" name="슬라이드 번호 개체 틀 1">
            <a:extLst>
              <a:ext uri="{FF2B5EF4-FFF2-40B4-BE49-F238E27FC236}">
                <a16:creationId xmlns:a16="http://schemas.microsoft.com/office/drawing/2014/main" id="{6828CFE3-0130-4E67-A399-ECA11F80F651}"/>
              </a:ext>
            </a:extLst>
          </p:cNvPr>
          <p:cNvSpPr>
            <a:spLocks noGrp="1"/>
          </p:cNvSpPr>
          <p:nvPr>
            <p:ph type="sldNum" sz="quarter" idx="12"/>
          </p:nvPr>
        </p:nvSpPr>
        <p:spPr/>
        <p:txBody>
          <a:bodyPr/>
          <a:lstStyle/>
          <a:p>
            <a:fld id="{65EC7C61-2BA6-453B-9455-CE0CFDDBF36C}" type="slidenum">
              <a:rPr lang="en-US" smtClean="0"/>
              <a:t>6</a:t>
            </a:fld>
            <a:endParaRPr lang="en-US"/>
          </a:p>
        </p:txBody>
      </p:sp>
      <p:pic>
        <p:nvPicPr>
          <p:cNvPr id="5" name="_x143043928" descr="EMB000029cc5bb7">
            <a:extLst>
              <a:ext uri="{FF2B5EF4-FFF2-40B4-BE49-F238E27FC236}">
                <a16:creationId xmlns:a16="http://schemas.microsoft.com/office/drawing/2014/main" id="{56C7BA1B-AB6F-401D-BC64-81E637C6E8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4161" y="6269438"/>
            <a:ext cx="1547664" cy="363405"/>
          </a:xfrm>
          <a:prstGeom prst="rect">
            <a:avLst/>
          </a:prstGeom>
          <a:noFill/>
          <a:extLst>
            <a:ext uri="{909E8E84-426E-40DD-AFC4-6F175D3DCCD1}">
              <a14:hiddenFill xmlns:a14="http://schemas.microsoft.com/office/drawing/2010/main">
                <a:solidFill>
                  <a:srgbClr val="FFFFFF"/>
                </a:solidFill>
              </a14:hiddenFill>
            </a:ext>
          </a:extLst>
        </p:spPr>
      </p:pic>
      <p:sp>
        <p:nvSpPr>
          <p:cNvPr id="6" name="Subtitle 2">
            <a:extLst>
              <a:ext uri="{FF2B5EF4-FFF2-40B4-BE49-F238E27FC236}">
                <a16:creationId xmlns:a16="http://schemas.microsoft.com/office/drawing/2014/main" id="{2AA50C2D-B437-4760-A133-939093A74EAA}"/>
              </a:ext>
            </a:extLst>
          </p:cNvPr>
          <p:cNvSpPr txBox="1">
            <a:spLocks/>
          </p:cNvSpPr>
          <p:nvPr/>
        </p:nvSpPr>
        <p:spPr>
          <a:xfrm>
            <a:off x="5420413" y="4076115"/>
            <a:ext cx="6413370" cy="16911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800" dirty="0" err="1">
                <a:latin typeface="Arial Black" panose="020B0A04020102020204" pitchFamily="34" charset="0"/>
              </a:rPr>
              <a:t>Ingyu</a:t>
            </a:r>
            <a:r>
              <a:rPr lang="en-US" sz="2800" dirty="0">
                <a:latin typeface="Arial Black" panose="020B0A04020102020204" pitchFamily="34" charset="0"/>
              </a:rPr>
              <a:t> KIM</a:t>
            </a:r>
          </a:p>
          <a:p>
            <a:pPr algn="r"/>
            <a:r>
              <a:rPr lang="en-US" sz="1800" dirty="0">
                <a:latin typeface="Arial Black" panose="020B0A04020102020204" pitchFamily="34" charset="0"/>
              </a:rPr>
              <a:t>(klein83@korea,kr)</a:t>
            </a:r>
          </a:p>
          <a:p>
            <a:pPr algn="r"/>
            <a:r>
              <a:rPr lang="en-US" sz="1800" dirty="0">
                <a:latin typeface="Arial Black" panose="020B0A04020102020204" pitchFamily="34" charset="0"/>
              </a:rPr>
              <a:t>Deputy Director,</a:t>
            </a:r>
          </a:p>
          <a:p>
            <a:pPr algn="r"/>
            <a:r>
              <a:rPr lang="en-US" sz="1800" dirty="0">
                <a:latin typeface="Arial Black" panose="020B0A04020102020204" pitchFamily="34" charset="0"/>
              </a:rPr>
              <a:t>Trademark Examination Policy Division, KIPO</a:t>
            </a:r>
          </a:p>
          <a:p>
            <a:pPr algn="r"/>
            <a:endParaRPr lang="en-US" sz="1800" dirty="0">
              <a:latin typeface="Arial Black" panose="020B0A04020102020204" pitchFamily="34" charset="0"/>
            </a:endParaRPr>
          </a:p>
        </p:txBody>
      </p:sp>
    </p:spTree>
    <p:extLst>
      <p:ext uri="{BB962C8B-B14F-4D97-AF65-F5344CB8AC3E}">
        <p14:creationId xmlns:p14="http://schemas.microsoft.com/office/powerpoint/2010/main" val="20125803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qOqWx5gmHE2V_YTxL.FRT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qOqWx5gmHE2V_YTxL.FRT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1158</TotalTime>
  <Words>1337</Words>
  <Application>Microsoft Office PowerPoint</Application>
  <PresentationFormat>와이드스크린</PresentationFormat>
  <Paragraphs>175</Paragraphs>
  <Slides>6</Slides>
  <Notes>6</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6</vt:i4>
      </vt:variant>
    </vt:vector>
  </HeadingPairs>
  <TitlesOfParts>
    <vt:vector size="16" baseType="lpstr">
      <vt:lpstr>Open Sans</vt:lpstr>
      <vt:lpstr>나눔고딕 ExtraBold</vt:lpstr>
      <vt:lpstr>맑은 고딕</vt:lpstr>
      <vt:lpstr>Arial</vt:lpstr>
      <vt:lpstr>Arial Black</vt:lpstr>
      <vt:lpstr>Calibri</vt:lpstr>
      <vt:lpstr>Calibri Light</vt:lpstr>
      <vt:lpstr>Tahoma</vt:lpstr>
      <vt:lpstr>Wingdings</vt:lpstr>
      <vt:lpstr>Office Theme</vt:lpstr>
      <vt:lpstr>PowerPoint 프레젠테이션</vt:lpstr>
      <vt:lpstr>Guidelines for Examination of Virtual Goods (Published on July 14 2022)</vt:lpstr>
      <vt:lpstr>Guidelines for Examination of Virtual Goods (Published on July 14 2022)</vt:lpstr>
      <vt:lpstr>PowerPoint 프레젠테이션</vt:lpstr>
      <vt:lpstr>Guidelines for Examination of Virtual Goods (Published on July 14 2022)</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presentation in Arial Bold 36pt</dc:title>
  <dc:creator>GARCIA FIGUEROA Alicia</dc:creator>
  <cp:lastModifiedBy>kipo</cp:lastModifiedBy>
  <cp:revision>76</cp:revision>
  <dcterms:created xsi:type="dcterms:W3CDTF">2022-01-18T15:08:34Z</dcterms:created>
  <dcterms:modified xsi:type="dcterms:W3CDTF">2023-03-30T06:14:39Z</dcterms:modified>
</cp:coreProperties>
</file>