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313" r:id="rId2"/>
    <p:sldId id="282" r:id="rId3"/>
    <p:sldId id="315" r:id="rId4"/>
    <p:sldId id="291" r:id="rId5"/>
    <p:sldId id="312" r:id="rId6"/>
    <p:sldId id="256" r:id="rId7"/>
    <p:sldId id="316" r:id="rId8"/>
    <p:sldId id="317" r:id="rId9"/>
    <p:sldId id="31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28F"/>
    <a:srgbClr val="94209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859"/>
    <p:restoredTop sz="94719"/>
  </p:normalViewPr>
  <p:slideViewPr>
    <p:cSldViewPr snapToGrid="0" showGuides="1">
      <p:cViewPr>
        <p:scale>
          <a:sx n="147" d="100"/>
          <a:sy n="147" d="100"/>
        </p:scale>
        <p:origin x="1688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4378E-81E1-664E-AD07-AB01FBDC32C5}" type="datetimeFigureOut">
              <a:rPr lang="en-US" smtClean="0"/>
              <a:t>3/28/23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7D086-63F4-E141-9471-04222924D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47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7D086-63F4-E141-9471-04222924DC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51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7D086-63F4-E141-9471-04222924DC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90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7D086-63F4-E141-9471-04222924DC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03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7D086-63F4-E141-9471-04222924DC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57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7D086-63F4-E141-9471-04222924DC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89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7D086-63F4-E141-9471-04222924DC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65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7D086-63F4-E141-9471-04222924DC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276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7D086-63F4-E141-9471-04222924DC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361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7D086-63F4-E141-9471-04222924DC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33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48A7B-FB69-AD2E-6ABC-B5D7DF5DE1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Bebas Neue" panose="020B0606020202050201" pitchFamily="34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26D697-2C40-C261-06CB-8FAC83B8E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Fjalla One" panose="0200050604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CE4B7-5048-E5A9-0628-12C048C87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8138-C1F1-1D47-978C-E5971CE9BDE6}" type="datetimeFigureOut">
              <a:rPr lang="en-US" smtClean="0"/>
              <a:t>3/28/23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C3F9B-4C23-A83F-48E8-CD68B5E79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BC533-4AE6-09CB-E0B9-39AF097B6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4F1D1-2DB8-FD4D-AF29-EE69A1404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24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DF252-7C33-29BF-308B-1C6C38D23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249100-6579-3730-2412-3FB76EE50B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95D8A-67E1-063F-C99C-3B3D7AA5C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8138-C1F1-1D47-978C-E5971CE9BDE6}" type="datetimeFigureOut">
              <a:rPr lang="en-US" smtClean="0"/>
              <a:t>3/28/23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8F9DF-5C10-DD4C-526F-2198B40DC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1DE98-FBDE-FCF1-1A0C-D7924A526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4F1D1-2DB8-FD4D-AF29-EE69A1404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87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7D9E88-85E0-3A49-7B81-B0C12E7B4E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1A52A9-E724-6C20-FECE-F27E1994A5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3FEF2-02D8-7566-9D76-E0DD304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8138-C1F1-1D47-978C-E5971CE9BDE6}" type="datetimeFigureOut">
              <a:rPr lang="en-US" smtClean="0"/>
              <a:t>3/28/23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6DB52-5A11-5F96-BBA1-6D213AC48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51998-F4D5-60F2-86DE-05FA99FBC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4F1D1-2DB8-FD4D-AF29-EE69A1404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05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59BA127-3753-2B2D-EAF4-9DCE40160935}"/>
              </a:ext>
            </a:extLst>
          </p:cNvPr>
          <p:cNvSpPr/>
          <p:nvPr userDrawn="1"/>
        </p:nvSpPr>
        <p:spPr>
          <a:xfrm>
            <a:off x="0" y="-27991"/>
            <a:ext cx="12191999" cy="6857999"/>
          </a:xfrm>
          <a:prstGeom prst="rect">
            <a:avLst/>
          </a:prstGeom>
          <a:noFill/>
          <a:ln w="762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7582AD-9965-FAEE-A2ED-6678377CC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5623A-8B87-0A57-5020-7DF2D47FB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83F1A-93B0-3AB7-FF53-81184CE16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8138-C1F1-1D47-978C-E5971CE9BDE6}" type="datetimeFigureOut">
              <a:rPr lang="en-US" smtClean="0"/>
              <a:t>3/28/23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F9F84-EFFF-A46F-6042-1B1EB7933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06483A-9A51-85B4-E07D-FB214FA86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4F1D1-2DB8-FD4D-AF29-EE69A1404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05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BEDB9-A130-9F42-1E1E-2B9269E4A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C045B7-6E56-4B41-974F-A9903F4BC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58B4C-7983-88D7-FD0C-76AAE3A93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8138-C1F1-1D47-978C-E5971CE9BDE6}" type="datetimeFigureOut">
              <a:rPr lang="en-US" smtClean="0"/>
              <a:t>3/28/23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95368-4178-DEA9-B8A9-5B0E3D96D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ADF49-FDC8-5E42-41FC-60743B42E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4F1D1-2DB8-FD4D-AF29-EE69A1404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27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408FF-37D1-29D8-D68C-F287F1F45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6BB86-4A65-4DB0-3F95-11D19C4302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54CD08-9BFB-3F6C-8459-BF49FF6DFD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A377D3-FEAD-B408-790D-09E70F9E4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8138-C1F1-1D47-978C-E5971CE9BDE6}" type="datetimeFigureOut">
              <a:rPr lang="en-US" smtClean="0"/>
              <a:t>3/28/23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0B9222-786C-8E98-34D5-147090104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1DF70-1DC9-4DC0-75F3-32AD2C3FB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4F1D1-2DB8-FD4D-AF29-EE69A1404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400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7C5BB-6257-993E-E125-1F10FC1B0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B5573-87B0-8E61-A83C-93EC9E512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2DA04C-BD85-FFE4-CD3C-2CBF4FD615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2EEA92-1174-1337-58C6-F499223B6E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CB9F2A-E219-C382-CA2C-1D9EE534FA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EBE8CD-144B-7400-C878-42FC81CC4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8138-C1F1-1D47-978C-E5971CE9BDE6}" type="datetimeFigureOut">
              <a:rPr lang="en-US" smtClean="0"/>
              <a:t>3/28/23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75A37C-7BE1-B141-160A-BC8A1288C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102C97-92B8-C24D-64DB-C83726798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4F1D1-2DB8-FD4D-AF29-EE69A1404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30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925CB-6DA0-1606-3C3B-0CCAC2903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D6AD54-F0B3-E522-52FE-4AA9C4B42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8138-C1F1-1D47-978C-E5971CE9BDE6}" type="datetimeFigureOut">
              <a:rPr lang="en-US" smtClean="0"/>
              <a:t>3/28/23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C3FCD6-0110-1490-E4CE-27C5B7C6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48D5C5-222E-46AA-0818-EA4DFDA6B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4F1D1-2DB8-FD4D-AF29-EE69A1404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53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63852F-3843-2684-1B29-01FBE296A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8138-C1F1-1D47-978C-E5971CE9BDE6}" type="datetimeFigureOut">
              <a:rPr lang="en-US" smtClean="0"/>
              <a:t>3/28/23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1985E8-CDBE-8CA1-D42D-943BE5661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EE915-0F5E-FF48-4115-B00FF9722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4F1D1-2DB8-FD4D-AF29-EE69A1404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318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6EBEB-5001-EC3D-403E-85F8BF458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18079-BF7D-B991-71F4-2643BB127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549B44-6DEE-7275-50FD-6D3C7B866A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DBF0DF-4BB2-E287-64C4-0B55D4D89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8138-C1F1-1D47-978C-E5971CE9BDE6}" type="datetimeFigureOut">
              <a:rPr lang="en-US" smtClean="0"/>
              <a:t>3/28/23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6149D7-4513-FE85-D698-245DDBBDE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B54F83-FBDC-39BC-E05F-738BA044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4F1D1-2DB8-FD4D-AF29-EE69A1404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91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67F7D-2963-57BA-2832-A8FD26CFF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CD71E5-0A60-3628-C6B5-DBC63561B1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C2B94B-DC01-18BB-F63B-9A79F627D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C48371-C15E-DC89-200A-725BB21A9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8138-C1F1-1D47-978C-E5971CE9BDE6}" type="datetimeFigureOut">
              <a:rPr lang="en-US" smtClean="0"/>
              <a:t>3/28/23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43D23-DCEA-11EC-AE75-B8146C620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D5716-96C3-DE43-A557-A69CEEF26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4F1D1-2DB8-FD4D-AF29-EE69A1404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56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9A39D0-2D4A-B061-CE8C-5634CD157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9DF15-9192-5BC0-C581-EC0AFA9E9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ACD8A-5189-DA5A-F616-9ABBB3D094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58138-C1F1-1D47-978C-E5971CE9BDE6}" type="datetimeFigureOut">
              <a:rPr lang="en-US" smtClean="0"/>
              <a:t>3/28/23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1E295-E81D-85BB-53F6-F254CB7AC6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1534A-29AF-A411-FE23-5346B1E503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4F1D1-2DB8-FD4D-AF29-EE69A1404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10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ebas Neue" panose="020B0606020202050201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jalla One" panose="0200050604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jalla One" panose="0200050604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jalla One" panose="0200050604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jalla One" panose="0200050604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jalla One" panose="0200050604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>
            <a:extLst>
              <a:ext uri="{FF2B5EF4-FFF2-40B4-BE49-F238E27FC236}">
                <a16:creationId xmlns:a16="http://schemas.microsoft.com/office/drawing/2014/main" id="{5B52DC36-9D52-B18C-C2DC-04C50746F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06806" y="4402254"/>
            <a:ext cx="4759355" cy="117094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WIPO </a:t>
            </a:r>
            <a:r>
              <a:rPr lang="en-US" sz="4000" dirty="0"/>
              <a:t>Conversation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47EEC4-B143-3C74-162A-4285C7460C51}"/>
              </a:ext>
            </a:extLst>
          </p:cNvPr>
          <p:cNvSpPr txBox="1"/>
          <p:nvPr/>
        </p:nvSpPr>
        <p:spPr>
          <a:xfrm>
            <a:off x="124436" y="5498934"/>
            <a:ext cx="341431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b="1" i="0" dirty="0">
                <a:solidFill>
                  <a:srgbClr val="424242"/>
                </a:solidFill>
                <a:effectLst/>
                <a:latin typeface="Segoe UI" panose="020B0502040204020203" pitchFamily="34" charset="0"/>
              </a:rPr>
              <a:t>Intellectual Property and the Metaverse</a:t>
            </a:r>
          </a:p>
          <a:p>
            <a:endParaRPr lang="en-IN" sz="2000" b="1" dirty="0">
              <a:solidFill>
                <a:srgbClr val="424242"/>
              </a:solidFill>
              <a:latin typeface="Segoe UI" panose="020B0502040204020203" pitchFamily="34" charset="0"/>
            </a:endParaRPr>
          </a:p>
          <a:p>
            <a:r>
              <a:rPr lang="en-IN" sz="1600" b="1" dirty="0">
                <a:solidFill>
                  <a:srgbClr val="424242"/>
                </a:solidFill>
                <a:latin typeface="Segoe UI" panose="020B0502040204020203" pitchFamily="34" charset="0"/>
              </a:rPr>
              <a:t>29</a:t>
            </a:r>
            <a:r>
              <a:rPr lang="en-IN" sz="1600" b="1" baseline="30000" dirty="0">
                <a:solidFill>
                  <a:srgbClr val="424242"/>
                </a:solidFill>
                <a:latin typeface="Segoe UI" panose="020B0502040204020203" pitchFamily="34" charset="0"/>
              </a:rPr>
              <a:t>th</a:t>
            </a:r>
            <a:r>
              <a:rPr lang="en-IN" sz="1600" b="1" dirty="0">
                <a:solidFill>
                  <a:srgbClr val="424242"/>
                </a:solidFill>
                <a:latin typeface="Segoe UI" panose="020B0502040204020203" pitchFamily="34" charset="0"/>
              </a:rPr>
              <a:t> March, 2023</a:t>
            </a:r>
            <a:endParaRPr lang="en-IN" sz="1600" b="1" dirty="0">
              <a:solidFill>
                <a:schemeClr val="tx1">
                  <a:lumMod val="75000"/>
                  <a:lumOff val="25000"/>
                </a:schemeClr>
              </a:solidFill>
              <a:latin typeface="Fjalla One" panose="02000506040000020004" pitchFamily="2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AF691A2-C913-2E63-E9BB-3D1DF9D0A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2D45C81-8914-9BA5-B874-4ACBAE699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549" y="6129876"/>
            <a:ext cx="1216024" cy="74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32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F48C8D-B3F4-1ABB-AF37-1EF4DB89AD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14" t="10424" r="17539"/>
          <a:stretch/>
        </p:blipFill>
        <p:spPr>
          <a:xfrm>
            <a:off x="3622727" y="-1251276"/>
            <a:ext cx="4820624" cy="85343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4FE4F2-EA97-C9DA-E791-0C92ECCDEB84}"/>
              </a:ext>
            </a:extLst>
          </p:cNvPr>
          <p:cNvSpPr txBox="1"/>
          <p:nvPr/>
        </p:nvSpPr>
        <p:spPr>
          <a:xfrm>
            <a:off x="1102193" y="2122367"/>
            <a:ext cx="61065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Bebas Neue" panose="020B0606020202050201" pitchFamily="34" charset="77"/>
              </a:rPr>
              <a:t>Meet </a:t>
            </a:r>
            <a:r>
              <a:rPr lang="en-US" sz="3600" b="1" dirty="0">
                <a:solidFill>
                  <a:srgbClr val="C00000"/>
                </a:solidFill>
                <a:latin typeface="Bebas Neue" panose="020B0606020202050201" pitchFamily="34" charset="77"/>
              </a:rPr>
              <a:t>Kyra</a:t>
            </a:r>
            <a:endParaRPr lang="en-US" sz="3600" dirty="0">
              <a:solidFill>
                <a:srgbClr val="C00000"/>
              </a:solidFill>
              <a:latin typeface="Bebas Neue" panose="020B0606020202050201" pitchFamily="34" charset="77"/>
            </a:endParaRPr>
          </a:p>
        </p:txBody>
      </p:sp>
      <p:pic>
        <p:nvPicPr>
          <p:cNvPr id="12" name="Picture 11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9C7D5F9-1756-2ED8-9267-F7776A33F2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14"/>
          <a:stretch/>
        </p:blipFill>
        <p:spPr>
          <a:xfrm>
            <a:off x="8443351" y="2524260"/>
            <a:ext cx="3220062" cy="24252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A09646-6B22-2880-E996-4A5F2918E581}"/>
              </a:ext>
            </a:extLst>
          </p:cNvPr>
          <p:cNvSpPr txBox="1"/>
          <p:nvPr/>
        </p:nvSpPr>
        <p:spPr>
          <a:xfrm>
            <a:off x="780831" y="3015906"/>
            <a:ext cx="334655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I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Fjalla One" panose="02000506040000020004" pitchFamily="2" charset="0"/>
              </a:rPr>
              <a:t>India’s First Virtual Influencer</a:t>
            </a:r>
          </a:p>
          <a:p>
            <a:pPr marL="285750" indent="-285750">
              <a:buFontTx/>
              <a:buChar char="-"/>
            </a:pPr>
            <a:endParaRPr lang="en-IN" dirty="0">
              <a:solidFill>
                <a:schemeClr val="tx1">
                  <a:lumMod val="75000"/>
                  <a:lumOff val="25000"/>
                </a:schemeClr>
              </a:solidFill>
              <a:latin typeface="Fjalla One" panose="0200050604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en-I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Fjalla One" panose="02000506040000020004" pitchFamily="2" charset="0"/>
              </a:rPr>
              <a:t>200,000+ Followers on Social Media</a:t>
            </a:r>
          </a:p>
          <a:p>
            <a:pPr marL="285750" indent="-285750">
              <a:buFontTx/>
              <a:buChar char="-"/>
            </a:pPr>
            <a:endParaRPr lang="en-IN" dirty="0">
              <a:solidFill>
                <a:schemeClr val="tx1">
                  <a:lumMod val="75000"/>
                  <a:lumOff val="25000"/>
                </a:schemeClr>
              </a:solidFill>
              <a:latin typeface="Fjalla One" panose="0200050604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en-IN" dirty="0">
                <a:solidFill>
                  <a:schemeClr val="tx1">
                    <a:lumMod val="75000"/>
                    <a:lumOff val="25000"/>
                  </a:schemeClr>
                </a:solidFill>
                <a:latin typeface="Fjalla One" panose="02000506040000020004" pitchFamily="2" charset="0"/>
              </a:rPr>
              <a:t>21 year old Metaverse Native.</a:t>
            </a:r>
          </a:p>
          <a:p>
            <a:pPr marL="285750" indent="-285750">
              <a:buFontTx/>
              <a:buChar char="-"/>
            </a:pPr>
            <a:endParaRPr lang="en-IN" sz="1800" dirty="0">
              <a:solidFill>
                <a:schemeClr val="tx1">
                  <a:lumMod val="75000"/>
                  <a:lumOff val="25000"/>
                </a:schemeClr>
              </a:solidFill>
              <a:latin typeface="Fjalla One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272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yellow dress&#10;&#10;Description automatically generated">
            <a:extLst>
              <a:ext uri="{FF2B5EF4-FFF2-40B4-BE49-F238E27FC236}">
                <a16:creationId xmlns:a16="http://schemas.microsoft.com/office/drawing/2014/main" id="{76DE5BA8-48CD-208A-4FEB-A8C4535847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69" t="2322" b="2322"/>
          <a:stretch/>
        </p:blipFill>
        <p:spPr>
          <a:xfrm>
            <a:off x="1074309" y="1407630"/>
            <a:ext cx="1261782" cy="2102970"/>
          </a:xfrm>
          <a:prstGeom prst="round2Same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DC8A61-F419-9FA8-B560-DA7E9699E602}"/>
              </a:ext>
            </a:extLst>
          </p:cNvPr>
          <p:cNvCxnSpPr>
            <a:cxnSpLocks/>
          </p:cNvCxnSpPr>
          <p:nvPr/>
        </p:nvCxnSpPr>
        <p:spPr>
          <a:xfrm>
            <a:off x="1705200" y="3665640"/>
            <a:ext cx="973694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1875286-D65A-178E-EEE1-74DB93F452BA}"/>
              </a:ext>
            </a:extLst>
          </p:cNvPr>
          <p:cNvSpPr txBox="1"/>
          <p:nvPr/>
        </p:nvSpPr>
        <p:spPr>
          <a:xfrm>
            <a:off x="1148381" y="3875200"/>
            <a:ext cx="1113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Fjalla One" panose="02000506040000020004" pitchFamily="2" charset="0"/>
              </a:rPr>
              <a:t>Jan 2022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825BA9-BBF8-5A40-C959-76AE1AB0F226}"/>
              </a:ext>
            </a:extLst>
          </p:cNvPr>
          <p:cNvSpPr txBox="1"/>
          <p:nvPr/>
        </p:nvSpPr>
        <p:spPr>
          <a:xfrm>
            <a:off x="3297400" y="3875257"/>
            <a:ext cx="1113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Fjalla One" panose="02000506040000020004" pitchFamily="2" charset="0"/>
              </a:rPr>
              <a:t>Jun 2022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4B4734-0066-E979-6A29-F0B435C53F8B}"/>
              </a:ext>
            </a:extLst>
          </p:cNvPr>
          <p:cNvSpPr txBox="1"/>
          <p:nvPr/>
        </p:nvSpPr>
        <p:spPr>
          <a:xfrm>
            <a:off x="5446419" y="3875257"/>
            <a:ext cx="1113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Fjalla One" panose="02000506040000020004" pitchFamily="2" charset="0"/>
              </a:rPr>
              <a:t>Dec 2022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C2F640-D058-0EF0-93E0-1017D9581D07}"/>
              </a:ext>
            </a:extLst>
          </p:cNvPr>
          <p:cNvSpPr txBox="1"/>
          <p:nvPr/>
        </p:nvSpPr>
        <p:spPr>
          <a:xfrm>
            <a:off x="7693431" y="3875200"/>
            <a:ext cx="1113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Fjalla One" panose="02000506040000020004" pitchFamily="2" charset="0"/>
              </a:rPr>
              <a:t>Jan 2023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D422E1-980B-F187-ADF0-3DCE647EAF2E}"/>
              </a:ext>
            </a:extLst>
          </p:cNvPr>
          <p:cNvSpPr txBox="1"/>
          <p:nvPr/>
        </p:nvSpPr>
        <p:spPr>
          <a:xfrm>
            <a:off x="9940444" y="3875257"/>
            <a:ext cx="1113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Fjalla One" panose="02000506040000020004" pitchFamily="2" charset="0"/>
              </a:rPr>
              <a:t>Jun 2023</a:t>
            </a:r>
            <a:endParaRPr lang="en-US" dirty="0"/>
          </a:p>
        </p:txBody>
      </p:sp>
      <p:pic>
        <p:nvPicPr>
          <p:cNvPr id="31" name="Picture 30" descr="A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A5054A7F-9BDA-80EB-A1E9-D4A14BE311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98" r="8894"/>
          <a:stretch/>
        </p:blipFill>
        <p:spPr>
          <a:xfrm>
            <a:off x="3189813" y="1379550"/>
            <a:ext cx="1278630" cy="2131050"/>
          </a:xfrm>
          <a:prstGeom prst="round2SameRect">
            <a:avLst/>
          </a:prstGeom>
        </p:spPr>
      </p:pic>
      <p:pic>
        <p:nvPicPr>
          <p:cNvPr id="35" name="Picture 34" descr="A picture containing person, wall, indoor, posing&#10;&#10;Description automatically generated">
            <a:extLst>
              <a:ext uri="{FF2B5EF4-FFF2-40B4-BE49-F238E27FC236}">
                <a16:creationId xmlns:a16="http://schemas.microsoft.com/office/drawing/2014/main" id="{7F42BFCE-CE2B-F65B-11E7-E1D0744C44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5322165" y="1407630"/>
            <a:ext cx="1278630" cy="2131050"/>
          </a:xfrm>
          <a:prstGeom prst="round2SameRect">
            <a:avLst/>
          </a:prstGeom>
        </p:spPr>
      </p:pic>
      <p:pic>
        <p:nvPicPr>
          <p:cNvPr id="37" name="Picture 36" descr="A person with dark hair&#10;&#10;Description automatically generated with low confidence">
            <a:extLst>
              <a:ext uri="{FF2B5EF4-FFF2-40B4-BE49-F238E27FC236}">
                <a16:creationId xmlns:a16="http://schemas.microsoft.com/office/drawing/2014/main" id="{7DEB0A7C-9DF6-4220-8B7E-D13C4E81B1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500" r="12500"/>
          <a:stretch/>
        </p:blipFill>
        <p:spPr>
          <a:xfrm>
            <a:off x="7570259" y="1379551"/>
            <a:ext cx="1295478" cy="2159130"/>
          </a:xfrm>
          <a:prstGeom prst="round2Same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22E821B6-6B36-0FDD-4E8F-56FEF080E690}"/>
              </a:ext>
            </a:extLst>
          </p:cNvPr>
          <p:cNvSpPr/>
          <p:nvPr/>
        </p:nvSpPr>
        <p:spPr>
          <a:xfrm>
            <a:off x="1637211" y="3577045"/>
            <a:ext cx="165463" cy="15893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744A35E-8539-4729-1F45-B958C939329C}"/>
              </a:ext>
            </a:extLst>
          </p:cNvPr>
          <p:cNvSpPr/>
          <p:nvPr/>
        </p:nvSpPr>
        <p:spPr>
          <a:xfrm>
            <a:off x="3771487" y="3577045"/>
            <a:ext cx="165463" cy="15893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719269C-ED76-DAA3-7E8C-217B5E293050}"/>
              </a:ext>
            </a:extLst>
          </p:cNvPr>
          <p:cNvSpPr/>
          <p:nvPr/>
        </p:nvSpPr>
        <p:spPr>
          <a:xfrm>
            <a:off x="5878748" y="3577045"/>
            <a:ext cx="165463" cy="15893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678F355-340E-7A2C-DC52-19355A0C0AB7}"/>
              </a:ext>
            </a:extLst>
          </p:cNvPr>
          <p:cNvSpPr/>
          <p:nvPr/>
        </p:nvSpPr>
        <p:spPr>
          <a:xfrm>
            <a:off x="8096528" y="3577045"/>
            <a:ext cx="165463" cy="15893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0A75FEC-C9D3-63C6-6E3D-8960DA86FCE2}"/>
              </a:ext>
            </a:extLst>
          </p:cNvPr>
          <p:cNvSpPr/>
          <p:nvPr/>
        </p:nvSpPr>
        <p:spPr>
          <a:xfrm>
            <a:off x="10331800" y="3577045"/>
            <a:ext cx="165463" cy="15893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 descr="A person in a sports uniform&#10;&#10;Description automatically generated with medium confidence">
            <a:extLst>
              <a:ext uri="{FF2B5EF4-FFF2-40B4-BE49-F238E27FC236}">
                <a16:creationId xmlns:a16="http://schemas.microsoft.com/office/drawing/2014/main" id="{F6AB53D0-6FC9-2A24-AAAC-2F0F805936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39" r="6639"/>
          <a:stretch/>
        </p:blipFill>
        <p:spPr>
          <a:xfrm>
            <a:off x="9678006" y="1379549"/>
            <a:ext cx="1295475" cy="2159125"/>
          </a:xfrm>
          <a:prstGeom prst="round2Same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B5E6A2C-177F-970F-E5A4-DA6452CC5740}"/>
              </a:ext>
            </a:extLst>
          </p:cNvPr>
          <p:cNvSpPr txBox="1"/>
          <p:nvPr/>
        </p:nvSpPr>
        <p:spPr>
          <a:xfrm>
            <a:off x="984544" y="4470158"/>
            <a:ext cx="163625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jalla One" panose="02000506040000020004" pitchFamily="2" charset="0"/>
              </a:rPr>
              <a:t>Kyra is launched as India’s first Virtual Influencer</a:t>
            </a:r>
          </a:p>
          <a:p>
            <a:r>
              <a:rPr lang="en-I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jalla One" panose="02000506040000020004" pitchFamily="2" charset="0"/>
              </a:rPr>
              <a:t>@</a:t>
            </a:r>
            <a:r>
              <a:rPr lang="en-I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jalla One" panose="02000506040000020004" pitchFamily="2" charset="0"/>
              </a:rPr>
              <a:t>kyraonig</a:t>
            </a:r>
            <a:r>
              <a:rPr lang="en-I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jalla One" panose="02000506040000020004" pitchFamily="2" charset="0"/>
              </a:rPr>
              <a:t> on Instagram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1676D91-6D1B-0F04-C4CB-8085F41A1507}"/>
              </a:ext>
            </a:extLst>
          </p:cNvPr>
          <p:cNvSpPr txBox="1"/>
          <p:nvPr/>
        </p:nvSpPr>
        <p:spPr>
          <a:xfrm>
            <a:off x="3118820" y="4470158"/>
            <a:ext cx="163625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jalla One" panose="02000506040000020004" pitchFamily="2" charset="0"/>
              </a:rPr>
              <a:t>Kyra crosses 100,000 followers on Instagram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668EBAF-52BB-4BDF-31BE-7542EEBD34B2}"/>
              </a:ext>
            </a:extLst>
          </p:cNvPr>
          <p:cNvSpPr txBox="1"/>
          <p:nvPr/>
        </p:nvSpPr>
        <p:spPr>
          <a:xfrm>
            <a:off x="5322165" y="4470158"/>
            <a:ext cx="163625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jalla One" panose="02000506040000020004" pitchFamily="2" charset="0"/>
              </a:rPr>
              <a:t>Kyra works with major brands and is featured on the cover of a travel magazine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FAB7156-5F17-3997-AB17-D322494DCA34}"/>
              </a:ext>
            </a:extLst>
          </p:cNvPr>
          <p:cNvSpPr txBox="1"/>
          <p:nvPr/>
        </p:nvSpPr>
        <p:spPr>
          <a:xfrm>
            <a:off x="7570259" y="4470158"/>
            <a:ext cx="163625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jalla One" panose="02000506040000020004" pitchFamily="2" charset="0"/>
              </a:rPr>
              <a:t>Sravya</a:t>
            </a:r>
            <a:r>
              <a:rPr lang="en-I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jalla One" panose="02000506040000020004" pitchFamily="2" charset="0"/>
              </a:rPr>
              <a:t> N, the first Virtual Human on LinkedIn is launched.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AECEECF-6D9F-E6E0-A142-715F185FBB47}"/>
              </a:ext>
            </a:extLst>
          </p:cNvPr>
          <p:cNvSpPr txBox="1"/>
          <p:nvPr/>
        </p:nvSpPr>
        <p:spPr>
          <a:xfrm>
            <a:off x="9659786" y="4470158"/>
            <a:ext cx="16362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jalla One" panose="02000506040000020004" pitchFamily="2" charset="0"/>
              </a:rPr>
              <a:t>Kyra’s music video, more virtual humans and AI powered content to come.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6481130-2B95-1123-DB50-451881E3036E}"/>
              </a:ext>
            </a:extLst>
          </p:cNvPr>
          <p:cNvSpPr txBox="1"/>
          <p:nvPr/>
        </p:nvSpPr>
        <p:spPr>
          <a:xfrm>
            <a:off x="244145" y="279947"/>
            <a:ext cx="61065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atin typeface="Bebas Neue" panose="020B0606020202050201" pitchFamily="34" charset="77"/>
              </a:rPr>
              <a:t>Kyra’s </a:t>
            </a:r>
            <a:r>
              <a:rPr lang="en-US" sz="3600" b="1" dirty="0">
                <a:solidFill>
                  <a:srgbClr val="C00000"/>
                </a:solidFill>
                <a:latin typeface="Bebas Neue" panose="020B0606020202050201" pitchFamily="34" charset="77"/>
              </a:rPr>
              <a:t>Journey</a:t>
            </a:r>
            <a:r>
              <a:rPr lang="en-US" sz="3600" b="1" dirty="0">
                <a:latin typeface="Bebas Neue" panose="020B0606020202050201" pitchFamily="34" charset="77"/>
              </a:rPr>
              <a:t> so far</a:t>
            </a:r>
            <a:endParaRPr lang="en-US" sz="3600" dirty="0">
              <a:latin typeface="Bebas Neue" panose="020B0606020202050201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07476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mera on a tripod next to a desk with a computer&#10;&#10;Description automatically generated with low confidence">
            <a:extLst>
              <a:ext uri="{FF2B5EF4-FFF2-40B4-BE49-F238E27FC236}">
                <a16:creationId xmlns:a16="http://schemas.microsoft.com/office/drawing/2014/main" id="{1A9CF280-A92B-4529-6E6A-D031D1CAE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5B52DC36-9D52-B18C-C2DC-04C50746F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937" y="1115978"/>
            <a:ext cx="4759355" cy="117094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Virtual</a:t>
            </a:r>
            <a:r>
              <a:rPr lang="en-US" sz="4000" dirty="0"/>
              <a:t> Influencers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47EEC4-B143-3C74-162A-4285C7460C51}"/>
              </a:ext>
            </a:extLst>
          </p:cNvPr>
          <p:cNvSpPr txBox="1"/>
          <p:nvPr/>
        </p:nvSpPr>
        <p:spPr>
          <a:xfrm>
            <a:off x="872455" y="2688622"/>
            <a:ext cx="341431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I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jalla One" panose="02000506040000020004" pitchFamily="2" charset="0"/>
              </a:rPr>
              <a:t>What?</a:t>
            </a:r>
          </a:p>
          <a:p>
            <a:r>
              <a:rPr lang="en-I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jalla One" panose="02000506040000020004" pitchFamily="2" charset="0"/>
              </a:rPr>
              <a:t>An interactive CGI character that exists in the virtual world</a:t>
            </a:r>
          </a:p>
          <a:p>
            <a:endParaRPr lang="en-IN" sz="2000" dirty="0">
              <a:solidFill>
                <a:schemeClr val="tx1">
                  <a:lumMod val="75000"/>
                  <a:lumOff val="25000"/>
                </a:schemeClr>
              </a:solidFill>
              <a:latin typeface="Fjalla One" panose="02000506040000020004" pitchFamily="2" charset="0"/>
            </a:endParaRPr>
          </a:p>
          <a:p>
            <a:pPr marL="285750" indent="-285750" algn="just">
              <a:buFontTx/>
              <a:buChar char="-"/>
            </a:pPr>
            <a:r>
              <a:rPr lang="en-I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jalla One" panose="02000506040000020004" pitchFamily="2" charset="0"/>
              </a:rPr>
              <a:t>How?</a:t>
            </a:r>
          </a:p>
          <a:p>
            <a:r>
              <a:rPr lang="en-I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jalla One" panose="02000506040000020004" pitchFamily="2" charset="0"/>
              </a:rPr>
              <a:t>3D + AI + SOCIAL TOOLS</a:t>
            </a:r>
            <a:br>
              <a:rPr lang="en-I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jalla One" panose="02000506040000020004" pitchFamily="2" charset="0"/>
              </a:rPr>
            </a:br>
            <a:endParaRPr lang="en-IN" sz="2000" dirty="0">
              <a:solidFill>
                <a:schemeClr val="tx1">
                  <a:lumMod val="75000"/>
                  <a:lumOff val="25000"/>
                </a:schemeClr>
              </a:solidFill>
              <a:latin typeface="Fjalla One" panose="0200050604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en-I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jalla One" panose="02000506040000020004" pitchFamily="2" charset="0"/>
              </a:rPr>
              <a:t>Why?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jalla One" panose="02000506040000020004" pitchFamily="2" charset="0"/>
              </a:rPr>
              <a:t>Tell stories in the metaverse age</a:t>
            </a:r>
            <a:endParaRPr lang="en-IN" sz="2000" dirty="0">
              <a:solidFill>
                <a:schemeClr val="tx1">
                  <a:lumMod val="75000"/>
                  <a:lumOff val="25000"/>
                </a:schemeClr>
              </a:solidFill>
              <a:latin typeface="Fjalla One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512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>
            <a:extLst>
              <a:ext uri="{FF2B5EF4-FFF2-40B4-BE49-F238E27FC236}">
                <a16:creationId xmlns:a16="http://schemas.microsoft.com/office/drawing/2014/main" id="{5B52DC36-9D52-B18C-C2DC-04C50746F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936" y="1678041"/>
            <a:ext cx="4759355" cy="1170947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Virtual</a:t>
            </a:r>
            <a:r>
              <a:rPr lang="en-US" sz="4000" dirty="0"/>
              <a:t> Influencers</a:t>
            </a:r>
            <a:br>
              <a:rPr lang="en-US" sz="4000" dirty="0"/>
            </a:br>
            <a:r>
              <a:rPr lang="en-US" sz="4000" dirty="0"/>
              <a:t>in the Metaverse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47EEC4-B143-3C74-162A-4285C7460C51}"/>
              </a:ext>
            </a:extLst>
          </p:cNvPr>
          <p:cNvSpPr txBox="1"/>
          <p:nvPr/>
        </p:nvSpPr>
        <p:spPr>
          <a:xfrm>
            <a:off x="872455" y="3242296"/>
            <a:ext cx="341431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I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jalla One" panose="02000506040000020004" pitchFamily="2" charset="0"/>
              </a:rPr>
              <a:t>Give life to the Metaverse</a:t>
            </a:r>
          </a:p>
          <a:p>
            <a:pPr marL="285750" indent="-285750">
              <a:buFontTx/>
              <a:buChar char="-"/>
            </a:pPr>
            <a:endParaRPr lang="en-IN" sz="2000" dirty="0">
              <a:solidFill>
                <a:schemeClr val="tx1">
                  <a:lumMod val="75000"/>
                  <a:lumOff val="25000"/>
                </a:schemeClr>
              </a:solidFill>
              <a:latin typeface="Fjalla One" panose="0200050604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en-I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jalla One" panose="02000506040000020004" pitchFamily="2" charset="0"/>
              </a:rPr>
              <a:t>NPCs of the Metaverse</a:t>
            </a:r>
          </a:p>
          <a:p>
            <a:pPr marL="285750" indent="-285750">
              <a:buFontTx/>
              <a:buChar char="-"/>
            </a:pPr>
            <a:endParaRPr lang="en-IN" sz="2000" dirty="0">
              <a:solidFill>
                <a:schemeClr val="tx1">
                  <a:lumMod val="75000"/>
                  <a:lumOff val="25000"/>
                </a:schemeClr>
              </a:solidFill>
              <a:latin typeface="Fjalla One" panose="0200050604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en-I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jalla One" panose="02000506040000020004" pitchFamily="2" charset="0"/>
              </a:rPr>
              <a:t>Entertain and Educate</a:t>
            </a:r>
          </a:p>
          <a:p>
            <a:pPr marL="285750" indent="-285750">
              <a:buFontTx/>
              <a:buChar char="-"/>
            </a:pPr>
            <a:endParaRPr lang="en-IN" sz="2000" dirty="0">
              <a:solidFill>
                <a:schemeClr val="tx1">
                  <a:lumMod val="75000"/>
                  <a:lumOff val="25000"/>
                </a:schemeClr>
              </a:solidFill>
              <a:latin typeface="Fjalla One" panose="02000506040000020004" pitchFamily="2" charset="0"/>
            </a:endParaRPr>
          </a:p>
          <a:p>
            <a:pPr marL="285750" indent="-285750">
              <a:buFontTx/>
              <a:buChar char="-"/>
            </a:pPr>
            <a:endParaRPr lang="en-IN" sz="2000" dirty="0">
              <a:solidFill>
                <a:schemeClr val="tx1">
                  <a:lumMod val="75000"/>
                  <a:lumOff val="25000"/>
                </a:schemeClr>
              </a:solidFill>
              <a:latin typeface="Fjalla One" panose="02000506040000020004" pitchFamily="2" charset="0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21172C54-B0D9-3601-1CBC-9D808DD81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75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976DC9-A537-D439-647A-B5618FD563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102" y="1082423"/>
            <a:ext cx="4759355" cy="1170947"/>
          </a:xfrm>
        </p:spPr>
        <p:txBody>
          <a:bodyPr>
            <a:normAutofit/>
          </a:bodyPr>
          <a:lstStyle/>
          <a:p>
            <a:r>
              <a:rPr lang="en-US" sz="4800" dirty="0"/>
              <a:t>WELCOME TO THE </a:t>
            </a:r>
            <a:r>
              <a:rPr lang="en-US" sz="4800" dirty="0">
                <a:solidFill>
                  <a:srgbClr val="C00000"/>
                </a:solidFill>
              </a:rPr>
              <a:t>FUTR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F6BBC4-D083-1E0B-498D-C762058F7227}"/>
              </a:ext>
            </a:extLst>
          </p:cNvPr>
          <p:cNvSpPr txBox="1"/>
          <p:nvPr/>
        </p:nvSpPr>
        <p:spPr>
          <a:xfrm>
            <a:off x="788567" y="2646455"/>
            <a:ext cx="341431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I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jalla One" panose="02000506040000020004" pitchFamily="2" charset="0"/>
              </a:rPr>
              <a:t>A universe of Interactive Virtual Humans.</a:t>
            </a:r>
          </a:p>
          <a:p>
            <a:pPr marL="285750" indent="-285750">
              <a:buFontTx/>
              <a:buChar char="-"/>
            </a:pPr>
            <a:endParaRPr lang="en-IN" sz="2000" dirty="0">
              <a:solidFill>
                <a:schemeClr val="tx1">
                  <a:lumMod val="75000"/>
                  <a:lumOff val="25000"/>
                </a:schemeClr>
              </a:solidFill>
              <a:latin typeface="Fjalla One" panose="02000506040000020004" pitchFamily="2" charset="0"/>
            </a:endParaRPr>
          </a:p>
          <a:p>
            <a:pPr marL="285750" indent="-285750" algn="just">
              <a:buFontTx/>
              <a:buChar char="-"/>
            </a:pPr>
            <a:r>
              <a:rPr lang="en-I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jalla One" panose="02000506040000020004" pitchFamily="2" charset="0"/>
              </a:rPr>
              <a:t>Influence, Entertain, Interact and Educate.</a:t>
            </a:r>
          </a:p>
          <a:p>
            <a:pPr marL="285750" indent="-285750">
              <a:buFontTx/>
              <a:buChar char="-"/>
            </a:pPr>
            <a:endParaRPr lang="en-IN" sz="2000" dirty="0">
              <a:solidFill>
                <a:schemeClr val="tx1">
                  <a:lumMod val="75000"/>
                  <a:lumOff val="25000"/>
                </a:schemeClr>
              </a:solidFill>
              <a:latin typeface="Fjalla One" panose="0200050604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en-I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jalla One" panose="02000506040000020004" pitchFamily="2" charset="0"/>
              </a:rPr>
              <a:t>Use Cutting edge Story-Telling, Design and Technology.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Fjalla One" panose="02000506040000020004" pitchFamily="2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C9B7125-01B9-DE63-A7DF-FE445B973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422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129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976DC9-A537-D439-647A-B5618FD563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102" y="1082423"/>
            <a:ext cx="4759355" cy="1170947"/>
          </a:xfrm>
        </p:spPr>
        <p:txBody>
          <a:bodyPr>
            <a:normAutofit/>
          </a:bodyPr>
          <a:lstStyle/>
          <a:p>
            <a:r>
              <a:rPr lang="en-US" sz="4800" dirty="0"/>
              <a:t>Ip </a:t>
            </a:r>
            <a:r>
              <a:rPr lang="en-US" sz="4800" dirty="0">
                <a:solidFill>
                  <a:srgbClr val="C00000"/>
                </a:solidFill>
              </a:rPr>
              <a:t>&amp;</a:t>
            </a:r>
            <a:r>
              <a:rPr lang="en-US" sz="4800" dirty="0"/>
              <a:t> Metaverse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F6BBC4-D083-1E0B-498D-C762058F7227}"/>
              </a:ext>
            </a:extLst>
          </p:cNvPr>
          <p:cNvSpPr txBox="1"/>
          <p:nvPr/>
        </p:nvSpPr>
        <p:spPr>
          <a:xfrm>
            <a:off x="823402" y="2489701"/>
            <a:ext cx="341431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I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jalla One" panose="02000506040000020004" pitchFamily="2" charset="0"/>
              </a:rPr>
              <a:t>How to protect Virtual Influencers IP in different Metaverses?</a:t>
            </a:r>
          </a:p>
          <a:p>
            <a:pPr marL="285750" indent="-285750">
              <a:buFontTx/>
              <a:buChar char="-"/>
            </a:pPr>
            <a:endParaRPr lang="en-IN" sz="2000" dirty="0">
              <a:solidFill>
                <a:schemeClr val="tx1">
                  <a:lumMod val="75000"/>
                  <a:lumOff val="25000"/>
                </a:schemeClr>
              </a:solidFill>
              <a:latin typeface="Fjalla One" panose="02000506040000020004" pitchFamily="2" charset="0"/>
            </a:endParaRPr>
          </a:p>
          <a:p>
            <a:pPr marL="285750" indent="-285750" algn="just">
              <a:buFontTx/>
              <a:buChar char="-"/>
            </a:pPr>
            <a:r>
              <a:rPr lang="en-I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jalla One" panose="02000506040000020004" pitchFamily="2" charset="0"/>
              </a:rPr>
              <a:t>How to transfer our legacy IP to the Metaverse?</a:t>
            </a:r>
          </a:p>
          <a:p>
            <a:pPr marL="285750" indent="-285750">
              <a:buFontTx/>
              <a:buChar char="-"/>
            </a:pPr>
            <a:endParaRPr lang="en-IN" sz="2000" dirty="0">
              <a:solidFill>
                <a:schemeClr val="tx1">
                  <a:lumMod val="75000"/>
                  <a:lumOff val="25000"/>
                </a:schemeClr>
              </a:solidFill>
              <a:latin typeface="Fjalla One" panose="0200050604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en-I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jalla One" panose="02000506040000020004" pitchFamily="2" charset="0"/>
              </a:rPr>
              <a:t>How to protect IP of the content that Virtual Influencers create?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Fjalla One" panose="02000506040000020004" pitchFamily="2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E29B13B-138E-85DF-C50B-32E12E924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170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976DC9-A537-D439-647A-B5618FD563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102" y="1082423"/>
            <a:ext cx="4759355" cy="1170947"/>
          </a:xfrm>
        </p:spPr>
        <p:txBody>
          <a:bodyPr>
            <a:normAutofit/>
          </a:bodyPr>
          <a:lstStyle/>
          <a:p>
            <a:r>
              <a:rPr lang="en-US" sz="4800" dirty="0"/>
              <a:t>Our </a:t>
            </a:r>
            <a:r>
              <a:rPr lang="en-US" sz="4800" dirty="0">
                <a:solidFill>
                  <a:srgbClr val="C00000"/>
                </a:solidFill>
              </a:rPr>
              <a:t>Suggestions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F6BBC4-D083-1E0B-498D-C762058F7227}"/>
              </a:ext>
            </a:extLst>
          </p:cNvPr>
          <p:cNvSpPr txBox="1"/>
          <p:nvPr/>
        </p:nvSpPr>
        <p:spPr>
          <a:xfrm>
            <a:off x="797276" y="2498409"/>
            <a:ext cx="3414318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I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jalla One" panose="02000506040000020004" pitchFamily="2" charset="0"/>
              </a:rPr>
              <a:t>Accessible and Ease of Use</a:t>
            </a:r>
          </a:p>
          <a:p>
            <a:pPr marL="285750" indent="-285750">
              <a:buFontTx/>
              <a:buChar char="-"/>
            </a:pPr>
            <a:endParaRPr lang="en-IN" sz="2000" dirty="0">
              <a:solidFill>
                <a:schemeClr val="tx1">
                  <a:lumMod val="75000"/>
                  <a:lumOff val="25000"/>
                </a:schemeClr>
              </a:solidFill>
              <a:latin typeface="Fjalla One" panose="0200050604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en-I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jalla One" panose="02000506040000020004" pitchFamily="2" charset="0"/>
              </a:rPr>
              <a:t>Decentralised Unique Metaverse Copyright</a:t>
            </a:r>
          </a:p>
          <a:p>
            <a:pPr marL="285750" indent="-285750">
              <a:buFontTx/>
              <a:buChar char="-"/>
            </a:pPr>
            <a:endParaRPr lang="en-IN" sz="2000" dirty="0">
              <a:solidFill>
                <a:schemeClr val="tx1">
                  <a:lumMod val="75000"/>
                  <a:lumOff val="25000"/>
                </a:schemeClr>
              </a:solidFill>
              <a:latin typeface="Fjalla One" panose="0200050604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en-I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jalla One" panose="02000506040000020004" pitchFamily="2" charset="0"/>
              </a:rPr>
              <a:t>IP Transfer process from Legacy to Metaverse platforms.</a:t>
            </a:r>
          </a:p>
          <a:p>
            <a:pPr marL="285750" indent="-285750">
              <a:buFontTx/>
              <a:buChar char="-"/>
            </a:pPr>
            <a:endParaRPr lang="en-IN" sz="2000" dirty="0">
              <a:solidFill>
                <a:schemeClr val="tx1">
                  <a:lumMod val="75000"/>
                  <a:lumOff val="25000"/>
                </a:schemeClr>
              </a:solidFill>
              <a:latin typeface="Fjalla One" panose="02000506040000020004" pitchFamily="2" charset="0"/>
            </a:endParaRPr>
          </a:p>
          <a:p>
            <a:pPr marL="285750" indent="-285750">
              <a:buFontTx/>
              <a:buChar char="-"/>
            </a:pPr>
            <a:endParaRPr lang="en-IN" sz="2000" dirty="0">
              <a:solidFill>
                <a:schemeClr val="tx1">
                  <a:lumMod val="75000"/>
                  <a:lumOff val="25000"/>
                </a:schemeClr>
              </a:solidFill>
              <a:latin typeface="Fjalla One" panose="02000506040000020004" pitchFamily="2" charset="0"/>
            </a:endParaRPr>
          </a:p>
          <a:p>
            <a:pPr marL="285750" indent="-285750">
              <a:buFontTx/>
              <a:buChar char="-"/>
            </a:pPr>
            <a:endParaRPr lang="en-IN" sz="2000" dirty="0">
              <a:solidFill>
                <a:schemeClr val="tx1">
                  <a:lumMod val="75000"/>
                  <a:lumOff val="25000"/>
                </a:schemeClr>
              </a:solidFill>
              <a:latin typeface="Fjalla One" panose="02000506040000020004" pitchFamily="2" charset="0"/>
            </a:endParaRPr>
          </a:p>
          <a:p>
            <a:pPr marL="285750" indent="-285750">
              <a:buFontTx/>
              <a:buChar char="-"/>
            </a:pPr>
            <a:endParaRPr lang="en-IN" sz="2000" dirty="0">
              <a:solidFill>
                <a:schemeClr val="tx1">
                  <a:lumMod val="75000"/>
                  <a:lumOff val="25000"/>
                </a:schemeClr>
              </a:solidFill>
              <a:latin typeface="Fjalla One" panose="02000506040000020004" pitchFamily="2" charset="0"/>
            </a:endParaRPr>
          </a:p>
          <a:p>
            <a:pPr marL="285750" indent="-285750">
              <a:buFontTx/>
              <a:buChar char="-"/>
            </a:pPr>
            <a:endParaRPr lang="en-IN" sz="2000" dirty="0">
              <a:solidFill>
                <a:schemeClr val="tx1">
                  <a:lumMod val="75000"/>
                  <a:lumOff val="25000"/>
                </a:schemeClr>
              </a:solidFill>
              <a:latin typeface="Fjalla One" panose="02000506040000020004" pitchFamily="2" charset="0"/>
            </a:endParaRPr>
          </a:p>
          <a:p>
            <a:pPr marL="285750" indent="-285750">
              <a:buFontTx/>
              <a:buChar char="-"/>
            </a:pPr>
            <a:endParaRPr lang="en-IN" sz="2000" dirty="0">
              <a:solidFill>
                <a:schemeClr val="tx1">
                  <a:lumMod val="75000"/>
                  <a:lumOff val="25000"/>
                </a:schemeClr>
              </a:solidFill>
              <a:latin typeface="Fjalla One" panose="02000506040000020004" pitchFamily="2" charset="0"/>
            </a:endParaRPr>
          </a:p>
          <a:p>
            <a:pPr marL="285750" indent="-285750">
              <a:buFontTx/>
              <a:buChar char="-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Fjalla One" panose="02000506040000020004" pitchFamily="2" charset="0"/>
            </a:endParaRP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52D0192C-F40B-AEDB-9F81-CA10B9D21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91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>
            <a:extLst>
              <a:ext uri="{FF2B5EF4-FFF2-40B4-BE49-F238E27FC236}">
                <a16:creationId xmlns:a16="http://schemas.microsoft.com/office/drawing/2014/main" id="{5B52DC36-9D52-B18C-C2DC-04C50746F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06806" y="4402254"/>
            <a:ext cx="4759355" cy="1170947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WIPO </a:t>
            </a:r>
            <a:r>
              <a:rPr lang="en-US" sz="4000" dirty="0"/>
              <a:t>Conversation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47EEC4-B143-3C74-162A-4285C7460C51}"/>
              </a:ext>
            </a:extLst>
          </p:cNvPr>
          <p:cNvSpPr txBox="1"/>
          <p:nvPr/>
        </p:nvSpPr>
        <p:spPr>
          <a:xfrm>
            <a:off x="124436" y="5498934"/>
            <a:ext cx="341431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b="1" i="0" dirty="0">
                <a:solidFill>
                  <a:srgbClr val="424242"/>
                </a:solidFill>
                <a:effectLst/>
                <a:latin typeface="Segoe UI" panose="020B0502040204020203" pitchFamily="34" charset="0"/>
              </a:rPr>
              <a:t>Thank you</a:t>
            </a:r>
          </a:p>
          <a:p>
            <a:r>
              <a:rPr lang="en-IN" sz="2000" b="1" dirty="0">
                <a:solidFill>
                  <a:srgbClr val="424242"/>
                </a:solidFill>
                <a:latin typeface="Segoe UI" panose="020B0502040204020203" pitchFamily="34" charset="0"/>
              </a:rPr>
              <a:t>Himanshu Goel</a:t>
            </a:r>
          </a:p>
          <a:p>
            <a:endParaRPr lang="en-IN" sz="2000" b="1" dirty="0">
              <a:solidFill>
                <a:srgbClr val="424242"/>
              </a:solidFill>
              <a:latin typeface="Segoe UI" panose="020B0502040204020203" pitchFamily="34" charset="0"/>
            </a:endParaRPr>
          </a:p>
          <a:p>
            <a:r>
              <a:rPr lang="en-IN" sz="2000" b="1" i="0" dirty="0" err="1">
                <a:solidFill>
                  <a:srgbClr val="424242"/>
                </a:solidFill>
                <a:effectLst/>
                <a:latin typeface="Segoe UI" panose="020B0502040204020203" pitchFamily="34" charset="0"/>
              </a:rPr>
              <a:t>Himanshu@futrstudios.in</a:t>
            </a:r>
            <a:endParaRPr lang="en-IN" sz="2000" b="1" i="0" dirty="0">
              <a:solidFill>
                <a:srgbClr val="424242"/>
              </a:solidFill>
              <a:effectLst/>
              <a:latin typeface="Segoe UI" panose="020B0502040204020203" pitchFamily="34" charset="0"/>
            </a:endParaRPr>
          </a:p>
          <a:p>
            <a:endParaRPr lang="en-IN" sz="2000" b="1" dirty="0">
              <a:solidFill>
                <a:srgbClr val="424242"/>
              </a:solidFill>
              <a:latin typeface="Segoe UI" panose="020B0502040204020203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AF691A2-C913-2E63-E9BB-3D1DF9D0A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2D45C81-8914-9BA5-B874-4ACBAE699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549" y="6129876"/>
            <a:ext cx="1216024" cy="748990"/>
          </a:xfrm>
          <a:prstGeom prst="rect">
            <a:avLst/>
          </a:prstGeom>
        </p:spPr>
      </p:pic>
      <p:pic>
        <p:nvPicPr>
          <p:cNvPr id="12290" name="Picture 2" descr="Linkedin - Free social media icons">
            <a:extLst>
              <a:ext uri="{FF2B5EF4-FFF2-40B4-BE49-F238E27FC236}">
                <a16:creationId xmlns:a16="http://schemas.microsoft.com/office/drawing/2014/main" id="{0980EF82-E3FA-60EA-FEC2-1EC784B05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16" y="5857008"/>
            <a:ext cx="272868" cy="27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359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13396</TotalTime>
  <Words>254</Words>
  <Application>Microsoft Macintosh PowerPoint</Application>
  <PresentationFormat>Widescreen</PresentationFormat>
  <Paragraphs>73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Bebas Neue</vt:lpstr>
      <vt:lpstr>Calibri</vt:lpstr>
      <vt:lpstr>Fjalla One</vt:lpstr>
      <vt:lpstr>Segoe UI</vt:lpstr>
      <vt:lpstr>Office Theme 2013 - 2022</vt:lpstr>
      <vt:lpstr>WIPO Conversation</vt:lpstr>
      <vt:lpstr>PowerPoint Presentation</vt:lpstr>
      <vt:lpstr>PowerPoint Presentation</vt:lpstr>
      <vt:lpstr>Virtual Influencers</vt:lpstr>
      <vt:lpstr>Virtual Influencers in the Metaverse</vt:lpstr>
      <vt:lpstr>WELCOME TO THE FUTR</vt:lpstr>
      <vt:lpstr>Ip &amp; Metaverse</vt:lpstr>
      <vt:lpstr>Our Suggestions</vt:lpstr>
      <vt:lpstr>WIPO Conversation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FUTR</dc:title>
  <dc:creator>George Tharian</dc:creator>
  <cp:lastModifiedBy>Himanshu Goel</cp:lastModifiedBy>
  <cp:revision>14</cp:revision>
  <dcterms:created xsi:type="dcterms:W3CDTF">2022-12-23T11:00:07Z</dcterms:created>
  <dcterms:modified xsi:type="dcterms:W3CDTF">2023-03-28T10:59:35Z</dcterms:modified>
</cp:coreProperties>
</file>