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2" r:id="rId13"/>
  </p:sldIdLst>
  <p:sldSz cx="9144000" cy="5143500" type="screen16x9"/>
  <p:notesSz cx="6858000" cy="9144000"/>
  <p:embeddedFontLst>
    <p:embeddedFont>
      <p:font typeface="Kanit" pitchFamily="2" charset="-34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f22619a17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5f22619a17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04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93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5af7e6d3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85af7e6d3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82a64963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82a649636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45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93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86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85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279092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8f279092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8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78983"/>
          <a:stretch/>
        </p:blipFill>
        <p:spPr>
          <a:xfrm>
            <a:off x="5868100" y="0"/>
            <a:ext cx="32758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46475" y="2165375"/>
            <a:ext cx="5801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6A32F4D2-3206-40C5-4561-B3CCF40F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4764"/>
            <a:ext cx="7772400" cy="48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9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62135"/>
          <a:stretch/>
        </p:blipFill>
        <p:spPr>
          <a:xfrm>
            <a:off x="0" y="4417625"/>
            <a:ext cx="9143998" cy="7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11699" y="250856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Looking ahead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1B978-5164-E961-9F1C-A7329A865D2A}"/>
              </a:ext>
            </a:extLst>
          </p:cNvPr>
          <p:cNvSpPr txBox="1"/>
          <p:nvPr/>
        </p:nvSpPr>
        <p:spPr>
          <a:xfrm>
            <a:off x="502024" y="922326"/>
            <a:ext cx="8330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AI creations and IP</a:t>
            </a:r>
          </a:p>
          <a:p>
            <a:r>
              <a:rPr lang="en-US" sz="1800" dirty="0"/>
              <a:t>- AI tools to for in-game characters, assets, maps, music </a:t>
            </a:r>
            <a:r>
              <a:rPr lang="en-US" sz="1800" dirty="0" err="1"/>
              <a:t>etc</a:t>
            </a:r>
            <a:br>
              <a:rPr lang="en-US" sz="1800" dirty="0"/>
            </a:br>
            <a:r>
              <a:rPr lang="en-US" sz="1800" dirty="0"/>
              <a:t>- US Copyright office on human authorship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Community ownership of IP</a:t>
            </a:r>
          </a:p>
          <a:p>
            <a:r>
              <a:rPr lang="en-US" sz="1800" dirty="0"/>
              <a:t>- Decentralized Autonomous Organizations (DAOs) – media DAOs; service DAOs </a:t>
            </a:r>
            <a:r>
              <a:rPr lang="en-US" sz="1800" dirty="0" err="1"/>
              <a:t>etc</a:t>
            </a:r>
            <a:endParaRPr lang="en-US" sz="1800" dirty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Smart contract standards for digital rights management</a:t>
            </a:r>
          </a:p>
          <a:p>
            <a:r>
              <a:rPr lang="en-US" sz="1800" dirty="0"/>
              <a:t>- Enable rights holders to monetize their IP better – leasing, streaming royalties</a:t>
            </a:r>
          </a:p>
          <a:p>
            <a:r>
              <a:rPr lang="en-US" sz="1800" dirty="0"/>
              <a:t>- How different from traditional software standards – trustless &amp; immutable; fully open source; plug-and-play with blockchain infra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641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l="78983"/>
          <a:stretch/>
        </p:blipFill>
        <p:spPr>
          <a:xfrm>
            <a:off x="3" y="0"/>
            <a:ext cx="9143997" cy="540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4700" y="4694646"/>
            <a:ext cx="839476" cy="3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311699" y="1755157"/>
            <a:ext cx="8520600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6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Payment rails for Web3</a:t>
            </a:r>
            <a:endParaRPr sz="26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2600" b="1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6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viraj@poko.fund</a:t>
            </a:r>
            <a:endParaRPr sz="2600" b="1" i="0" u="none" strike="noStrike" cap="none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78983"/>
          <a:stretch/>
        </p:blipFill>
        <p:spPr>
          <a:xfrm>
            <a:off x="3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4700" y="4694646"/>
            <a:ext cx="839476" cy="3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11699" y="1755157"/>
            <a:ext cx="852060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600"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Fiat payment rails for metaverses &amp; web3 games to onboard the next 2B+ users</a:t>
            </a:r>
            <a:endParaRPr sz="2600" b="1" i="0" u="none" strike="noStrike" cap="none" dirty="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62135"/>
          <a:stretch/>
        </p:blipFill>
        <p:spPr>
          <a:xfrm>
            <a:off x="0" y="4417625"/>
            <a:ext cx="9143998" cy="7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11699" y="250856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2EA68-5656-34A4-6CFF-5620B8B15681}"/>
              </a:ext>
            </a:extLst>
          </p:cNvPr>
          <p:cNvSpPr txBox="1"/>
          <p:nvPr/>
        </p:nvSpPr>
        <p:spPr>
          <a:xfrm>
            <a:off x="1255058" y="1278304"/>
            <a:ext cx="6364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Metaverses are a huge opportunity for creative freedom but bring with them unique challenges for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 classes of IP issues – </a:t>
            </a:r>
            <a:r>
              <a:rPr lang="en-US" sz="1800" dirty="0" err="1"/>
              <a:t>i</a:t>
            </a:r>
            <a:r>
              <a:rPr lang="en-US" sz="1800" dirty="0"/>
              <a:t>. Brands – leveraging &amp; licensing their IP; ii. Users – protecting IP created through metaverse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Public versus private regulation – finding the right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62135"/>
          <a:stretch/>
        </p:blipFill>
        <p:spPr>
          <a:xfrm>
            <a:off x="0" y="4417625"/>
            <a:ext cx="9143998" cy="7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11699" y="250856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Typology of metaverses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2EA68-5656-34A4-6CFF-5620B8B15681}"/>
              </a:ext>
            </a:extLst>
          </p:cNvPr>
          <p:cNvSpPr txBox="1"/>
          <p:nvPr/>
        </p:nvSpPr>
        <p:spPr>
          <a:xfrm>
            <a:off x="6201300" y="1714643"/>
            <a:ext cx="2412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spectrums</a:t>
            </a:r>
          </a:p>
          <a:p>
            <a:endParaRPr lang="en-US" sz="1800" dirty="0"/>
          </a:p>
          <a:p>
            <a:r>
              <a:rPr lang="en-US" sz="1800" dirty="0"/>
              <a:t>1. Open versus closed</a:t>
            </a:r>
          </a:p>
          <a:p>
            <a:endParaRPr lang="en-US" sz="1800" dirty="0"/>
          </a:p>
          <a:p>
            <a:r>
              <a:rPr lang="en-US" sz="1800" dirty="0"/>
              <a:t>2. Centralized versus decentralized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62816-DC52-9621-E00C-18E17B069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20" y="1042988"/>
            <a:ext cx="5463176" cy="3374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41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62135"/>
          <a:stretch/>
        </p:blipFill>
        <p:spPr>
          <a:xfrm>
            <a:off x="0" y="4417625"/>
            <a:ext cx="9143998" cy="7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11699" y="250856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Some way off from the ’true’ metaverse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2EA68-5656-34A4-6CFF-5620B8B15681}"/>
              </a:ext>
            </a:extLst>
          </p:cNvPr>
          <p:cNvSpPr txBox="1"/>
          <p:nvPr/>
        </p:nvSpPr>
        <p:spPr>
          <a:xfrm>
            <a:off x="1326775" y="1448365"/>
            <a:ext cx="63649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Today’s metaverses largely 2D; lack immersive-ness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Two elements to mainstreamed adoption</a:t>
            </a: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1. Making metaverses more immersive, realistic &amp; fun</a:t>
            </a:r>
            <a:br>
              <a:rPr lang="en-US" sz="1900" dirty="0"/>
            </a:br>
            <a:r>
              <a:rPr lang="en-US" sz="1900" dirty="0"/>
              <a:t>2. Easing onboarding and improving accessibility</a:t>
            </a:r>
          </a:p>
        </p:txBody>
      </p:sp>
    </p:spTree>
    <p:extLst>
      <p:ext uri="{BB962C8B-B14F-4D97-AF65-F5344CB8AC3E}">
        <p14:creationId xmlns:p14="http://schemas.microsoft.com/office/powerpoint/2010/main" val="51144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62135"/>
          <a:stretch/>
        </p:blipFill>
        <p:spPr>
          <a:xfrm>
            <a:off x="0" y="4417625"/>
            <a:ext cx="9143998" cy="7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419275" y="374114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The metaverse and its IP implications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1B978-5164-E961-9F1C-A7329A865D2A}"/>
              </a:ext>
            </a:extLst>
          </p:cNvPr>
          <p:cNvSpPr txBox="1"/>
          <p:nvPr/>
        </p:nvSpPr>
        <p:spPr>
          <a:xfrm>
            <a:off x="1738422" y="1711841"/>
            <a:ext cx="566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Brands and ‘immersive commerce’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User generated content and the incoming creative tsunami</a:t>
            </a:r>
          </a:p>
        </p:txBody>
      </p:sp>
    </p:spTree>
    <p:extLst>
      <p:ext uri="{BB962C8B-B14F-4D97-AF65-F5344CB8AC3E}">
        <p14:creationId xmlns:p14="http://schemas.microsoft.com/office/powerpoint/2010/main" val="184357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E7E7CCE-A227-10E8-AA2E-F986E8C3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6" y="1123937"/>
            <a:ext cx="8598488" cy="4019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B0872-737F-6D81-9CCC-7BBB145F1539}"/>
              </a:ext>
            </a:extLst>
          </p:cNvPr>
          <p:cNvSpPr txBox="1"/>
          <p:nvPr/>
        </p:nvSpPr>
        <p:spPr>
          <a:xfrm>
            <a:off x="416681" y="223284"/>
            <a:ext cx="83106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1. NVIDIA Omniverse </a:t>
            </a:r>
          </a:p>
          <a:p>
            <a:r>
              <a:rPr lang="en-US" sz="1500" dirty="0">
                <a:latin typeface="+mj-lt"/>
                <a:ea typeface="Calibri" panose="020F0502020204030204" pitchFamily="34" charset="0"/>
              </a:rPr>
              <a:t>- </a:t>
            </a:r>
            <a:r>
              <a:rPr lang="en-IN" sz="1500" dirty="0">
                <a:effectLst/>
                <a:latin typeface="+mj-lt"/>
                <a:ea typeface="Calibri" panose="020F0502020204030204" pitchFamily="34" charset="0"/>
              </a:rPr>
              <a:t>For engineers/architects </a:t>
            </a:r>
            <a:r>
              <a:rPr lang="en-IN" sz="1500" dirty="0">
                <a:latin typeface="+mj-lt"/>
                <a:ea typeface="Calibri" panose="020F0502020204030204" pitchFamily="34" charset="0"/>
              </a:rPr>
              <a:t>and for the </a:t>
            </a:r>
            <a:r>
              <a:rPr lang="en-IN" sz="1500" dirty="0">
                <a:effectLst/>
                <a:latin typeface="+mj-lt"/>
                <a:ea typeface="Calibri" panose="020F0502020204030204" pitchFamily="34" charset="0"/>
              </a:rPr>
              <a:t>industrial/production/manufacturing sectors.</a:t>
            </a:r>
            <a:br>
              <a:rPr lang="en-IN" sz="15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IN" sz="1500" dirty="0">
                <a:effectLst/>
                <a:latin typeface="+mj-lt"/>
                <a:ea typeface="Calibri" panose="020F0502020204030204" pitchFamily="34" charset="0"/>
              </a:rPr>
              <a:t>- Traditional approach of IP registration and protection probably more appropriate?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84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CA4B1B4-69DA-CA8E-E08D-5AA61EBF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6" y="446567"/>
            <a:ext cx="8350103" cy="46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9B0872-737F-6D81-9CCC-7BBB145F1539}"/>
              </a:ext>
            </a:extLst>
          </p:cNvPr>
          <p:cNvSpPr txBox="1"/>
          <p:nvPr/>
        </p:nvSpPr>
        <p:spPr>
          <a:xfrm>
            <a:off x="416680" y="74428"/>
            <a:ext cx="84494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j-lt"/>
              </a:rPr>
              <a:t>2. Metaverse specific tools to design digital assets/experiences</a:t>
            </a:r>
          </a:p>
          <a:p>
            <a:r>
              <a:rPr lang="en-US" sz="1500" dirty="0">
                <a:latin typeface="+mj-lt"/>
              </a:rPr>
              <a:t>- For game developers, designers, gamers etc. to create digital assets and gamified experiences</a:t>
            </a:r>
          </a:p>
          <a:p>
            <a:r>
              <a:rPr lang="en-US" sz="1500" dirty="0">
                <a:latin typeface="+mj-lt"/>
              </a:rPr>
              <a:t>- Private regulation more appropriate? 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CAFA2E1F-8159-366F-F0E0-A37F73A3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39601"/>
            <a:ext cx="7772400" cy="42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78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306</Words>
  <Application>Microsoft Macintosh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Kanit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Viraj Ananth</cp:lastModifiedBy>
  <cp:revision>19</cp:revision>
  <dcterms:modified xsi:type="dcterms:W3CDTF">2023-03-29T05:18:03Z</dcterms:modified>
</cp:coreProperties>
</file>