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FFFF66"/>
    <a:srgbClr val="00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105487C2-5CBF-4F87-9B9F-1193888E1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7F63CFA9-B754-4A9A-B10E-35B0756DE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256F3-04C7-409F-B1B1-331A8E6E9EF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ChangeArrowheads="1"/>
          </p:cNvSpPr>
          <p:nvPr/>
        </p:nvSpPr>
        <p:spPr bwMode="auto">
          <a:xfrm>
            <a:off x="971550" y="4941888"/>
            <a:ext cx="7777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CH" sz="1800">
                <a:solidFill>
                  <a:srgbClr val="3399FF"/>
                </a:solidFill>
              </a:rPr>
              <a:t>IAOD Evaluation Seminar</a:t>
            </a:r>
            <a:r>
              <a:rPr lang="en-US" sz="1800">
                <a:solidFill>
                  <a:srgbClr val="3399FF"/>
                </a:solidFill>
              </a:rPr>
              <a:t>: </a:t>
            </a:r>
            <a:br>
              <a:rPr lang="en-US" sz="1800">
                <a:solidFill>
                  <a:srgbClr val="3399FF"/>
                </a:solidFill>
              </a:rPr>
            </a:br>
            <a:r>
              <a:rPr lang="en-US" sz="1800">
                <a:solidFill>
                  <a:srgbClr val="3399FF"/>
                </a:solidFill>
              </a:rPr>
              <a:t>“Demystifying Evaluation in WIPO – 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3399FF"/>
                </a:solidFill>
              </a:rPr>
              <a:t>Best Practices from Initial Evaluations”</a:t>
            </a:r>
          </a:p>
        </p:txBody>
      </p:sp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5651500" y="5300663"/>
            <a:ext cx="21478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endParaRPr lang="en-US" sz="1300">
              <a:solidFill>
                <a:srgbClr val="0066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Geneva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fr-CH" sz="130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November, 8 2012</a:t>
            </a:r>
            <a:endParaRPr lang="en-US" sz="130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971550" y="2997200"/>
            <a:ext cx="7392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b="1">
                <a:solidFill>
                  <a:srgbClr val="00408C"/>
                </a:solidFill>
                <a:ea typeface="ヒラギノ角ゴ Pro W3"/>
                <a:cs typeface="ヒラギノ角ゴ Pro W3"/>
              </a:rPr>
              <a:t>Demystifying Evaluation in WIPO:</a:t>
            </a:r>
            <a:r>
              <a:rPr lang="fr-CH">
                <a:solidFill>
                  <a:srgbClr val="00408C"/>
                </a:solidFill>
                <a:ea typeface="ヒラギノ角ゴ Pro W3"/>
                <a:cs typeface="ヒラギノ角ゴ Pro W3"/>
              </a:rPr>
              <a:t> </a:t>
            </a:r>
          </a:p>
          <a:p>
            <a:r>
              <a:rPr lang="fr-CH" b="1">
                <a:solidFill>
                  <a:srgbClr val="00408C"/>
                </a:solidFill>
                <a:ea typeface="ヒラギノ角ゴ Pro W3"/>
                <a:cs typeface="ヒラギノ角ゴ Pro W3"/>
              </a:rPr>
              <a:t>MY EXPECTATIONS OF EVALUATION IN WIPO</a:t>
            </a:r>
            <a:endParaRPr lang="fr-CH" sz="1800" b="1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endParaRPr lang="fr-CH" sz="2000" b="1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r>
              <a:rPr lang="fr-CH" sz="2000" b="1">
                <a:solidFill>
                  <a:srgbClr val="00408C"/>
                </a:solidFill>
                <a:ea typeface="ヒラギノ角ゴ Pro W3"/>
                <a:cs typeface="ヒラギノ角ゴ Pro W3"/>
              </a:rPr>
              <a:t>Kjell Larsson</a:t>
            </a:r>
          </a:p>
          <a:p>
            <a:r>
              <a:rPr lang="fr-CH" sz="2000" b="1">
                <a:solidFill>
                  <a:srgbClr val="00408C"/>
                </a:solidFill>
                <a:ea typeface="ヒラギノ角ゴ Pro W3"/>
                <a:cs typeface="ヒラギノ角ゴ Pro W3"/>
              </a:rPr>
              <a:t>WIPO IAOC</a:t>
            </a:r>
            <a:endParaRPr lang="en-US" sz="2000" b="1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H" sz="3200" smtClean="0">
                <a:cs typeface="Arial" charset="0"/>
              </a:rPr>
              <a:t/>
            </a:r>
            <a:br>
              <a:rPr lang="fr-CH" sz="3200" smtClean="0">
                <a:cs typeface="Arial" charset="0"/>
              </a:rPr>
            </a:br>
            <a:r>
              <a:rPr lang="fr-CH" sz="3200" smtClean="0">
                <a:cs typeface="Arial" charset="0"/>
              </a:rPr>
              <a:t/>
            </a:r>
            <a:br>
              <a:rPr lang="fr-CH" sz="3200" smtClean="0">
                <a:cs typeface="Arial" charset="0"/>
              </a:rPr>
            </a:br>
            <a:r>
              <a:rPr lang="fr-CH" sz="3200" smtClean="0">
                <a:cs typeface="Arial" charset="0"/>
              </a:rPr>
              <a:t/>
            </a:r>
            <a:br>
              <a:rPr lang="fr-CH" sz="3200" smtClean="0">
                <a:cs typeface="Arial" charset="0"/>
              </a:rPr>
            </a:br>
            <a:r>
              <a:rPr lang="fr-CH" sz="3200" smtClean="0">
                <a:cs typeface="Arial" charset="0"/>
              </a:rPr>
              <a:t/>
            </a:r>
            <a:br>
              <a:rPr lang="fr-CH" sz="3200" smtClean="0">
                <a:cs typeface="Arial" charset="0"/>
              </a:rPr>
            </a:br>
            <a:r>
              <a:rPr lang="fr-CH" sz="3200" smtClean="0">
                <a:cs typeface="Arial" charset="0"/>
              </a:rPr>
              <a:t>Evaluation </a:t>
            </a:r>
            <a:r>
              <a:rPr lang="en-US" sz="3200" smtClean="0">
                <a:cs typeface="Arial" charset="0"/>
              </a:rPr>
              <a:t>Experience</a:t>
            </a:r>
            <a:r>
              <a:rPr lang="fr-CH" sz="3200" smtClean="0">
                <a:cs typeface="Arial" charset="0"/>
              </a:rPr>
              <a:t> </a:t>
            </a:r>
            <a:br>
              <a:rPr lang="fr-CH" sz="3200" smtClean="0">
                <a:cs typeface="Arial" charset="0"/>
              </a:rPr>
            </a:br>
            <a:endParaRPr lang="en-US" sz="3200" smtClean="0">
              <a:cs typeface="Arial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73313"/>
            <a:ext cx="8435975" cy="4352925"/>
          </a:xfrm>
        </p:spPr>
        <p:txBody>
          <a:bodyPr/>
          <a:lstStyle/>
          <a:p>
            <a:r>
              <a:rPr lang="en-GB" sz="2000" smtClean="0"/>
              <a:t>Participated in/responsible for evaluations commissioned by SE National Audit Office, Government, Parliament, Counties and OECD</a:t>
            </a:r>
          </a:p>
          <a:p>
            <a:r>
              <a:rPr lang="en-GB" sz="2000" smtClean="0"/>
              <a:t>Main sectors: Education and Research, Industrial and Regional Development, Energy, Water management, Forestry, Environment, </a:t>
            </a:r>
            <a:br>
              <a:rPr lang="en-GB" sz="2000" smtClean="0"/>
            </a:br>
            <a:r>
              <a:rPr lang="en-GB" sz="2000" smtClean="0"/>
              <a:t>IT development and Maintenance, Governance and Effectiveness of Public Organisations partly/fully State owned</a:t>
            </a:r>
          </a:p>
          <a:p>
            <a:r>
              <a:rPr lang="en-GB" sz="2000" smtClean="0"/>
              <a:t>Teacher in Evaluation (Uppsala University)</a:t>
            </a:r>
          </a:p>
          <a:p>
            <a:r>
              <a:rPr lang="en-GB" sz="2000" smtClean="0"/>
              <a:t>Institutional Capacity Building in Central and Eastern Europe (OECD/SIGMA, European Commission)</a:t>
            </a:r>
          </a:p>
          <a:p>
            <a:r>
              <a:rPr lang="en-GB" sz="2000" smtClean="0"/>
              <a:t>Evaluation of Anti-Fraud and Corruption Programs and Institutions (European Commission/OLAF) 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>Expectations (1)</a:t>
            </a:r>
            <a:endParaRPr lang="en-US" sz="3200" smtClean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73325"/>
            <a:ext cx="8229600" cy="4352925"/>
          </a:xfrm>
        </p:spPr>
        <p:txBody>
          <a:bodyPr/>
          <a:lstStyle/>
          <a:p>
            <a:r>
              <a:rPr lang="en-GB" smtClean="0"/>
              <a:t>Evaluation types include self-evaluations, as well as process, efficiency, effectiveness, results and effect/impact evaluations of key aspects of WIPO products and services</a:t>
            </a:r>
          </a:p>
          <a:p>
            <a:r>
              <a:rPr lang="en-GB" smtClean="0"/>
              <a:t>All evaluation types are carried out in parallel with the setting up of a “WIPO-system” for evaluation </a:t>
            </a:r>
          </a:p>
          <a:p>
            <a:r>
              <a:rPr lang="en-GB" smtClean="0"/>
              <a:t>What is evaluated clearly reflects stakeholders needs. Subjects and evaluation types are carefully chosen on the basis of needs, timing and resources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>Expectations (2)</a:t>
            </a:r>
            <a:endParaRPr lang="en-US" sz="320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73325"/>
            <a:ext cx="8229600" cy="4352925"/>
          </a:xfrm>
        </p:spPr>
        <p:txBody>
          <a:bodyPr/>
          <a:lstStyle/>
          <a:p>
            <a:r>
              <a:rPr lang="en-GB" smtClean="0"/>
              <a:t>WIPO finds a wise balance (and peaceful co-existence) between “accountability” and a “learning approach”</a:t>
            </a:r>
          </a:p>
          <a:p>
            <a:r>
              <a:rPr lang="en-GB" smtClean="0"/>
              <a:t>All evaluations meet defined quality standards </a:t>
            </a:r>
          </a:p>
          <a:p>
            <a:r>
              <a:rPr lang="en-GB" smtClean="0"/>
              <a:t>All ToRs and evaluations are subject to a defined and transparent quality assurance process</a:t>
            </a:r>
          </a:p>
          <a:p>
            <a:r>
              <a:rPr lang="en-GB" smtClean="0"/>
              <a:t>There are NO “PR-evaluations”</a:t>
            </a:r>
          </a:p>
          <a:p>
            <a:r>
              <a:rPr lang="en-GB" smtClean="0"/>
              <a:t>How/who takes care of evaluation results (and recommendations) is defined and clarified beforehand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>Expectations (3)</a:t>
            </a:r>
            <a:endParaRPr lang="en-US" sz="3200" smtClean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73325"/>
            <a:ext cx="8229600" cy="4352925"/>
          </a:xfrm>
        </p:spPr>
        <p:txBody>
          <a:bodyPr/>
          <a:lstStyle/>
          <a:p>
            <a:r>
              <a:rPr lang="en-GB" smtClean="0"/>
              <a:t>The establishment of institutional memory to gather and share relevant knowledge on WIPO evaluations is clarified and its mechanisms are defined</a:t>
            </a:r>
            <a:endParaRPr lang="en-US" smtClean="0"/>
          </a:p>
          <a:p>
            <a:r>
              <a:rPr lang="en-GB" smtClean="0"/>
              <a:t>WIPO evaluators have good and open relationships with academia and other organisations involved in evaluation</a:t>
            </a:r>
          </a:p>
          <a:p>
            <a:r>
              <a:rPr lang="en-GB" smtClean="0"/>
              <a:t>Draft ToRs and reports are widely shared within WIPO</a:t>
            </a:r>
          </a:p>
          <a:p>
            <a:r>
              <a:rPr lang="en-GB" smtClean="0"/>
              <a:t>Final evaluation reports are published as a rule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/>
            </a:r>
            <a:br>
              <a:rPr lang="fr-CH" sz="3200" smtClean="0"/>
            </a:br>
            <a:r>
              <a:rPr lang="fr-CH" sz="3200" smtClean="0"/>
              <a:t>Expectations (4)</a:t>
            </a:r>
            <a:endParaRPr lang="en-US" sz="320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1295400"/>
          </a:xfrm>
        </p:spPr>
        <p:txBody>
          <a:bodyPr/>
          <a:lstStyle/>
          <a:p>
            <a:r>
              <a:rPr lang="en-GB" sz="2800" smtClean="0"/>
              <a:t>WIPO evaluations become a candidate for </a:t>
            </a:r>
            <a:br>
              <a:rPr lang="en-GB" sz="2800" smtClean="0"/>
            </a:br>
            <a:r>
              <a:rPr lang="en-GB" sz="2800" smtClean="0"/>
              <a:t>the Nobel Prize in Economics in 2020!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44675"/>
            <a:ext cx="7940675" cy="4352925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68313" y="2276475"/>
            <a:ext cx="84439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1588" eaLnBrk="0" hangingPunct="0">
              <a:spcBef>
                <a:spcPct val="20000"/>
              </a:spcBef>
            </a:pPr>
            <a:endParaRPr lang="fr-CH" i="1">
              <a:solidFill>
                <a:schemeClr val="accent2"/>
              </a:solidFill>
            </a:endParaRPr>
          </a:p>
          <a:p>
            <a:pPr marL="1588" indent="-1588" eaLnBrk="0" hangingPunct="0">
              <a:spcBef>
                <a:spcPct val="20000"/>
              </a:spcBef>
            </a:pPr>
            <a:endParaRPr lang="fr-CH"/>
          </a:p>
          <a:p>
            <a:pPr marL="180975" lvl="1" eaLnBrk="0" hangingPunct="0">
              <a:spcBef>
                <a:spcPct val="20000"/>
              </a:spcBef>
            </a:pPr>
            <a:r>
              <a:rPr lang="fr-CH" sz="2800"/>
              <a:t>Kjell Larsson</a:t>
            </a:r>
          </a:p>
          <a:p>
            <a:pPr marL="180975" lvl="1" eaLnBrk="0" hangingPunct="0">
              <a:spcBef>
                <a:spcPct val="20000"/>
              </a:spcBef>
            </a:pPr>
            <a:r>
              <a:rPr lang="en-US" sz="2800"/>
              <a:t>WIPO Independent Advisory </a:t>
            </a:r>
            <a:br>
              <a:rPr lang="en-US" sz="2800"/>
            </a:br>
            <a:r>
              <a:rPr lang="en-US" sz="2800"/>
              <a:t>Oversight Committee</a:t>
            </a:r>
          </a:p>
          <a:p>
            <a:pPr marL="180975" lvl="1" eaLnBrk="0" hangingPunct="0">
              <a:spcBef>
                <a:spcPct val="20000"/>
              </a:spcBef>
            </a:pPr>
            <a:r>
              <a:rPr lang="fr-CH" sz="2800"/>
              <a:t>email: </a:t>
            </a:r>
            <a:r>
              <a:rPr lang="fr-CH" u="sng">
                <a:solidFill>
                  <a:srgbClr val="0066FF"/>
                </a:solidFill>
              </a:rPr>
              <a:t>kjell.lar@ownit.nu</a:t>
            </a:r>
          </a:p>
          <a:p>
            <a:pPr marL="180975" lvl="1" eaLnBrk="0" hangingPunct="0">
              <a:spcBef>
                <a:spcPct val="20000"/>
              </a:spcBef>
            </a:pPr>
            <a:endParaRPr lang="fr-CH" sz="2800" u="sng"/>
          </a:p>
          <a:p>
            <a:pPr marL="987425" lvl="2" indent="22225" eaLnBrk="0" hangingPunct="0">
              <a:spcBef>
                <a:spcPct val="20000"/>
              </a:spcBef>
            </a:pPr>
            <a:endParaRPr lang="fr-CH" sz="2000"/>
          </a:p>
          <a:p>
            <a:pPr marL="180975" lvl="1" eaLnBrk="0" hangingPunct="0">
              <a:spcBef>
                <a:spcPct val="20000"/>
              </a:spcBef>
            </a:pPr>
            <a:endParaRPr lang="fr-CH" sz="2000"/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1547813" y="4652963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8888" y="4724400"/>
            <a:ext cx="1081087" cy="433388"/>
          </a:xfrm>
          <a:prstGeom prst="rightArrow">
            <a:avLst>
              <a:gd name="adj1" fmla="val 50000"/>
              <a:gd name="adj2" fmla="val 6236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27063" y="1773238"/>
            <a:ext cx="8085137" cy="1143000"/>
          </a:xfrm>
        </p:spPr>
        <p:txBody>
          <a:bodyPr/>
          <a:lstStyle/>
          <a:p>
            <a:r>
              <a:rPr lang="fr-CH" sz="2800" smtClean="0"/>
              <a:t/>
            </a:r>
            <a:br>
              <a:rPr lang="fr-CH" sz="2800" smtClean="0"/>
            </a:br>
            <a:r>
              <a:rPr lang="fr-CH" sz="2800" smtClean="0"/>
              <a:t/>
            </a:r>
            <a:br>
              <a:rPr lang="fr-CH" sz="2800" smtClean="0"/>
            </a:br>
            <a:r>
              <a:rPr lang="fr-CH" sz="2800" smtClean="0"/>
              <a:t>Contact: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template_englis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297</Words>
  <Application>Microsoft Macintosh PowerPoint</Application>
  <PresentationFormat>On-screen Show (4:3)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ヒラギノ角ゴ Pro W3</vt:lpstr>
      <vt:lpstr>template_english</vt:lpstr>
      <vt:lpstr>Slide 1</vt:lpstr>
      <vt:lpstr>    Evaluation Experience  </vt:lpstr>
      <vt:lpstr>   Expectations (1)</vt:lpstr>
      <vt:lpstr>   Expectations (2)</vt:lpstr>
      <vt:lpstr>   Expectations (3)</vt:lpstr>
      <vt:lpstr>   Expectations (4)</vt:lpstr>
      <vt:lpstr>  Contact:</vt:lpstr>
    </vt:vector>
  </TitlesOfParts>
  <Manager>Treen</Manager>
  <Company>WIPO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31, Lunch and Learn </dc:title>
  <dc:creator>Woess</dc:creator>
  <cp:lastModifiedBy>Lander</cp:lastModifiedBy>
  <cp:revision>135</cp:revision>
  <dcterms:created xsi:type="dcterms:W3CDTF">2011-10-03T06:23:57Z</dcterms:created>
  <dcterms:modified xsi:type="dcterms:W3CDTF">2012-10-31T17:43:28Z</dcterms:modified>
</cp:coreProperties>
</file>