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fendioglu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66"/>
    <a:srgbClr val="00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BAAD7452-427A-41D4-AE05-931E066AF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9D2DC72B-9B3A-4B8C-89CD-E2C694978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66861-F582-48E5-900F-5AD37611D2E1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"/>
          <p:cNvSpPr>
            <a:spLocks noChangeArrowheads="1"/>
          </p:cNvSpPr>
          <p:nvPr/>
        </p:nvSpPr>
        <p:spPr bwMode="auto">
          <a:xfrm>
            <a:off x="1295400" y="2819400"/>
            <a:ext cx="4937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2000"/>
              <a:t>IAOD Evaluation </a:t>
            </a:r>
            <a:r>
              <a:rPr lang="en-US" sz="2000"/>
              <a:t>Seminar</a:t>
            </a:r>
          </a:p>
          <a:p>
            <a:pPr>
              <a:spcBef>
                <a:spcPct val="20000"/>
              </a:spcBef>
            </a:pPr>
            <a:r>
              <a:rPr lang="en-US" sz="2000"/>
              <a:t>“Demystifying Evaluation in WIPO- Best Practices from Initial Evaluations”</a:t>
            </a:r>
          </a:p>
        </p:txBody>
      </p:sp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6249988" y="5253038"/>
            <a:ext cx="21478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Geneva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November</a:t>
            </a:r>
            <a:r>
              <a:rPr lang="fr-CH" sz="130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, 8 2012</a:t>
            </a:r>
            <a:endParaRPr lang="en-US" sz="130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2012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42988" y="4076700"/>
            <a:ext cx="69135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H">
                <a:solidFill>
                  <a:srgbClr val="00408C"/>
                </a:solidFill>
                <a:ea typeface="ヒラギノ角ゴ Pro W3"/>
                <a:cs typeface="ヒラギノ角ゴ Pro W3"/>
              </a:rPr>
              <a:t>Validation of Program Performance Report (PPR)</a:t>
            </a:r>
          </a:p>
          <a:p>
            <a:endParaRPr lang="fr-CH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 algn="ctr"/>
            <a:r>
              <a:rPr lang="fr-CH" sz="1800">
                <a:solidFill>
                  <a:srgbClr val="00408C"/>
                </a:solidFill>
                <a:ea typeface="ヒラギノ角ゴ Pro W3"/>
                <a:cs typeface="ヒラギノ角ゴ Pro W3"/>
              </a:rPr>
              <a:t>Tuncay Efendioglu, Head, Internal Audit Section</a:t>
            </a:r>
            <a:endParaRPr lang="en-US" sz="180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200" smtClean="0"/>
          </a:p>
          <a:p>
            <a:pPr algn="ctr">
              <a:buFontTx/>
              <a:buNone/>
            </a:pPr>
            <a:endParaRPr lang="en-US" sz="3200" b="1" smtClean="0"/>
          </a:p>
          <a:p>
            <a:pPr algn="ctr">
              <a:buFontTx/>
              <a:buNone/>
            </a:pPr>
            <a:r>
              <a:rPr lang="en-US" sz="4000" b="1" smtClean="0"/>
              <a:t>THANK YOU </a:t>
            </a:r>
          </a:p>
          <a:p>
            <a:pPr algn="ctr">
              <a:buFontTx/>
              <a:buNone/>
            </a:pPr>
            <a:endParaRPr lang="en-US" sz="4000" b="1" smtClean="0"/>
          </a:p>
          <a:p>
            <a:pPr algn="ctr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346075"/>
            <a:r>
              <a:rPr lang="en-US" smtClean="0">
                <a:cs typeface="Arial" charset="0"/>
              </a:rPr>
              <a:t>Scope and Objectives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Third validation exercise since 2008;</a:t>
            </a:r>
          </a:p>
          <a:p>
            <a:r>
              <a:rPr lang="en-US" smtClean="0">
                <a:cs typeface="Arial" charset="0"/>
              </a:rPr>
              <a:t>All 29 WIPO programs included; </a:t>
            </a:r>
          </a:p>
          <a:p>
            <a:r>
              <a:rPr lang="en-US" smtClean="0">
                <a:cs typeface="Arial" charset="0"/>
              </a:rPr>
              <a:t>Main objectives: </a:t>
            </a:r>
            <a:r>
              <a:rPr lang="en-US" smtClean="0"/>
              <a:t>Independent verification of information contained in the 2010/2011 PPR; </a:t>
            </a:r>
          </a:p>
          <a:p>
            <a:r>
              <a:rPr lang="en-US" smtClean="0"/>
              <a:t>Follow up of open recommendations of previous PPR Validation Reports;</a:t>
            </a:r>
          </a:p>
          <a:p>
            <a:r>
              <a:rPr lang="en-US" smtClean="0"/>
              <a:t>The level of ownership of the results-based framework (RF) by WIPO programs.</a:t>
            </a:r>
            <a:endParaRPr lang="en-US" smtClean="0">
              <a:cs typeface="Arial" charset="0"/>
            </a:endParaRPr>
          </a:p>
          <a:p>
            <a:pPr>
              <a:buFontTx/>
              <a:buNone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 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One Randomly selected KPI per program;</a:t>
            </a:r>
          </a:p>
          <a:p>
            <a:r>
              <a:rPr lang="en-US" smtClean="0"/>
              <a:t>Interviews with Program Managers/Alternates</a:t>
            </a:r>
          </a:p>
          <a:p>
            <a:r>
              <a:rPr lang="en-US" smtClean="0"/>
              <a:t>Review of documentary evidence;</a:t>
            </a:r>
          </a:p>
          <a:p>
            <a:r>
              <a:rPr lang="en-US" smtClean="0"/>
              <a:t>Discussion of findings/recommendations with all program managers during the fieldwork and reporting stage;</a:t>
            </a:r>
          </a:p>
          <a:p>
            <a:r>
              <a:rPr lang="en-US" smtClean="0"/>
              <a:t>Draft Report Sent for comments by Program Managers;</a:t>
            </a:r>
          </a:p>
          <a:p>
            <a:r>
              <a:rPr lang="en-US" smtClean="0"/>
              <a:t>Final report including management comments sent to Director General and submitted to General Assembly Member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mtClean="0"/>
              <a:t>Time schedule set for PPR Validation - Undertaken simultaneously with the PPR- </a:t>
            </a:r>
            <a:r>
              <a:rPr lang="en-US" b="1" u="sng" smtClean="0"/>
              <a:t>Validating a moving target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u="sng" smtClean="0"/>
          </a:p>
          <a:p>
            <a:pPr>
              <a:lnSpc>
                <a:spcPct val="80000"/>
              </a:lnSpc>
            </a:pPr>
            <a:r>
              <a:rPr lang="en-US" b="1" u="sng" smtClean="0"/>
              <a:t>Availability of 29 Program managers- interview schedules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Interviewing managers for PIs they were not responsible for so </a:t>
            </a:r>
            <a:r>
              <a:rPr lang="en-US" b="1" u="sng" smtClean="0"/>
              <a:t>Lack of sense of ownership</a:t>
            </a:r>
            <a:r>
              <a:rPr lang="en-US" smtClean="0"/>
              <a:t> coupled with </a:t>
            </a:r>
            <a:r>
              <a:rPr lang="en-US" b="1" u="sng" smtClean="0"/>
              <a:t>lack of background knowledge about Performance measures.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Findings and Conclusions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5963" indent="-441325">
              <a:lnSpc>
                <a:spcPct val="90000"/>
              </a:lnSpc>
            </a:pPr>
            <a:endParaRPr lang="en-US" sz="3200" smtClean="0"/>
          </a:p>
          <a:p>
            <a:pPr marL="715963" indent="-441325">
              <a:lnSpc>
                <a:spcPct val="90000"/>
              </a:lnSpc>
            </a:pPr>
            <a:r>
              <a:rPr lang="en-US" sz="3200" smtClean="0"/>
              <a:t>Strengths found where</a:t>
            </a:r>
          </a:p>
          <a:p>
            <a:pPr marL="715963" indent="-441325">
              <a:lnSpc>
                <a:spcPct val="90000"/>
              </a:lnSpc>
            </a:pPr>
            <a:r>
              <a:rPr lang="en-US" sz="2200" smtClean="0"/>
              <a:t>Timeliness of reporting on the individual PPRs;</a:t>
            </a:r>
          </a:p>
          <a:p>
            <a:pPr marL="715963" indent="-441325">
              <a:lnSpc>
                <a:spcPct val="90000"/>
              </a:lnSpc>
            </a:pPr>
            <a:r>
              <a:rPr lang="en-US" sz="2200" smtClean="0"/>
              <a:t>Efficiently collected and easily accessible PD.</a:t>
            </a:r>
          </a:p>
          <a:p>
            <a:pPr marL="715963" indent="-441325">
              <a:lnSpc>
                <a:spcPct val="90000"/>
              </a:lnSpc>
              <a:buFontTx/>
              <a:buNone/>
            </a:pPr>
            <a:endParaRPr lang="en-US" sz="2200" smtClean="0"/>
          </a:p>
          <a:p>
            <a:pPr marL="715963" indent="-441325">
              <a:lnSpc>
                <a:spcPct val="90000"/>
              </a:lnSpc>
            </a:pPr>
            <a:r>
              <a:rPr lang="en-US" sz="3200" smtClean="0"/>
              <a:t>Limitations observed where </a:t>
            </a:r>
          </a:p>
          <a:p>
            <a:pPr marL="715963" indent="-441325">
              <a:lnSpc>
                <a:spcPct val="90000"/>
              </a:lnSpc>
            </a:pPr>
            <a:r>
              <a:rPr lang="en-US" sz="2200" smtClean="0"/>
              <a:t>Partial relevance of PD;</a:t>
            </a:r>
          </a:p>
          <a:p>
            <a:pPr marL="715963" indent="-441325">
              <a:lnSpc>
                <a:spcPct val="90000"/>
              </a:lnSpc>
            </a:pPr>
            <a:r>
              <a:rPr lang="en-US" sz="2200" smtClean="0"/>
              <a:t>Lack of sufficiency and comprehensiveness of PD; and </a:t>
            </a:r>
          </a:p>
          <a:p>
            <a:pPr marL="715963" indent="-441325">
              <a:lnSpc>
                <a:spcPct val="90000"/>
              </a:lnSpc>
            </a:pPr>
            <a:r>
              <a:rPr lang="en-US" sz="2200" smtClean="0"/>
              <a:t>The RF was primarily used for reporting on performance rather than for management and learning.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Findings and Conclusions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mtClean="0"/>
              <a:t>Improved expected results (ERs), PIs and sensible baselines and targets in 2010/11 with regard to 2008/09;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Reporting on PIs is still perceived by some WIPO managers as a mandatory administrative exercise without clear linkages to the strategic and operational objectives of the Organization;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Although, ownership levels for Performance Indicators improved, information used for reporting not produced on a regular basis to track progress;</a:t>
            </a:r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Findings and Conclusions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mtClean="0"/>
              <a:t>The use of the RF is confined to reporting on performance  limiting its potential to enhance management and learning;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RF and monitoring tools need to be strengthened to add the expected value;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Customized training and coaching of responsible staff for designing, monitoring and reporting on the performance framework.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b="1" smtClean="0"/>
              <a:t>Recommendations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smtClean="0"/>
          </a:p>
          <a:p>
            <a:pPr>
              <a:lnSpc>
                <a:spcPct val="80000"/>
              </a:lnSpc>
            </a:pPr>
            <a:endParaRPr lang="en-US" sz="12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2200" smtClean="0"/>
              <a:t>Quality assurance of PD as well as their use for the purpose of program management needs to be further strengthened;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Strike the right balance between the RF as a reporting and a management tool by better defining PIs, in future Program &amp; Budget (P&amp;B) documents;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Further increase Results-Based Management (RBM) and monitoring support to staff through more facilitated participative workshops;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Deadlines for submission of individual and consolidated PPR should be set well in advance enabling for timely validation of a final PPR.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/>
            </a:r>
            <a:br>
              <a:rPr lang="en-US" b="1" u="sng" smtClean="0"/>
            </a:br>
            <a:r>
              <a:rPr lang="en-US" sz="3200" b="1" u="sng" smtClean="0"/>
              <a:t>Some Food for Thought</a:t>
            </a:r>
            <a:r>
              <a:rPr lang="en-US" b="1" u="sng" smtClean="0"/>
              <a:t> </a:t>
            </a:r>
            <a:br>
              <a:rPr lang="en-US" b="1" u="sng" smtClean="0"/>
            </a:br>
            <a:endParaRPr lang="en-US" b="1" u="sng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smtClean="0"/>
              <a:t>Is internal oversight offices validating the performance report a good practice to advocate for or not?</a:t>
            </a:r>
          </a:p>
          <a:p>
            <a:pPr>
              <a:lnSpc>
                <a:spcPct val="90000"/>
              </a:lnSpc>
            </a:pPr>
            <a:r>
              <a:rPr lang="en-US" smtClean="0"/>
              <a:t>Is Member States’ reliance on Validation of PPR similar to reliance on External Auditors' report on financial Statements? </a:t>
            </a:r>
          </a:p>
          <a:p>
            <a:pPr>
              <a:lnSpc>
                <a:spcPct val="90000"/>
              </a:lnSpc>
            </a:pPr>
            <a:r>
              <a:rPr lang="en-US" smtClean="0"/>
              <a:t>WIPO like others is confronted with KPIs measuring outputs rather than outcome and impact. What is the advice to give to improve the use of RBM?</a:t>
            </a:r>
          </a:p>
          <a:p>
            <a:pPr>
              <a:lnSpc>
                <a:spcPct val="90000"/>
              </a:lnSpc>
            </a:pPr>
            <a:r>
              <a:rPr lang="en-US" smtClean="0"/>
              <a:t>Who should decide on the indicators of success, program managers or Member States?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template_englis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502</Words>
  <Application>Microsoft Macintosh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ヒラギノ角ゴ Pro W3</vt:lpstr>
      <vt:lpstr>template_english</vt:lpstr>
      <vt:lpstr>Slide 1</vt:lpstr>
      <vt:lpstr>Scope and Objectives</vt:lpstr>
      <vt:lpstr>Methodology </vt:lpstr>
      <vt:lpstr>Challenges</vt:lpstr>
      <vt:lpstr>Findings and Conclusions</vt:lpstr>
      <vt:lpstr>Findings and Conclusions</vt:lpstr>
      <vt:lpstr>Findings and Conclusions</vt:lpstr>
      <vt:lpstr> Recommendations</vt:lpstr>
      <vt:lpstr>   Some Food for Thought  </vt:lpstr>
      <vt:lpstr>Slide 10</vt:lpstr>
    </vt:vector>
  </TitlesOfParts>
  <Manager>Treen</Manager>
  <Company>WIPO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31, Lunch and Learn </dc:title>
  <dc:creator>Woess</dc:creator>
  <cp:lastModifiedBy>Efendioglu</cp:lastModifiedBy>
  <cp:revision>134</cp:revision>
  <dcterms:created xsi:type="dcterms:W3CDTF">2011-10-03T06:23:57Z</dcterms:created>
  <dcterms:modified xsi:type="dcterms:W3CDTF">2012-10-31T14:36:01Z</dcterms:modified>
</cp:coreProperties>
</file>