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17"/>
  </p:notesMasterIdLst>
  <p:handoutMasterIdLst>
    <p:handoutMasterId r:id="rId18"/>
  </p:handoutMasterIdLst>
  <p:sldIdLst>
    <p:sldId id="256" r:id="rId2"/>
    <p:sldId id="268" r:id="rId3"/>
    <p:sldId id="257" r:id="rId4"/>
    <p:sldId id="258" r:id="rId5"/>
    <p:sldId id="259" r:id="rId6"/>
    <p:sldId id="260" r:id="rId7"/>
    <p:sldId id="261" r:id="rId8"/>
    <p:sldId id="263" r:id="rId9"/>
    <p:sldId id="264" r:id="rId10"/>
    <p:sldId id="266" r:id="rId11"/>
    <p:sldId id="267" r:id="rId12"/>
    <p:sldId id="274" r:id="rId13"/>
    <p:sldId id="275" r:id="rId14"/>
    <p:sldId id="276" r:id="rId15"/>
    <p:sldId id="277" r:id="rId16"/>
  </p:sldIdLst>
  <p:sldSz cx="9144000" cy="6858000" type="screen4x3"/>
  <p:notesSz cx="6797675" cy="987425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FF66"/>
    <a:srgbClr val="00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7282" autoAdjust="0"/>
  </p:normalViewPr>
  <p:slideViewPr>
    <p:cSldViewPr>
      <p:cViewPr varScale="1">
        <p:scale>
          <a:sx n="76" d="100"/>
          <a:sy n="76" d="100"/>
        </p:scale>
        <p:origin x="-15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958"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110" charset="0"/>
                <a:ea typeface="Arial" pitchFamily="-110" charset="0"/>
                <a:cs typeface="Arial" pitchFamily="-110" charset="0"/>
              </a:defRPr>
            </a:lvl1pPr>
          </a:lstStyle>
          <a:p>
            <a:pPr>
              <a:defRPr/>
            </a:pPr>
            <a:endParaRPr lang="en-US"/>
          </a:p>
        </p:txBody>
      </p:sp>
      <p:sp>
        <p:nvSpPr>
          <p:cNvPr id="22531" name="Rectangle 3"/>
          <p:cNvSpPr>
            <a:spLocks noGrp="1" noChangeArrowheads="1"/>
          </p:cNvSpPr>
          <p:nvPr>
            <p:ph type="dt" sz="quarter" idx="1"/>
          </p:nvPr>
        </p:nvSpPr>
        <p:spPr bwMode="auto">
          <a:xfrm>
            <a:off x="3851098" y="0"/>
            <a:ext cx="2944958"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110" charset="0"/>
                <a:ea typeface="Arial" pitchFamily="-110" charset="0"/>
                <a:cs typeface="Arial" pitchFamily="-110" charset="0"/>
              </a:defRPr>
            </a:lvl1pPr>
          </a:lstStyle>
          <a:p>
            <a:pPr>
              <a:defRPr/>
            </a:pPr>
            <a:endParaRPr lang="en-US"/>
          </a:p>
        </p:txBody>
      </p:sp>
      <p:sp>
        <p:nvSpPr>
          <p:cNvPr id="22532" name="Rectangle 4"/>
          <p:cNvSpPr>
            <a:spLocks noGrp="1" noChangeArrowheads="1"/>
          </p:cNvSpPr>
          <p:nvPr>
            <p:ph type="ftr" sz="quarter" idx="2"/>
          </p:nvPr>
        </p:nvSpPr>
        <p:spPr bwMode="auto">
          <a:xfrm>
            <a:off x="0" y="9378406"/>
            <a:ext cx="2944958"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110" charset="0"/>
                <a:ea typeface="Arial" pitchFamily="-110" charset="0"/>
                <a:cs typeface="Arial" pitchFamily="-110" charset="0"/>
              </a:defRPr>
            </a:lvl1pPr>
          </a:lstStyle>
          <a:p>
            <a:pPr>
              <a:defRPr/>
            </a:pPr>
            <a:endParaRPr lang="en-US"/>
          </a:p>
        </p:txBody>
      </p:sp>
      <p:sp>
        <p:nvSpPr>
          <p:cNvPr id="22533" name="Rectangle 5"/>
          <p:cNvSpPr>
            <a:spLocks noGrp="1" noChangeArrowheads="1"/>
          </p:cNvSpPr>
          <p:nvPr>
            <p:ph type="sldNum" sz="quarter" idx="3"/>
          </p:nvPr>
        </p:nvSpPr>
        <p:spPr bwMode="auto">
          <a:xfrm>
            <a:off x="3851098" y="9378406"/>
            <a:ext cx="2944958"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110" charset="0"/>
                <a:ea typeface="Arial" pitchFamily="-110" charset="0"/>
                <a:cs typeface="Arial" pitchFamily="-110" charset="0"/>
              </a:defRPr>
            </a:lvl1pPr>
          </a:lstStyle>
          <a:p>
            <a:pPr>
              <a:defRPr/>
            </a:pPr>
            <a:fld id="{F1DC0638-79EE-4928-A518-08884BC80BB4}" type="slidenum">
              <a:rPr lang="en-US"/>
              <a:pPr>
                <a:defRPr/>
              </a:pPr>
              <a:t>‹Nr.›</a:t>
            </a:fld>
            <a:endParaRPr lang="en-US"/>
          </a:p>
        </p:txBody>
      </p:sp>
    </p:spTree>
    <p:extLst>
      <p:ext uri="{BB962C8B-B14F-4D97-AF65-F5344CB8AC3E}">
        <p14:creationId xmlns:p14="http://schemas.microsoft.com/office/powerpoint/2010/main" val="3637208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958"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110" charset="0"/>
                <a:ea typeface="Arial" pitchFamily="-110" charset="0"/>
                <a:cs typeface="Arial" pitchFamily="-110" charset="0"/>
              </a:defRPr>
            </a:lvl1pPr>
          </a:lstStyle>
          <a:p>
            <a:pPr>
              <a:defRPr/>
            </a:pPr>
            <a:endParaRPr lang="en-US"/>
          </a:p>
        </p:txBody>
      </p:sp>
      <p:sp>
        <p:nvSpPr>
          <p:cNvPr id="23555" name="Rectangle 3"/>
          <p:cNvSpPr>
            <a:spLocks noGrp="1" noChangeArrowheads="1"/>
          </p:cNvSpPr>
          <p:nvPr>
            <p:ph type="dt" idx="1"/>
          </p:nvPr>
        </p:nvSpPr>
        <p:spPr bwMode="auto">
          <a:xfrm>
            <a:off x="3851098" y="0"/>
            <a:ext cx="2944958" cy="494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110" charset="0"/>
                <a:ea typeface="Arial" pitchFamily="-110" charset="0"/>
                <a:cs typeface="Arial" pitchFamily="-110"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79606" y="4689993"/>
            <a:ext cx="5438464" cy="44436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9378406"/>
            <a:ext cx="2944958"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110" charset="0"/>
                <a:ea typeface="Arial" pitchFamily="-110" charset="0"/>
                <a:cs typeface="Arial" pitchFamily="-110" charset="0"/>
              </a:defRPr>
            </a:lvl1pPr>
          </a:lstStyle>
          <a:p>
            <a:pPr>
              <a:defRPr/>
            </a:pPr>
            <a:endParaRPr lang="en-US"/>
          </a:p>
        </p:txBody>
      </p:sp>
      <p:sp>
        <p:nvSpPr>
          <p:cNvPr id="23559" name="Rectangle 7"/>
          <p:cNvSpPr>
            <a:spLocks noGrp="1" noChangeArrowheads="1"/>
          </p:cNvSpPr>
          <p:nvPr>
            <p:ph type="sldNum" sz="quarter" idx="5"/>
          </p:nvPr>
        </p:nvSpPr>
        <p:spPr bwMode="auto">
          <a:xfrm>
            <a:off x="3851098" y="9378406"/>
            <a:ext cx="2944958" cy="4942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110" charset="0"/>
                <a:ea typeface="Arial" pitchFamily="-110" charset="0"/>
                <a:cs typeface="Arial" pitchFamily="-110" charset="0"/>
              </a:defRPr>
            </a:lvl1pPr>
          </a:lstStyle>
          <a:p>
            <a:pPr>
              <a:defRPr/>
            </a:pPr>
            <a:fld id="{5CAB8355-5EA2-49FB-B9F1-37AD03DCDE88}" type="slidenum">
              <a:rPr lang="en-US"/>
              <a:pPr>
                <a:defRPr/>
              </a:pPr>
              <a:t>‹Nr.›</a:t>
            </a:fld>
            <a:endParaRPr lang="en-US"/>
          </a:p>
        </p:txBody>
      </p:sp>
    </p:spTree>
    <p:extLst>
      <p:ext uri="{BB962C8B-B14F-4D97-AF65-F5344CB8AC3E}">
        <p14:creationId xmlns:p14="http://schemas.microsoft.com/office/powerpoint/2010/main" val="518506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1pPr>
    <a:lvl2pPr marL="4572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2pPr>
    <a:lvl3pPr marL="9144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3pPr>
    <a:lvl4pPr marL="13716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4pPr>
    <a:lvl5pPr marL="1828800" algn="l" rtl="0" eaLnBrk="0" fontAlgn="base" hangingPunct="0">
      <a:spcBef>
        <a:spcPct val="30000"/>
      </a:spcBef>
      <a:spcAft>
        <a:spcPct val="0"/>
      </a:spcAft>
      <a:defRPr sz="1200" kern="1200">
        <a:solidFill>
          <a:schemeClr val="tx1"/>
        </a:solidFill>
        <a:latin typeface="Arial" pitchFamily="-110" charset="0"/>
        <a:ea typeface="Arial" pitchFamily="-110" charset="0"/>
        <a:cs typeface="Arial" pitchFamily="-110"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p>
            <a:fld id="{202DBD4F-EED1-4974-9181-EC5AAE80C569}" type="slidenum">
              <a:rPr lang="en-US" smtClean="0">
                <a:latin typeface="Arial" charset="0"/>
                <a:cs typeface="Arial" charset="0"/>
              </a:rPr>
              <a:pPr/>
              <a:t>1</a:t>
            </a:fld>
            <a:endParaRPr lang="en-US" smtClean="0">
              <a:latin typeface="Arial" charset="0"/>
              <a:cs typeface="Arial" charset="0"/>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p:spPr>
        <p:txBody>
          <a:bodyPr/>
          <a:lstStyle/>
          <a:p>
            <a:pPr eaLnBrk="1" hangingPunct="1"/>
            <a:endParaRPr lang="de-DE"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de-CH" smtClean="0">
                <a:latin typeface="Arial" charset="0"/>
                <a:cs typeface="Arial" charset="0"/>
              </a:rPr>
              <a:t>No attempt by WIPO to „censure“ findings or conclusions or to prevent me from making recommendations.</a:t>
            </a:r>
          </a:p>
          <a:p>
            <a:r>
              <a:rPr lang="de-CH" smtClean="0">
                <a:latin typeface="Arial" charset="0"/>
                <a:cs typeface="Arial" charset="0"/>
              </a:rPr>
              <a:t>Great support in arranging interviews and meeting schedules - very important. People are more and more reluctant to spend time for meeting evaluators.</a:t>
            </a:r>
          </a:p>
          <a:p>
            <a:r>
              <a:rPr lang="de-CH" smtClean="0">
                <a:latin typeface="Arial" charset="0"/>
                <a:cs typeface="Arial" charset="0"/>
              </a:rPr>
              <a:t>Recent example of an ex-post evaluation for UNIDO, where interview partners/respondents to surveys were not able to clearly remember to what activities the surveys referred to</a:t>
            </a:r>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de-CH" smtClean="0">
                <a:latin typeface="Arial" charset="0"/>
                <a:cs typeface="Arial" charset="0"/>
              </a:rPr>
              <a:t>Recent example of an ex-post evaluation for UNIDO, where interview partners/respondents to surveys were not able to clearly remember to what activities the surveys referred to</a:t>
            </a:r>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smtClean="0">
                <a:latin typeface="Arial" charset="0"/>
                <a:cs typeface="Arial" charset="0"/>
              </a:rPr>
              <a:t>Page 10 of ToRs: The expert will conduct semi-structured interviews based on an agreed protocol / list of questions.</a:t>
            </a:r>
          </a:p>
          <a:p>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de-DE"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r>
              <a:rPr lang="de-CH" smtClean="0">
                <a:latin typeface="Arial" charset="0"/>
                <a:cs typeface="Arial" charset="0"/>
              </a:rPr>
              <a:t>Coordination seems to depend much on personal relationships - which is a risk for projects, because staff and managers might change. In this particular case, coordination worked well.</a:t>
            </a:r>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l" rtl="0" eaLnBrk="0" fontAlgn="base" hangingPunct="0">
        <a:spcBef>
          <a:spcPct val="0"/>
        </a:spcBef>
        <a:spcAft>
          <a:spcPct val="0"/>
        </a:spcAft>
        <a:defRPr sz="3600">
          <a:solidFill>
            <a:srgbClr val="00408C"/>
          </a:solidFill>
          <a:latin typeface="Arial" charset="0"/>
          <a:ea typeface="+mj-ea"/>
          <a:cs typeface="+mj-cs"/>
        </a:defRPr>
      </a:lvl1pPr>
      <a:lvl2pPr algn="l" rtl="0" eaLnBrk="0" fontAlgn="base" hangingPunct="0">
        <a:spcBef>
          <a:spcPct val="0"/>
        </a:spcBef>
        <a:spcAft>
          <a:spcPct val="0"/>
        </a:spcAft>
        <a:defRPr sz="3600">
          <a:solidFill>
            <a:srgbClr val="00408C"/>
          </a:solidFill>
          <a:latin typeface="Arial" pitchFamily="-110" charset="0"/>
          <a:ea typeface="Arial" pitchFamily="-110" charset="0"/>
          <a:cs typeface="Arial" pitchFamily="-110" charset="0"/>
        </a:defRPr>
      </a:lvl2pPr>
      <a:lvl3pPr algn="l" rtl="0" eaLnBrk="0" fontAlgn="base" hangingPunct="0">
        <a:spcBef>
          <a:spcPct val="0"/>
        </a:spcBef>
        <a:spcAft>
          <a:spcPct val="0"/>
        </a:spcAft>
        <a:defRPr sz="3600">
          <a:solidFill>
            <a:srgbClr val="00408C"/>
          </a:solidFill>
          <a:latin typeface="Arial" pitchFamily="-110" charset="0"/>
          <a:ea typeface="Arial" pitchFamily="-110" charset="0"/>
          <a:cs typeface="Arial" pitchFamily="-110" charset="0"/>
        </a:defRPr>
      </a:lvl3pPr>
      <a:lvl4pPr algn="l" rtl="0" eaLnBrk="0" fontAlgn="base" hangingPunct="0">
        <a:spcBef>
          <a:spcPct val="0"/>
        </a:spcBef>
        <a:spcAft>
          <a:spcPct val="0"/>
        </a:spcAft>
        <a:defRPr sz="3600">
          <a:solidFill>
            <a:srgbClr val="00408C"/>
          </a:solidFill>
          <a:latin typeface="Arial" pitchFamily="-110" charset="0"/>
          <a:ea typeface="Arial" pitchFamily="-110" charset="0"/>
          <a:cs typeface="Arial" pitchFamily="-110" charset="0"/>
        </a:defRPr>
      </a:lvl4pPr>
      <a:lvl5pPr algn="l" rtl="0" eaLnBrk="0" fontAlgn="base" hangingPunct="0">
        <a:spcBef>
          <a:spcPct val="0"/>
        </a:spcBef>
        <a:spcAft>
          <a:spcPct val="0"/>
        </a:spcAft>
        <a:defRPr sz="3600">
          <a:solidFill>
            <a:srgbClr val="00408C"/>
          </a:solidFill>
          <a:latin typeface="Arial" pitchFamily="-110" charset="0"/>
          <a:ea typeface="Arial" pitchFamily="-110" charset="0"/>
          <a:cs typeface="Arial" pitchFamily="-110" charset="0"/>
        </a:defRPr>
      </a:lvl5pPr>
      <a:lvl6pPr marL="457200" algn="l" rtl="0" fontAlgn="base">
        <a:spcBef>
          <a:spcPct val="0"/>
        </a:spcBef>
        <a:spcAft>
          <a:spcPct val="0"/>
        </a:spcAft>
        <a:defRPr sz="3600">
          <a:solidFill>
            <a:srgbClr val="00408C"/>
          </a:solidFill>
          <a:latin typeface="Arial" pitchFamily="-110" charset="0"/>
          <a:ea typeface="Arial" pitchFamily="-110" charset="0"/>
          <a:cs typeface="Arial" pitchFamily="-110" charset="0"/>
        </a:defRPr>
      </a:lvl6pPr>
      <a:lvl7pPr marL="914400" algn="l" rtl="0" fontAlgn="base">
        <a:spcBef>
          <a:spcPct val="0"/>
        </a:spcBef>
        <a:spcAft>
          <a:spcPct val="0"/>
        </a:spcAft>
        <a:defRPr sz="3600">
          <a:solidFill>
            <a:srgbClr val="00408C"/>
          </a:solidFill>
          <a:latin typeface="Arial" pitchFamily="-110" charset="0"/>
          <a:ea typeface="Arial" pitchFamily="-110" charset="0"/>
          <a:cs typeface="Arial" pitchFamily="-110" charset="0"/>
        </a:defRPr>
      </a:lvl7pPr>
      <a:lvl8pPr marL="1371600" algn="l" rtl="0" fontAlgn="base">
        <a:spcBef>
          <a:spcPct val="0"/>
        </a:spcBef>
        <a:spcAft>
          <a:spcPct val="0"/>
        </a:spcAft>
        <a:defRPr sz="3600">
          <a:solidFill>
            <a:srgbClr val="00408C"/>
          </a:solidFill>
          <a:latin typeface="Arial" pitchFamily="-110" charset="0"/>
          <a:ea typeface="Arial" pitchFamily="-110" charset="0"/>
          <a:cs typeface="Arial" pitchFamily="-110" charset="0"/>
        </a:defRPr>
      </a:lvl8pPr>
      <a:lvl9pPr marL="1828800" algn="l" rtl="0" fontAlgn="base">
        <a:spcBef>
          <a:spcPct val="0"/>
        </a:spcBef>
        <a:spcAft>
          <a:spcPct val="0"/>
        </a:spcAft>
        <a:defRPr sz="3600">
          <a:solidFill>
            <a:srgbClr val="00408C"/>
          </a:solidFill>
          <a:latin typeface="Arial" pitchFamily="-110" charset="0"/>
          <a:ea typeface="Arial" pitchFamily="-110" charset="0"/>
          <a:cs typeface="Arial" pitchFamily="-110" charset="0"/>
        </a:defRPr>
      </a:lvl9pPr>
    </p:titleStyle>
    <p:bodyStyle>
      <a:lvl1pPr marL="342900" indent="-342900" algn="l" rtl="0" eaLnBrk="0" fontAlgn="base" hangingPunct="0">
        <a:spcBef>
          <a:spcPct val="20000"/>
        </a:spcBef>
        <a:spcAft>
          <a:spcPct val="0"/>
        </a:spcAft>
        <a:buBlip>
          <a:blip r:embed="rId5"/>
        </a:buBlip>
        <a:defRPr sz="2400">
          <a:solidFill>
            <a:schemeClr val="tx1"/>
          </a:solidFill>
          <a:latin typeface="Arial" charset="0"/>
          <a:ea typeface="+mn-ea"/>
          <a:cs typeface="+mn-cs"/>
        </a:defRPr>
      </a:lvl1pPr>
      <a:lvl2pPr marL="742950" indent="-285750" algn="l" rtl="0" eaLnBrk="0" fontAlgn="base" hangingPunct="0">
        <a:spcBef>
          <a:spcPct val="20000"/>
        </a:spcBef>
        <a:spcAft>
          <a:spcPct val="0"/>
        </a:spcAft>
        <a:buBlip>
          <a:blip r:embed="rId5"/>
        </a:buBlip>
        <a:defRPr sz="2400">
          <a:solidFill>
            <a:schemeClr val="tx1"/>
          </a:solidFill>
          <a:latin typeface="Arial" charset="0"/>
          <a:ea typeface="+mn-ea"/>
          <a:cs typeface="+mn-cs"/>
        </a:defRPr>
      </a:lvl2pPr>
      <a:lvl3pPr marL="1143000" indent="-228600" algn="l" rtl="0" eaLnBrk="0" fontAlgn="base" hangingPunct="0">
        <a:spcBef>
          <a:spcPct val="20000"/>
        </a:spcBef>
        <a:spcAft>
          <a:spcPct val="0"/>
        </a:spcAft>
        <a:buBlip>
          <a:blip r:embed="rId5"/>
        </a:buBlip>
        <a:defRPr sz="2400">
          <a:solidFill>
            <a:schemeClr val="tx1"/>
          </a:solidFill>
          <a:latin typeface="Arial" charset="0"/>
          <a:ea typeface="+mn-ea"/>
          <a:cs typeface="+mn-cs"/>
        </a:defRPr>
      </a:lvl3pPr>
      <a:lvl4pPr marL="1600200" indent="-228600" algn="l" rtl="0" eaLnBrk="0" fontAlgn="base" hangingPunct="0">
        <a:spcBef>
          <a:spcPct val="20000"/>
        </a:spcBef>
        <a:spcAft>
          <a:spcPct val="0"/>
        </a:spcAft>
        <a:buBlip>
          <a:blip r:embed="rId5"/>
        </a:buBlip>
        <a:defRPr sz="2400">
          <a:solidFill>
            <a:schemeClr val="tx1"/>
          </a:solidFill>
          <a:latin typeface="Arial" charset="0"/>
          <a:ea typeface="+mn-ea"/>
          <a:cs typeface="+mn-cs"/>
        </a:defRPr>
      </a:lvl4pPr>
      <a:lvl5pPr marL="2057400" indent="-228600" algn="l" rtl="0" eaLnBrk="0" fontAlgn="base" hangingPunct="0">
        <a:spcBef>
          <a:spcPct val="20000"/>
        </a:spcBef>
        <a:spcAft>
          <a:spcPct val="0"/>
        </a:spcAft>
        <a:buBlip>
          <a:blip r:embed="rId5"/>
        </a:buBlip>
        <a:defRPr sz="2400">
          <a:solidFill>
            <a:schemeClr val="tx1"/>
          </a:solidFill>
          <a:latin typeface="Arial" charset="0"/>
          <a:ea typeface="+mn-ea"/>
          <a:cs typeface="+mn-cs"/>
        </a:defRPr>
      </a:lvl5pPr>
      <a:lvl6pPr marL="2514600" indent="-228600" algn="l" rtl="0" fontAlgn="base">
        <a:spcBef>
          <a:spcPct val="20000"/>
        </a:spcBef>
        <a:spcAft>
          <a:spcPct val="0"/>
        </a:spcAft>
        <a:buBlip>
          <a:blip r:embed="rId5"/>
        </a:buBlip>
        <a:defRPr sz="2400">
          <a:solidFill>
            <a:schemeClr val="tx1"/>
          </a:solidFill>
          <a:latin typeface="+mn-lt"/>
          <a:ea typeface="+mn-ea"/>
          <a:cs typeface="+mn-cs"/>
        </a:defRPr>
      </a:lvl6pPr>
      <a:lvl7pPr marL="2971800" indent="-228600" algn="l" rtl="0" fontAlgn="base">
        <a:spcBef>
          <a:spcPct val="20000"/>
        </a:spcBef>
        <a:spcAft>
          <a:spcPct val="0"/>
        </a:spcAft>
        <a:buBlip>
          <a:blip r:embed="rId5"/>
        </a:buBlip>
        <a:defRPr sz="2400">
          <a:solidFill>
            <a:schemeClr val="tx1"/>
          </a:solidFill>
          <a:latin typeface="+mn-lt"/>
          <a:ea typeface="+mn-ea"/>
          <a:cs typeface="+mn-cs"/>
        </a:defRPr>
      </a:lvl7pPr>
      <a:lvl8pPr marL="3429000" indent="-228600" algn="l" rtl="0" fontAlgn="base">
        <a:spcBef>
          <a:spcPct val="20000"/>
        </a:spcBef>
        <a:spcAft>
          <a:spcPct val="0"/>
        </a:spcAft>
        <a:buBlip>
          <a:blip r:embed="rId5"/>
        </a:buBlip>
        <a:defRPr sz="2400">
          <a:solidFill>
            <a:schemeClr val="tx1"/>
          </a:solidFill>
          <a:latin typeface="+mn-lt"/>
          <a:ea typeface="+mn-ea"/>
          <a:cs typeface="+mn-cs"/>
        </a:defRPr>
      </a:lvl8pPr>
      <a:lvl9pPr marL="3886200" indent="-228600" algn="l" rtl="0" fontAlgn="base">
        <a:spcBef>
          <a:spcPct val="20000"/>
        </a:spcBef>
        <a:spcAft>
          <a:spcPct val="0"/>
        </a:spcAft>
        <a:buBlip>
          <a:blip r:embed="rId5"/>
        </a:buBlip>
        <a:defRPr sz="2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wissconsulting.com.v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6"/>
          <p:cNvSpPr>
            <a:spLocks noChangeArrowheads="1"/>
          </p:cNvSpPr>
          <p:nvPr/>
        </p:nvSpPr>
        <p:spPr bwMode="auto">
          <a:xfrm>
            <a:off x="914400" y="3810000"/>
            <a:ext cx="381000" cy="381000"/>
          </a:xfrm>
          <a:prstGeom prst="rect">
            <a:avLst/>
          </a:prstGeom>
          <a:solidFill>
            <a:srgbClr val="3399FF"/>
          </a:solidFill>
          <a:ln w="0">
            <a:noFill/>
            <a:miter lim="800000"/>
            <a:headEnd/>
            <a:tailEnd/>
          </a:ln>
        </p:spPr>
        <p:txBody>
          <a:bodyPr wrap="none" anchor="ctr"/>
          <a:lstStyle/>
          <a:p>
            <a:pPr>
              <a:spcBef>
                <a:spcPct val="50000"/>
              </a:spcBef>
            </a:pPr>
            <a:endParaRPr lang="de-DE"/>
          </a:p>
        </p:txBody>
      </p:sp>
      <p:sp>
        <p:nvSpPr>
          <p:cNvPr id="6146" name="Rectangle 10"/>
          <p:cNvSpPr>
            <a:spLocks noChangeArrowheads="1"/>
          </p:cNvSpPr>
          <p:nvPr/>
        </p:nvSpPr>
        <p:spPr bwMode="auto">
          <a:xfrm>
            <a:off x="1295400" y="2819400"/>
            <a:ext cx="4937125" cy="1333500"/>
          </a:xfrm>
          <a:prstGeom prst="rect">
            <a:avLst/>
          </a:prstGeom>
          <a:noFill/>
          <a:ln w="9525">
            <a:noFill/>
            <a:miter lim="800000"/>
            <a:headEnd/>
            <a:tailEnd/>
          </a:ln>
        </p:spPr>
        <p:txBody>
          <a:bodyPr/>
          <a:lstStyle/>
          <a:p>
            <a:pPr>
              <a:spcBef>
                <a:spcPct val="20000"/>
              </a:spcBef>
            </a:pPr>
            <a:r>
              <a:rPr lang="en-US" sz="2000"/>
              <a:t>IAOD Evaluation Seminar</a:t>
            </a:r>
          </a:p>
          <a:p>
            <a:pPr>
              <a:spcBef>
                <a:spcPct val="20000"/>
              </a:spcBef>
            </a:pPr>
            <a:r>
              <a:rPr lang="en-US" sz="2000"/>
              <a:t>“Demystifying Evaluation in WIPO - Best Practices from Initial Evaluations”</a:t>
            </a:r>
          </a:p>
        </p:txBody>
      </p:sp>
      <p:sp>
        <p:nvSpPr>
          <p:cNvPr id="6147" name="Text Box 11"/>
          <p:cNvSpPr txBox="1">
            <a:spLocks noChangeArrowheads="1"/>
          </p:cNvSpPr>
          <p:nvPr/>
        </p:nvSpPr>
        <p:spPr bwMode="auto">
          <a:xfrm>
            <a:off x="6249988" y="5253038"/>
            <a:ext cx="2147887" cy="727075"/>
          </a:xfrm>
          <a:prstGeom prst="rect">
            <a:avLst/>
          </a:prstGeom>
          <a:noFill/>
          <a:ln w="9525">
            <a:noFill/>
            <a:miter lim="800000"/>
            <a:headEnd/>
            <a:tailEnd/>
          </a:ln>
        </p:spPr>
        <p:txBody>
          <a:bodyPr wrap="none"/>
          <a:lstStyle/>
          <a:p>
            <a:pPr eaLnBrk="0" hangingPunct="0">
              <a:lnSpc>
                <a:spcPct val="40000"/>
              </a:lnSpc>
              <a:spcBef>
                <a:spcPct val="50000"/>
              </a:spcBef>
            </a:pPr>
            <a:r>
              <a:rPr lang="en-US" sz="1300">
                <a:solidFill>
                  <a:srgbClr val="3399FF"/>
                </a:solidFill>
                <a:latin typeface="Arial Black" pitchFamily="34" charset="0"/>
                <a:ea typeface="ヒラギノ角ゴ Pro W3"/>
                <a:cs typeface="ヒラギノ角ゴ Pro W3"/>
              </a:rPr>
              <a:t>Geneva</a:t>
            </a:r>
          </a:p>
          <a:p>
            <a:pPr eaLnBrk="0" hangingPunct="0">
              <a:lnSpc>
                <a:spcPct val="40000"/>
              </a:lnSpc>
              <a:spcBef>
                <a:spcPct val="50000"/>
              </a:spcBef>
            </a:pPr>
            <a:r>
              <a:rPr lang="en-US" sz="1300">
                <a:solidFill>
                  <a:srgbClr val="3399FF"/>
                </a:solidFill>
                <a:latin typeface="Arial Black" pitchFamily="34" charset="0"/>
                <a:ea typeface="ヒラギノ角ゴ Pro W3"/>
                <a:cs typeface="ヒラギノ角ゴ Pro W3"/>
              </a:rPr>
              <a:t>November, 8 2012</a:t>
            </a:r>
          </a:p>
          <a:p>
            <a:pPr eaLnBrk="0" hangingPunct="0">
              <a:lnSpc>
                <a:spcPct val="40000"/>
              </a:lnSpc>
              <a:spcBef>
                <a:spcPct val="50000"/>
              </a:spcBef>
            </a:pPr>
            <a:r>
              <a:rPr lang="en-US" sz="1300">
                <a:solidFill>
                  <a:srgbClr val="3399FF"/>
                </a:solidFill>
                <a:latin typeface="Arial Black" pitchFamily="34" charset="0"/>
                <a:ea typeface="ヒラギノ角ゴ Pro W3"/>
                <a:cs typeface="ヒラギノ角ゴ Pro W3"/>
              </a:rPr>
              <a:t>2012</a:t>
            </a:r>
          </a:p>
        </p:txBody>
      </p:sp>
      <p:sp>
        <p:nvSpPr>
          <p:cNvPr id="6148" name="Rectangle 12"/>
          <p:cNvSpPr>
            <a:spLocks noChangeArrowheads="1"/>
          </p:cNvSpPr>
          <p:nvPr/>
        </p:nvSpPr>
        <p:spPr bwMode="auto">
          <a:xfrm>
            <a:off x="900113" y="3789363"/>
            <a:ext cx="381000" cy="381000"/>
          </a:xfrm>
          <a:prstGeom prst="rect">
            <a:avLst/>
          </a:prstGeom>
          <a:solidFill>
            <a:srgbClr val="3399FF"/>
          </a:solidFill>
          <a:ln w="0">
            <a:noFill/>
            <a:miter lim="800000"/>
            <a:headEnd/>
            <a:tailEnd/>
          </a:ln>
        </p:spPr>
        <p:txBody>
          <a:bodyPr wrap="none" anchor="ctr"/>
          <a:lstStyle/>
          <a:p>
            <a:pPr>
              <a:spcBef>
                <a:spcPct val="50000"/>
              </a:spcBef>
            </a:pPr>
            <a:endParaRPr lang="de-DE"/>
          </a:p>
        </p:txBody>
      </p:sp>
      <p:sp>
        <p:nvSpPr>
          <p:cNvPr id="6149" name="Rectangle 13"/>
          <p:cNvSpPr>
            <a:spLocks noChangeArrowheads="1"/>
          </p:cNvSpPr>
          <p:nvPr/>
        </p:nvSpPr>
        <p:spPr bwMode="auto">
          <a:xfrm>
            <a:off x="1066800" y="4419600"/>
            <a:ext cx="6934200" cy="712788"/>
          </a:xfrm>
          <a:prstGeom prst="rect">
            <a:avLst/>
          </a:prstGeom>
          <a:noFill/>
          <a:ln w="9525">
            <a:noFill/>
            <a:miter lim="800000"/>
            <a:headEnd/>
            <a:tailEnd/>
          </a:ln>
        </p:spPr>
        <p:txBody>
          <a:bodyPr/>
          <a:lstStyle/>
          <a:p>
            <a:r>
              <a:rPr lang="de-CH">
                <a:solidFill>
                  <a:srgbClr val="00408C"/>
                </a:solidFill>
                <a:ea typeface="ヒラギノ角ゴ Pro W3"/>
                <a:cs typeface="ヒラギノ角ゴ Pro W3"/>
              </a:rPr>
              <a:t>Evaluation of Project „Developing Tools for Access to Patent Information“ – Key Lessons</a:t>
            </a:r>
            <a:endParaRPr lang="en-US">
              <a:solidFill>
                <a:srgbClr val="00408C"/>
              </a:solidFill>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GB" smtClean="0">
                <a:cs typeface="Arial" charset="0"/>
              </a:rPr>
              <a:t>What worked well? Experience as a WIPO Evaluation Consultant</a:t>
            </a:r>
          </a:p>
        </p:txBody>
      </p:sp>
      <p:sp>
        <p:nvSpPr>
          <p:cNvPr id="24578" name="Rectangle 3"/>
          <p:cNvSpPr>
            <a:spLocks noGrp="1" noChangeArrowheads="1"/>
          </p:cNvSpPr>
          <p:nvPr>
            <p:ph type="body" idx="4294967295"/>
          </p:nvPr>
        </p:nvSpPr>
        <p:spPr/>
        <p:txBody>
          <a:bodyPr/>
          <a:lstStyle/>
          <a:p>
            <a:pPr>
              <a:lnSpc>
                <a:spcPct val="90000"/>
              </a:lnSpc>
            </a:pPr>
            <a:r>
              <a:rPr lang="en-GB" sz="2000" dirty="0" smtClean="0">
                <a:cs typeface="Arial" charset="0"/>
              </a:rPr>
              <a:t>This was my first assignment for WIPO. As a „newcomer“ to WIPO, I appreciated first of all the support received in familiarizing myself with the organization.</a:t>
            </a:r>
          </a:p>
          <a:p>
            <a:pPr>
              <a:lnSpc>
                <a:spcPct val="90000"/>
              </a:lnSpc>
            </a:pPr>
            <a:r>
              <a:rPr lang="en-GB" sz="2000" dirty="0" smtClean="0">
                <a:cs typeface="Arial" charset="0"/>
              </a:rPr>
              <a:t>No </a:t>
            </a:r>
            <a:r>
              <a:rPr lang="en-GB" sz="2000" dirty="0" smtClean="0">
                <a:cs typeface="Arial" charset="0"/>
              </a:rPr>
              <a:t>attempt of IAOD or the Project to push for desired evaluation results or “down-tune” critical comments in the report.</a:t>
            </a:r>
          </a:p>
          <a:p>
            <a:pPr>
              <a:lnSpc>
                <a:spcPct val="90000"/>
              </a:lnSpc>
            </a:pPr>
            <a:r>
              <a:rPr lang="en-GB" sz="2000" dirty="0" smtClean="0">
                <a:cs typeface="Arial" charset="0"/>
              </a:rPr>
              <a:t>After some “warming up” during the briefing, all discussions with stakeholders were open and constructive. Persons interviewed openly shared information and freely exchanged views.</a:t>
            </a:r>
          </a:p>
          <a:p>
            <a:pPr>
              <a:lnSpc>
                <a:spcPct val="90000"/>
              </a:lnSpc>
            </a:pPr>
            <a:r>
              <a:rPr lang="en-GB" sz="2000" dirty="0" smtClean="0">
                <a:cs typeface="Arial" charset="0"/>
              </a:rPr>
              <a:t>WIPO staff members supported the evaluation process actively (in particular also through arranging meetings with the right persons) and provided access to all relevant information.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GB" smtClean="0">
                <a:cs typeface="Arial" charset="0"/>
              </a:rPr>
              <a:t>What worked well? Experience as a WIPO Evaluation Consultant</a:t>
            </a:r>
          </a:p>
        </p:txBody>
      </p:sp>
      <p:sp>
        <p:nvSpPr>
          <p:cNvPr id="26626" name="Rectangle 3"/>
          <p:cNvSpPr>
            <a:spLocks noGrp="1" noChangeArrowheads="1"/>
          </p:cNvSpPr>
          <p:nvPr>
            <p:ph type="body" idx="4294967295"/>
          </p:nvPr>
        </p:nvSpPr>
        <p:spPr/>
        <p:txBody>
          <a:bodyPr/>
          <a:lstStyle/>
          <a:p>
            <a:r>
              <a:rPr lang="en-GB" sz="2000" dirty="0" smtClean="0">
                <a:cs typeface="Arial" charset="0"/>
              </a:rPr>
              <a:t>The Project prepared well, e.g. </a:t>
            </a:r>
            <a:r>
              <a:rPr lang="en-GB" sz="2000" u="sng" dirty="0" smtClean="0">
                <a:cs typeface="Arial" charset="0"/>
              </a:rPr>
              <a:t>actively conducted user surveys</a:t>
            </a:r>
            <a:r>
              <a:rPr lang="en-GB" sz="2000" dirty="0" smtClean="0">
                <a:cs typeface="Arial" charset="0"/>
              </a:rPr>
              <a:t> and made them available  – </a:t>
            </a:r>
            <a:r>
              <a:rPr lang="en-GB" sz="2000" u="sng" dirty="0" smtClean="0">
                <a:cs typeface="Arial" charset="0"/>
              </a:rPr>
              <a:t>crucial</a:t>
            </a:r>
            <a:r>
              <a:rPr lang="en-GB" sz="2000" dirty="0" smtClean="0">
                <a:cs typeface="Arial" charset="0"/>
              </a:rPr>
              <a:t> for evaluation!</a:t>
            </a:r>
          </a:p>
          <a:p>
            <a:r>
              <a:rPr lang="en-GB" sz="2000" dirty="0" smtClean="0">
                <a:cs typeface="Arial" charset="0"/>
              </a:rPr>
              <a:t>The Project did use existing planning and monitoring tools and beyond minimum standards of WIPO even provided a result-based financial report (relating expenditures to outcomes and UN budget lines – this is </a:t>
            </a:r>
            <a:r>
              <a:rPr lang="en-GB" sz="2000" u="sng" dirty="0" smtClean="0">
                <a:cs typeface="Arial" charset="0"/>
              </a:rPr>
              <a:t>best practice within the UN system</a:t>
            </a:r>
            <a:r>
              <a:rPr lang="en-GB" sz="2000" dirty="0" smtClean="0">
                <a:cs typeface="Arial" charset="0"/>
              </a:rPr>
              <a:t>).</a:t>
            </a:r>
          </a:p>
          <a:p>
            <a:r>
              <a:rPr lang="en-GB" sz="2000" dirty="0" smtClean="0">
                <a:cs typeface="Arial" charset="0"/>
              </a:rPr>
              <a:t>Both IAOD and the project provided </a:t>
            </a:r>
            <a:r>
              <a:rPr lang="en-GB" sz="2000" u="sng" dirty="0" smtClean="0">
                <a:cs typeface="Arial" charset="0"/>
              </a:rPr>
              <a:t>timely, detailed and meaningful feed-back on the report</a:t>
            </a:r>
            <a:r>
              <a:rPr lang="en-GB" sz="2000" dirty="0" smtClean="0">
                <a:cs typeface="Arial" charset="0"/>
              </a:rPr>
              <a:t>.</a:t>
            </a:r>
            <a:endParaRPr lang="en-GB" sz="2000" dirty="0" smtClean="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GB" smtClean="0">
                <a:cs typeface="Arial" charset="0"/>
              </a:rPr>
              <a:t>What could be improved?</a:t>
            </a:r>
          </a:p>
        </p:txBody>
      </p:sp>
      <p:sp>
        <p:nvSpPr>
          <p:cNvPr id="38915" name="Rectangle 3"/>
          <p:cNvSpPr>
            <a:spLocks noGrp="1" noChangeArrowheads="1"/>
          </p:cNvSpPr>
          <p:nvPr>
            <p:ph type="body" idx="4294967295"/>
          </p:nvPr>
        </p:nvSpPr>
        <p:spPr/>
        <p:txBody>
          <a:bodyPr/>
          <a:lstStyle/>
          <a:p>
            <a:r>
              <a:rPr lang="en-GB" sz="2000" u="sng" smtClean="0">
                <a:cs typeface="Arial" charset="0"/>
              </a:rPr>
              <a:t>Need to streamline ToRs</a:t>
            </a:r>
            <a:r>
              <a:rPr lang="en-GB" sz="2000" smtClean="0">
                <a:cs typeface="Arial" charset="0"/>
              </a:rPr>
              <a:t>.</a:t>
            </a:r>
            <a:r>
              <a:rPr lang="en-GB" sz="2000" b="1" smtClean="0">
                <a:cs typeface="Arial" charset="0"/>
              </a:rPr>
              <a:t> </a:t>
            </a:r>
            <a:r>
              <a:rPr lang="en-GB" sz="2000" smtClean="0">
                <a:cs typeface="Arial" charset="0"/>
              </a:rPr>
              <a:t>ToRs of 47 pages, partially with internal contradictions, especially with the Annexes. There is a risk that external evaluators with no prior evaluation experience will not understand the requirements of the job.</a:t>
            </a:r>
          </a:p>
          <a:p>
            <a:r>
              <a:rPr lang="en-GB" sz="2000" u="sng" smtClean="0">
                <a:cs typeface="Arial" charset="0"/>
              </a:rPr>
              <a:t>Need to consistently align ToRs with WIPO‘s evaluation policy</a:t>
            </a:r>
            <a:r>
              <a:rPr lang="en-GB" sz="2000" smtClean="0">
                <a:cs typeface="Arial" charset="0"/>
              </a:rPr>
              <a:t>. My ToRs did not for instance not require an assessment of efficiency („value for money“), which should be an essential question. Standard ToRs would make all evaluations comparable and useful as an input to other evaluations (e.g. Thematic Evaluations).</a:t>
            </a:r>
          </a:p>
          <a:p>
            <a:r>
              <a:rPr lang="en-GB" sz="2000" u="sng" smtClean="0">
                <a:cs typeface="Arial" charset="0"/>
              </a:rPr>
              <a:t>Need to clearly define the scope of work</a:t>
            </a:r>
            <a:r>
              <a:rPr lang="en-GB" sz="2000" smtClean="0">
                <a:cs typeface="Arial" charset="0"/>
              </a:rPr>
              <a:t>: All outputs required for an evaluation should be explicitly mentioned (including the meeting summaries). Otherwise, there is a risk that consultants will not deliver them, unless they are paid in addition.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GB" dirty="0" smtClean="0">
                <a:cs typeface="Arial" charset="0"/>
              </a:rPr>
              <a:t>Conclusions</a:t>
            </a:r>
          </a:p>
        </p:txBody>
      </p:sp>
      <p:sp>
        <p:nvSpPr>
          <p:cNvPr id="40963" name="Rectangle 3"/>
          <p:cNvSpPr>
            <a:spLocks noGrp="1" noChangeArrowheads="1"/>
          </p:cNvSpPr>
          <p:nvPr>
            <p:ph type="body" idx="4294967295"/>
          </p:nvPr>
        </p:nvSpPr>
        <p:spPr/>
        <p:txBody>
          <a:bodyPr/>
          <a:lstStyle/>
          <a:p>
            <a:r>
              <a:rPr lang="en-GB" sz="2000" dirty="0" smtClean="0">
                <a:cs typeface="Arial" charset="0"/>
              </a:rPr>
              <a:t>Project-cycle management tools (project planning, financial and operational reports) are not only important for monitoring, but also </a:t>
            </a:r>
            <a:r>
              <a:rPr lang="en-GB" sz="2000" u="sng" dirty="0" smtClean="0">
                <a:cs typeface="Arial" charset="0"/>
              </a:rPr>
              <a:t>key inputs to evaluations</a:t>
            </a:r>
            <a:r>
              <a:rPr lang="en-GB" sz="2000" dirty="0" smtClean="0">
                <a:cs typeface="Arial" charset="0"/>
              </a:rPr>
              <a:t>. Further improvement is still possible.</a:t>
            </a:r>
          </a:p>
          <a:p>
            <a:r>
              <a:rPr lang="en-GB" sz="2000" u="sng" dirty="0" smtClean="0">
                <a:cs typeface="Arial" charset="0"/>
              </a:rPr>
              <a:t>Data collection of projects</a:t>
            </a:r>
            <a:r>
              <a:rPr lang="en-GB" sz="2000" dirty="0" smtClean="0">
                <a:cs typeface="Arial" charset="0"/>
              </a:rPr>
              <a:t> is crucial as a factual basis for evaluations, because data collected ex post is often not reliable. WIPO should in general retrieve more information about who uses which services and for what purpose.</a:t>
            </a:r>
          </a:p>
          <a:p>
            <a:r>
              <a:rPr lang="en-GB" sz="2000" dirty="0" smtClean="0">
                <a:cs typeface="Arial" charset="0"/>
              </a:rPr>
              <a:t>A well formulated </a:t>
            </a:r>
            <a:r>
              <a:rPr lang="en-GB" sz="2000" u="sng" dirty="0" smtClean="0">
                <a:cs typeface="Arial" charset="0"/>
              </a:rPr>
              <a:t>plan for the evaluation</a:t>
            </a:r>
            <a:r>
              <a:rPr lang="en-GB" sz="2000" dirty="0" smtClean="0">
                <a:cs typeface="Arial" charset="0"/>
              </a:rPr>
              <a:t> is crucial. WIPO rightly required a detailed </a:t>
            </a:r>
            <a:r>
              <a:rPr lang="en-GB" sz="2000" u="sng" dirty="0" smtClean="0">
                <a:cs typeface="Arial" charset="0"/>
              </a:rPr>
              <a:t>inception report</a:t>
            </a:r>
            <a:r>
              <a:rPr lang="en-GB" sz="2000" dirty="0" smtClean="0">
                <a:cs typeface="Arial" charset="0"/>
              </a:rPr>
              <a:t>. There is room for enhancing consistency, clarity and completeness of evaluation ToRs.</a:t>
            </a:r>
          </a:p>
          <a:p>
            <a:r>
              <a:rPr lang="en-GB" sz="2000" dirty="0" smtClean="0">
                <a:cs typeface="Arial" charset="0"/>
              </a:rPr>
              <a:t>Using a single approach and format (WIPO evaluation norms) for all evaluations would make them comparable and useful for larger evaluations (e.g. thematic evaluations).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r>
              <a:rPr lang="en-GB" smtClean="0">
                <a:cs typeface="Arial" charset="0"/>
              </a:rPr>
              <a:t>Conclusions</a:t>
            </a:r>
          </a:p>
        </p:txBody>
      </p:sp>
      <p:sp>
        <p:nvSpPr>
          <p:cNvPr id="43011" name="Rectangle 3"/>
          <p:cNvSpPr>
            <a:spLocks noGrp="1" noChangeArrowheads="1"/>
          </p:cNvSpPr>
          <p:nvPr>
            <p:ph type="body" idx="4294967295"/>
          </p:nvPr>
        </p:nvSpPr>
        <p:spPr/>
        <p:txBody>
          <a:bodyPr/>
          <a:lstStyle/>
          <a:p>
            <a:pPr>
              <a:lnSpc>
                <a:spcPct val="90000"/>
              </a:lnSpc>
            </a:pPr>
            <a:r>
              <a:rPr lang="en-GB" sz="2000" dirty="0" smtClean="0">
                <a:cs typeface="Arial" charset="0"/>
              </a:rPr>
              <a:t>An </a:t>
            </a:r>
            <a:r>
              <a:rPr lang="en-GB" sz="2000" dirty="0" smtClean="0">
                <a:cs typeface="Arial" charset="0"/>
              </a:rPr>
              <a:t>evaluation should be a constructive, participatory process geared towards organizational learning (</a:t>
            </a:r>
            <a:r>
              <a:rPr lang="en-GB" sz="2000" u="sng" dirty="0" smtClean="0">
                <a:cs typeface="Arial" charset="0"/>
              </a:rPr>
              <a:t>promoting self-learning</a:t>
            </a:r>
            <a:r>
              <a:rPr lang="en-GB" sz="2000" dirty="0" smtClean="0">
                <a:cs typeface="Arial" charset="0"/>
              </a:rPr>
              <a:t>), while still ensuring the accountability purpose of the evaluation. This requires a relationship of trust with no hidden agendas or politically motivated interference.</a:t>
            </a:r>
          </a:p>
          <a:p>
            <a:pPr>
              <a:lnSpc>
                <a:spcPct val="90000"/>
              </a:lnSpc>
            </a:pPr>
            <a:r>
              <a:rPr lang="en-GB" sz="2000" dirty="0" smtClean="0">
                <a:cs typeface="Arial" charset="0"/>
              </a:rPr>
              <a:t>Whenever possible, evaluators should seek alignment on key evaluation results, because otherwise, recommendations are unlikely to be understood and implemented. For this purpose, </a:t>
            </a:r>
            <a:r>
              <a:rPr lang="en-GB" sz="2000" u="sng" dirty="0" smtClean="0">
                <a:cs typeface="Arial" charset="0"/>
              </a:rPr>
              <a:t>a well prepared physical de-briefing is essential, if possible after comments on a draft report have been received</a:t>
            </a:r>
            <a:r>
              <a:rPr lang="en-GB" sz="2000" dirty="0" smtClean="0">
                <a:cs typeface="Arial" charset="0"/>
              </a:rPr>
              <a:t>.</a:t>
            </a:r>
          </a:p>
          <a:p>
            <a:pPr>
              <a:lnSpc>
                <a:spcPct val="90000"/>
              </a:lnSpc>
            </a:pPr>
            <a:endParaRPr lang="en-GB" sz="2000" dirty="0" smtClean="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r>
              <a:rPr lang="en-GB" smtClean="0">
                <a:cs typeface="Arial" charset="0"/>
              </a:rPr>
              <a:t>Conclusions</a:t>
            </a:r>
          </a:p>
        </p:txBody>
      </p:sp>
      <p:sp>
        <p:nvSpPr>
          <p:cNvPr id="45059" name="Rectangle 3"/>
          <p:cNvSpPr>
            <a:spLocks noGrp="1" noChangeArrowheads="1"/>
          </p:cNvSpPr>
          <p:nvPr>
            <p:ph type="body" idx="4294967295"/>
          </p:nvPr>
        </p:nvSpPr>
        <p:spPr/>
        <p:txBody>
          <a:bodyPr/>
          <a:lstStyle/>
          <a:p>
            <a:pPr>
              <a:lnSpc>
                <a:spcPct val="90000"/>
              </a:lnSpc>
            </a:pPr>
            <a:r>
              <a:rPr lang="en-GB" sz="2000" dirty="0" smtClean="0">
                <a:cs typeface="Arial" charset="0"/>
              </a:rPr>
              <a:t>To summarize, working with WIPO has been an extremely positive, pleasant and enriching experience.</a:t>
            </a:r>
          </a:p>
          <a:p>
            <a:pPr>
              <a:lnSpc>
                <a:spcPct val="90000"/>
              </a:lnSpc>
            </a:pPr>
            <a:r>
              <a:rPr lang="en-GB" sz="2000" dirty="0" smtClean="0">
                <a:cs typeface="Arial" charset="0"/>
              </a:rPr>
              <a:t>An understanding of everyone in WIPO what evaluation is pivotal. Let me therefore warmly congratulate WIPO for organising this </a:t>
            </a:r>
            <a:r>
              <a:rPr lang="en-GB" sz="2000" dirty="0" smtClean="0">
                <a:cs typeface="Arial" charset="0"/>
              </a:rPr>
              <a:t>important seminar</a:t>
            </a:r>
            <a:r>
              <a:rPr lang="en-GB" sz="2000" dirty="0" smtClean="0">
                <a:cs typeface="Arial" charset="0"/>
              </a:rPr>
              <a:t>. Let me also thank the IAOD for the kind invitation to contribute as a speaker. I hope you found this brief presentation useful and am happy to answer any questions you might have.</a:t>
            </a:r>
          </a:p>
          <a:p>
            <a:pPr>
              <a:lnSpc>
                <a:spcPct val="90000"/>
              </a:lnSpc>
            </a:pPr>
            <a:r>
              <a:rPr lang="en-GB" sz="2000" dirty="0" smtClean="0">
                <a:cs typeface="Arial" charset="0"/>
              </a:rPr>
              <a:t>Thank you for your interest and attention!</a:t>
            </a:r>
          </a:p>
          <a:p>
            <a:pPr>
              <a:lnSpc>
                <a:spcPct val="90000"/>
              </a:lnSpc>
              <a:buFontTx/>
              <a:buNone/>
            </a:pPr>
            <a:endParaRPr lang="en-GB" sz="2000" dirty="0" smtClean="0">
              <a:cs typeface="Arial" charset="0"/>
            </a:endParaRPr>
          </a:p>
          <a:p>
            <a:pPr>
              <a:lnSpc>
                <a:spcPct val="90000"/>
              </a:lnSpc>
              <a:buFontTx/>
              <a:buNone/>
            </a:pPr>
            <a:endParaRPr lang="en-GB" sz="2000" dirty="0" smtClean="0">
              <a:cs typeface="Arial" charset="0"/>
            </a:endParaRPr>
          </a:p>
          <a:p>
            <a:pPr>
              <a:lnSpc>
                <a:spcPct val="90000"/>
              </a:lnSpc>
              <a:buFontTx/>
              <a:buNone/>
            </a:pPr>
            <a:r>
              <a:rPr lang="en-GB" sz="2000" dirty="0" smtClean="0">
                <a:cs typeface="Arial" charset="0"/>
              </a:rPr>
              <a:t>Daniel Keller, Director, Swiss Consulting Co. Ltd. Hanoi, Vietnam</a:t>
            </a:r>
          </a:p>
          <a:p>
            <a:pPr>
              <a:lnSpc>
                <a:spcPct val="90000"/>
              </a:lnSpc>
              <a:buFontTx/>
              <a:buNone/>
            </a:pPr>
            <a:r>
              <a:rPr lang="en-GB" sz="2000" dirty="0" smtClean="0">
                <a:cs typeface="Arial" charset="0"/>
              </a:rPr>
              <a:t>Management and Development Consultants</a:t>
            </a:r>
          </a:p>
          <a:p>
            <a:pPr>
              <a:lnSpc>
                <a:spcPct val="90000"/>
              </a:lnSpc>
              <a:buFontTx/>
              <a:buNone/>
            </a:pPr>
            <a:r>
              <a:rPr lang="en-GB" sz="2000" dirty="0" smtClean="0">
                <a:cs typeface="Arial" charset="0"/>
                <a:hlinkClick r:id="rId3"/>
              </a:rPr>
              <a:t>www.swissconsulting.com.vn</a:t>
            </a:r>
            <a:r>
              <a:rPr lang="en-GB" sz="2000" dirty="0" smtClean="0">
                <a:cs typeface="Arial"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r>
              <a:rPr lang="en-GB" smtClean="0">
                <a:cs typeface="Arial" charset="0"/>
              </a:rPr>
              <a:t>Purpose of this presentation</a:t>
            </a:r>
          </a:p>
        </p:txBody>
      </p:sp>
      <p:sp>
        <p:nvSpPr>
          <p:cNvPr id="8194" name="Rectangle 3"/>
          <p:cNvSpPr>
            <a:spLocks noGrp="1" noChangeArrowheads="1"/>
          </p:cNvSpPr>
          <p:nvPr>
            <p:ph type="body" idx="4294967295"/>
          </p:nvPr>
        </p:nvSpPr>
        <p:spPr/>
        <p:txBody>
          <a:bodyPr/>
          <a:lstStyle/>
          <a:p>
            <a:r>
              <a:rPr lang="en-GB" sz="2000" smtClean="0">
                <a:cs typeface="Arial" charset="0"/>
              </a:rPr>
              <a:t>Briefly present the project we have evaluated;</a:t>
            </a:r>
          </a:p>
          <a:p>
            <a:r>
              <a:rPr lang="en-GB" sz="2000" smtClean="0">
                <a:cs typeface="Arial" charset="0"/>
              </a:rPr>
              <a:t>Discuss the evaluation approach, evaluation steps and the methodology used;</a:t>
            </a:r>
          </a:p>
          <a:p>
            <a:r>
              <a:rPr lang="en-GB" sz="2000" smtClean="0">
                <a:cs typeface="Arial" charset="0"/>
              </a:rPr>
              <a:t>Summarize the key conclusions and recommendations as far as they are of general relevance to WIPO and the seminar participants;</a:t>
            </a:r>
          </a:p>
          <a:p>
            <a:r>
              <a:rPr lang="en-GB" sz="2000" smtClean="0">
                <a:cs typeface="Arial" charset="0"/>
              </a:rPr>
              <a:t>Share my personal experience in conducting my first evaluation assignment for WIPO – what worked well and suggestions for improvements;</a:t>
            </a:r>
          </a:p>
          <a:p>
            <a:r>
              <a:rPr lang="en-GB" sz="2000" smtClean="0">
                <a:cs typeface="Arial" charset="0"/>
              </a:rPr>
              <a:t>Draw conclusions and make some suggestions for WIPO‘s future evaluation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p:txBody>
          <a:bodyPr/>
          <a:lstStyle/>
          <a:p>
            <a:r>
              <a:rPr lang="en-GB" smtClean="0">
                <a:cs typeface="Arial" charset="0"/>
              </a:rPr>
              <a:t>Summary of project that was evaluated</a:t>
            </a:r>
          </a:p>
        </p:txBody>
      </p:sp>
      <p:sp>
        <p:nvSpPr>
          <p:cNvPr id="10242" name="Rectangle 3"/>
          <p:cNvSpPr>
            <a:spLocks noGrp="1" noChangeArrowheads="1"/>
          </p:cNvSpPr>
          <p:nvPr>
            <p:ph type="body" idx="4294967295"/>
          </p:nvPr>
        </p:nvSpPr>
        <p:spPr/>
        <p:txBody>
          <a:bodyPr/>
          <a:lstStyle/>
          <a:p>
            <a:r>
              <a:rPr lang="en-GB" sz="2000" smtClean="0">
                <a:cs typeface="Arial" charset="0"/>
              </a:rPr>
              <a:t>The evaluation of the DA-Project “Developing Tools for Access to Patent Information” was conducted by IAOD from July – September 2012 with my support as an independent consultant.</a:t>
            </a:r>
          </a:p>
          <a:p>
            <a:r>
              <a:rPr lang="en-GB" sz="2000" smtClean="0">
                <a:cs typeface="Arial" charset="0"/>
              </a:rPr>
              <a:t>The Project with a duration of 30 months and a budget of CHF 1,576,000 started in January 2010. It aimed at “enhancing access of developing countries to patent information”, by publishing patent landscape reports, developing an e-tutorial and organizing regional conferences.</a:t>
            </a:r>
          </a:p>
          <a:p>
            <a:endParaRPr lang="en-GB" sz="2000" smtClean="0">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GB" smtClean="0">
                <a:cs typeface="Arial" charset="0"/>
              </a:rPr>
              <a:t>Evaluative steps used</a:t>
            </a:r>
          </a:p>
        </p:txBody>
      </p:sp>
      <p:sp>
        <p:nvSpPr>
          <p:cNvPr id="12290" name="Rectangle 3"/>
          <p:cNvSpPr>
            <a:spLocks noGrp="1" noChangeArrowheads="1"/>
          </p:cNvSpPr>
          <p:nvPr>
            <p:ph type="body" idx="4294967295"/>
          </p:nvPr>
        </p:nvSpPr>
        <p:spPr/>
        <p:txBody>
          <a:bodyPr/>
          <a:lstStyle/>
          <a:p>
            <a:r>
              <a:rPr lang="en-GB" sz="2000" smtClean="0">
                <a:cs typeface="Arial" charset="0"/>
              </a:rPr>
              <a:t>Analysis of Terms of Reference;</a:t>
            </a:r>
          </a:p>
          <a:p>
            <a:r>
              <a:rPr lang="en-GB" sz="2000" smtClean="0">
                <a:cs typeface="Arial" charset="0"/>
              </a:rPr>
              <a:t>Desk study of documents and analysis of existing data;</a:t>
            </a:r>
          </a:p>
          <a:p>
            <a:r>
              <a:rPr lang="en-GB" sz="2000" smtClean="0">
                <a:cs typeface="Arial" charset="0"/>
              </a:rPr>
              <a:t>One-day briefing with the Director of IAOD, the Evaluation Section and key internal stakeholders of the project;</a:t>
            </a:r>
          </a:p>
          <a:p>
            <a:r>
              <a:rPr lang="en-GB" sz="2000" smtClean="0">
                <a:cs typeface="Arial" charset="0"/>
              </a:rPr>
              <a:t>Draft inception report („procedures for evaluation“);</a:t>
            </a:r>
          </a:p>
          <a:p>
            <a:r>
              <a:rPr lang="en-GB" sz="2000" smtClean="0">
                <a:cs typeface="Arial" charset="0"/>
              </a:rPr>
              <a:t>In-depth face-to-face semi-structured interviews with internal and external project stakeholders (four days);</a:t>
            </a:r>
          </a:p>
          <a:p>
            <a:r>
              <a:rPr lang="en-GB" sz="2000" smtClean="0">
                <a:cs typeface="Arial" charset="0"/>
              </a:rPr>
              <a:t>Discussion on preliminary findings, conclusions and recommendations with the purpose to get alignment with project stakeholders within WIPO;</a:t>
            </a:r>
          </a:p>
          <a:p>
            <a:r>
              <a:rPr lang="en-GB" sz="2000" smtClean="0">
                <a:cs typeface="Arial" charset="0"/>
              </a:rPr>
              <a:t>Draft report (one week), obtain written comments, amend report.</a:t>
            </a:r>
          </a:p>
          <a:p>
            <a:r>
              <a:rPr lang="en-GB" sz="2000" smtClean="0">
                <a:cs typeface="Arial" charset="0"/>
              </a:rPr>
              <a:t>De-briefing, integrating all comments into report (three days).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r>
              <a:rPr lang="en-GB" smtClean="0">
                <a:cs typeface="Arial" charset="0"/>
              </a:rPr>
              <a:t>Evaluation Approach</a:t>
            </a:r>
          </a:p>
        </p:txBody>
      </p:sp>
      <p:sp>
        <p:nvSpPr>
          <p:cNvPr id="14338" name="Rectangle 3"/>
          <p:cNvSpPr>
            <a:spLocks noGrp="1" noChangeArrowheads="1"/>
          </p:cNvSpPr>
          <p:nvPr>
            <p:ph type="body" idx="4294967295"/>
          </p:nvPr>
        </p:nvSpPr>
        <p:spPr/>
        <p:txBody>
          <a:bodyPr/>
          <a:lstStyle/>
          <a:p>
            <a:r>
              <a:rPr lang="en-GB" sz="2000" smtClean="0">
                <a:cs typeface="Arial" charset="0"/>
              </a:rPr>
              <a:t>The emphasis of this particular evaluation was on organizational learning, while still ensuring the purpose of accountability.</a:t>
            </a:r>
          </a:p>
          <a:p>
            <a:r>
              <a:rPr lang="en-GB" sz="2000" smtClean="0">
                <a:cs typeface="Arial" charset="0"/>
              </a:rPr>
              <a:t>The evaluation approach was interactive and participatory (discussion based on a list of guiding questions rather than driven by what the evaluator feels is important). </a:t>
            </a:r>
            <a:r>
              <a:rPr lang="en-GB" altLang="zh-CN" sz="2000" smtClean="0">
                <a:ea typeface="宋体"/>
                <a:cs typeface="宋体"/>
              </a:rPr>
              <a:t>The process itself was designed to contribute to continuous improvement of WIPO’s services.</a:t>
            </a:r>
          </a:p>
          <a:p>
            <a:r>
              <a:rPr lang="en-GB" altLang="zh-CN" sz="2000" smtClean="0">
                <a:ea typeface="宋体"/>
                <a:cs typeface="宋体"/>
              </a:rPr>
              <a:t>The project was invited to participate in all interviews (prior consent of interview partners was obtained). There was </a:t>
            </a:r>
            <a:r>
              <a:rPr lang="en-GB" altLang="zh-CN" sz="2000" u="sng" smtClean="0">
                <a:ea typeface="宋体"/>
                <a:cs typeface="宋体"/>
              </a:rPr>
              <a:t>no hidden agenda</a:t>
            </a:r>
            <a:r>
              <a:rPr lang="en-GB" altLang="zh-CN" sz="2000" smtClean="0">
                <a:ea typeface="宋体"/>
                <a:cs typeface="宋体"/>
              </a:rPr>
              <a:t> (e.g. instructions by IAOD on expected „findings“ or recommendations).</a:t>
            </a:r>
          </a:p>
          <a:p>
            <a:endParaRPr lang="en-GB" sz="2000" smtClean="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r>
              <a:rPr lang="en-GB" smtClean="0">
                <a:cs typeface="Arial" charset="0"/>
              </a:rPr>
              <a:t>Methodology</a:t>
            </a:r>
          </a:p>
        </p:txBody>
      </p:sp>
      <p:sp>
        <p:nvSpPr>
          <p:cNvPr id="16386" name="Rectangle 3"/>
          <p:cNvSpPr>
            <a:spLocks noGrp="1" noChangeArrowheads="1"/>
          </p:cNvSpPr>
          <p:nvPr>
            <p:ph type="body" idx="4294967295"/>
          </p:nvPr>
        </p:nvSpPr>
        <p:spPr/>
        <p:txBody>
          <a:bodyPr/>
          <a:lstStyle/>
          <a:p>
            <a:pPr>
              <a:lnSpc>
                <a:spcPct val="90000"/>
              </a:lnSpc>
            </a:pPr>
            <a:r>
              <a:rPr lang="en-GB" sz="2000" smtClean="0">
                <a:cs typeface="Arial" charset="0"/>
              </a:rPr>
              <a:t>Assessment of project based on standard evaluation criteria (relevance, efficiency, effectiveness and sustainability of results) in order to provide a well-founded opinion whether the project provided the right type of support in the right way.</a:t>
            </a:r>
          </a:p>
          <a:p>
            <a:pPr>
              <a:lnSpc>
                <a:spcPct val="90000"/>
              </a:lnSpc>
            </a:pPr>
            <a:r>
              <a:rPr lang="en-GB" sz="2000" smtClean="0">
                <a:cs typeface="Arial" charset="0"/>
              </a:rPr>
              <a:t>Different evaluation tools were combined to ensure an evidence-based qualitative and quantitative assessment. Particular emphasis was given to cross-validation of data and an assessment of plausibility of the results obtained.</a:t>
            </a:r>
          </a:p>
          <a:p>
            <a:pPr>
              <a:lnSpc>
                <a:spcPct val="90000"/>
              </a:lnSpc>
            </a:pPr>
            <a:r>
              <a:rPr lang="en-GB" sz="2000" smtClean="0">
                <a:cs typeface="Arial" charset="0"/>
              </a:rPr>
              <a:t>The methodological mix included desk studies, literature review, individual interviews, interviews of focal groups and direct observation.</a:t>
            </a:r>
          </a:p>
          <a:p>
            <a:pPr>
              <a:lnSpc>
                <a:spcPct val="90000"/>
              </a:lnSpc>
            </a:pPr>
            <a:endParaRPr lang="en-GB" sz="2000" smtClean="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r>
              <a:rPr lang="en-GB" smtClean="0">
                <a:cs typeface="Arial" charset="0"/>
              </a:rPr>
              <a:t>Main conclusions of the evaluation</a:t>
            </a:r>
          </a:p>
        </p:txBody>
      </p:sp>
      <p:sp>
        <p:nvSpPr>
          <p:cNvPr id="18434" name="Rectangle 3"/>
          <p:cNvSpPr>
            <a:spLocks noGrp="1" noChangeArrowheads="1"/>
          </p:cNvSpPr>
          <p:nvPr>
            <p:ph type="body" idx="4294967295"/>
          </p:nvPr>
        </p:nvSpPr>
        <p:spPr/>
        <p:txBody>
          <a:bodyPr/>
          <a:lstStyle/>
          <a:p>
            <a:pPr>
              <a:lnSpc>
                <a:spcPct val="90000"/>
              </a:lnSpc>
            </a:pPr>
            <a:r>
              <a:rPr lang="en-GB" sz="2000" b="1" smtClean="0">
                <a:cs typeface="Arial" charset="0"/>
              </a:rPr>
              <a:t>Conclusion 1:</a:t>
            </a:r>
            <a:r>
              <a:rPr lang="en-GB" sz="2000" smtClean="0">
                <a:cs typeface="Arial" charset="0"/>
              </a:rPr>
              <a:t> The project was generally well prepared and managed, but there is room for further enhancing existing tools for planning, monitoring and evaluating projects. WIPO does not have system to track users of online services.</a:t>
            </a:r>
          </a:p>
          <a:p>
            <a:pPr>
              <a:lnSpc>
                <a:spcPct val="90000"/>
              </a:lnSpc>
            </a:pPr>
            <a:r>
              <a:rPr lang="en-GB" sz="2000" b="1" smtClean="0">
                <a:cs typeface="Arial" charset="0"/>
              </a:rPr>
              <a:t>Conclusion 2:</a:t>
            </a:r>
            <a:r>
              <a:rPr lang="en-GB" sz="2000" smtClean="0">
                <a:cs typeface="Arial" charset="0"/>
              </a:rPr>
              <a:t> The project design was clearly overambitious, especially for achieving the objectives set for the patent landscaping reports. The project duration seems to be driven by budgeting cycles, not by realistic estimates of the time needed to achieve objectives.</a:t>
            </a:r>
          </a:p>
          <a:p>
            <a:pPr>
              <a:lnSpc>
                <a:spcPct val="90000"/>
              </a:lnSpc>
            </a:pPr>
            <a:r>
              <a:rPr lang="en-GB" sz="2000" b="1" smtClean="0">
                <a:cs typeface="Arial" charset="0"/>
              </a:rPr>
              <a:t>Conclusion 3:</a:t>
            </a:r>
            <a:r>
              <a:rPr lang="en-GB" sz="2000" smtClean="0">
                <a:cs typeface="Arial" charset="0"/>
              </a:rPr>
              <a:t> While the project overall provided the right type of support in the right way, not all of its expected outputs were delivered. It was not possible to assess outcomes, impact and potential sustainability, since most of the outputs had only been completed immediately prior to the evaluation.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smtClean="0">
                <a:cs typeface="Arial" charset="0"/>
              </a:rPr>
              <a:t>Key recommendations of the evaluation</a:t>
            </a:r>
          </a:p>
        </p:txBody>
      </p:sp>
      <p:sp>
        <p:nvSpPr>
          <p:cNvPr id="20482" name="Rectangle 3"/>
          <p:cNvSpPr>
            <a:spLocks noGrp="1" noChangeArrowheads="1"/>
          </p:cNvSpPr>
          <p:nvPr>
            <p:ph type="body" idx="4294967295"/>
          </p:nvPr>
        </p:nvSpPr>
        <p:spPr/>
        <p:txBody>
          <a:bodyPr/>
          <a:lstStyle/>
          <a:p>
            <a:r>
              <a:rPr lang="en-GB" sz="2000" b="1" smtClean="0">
                <a:cs typeface="Arial" charset="0"/>
              </a:rPr>
              <a:t>To Project managers and DA Coordination Division:</a:t>
            </a:r>
            <a:r>
              <a:rPr lang="en-GB" sz="2000" smtClean="0">
                <a:cs typeface="Arial" charset="0"/>
              </a:rPr>
              <a:t> Improve project management tools using internationally recognized best practices. Examples include the use of logical frameworks, consistent application of result-based financial budgeting and reporting, include a brief assessment against key evaluation criteria into the self-evaluation reports (rather than only conducting an intermediate assessment of results).</a:t>
            </a:r>
          </a:p>
          <a:p>
            <a:r>
              <a:rPr lang="en-GB" sz="2000" b="1" smtClean="0">
                <a:cs typeface="Arial" charset="0"/>
              </a:rPr>
              <a:t>To WIPO Senior Management:</a:t>
            </a:r>
            <a:r>
              <a:rPr lang="en-GB" sz="2000" smtClean="0">
                <a:cs typeface="Arial" charset="0"/>
              </a:rPr>
              <a:t> Establish a system to collect data on who uses existing services as a basis to provide tailored information to specific target groups and to actively collect feed-back from them for the purpose of continuous improvement of its services.</a:t>
            </a:r>
          </a:p>
          <a:p>
            <a:endParaRPr lang="en-GB" sz="2000" smtClean="0">
              <a:cs typeface="Arial" charset="0"/>
            </a:endParaRPr>
          </a:p>
          <a:p>
            <a:endParaRPr lang="en-GB" sz="2000" smtClean="0">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GB" smtClean="0">
                <a:cs typeface="Arial" charset="0"/>
              </a:rPr>
              <a:t>Key recommendations of the evaluation</a:t>
            </a:r>
          </a:p>
        </p:txBody>
      </p:sp>
      <p:sp>
        <p:nvSpPr>
          <p:cNvPr id="22530" name="Rectangle 3"/>
          <p:cNvSpPr>
            <a:spLocks noGrp="1" noChangeArrowheads="1"/>
          </p:cNvSpPr>
          <p:nvPr>
            <p:ph type="body" idx="4294967295"/>
          </p:nvPr>
        </p:nvSpPr>
        <p:spPr/>
        <p:txBody>
          <a:bodyPr/>
          <a:lstStyle/>
          <a:p>
            <a:r>
              <a:rPr lang="en-GB" sz="2000" b="1" smtClean="0">
                <a:cs typeface="Arial" charset="0"/>
              </a:rPr>
              <a:t>To the WIPO Global Infrastructure Sector on formalizing coordination with other Sectors:</a:t>
            </a:r>
            <a:r>
              <a:rPr lang="en-GB" sz="2000" smtClean="0">
                <a:cs typeface="Arial" charset="0"/>
              </a:rPr>
              <a:t> Defining specific responsibilities to be assumed by each programme and requiring a formal sign-off by the programmes involved would help to ensure that coordination is less dependent on informal cooperation.</a:t>
            </a:r>
          </a:p>
          <a:p>
            <a:endParaRPr lang="en-GB" sz="2000" smtClean="0">
              <a:cs typeface="Arial" charset="0"/>
            </a:endParaRPr>
          </a:p>
          <a:p>
            <a:endParaRPr lang="en-GB" sz="2000" smtClean="0">
              <a:cs typeface="Arial" charset="0"/>
            </a:endParaRPr>
          </a:p>
        </p:txBody>
      </p:sp>
    </p:spTree>
  </p:cSld>
  <p:clrMapOvr>
    <a:masterClrMapping/>
  </p:clrMapOvr>
</p:sld>
</file>

<file path=ppt/theme/theme1.xml><?xml version="1.0" encoding="utf-8"?>
<a:theme xmlns:a="http://schemas.openxmlformats.org/drawingml/2006/main" name="template_english">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template_englis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Arial" pitchFamily="-110" charset="0"/>
            <a:cs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ea typeface="Arial" pitchFamily="-110" charset="0"/>
            <a:cs typeface="Arial" pitchFamily="-110"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1629</Words>
  <Application>Microsoft Office PowerPoint</Application>
  <PresentationFormat>Bildschirmpräsentation (4:3)</PresentationFormat>
  <Paragraphs>78</Paragraphs>
  <Slides>15</Slides>
  <Notes>15</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template_english</vt:lpstr>
      <vt:lpstr>PowerPoint-Präsentation</vt:lpstr>
      <vt:lpstr>Purpose of this presentation</vt:lpstr>
      <vt:lpstr>Summary of project that was evaluated</vt:lpstr>
      <vt:lpstr>Evaluative steps used</vt:lpstr>
      <vt:lpstr>Evaluation Approach</vt:lpstr>
      <vt:lpstr>Methodology</vt:lpstr>
      <vt:lpstr>Main conclusions of the evaluation</vt:lpstr>
      <vt:lpstr>Key recommendations of the evaluation</vt:lpstr>
      <vt:lpstr>Key recommendations of the evaluation</vt:lpstr>
      <vt:lpstr>What worked well? Experience as a WIPO Evaluation Consultant</vt:lpstr>
      <vt:lpstr>What worked well? Experience as a WIPO Evaluation Consultant</vt:lpstr>
      <vt:lpstr>What could be improved?</vt:lpstr>
      <vt:lpstr>Conclusions</vt:lpstr>
      <vt:lpstr>Conclusions</vt:lpstr>
      <vt:lpstr>Conclusions</vt:lpstr>
    </vt:vector>
  </TitlesOfParts>
  <Manager>Treen</Manager>
  <Company>WIPO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31, Lunch and Learn </dc:title>
  <dc:creator>Woess</dc:creator>
  <cp:lastModifiedBy>Daniel</cp:lastModifiedBy>
  <cp:revision>152</cp:revision>
  <cp:lastPrinted>2012-10-12T13:36:31Z</cp:lastPrinted>
  <dcterms:created xsi:type="dcterms:W3CDTF">2011-10-03T06:23:57Z</dcterms:created>
  <dcterms:modified xsi:type="dcterms:W3CDTF">2012-10-12T13:36:48Z</dcterms:modified>
</cp:coreProperties>
</file>