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6" r:id="rId2"/>
    <p:sldMasterId id="2147483748" r:id="rId3"/>
  </p:sldMasterIdLst>
  <p:notesMasterIdLst>
    <p:notesMasterId r:id="rId34"/>
  </p:notesMasterIdLst>
  <p:handoutMasterIdLst>
    <p:handoutMasterId r:id="rId35"/>
  </p:handoutMasterIdLst>
  <p:sldIdLst>
    <p:sldId id="256" r:id="rId4"/>
    <p:sldId id="310" r:id="rId5"/>
    <p:sldId id="380" r:id="rId6"/>
    <p:sldId id="399" r:id="rId7"/>
    <p:sldId id="397" r:id="rId8"/>
    <p:sldId id="394" r:id="rId9"/>
    <p:sldId id="395" r:id="rId10"/>
    <p:sldId id="406" r:id="rId11"/>
    <p:sldId id="371" r:id="rId12"/>
    <p:sldId id="388" r:id="rId13"/>
    <p:sldId id="407" r:id="rId14"/>
    <p:sldId id="381" r:id="rId15"/>
    <p:sldId id="382" r:id="rId16"/>
    <p:sldId id="383" r:id="rId17"/>
    <p:sldId id="384" r:id="rId18"/>
    <p:sldId id="385" r:id="rId19"/>
    <p:sldId id="409" r:id="rId20"/>
    <p:sldId id="387" r:id="rId21"/>
    <p:sldId id="408" r:id="rId22"/>
    <p:sldId id="400" r:id="rId23"/>
    <p:sldId id="404" r:id="rId24"/>
    <p:sldId id="401" r:id="rId25"/>
    <p:sldId id="402" r:id="rId26"/>
    <p:sldId id="389" r:id="rId27"/>
    <p:sldId id="376" r:id="rId28"/>
    <p:sldId id="390" r:id="rId29"/>
    <p:sldId id="372" r:id="rId30"/>
    <p:sldId id="391" r:id="rId31"/>
    <p:sldId id="392" r:id="rId32"/>
    <p:sldId id="393" r:id="rId33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har char="•"/>
      <a:defRPr sz="2400"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buChar char="•"/>
      <a:defRPr sz="2400"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buChar char="•"/>
      <a:defRPr sz="2400"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buChar char="•"/>
      <a:defRPr sz="2400"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buChar char="•"/>
      <a:defRPr sz="2400"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99"/>
    <a:srgbClr val="0033CC"/>
    <a:srgbClr val="FD79F7"/>
    <a:srgbClr val="FF0000"/>
    <a:srgbClr val="CCFFFF"/>
    <a:srgbClr val="3399FF"/>
    <a:srgbClr val="FFFF66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09" autoAdjust="0"/>
    <p:restoredTop sz="87316" autoAdjust="0"/>
  </p:normalViewPr>
  <p:slideViewPr>
    <p:cSldViewPr>
      <p:cViewPr>
        <p:scale>
          <a:sx n="77" d="100"/>
          <a:sy n="77" d="100"/>
        </p:scale>
        <p:origin x="-782" y="-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3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96" y="-96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AAF91-3C22-4CAD-B712-9721D7266FF8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19C85B60-CA11-4147-8FF6-48B11D02020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Ensures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good management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of resources</a:t>
          </a:r>
        </a:p>
      </dgm:t>
    </dgm:pt>
    <dgm:pt modelId="{7819FD52-DB57-4404-B0CC-67D9076A11C2}" type="parTrans" cxnId="{062A8D0D-70A6-4E49-B80D-693A6EB406E2}">
      <dgm:prSet/>
      <dgm:spPr/>
      <dgm:t>
        <a:bodyPr/>
        <a:lstStyle/>
        <a:p>
          <a:endParaRPr lang="fr-FR"/>
        </a:p>
      </dgm:t>
    </dgm:pt>
    <dgm:pt modelId="{0862F3C6-66DB-4825-8F7C-A96725CE8CEB}" type="sibTrans" cxnId="{062A8D0D-70A6-4E49-B80D-693A6EB406E2}">
      <dgm:prSet/>
      <dgm:spPr/>
      <dgm:t>
        <a:bodyPr/>
        <a:lstStyle/>
        <a:p>
          <a:endParaRPr lang="fr-FR"/>
        </a:p>
      </dgm:t>
    </dgm:pt>
    <dgm:pt modelId="{AF6E1800-201D-43B8-9293-74F8F7252A2B}">
      <dgm:prSet custT="1"/>
      <dgm:spPr>
        <a:solidFill>
          <a:srgbClr val="FF0000">
            <a:alpha val="50000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1800" b="1" i="0" dirty="0" smtClean="0">
              <a:solidFill>
                <a:schemeClr val="bg1"/>
              </a:solidFill>
            </a:rPr>
            <a:t>Promotes learning and accountability</a:t>
          </a:r>
          <a:endParaRPr kumimoji="0" lang="en-US" sz="18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D92FD856-B4E3-4870-9B3E-592343C46AD5}" type="parTrans" cxnId="{E0AD749B-53A0-4E35-8F40-42FD3EE8646D}">
      <dgm:prSet/>
      <dgm:spPr/>
      <dgm:t>
        <a:bodyPr/>
        <a:lstStyle/>
        <a:p>
          <a:endParaRPr lang="fr-FR"/>
        </a:p>
      </dgm:t>
    </dgm:pt>
    <dgm:pt modelId="{52804D97-346A-4B55-A5EE-E450A82BAA99}" type="sibTrans" cxnId="{E0AD749B-53A0-4E35-8F40-42FD3EE8646D}">
      <dgm:prSet/>
      <dgm:spPr/>
      <dgm:t>
        <a:bodyPr/>
        <a:lstStyle/>
        <a:p>
          <a:endParaRPr lang="fr-FR"/>
        </a:p>
      </dgm:t>
    </dgm:pt>
    <dgm:pt modelId="{A99E2846-FD99-4199-8DBB-BCB9DA4FEE9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Promotes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good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governance</a:t>
          </a:r>
          <a:endParaRPr lang="en-US" sz="1800" b="1" i="0" dirty="0"/>
        </a:p>
      </dgm:t>
    </dgm:pt>
    <dgm:pt modelId="{8D30A0D5-2C9C-4020-A966-84D2C38997C6}" type="parTrans" cxnId="{6B01EEC8-4D0D-4E41-9A99-B1F9157004B7}">
      <dgm:prSet/>
      <dgm:spPr/>
      <dgm:t>
        <a:bodyPr/>
        <a:lstStyle/>
        <a:p>
          <a:endParaRPr lang="fr-FR"/>
        </a:p>
      </dgm:t>
    </dgm:pt>
    <dgm:pt modelId="{10FAB1F9-3166-49F3-83F9-02AF0EFCA1FA}" type="sibTrans" cxnId="{6B01EEC8-4D0D-4E41-9A99-B1F9157004B7}">
      <dgm:prSet/>
      <dgm:spPr/>
      <dgm:t>
        <a:bodyPr/>
        <a:lstStyle/>
        <a:p>
          <a:endParaRPr lang="fr-FR"/>
        </a:p>
      </dgm:t>
    </dgm:pt>
    <dgm:pt modelId="{FB4B1E73-3FF7-485F-8A69-BFB98AEDEEA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Improves risk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Management</a:t>
          </a:r>
          <a:endParaRPr lang="en-US" sz="1800" b="1" i="0" dirty="0"/>
        </a:p>
      </dgm:t>
    </dgm:pt>
    <dgm:pt modelId="{31184089-A77C-47A0-8424-D0B9E097DC21}" type="parTrans" cxnId="{DCAAAB8A-C7F5-4F67-B7A0-F77FD8D881D6}">
      <dgm:prSet/>
      <dgm:spPr/>
      <dgm:t>
        <a:bodyPr/>
        <a:lstStyle/>
        <a:p>
          <a:endParaRPr lang="fr-FR"/>
        </a:p>
      </dgm:t>
    </dgm:pt>
    <dgm:pt modelId="{0D382B7B-3818-4521-AD07-7FF67ED8F98A}" type="sibTrans" cxnId="{DCAAAB8A-C7F5-4F67-B7A0-F77FD8D881D6}">
      <dgm:prSet/>
      <dgm:spPr/>
      <dgm:t>
        <a:bodyPr/>
        <a:lstStyle/>
        <a:p>
          <a:endParaRPr lang="fr-FR"/>
        </a:p>
      </dgm:t>
    </dgm:pt>
    <dgm:pt modelId="{306D52B2-83B0-485D-BE47-6C64A9A5E91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Enables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system for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internal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control</a:t>
          </a:r>
          <a:endParaRPr lang="en-US" sz="1800" b="1" i="0" dirty="0"/>
        </a:p>
      </dgm:t>
    </dgm:pt>
    <dgm:pt modelId="{4EC04BC8-2913-4C7B-8A4E-3DD5156BD642}" type="parTrans" cxnId="{C5497ACD-C672-40F0-AE18-BFBDFA63C194}">
      <dgm:prSet/>
      <dgm:spPr/>
      <dgm:t>
        <a:bodyPr/>
        <a:lstStyle/>
        <a:p>
          <a:endParaRPr lang="fr-FR"/>
        </a:p>
      </dgm:t>
    </dgm:pt>
    <dgm:pt modelId="{8111C72E-7138-4CD3-ABB4-DC47539E4069}" type="sibTrans" cxnId="{C5497ACD-C672-40F0-AE18-BFBDFA63C194}">
      <dgm:prSet/>
      <dgm:spPr/>
      <dgm:t>
        <a:bodyPr/>
        <a:lstStyle/>
        <a:p>
          <a:endParaRPr lang="fr-FR"/>
        </a:p>
      </dgm:t>
    </dgm:pt>
    <dgm:pt modelId="{3F855C9E-F040-42A1-B42E-C10DFA146936}" type="pres">
      <dgm:prSet presAssocID="{CF3AAF91-3C22-4CAD-B712-9721D7266FF8}" presName="Name0" presStyleCnt="0">
        <dgm:presLayoutVars>
          <dgm:chMax val="7"/>
          <dgm:dir/>
          <dgm:resizeHandles val="exact"/>
        </dgm:presLayoutVars>
      </dgm:prSet>
      <dgm:spPr/>
    </dgm:pt>
    <dgm:pt modelId="{4FAA0AEE-29B4-4DEE-9536-4091A9085615}" type="pres">
      <dgm:prSet presAssocID="{CF3AAF91-3C22-4CAD-B712-9721D7266FF8}" presName="ellipse1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5AA4D-2BEA-4F68-BE67-D89602EED755}" type="pres">
      <dgm:prSet presAssocID="{CF3AAF91-3C22-4CAD-B712-9721D7266FF8}" presName="ellipse2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D61C85-AC70-40F2-8204-7E8F5561B218}" type="pres">
      <dgm:prSet presAssocID="{CF3AAF91-3C22-4CAD-B712-9721D7266FF8}" presName="ellipse3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ADCBB0-9B60-4373-9AD4-4056C203E175}" type="pres">
      <dgm:prSet presAssocID="{CF3AAF91-3C22-4CAD-B712-9721D7266FF8}" presName="ellipse4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711C50-EAA3-4F04-BAD6-7221CB076E88}" type="pres">
      <dgm:prSet presAssocID="{CF3AAF91-3C22-4CAD-B712-9721D7266FF8}" presName="ellips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74DF864-594D-4920-A131-9D73C163446E}" type="presOf" srcId="{A99E2846-FD99-4199-8DBB-BCB9DA4FEE9D}" destId="{B8D61C85-AC70-40F2-8204-7E8F5561B218}" srcOrd="0" destOrd="0" presId="urn:microsoft.com/office/officeart/2005/8/layout/rings+Icon"/>
    <dgm:cxn modelId="{C8345817-D134-4B3D-AEFD-767415600EA0}" type="presOf" srcId="{19C85B60-CA11-4147-8FF6-48B11D020207}" destId="{4FAA0AEE-29B4-4DEE-9536-4091A9085615}" srcOrd="0" destOrd="0" presId="urn:microsoft.com/office/officeart/2005/8/layout/rings+Icon"/>
    <dgm:cxn modelId="{062A8D0D-70A6-4E49-B80D-693A6EB406E2}" srcId="{CF3AAF91-3C22-4CAD-B712-9721D7266FF8}" destId="{19C85B60-CA11-4147-8FF6-48B11D020207}" srcOrd="0" destOrd="0" parTransId="{7819FD52-DB57-4404-B0CC-67D9076A11C2}" sibTransId="{0862F3C6-66DB-4825-8F7C-A96725CE8CEB}"/>
    <dgm:cxn modelId="{6B01EEC8-4D0D-4E41-9A99-B1F9157004B7}" srcId="{CF3AAF91-3C22-4CAD-B712-9721D7266FF8}" destId="{A99E2846-FD99-4199-8DBB-BCB9DA4FEE9D}" srcOrd="2" destOrd="0" parTransId="{8D30A0D5-2C9C-4020-A966-84D2C38997C6}" sibTransId="{10FAB1F9-3166-49F3-83F9-02AF0EFCA1FA}"/>
    <dgm:cxn modelId="{DCAAAB8A-C7F5-4F67-B7A0-F77FD8D881D6}" srcId="{CF3AAF91-3C22-4CAD-B712-9721D7266FF8}" destId="{FB4B1E73-3FF7-485F-8A69-BFB98AEDEEA8}" srcOrd="3" destOrd="0" parTransId="{31184089-A77C-47A0-8424-D0B9E097DC21}" sibTransId="{0D382B7B-3818-4521-AD07-7FF67ED8F98A}"/>
    <dgm:cxn modelId="{C19D2E1F-4DB2-4572-ADBD-9F67EE31199B}" type="presOf" srcId="{CF3AAF91-3C22-4CAD-B712-9721D7266FF8}" destId="{3F855C9E-F040-42A1-B42E-C10DFA146936}" srcOrd="0" destOrd="0" presId="urn:microsoft.com/office/officeart/2005/8/layout/rings+Icon"/>
    <dgm:cxn modelId="{EEB41D09-C0CF-4447-A6F4-0D747090442B}" type="presOf" srcId="{306D52B2-83B0-485D-BE47-6C64A9A5E912}" destId="{05711C50-EAA3-4F04-BAD6-7221CB076E88}" srcOrd="0" destOrd="0" presId="urn:microsoft.com/office/officeart/2005/8/layout/rings+Icon"/>
    <dgm:cxn modelId="{E052C7C8-A7A8-49F3-8D8B-4B6EF7727F2F}" type="presOf" srcId="{AF6E1800-201D-43B8-9293-74F8F7252A2B}" destId="{C925AA4D-2BEA-4F68-BE67-D89602EED755}" srcOrd="0" destOrd="0" presId="urn:microsoft.com/office/officeart/2005/8/layout/rings+Icon"/>
    <dgm:cxn modelId="{C5497ACD-C672-40F0-AE18-BFBDFA63C194}" srcId="{CF3AAF91-3C22-4CAD-B712-9721D7266FF8}" destId="{306D52B2-83B0-485D-BE47-6C64A9A5E912}" srcOrd="4" destOrd="0" parTransId="{4EC04BC8-2913-4C7B-8A4E-3DD5156BD642}" sibTransId="{8111C72E-7138-4CD3-ABB4-DC47539E4069}"/>
    <dgm:cxn modelId="{CAFBBFEC-D64A-411F-9453-3B42B61E50DA}" type="presOf" srcId="{FB4B1E73-3FF7-485F-8A69-BFB98AEDEEA8}" destId="{EFADCBB0-9B60-4373-9AD4-4056C203E175}" srcOrd="0" destOrd="0" presId="urn:microsoft.com/office/officeart/2005/8/layout/rings+Icon"/>
    <dgm:cxn modelId="{E0AD749B-53A0-4E35-8F40-42FD3EE8646D}" srcId="{CF3AAF91-3C22-4CAD-B712-9721D7266FF8}" destId="{AF6E1800-201D-43B8-9293-74F8F7252A2B}" srcOrd="1" destOrd="0" parTransId="{D92FD856-B4E3-4870-9B3E-592343C46AD5}" sibTransId="{52804D97-346A-4B55-A5EE-E450A82BAA99}"/>
    <dgm:cxn modelId="{4BB7AEC9-2607-4A4C-97F1-AA10CECF6CA5}" type="presParOf" srcId="{3F855C9E-F040-42A1-B42E-C10DFA146936}" destId="{4FAA0AEE-29B4-4DEE-9536-4091A9085615}" srcOrd="0" destOrd="0" presId="urn:microsoft.com/office/officeart/2005/8/layout/rings+Icon"/>
    <dgm:cxn modelId="{E4AAA53A-7305-4A20-8603-51A6366316FC}" type="presParOf" srcId="{3F855C9E-F040-42A1-B42E-C10DFA146936}" destId="{C925AA4D-2BEA-4F68-BE67-D89602EED755}" srcOrd="1" destOrd="0" presId="urn:microsoft.com/office/officeart/2005/8/layout/rings+Icon"/>
    <dgm:cxn modelId="{C16477F6-AEC7-4D3A-995B-41E87350C400}" type="presParOf" srcId="{3F855C9E-F040-42A1-B42E-C10DFA146936}" destId="{B8D61C85-AC70-40F2-8204-7E8F5561B218}" srcOrd="2" destOrd="0" presId="urn:microsoft.com/office/officeart/2005/8/layout/rings+Icon"/>
    <dgm:cxn modelId="{5B47625C-799A-47DD-8157-221814224313}" type="presParOf" srcId="{3F855C9E-F040-42A1-B42E-C10DFA146936}" destId="{EFADCBB0-9B60-4373-9AD4-4056C203E175}" srcOrd="3" destOrd="0" presId="urn:microsoft.com/office/officeart/2005/8/layout/rings+Icon"/>
    <dgm:cxn modelId="{1C5BBD68-141A-4E75-A636-06D35AB48438}" type="presParOf" srcId="{3F855C9E-F040-42A1-B42E-C10DFA146936}" destId="{05711C50-EAA3-4F04-BAD6-7221CB076E88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A0AEE-29B4-4DEE-9536-4091A9085615}">
      <dsp:nvSpPr>
        <dsp:cNvPr id="0" name=""/>
        <dsp:cNvSpPr/>
      </dsp:nvSpPr>
      <dsp:spPr>
        <a:xfrm>
          <a:off x="0" y="544847"/>
          <a:ext cx="2370443" cy="23704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Ensures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good management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of resources</a:t>
          </a:r>
        </a:p>
      </dsp:txBody>
      <dsp:txXfrm>
        <a:off x="347143" y="891990"/>
        <a:ext cx="1676157" cy="1676152"/>
      </dsp:txXfrm>
    </dsp:sp>
    <dsp:sp modelId="{C925AA4D-2BEA-4F68-BE67-D89602EED755}">
      <dsp:nvSpPr>
        <dsp:cNvPr id="0" name=""/>
        <dsp:cNvSpPr/>
      </dsp:nvSpPr>
      <dsp:spPr>
        <a:xfrm>
          <a:off x="1218919" y="2125798"/>
          <a:ext cx="2370443" cy="2370438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1800" b="1" i="0" kern="1200" dirty="0" smtClean="0">
              <a:solidFill>
                <a:schemeClr val="bg1"/>
              </a:solidFill>
            </a:rPr>
            <a:t>Promotes learning and accountability</a:t>
          </a:r>
          <a:endParaRPr kumimoji="0" lang="en-US" sz="18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sp:txBody>
      <dsp:txXfrm>
        <a:off x="1566062" y="2472941"/>
        <a:ext cx="1676157" cy="1676152"/>
      </dsp:txXfrm>
    </dsp:sp>
    <dsp:sp modelId="{B8D61C85-AC70-40F2-8204-7E8F5561B218}">
      <dsp:nvSpPr>
        <dsp:cNvPr id="0" name=""/>
        <dsp:cNvSpPr/>
      </dsp:nvSpPr>
      <dsp:spPr>
        <a:xfrm>
          <a:off x="2438564" y="544847"/>
          <a:ext cx="2370443" cy="23704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Promotes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good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governance</a:t>
          </a:r>
          <a:endParaRPr lang="en-US" sz="1800" b="1" i="0" kern="1200" dirty="0"/>
        </a:p>
      </dsp:txBody>
      <dsp:txXfrm>
        <a:off x="2785707" y="891990"/>
        <a:ext cx="1676157" cy="1676152"/>
      </dsp:txXfrm>
    </dsp:sp>
    <dsp:sp modelId="{EFADCBB0-9B60-4373-9AD4-4056C203E175}">
      <dsp:nvSpPr>
        <dsp:cNvPr id="0" name=""/>
        <dsp:cNvSpPr/>
      </dsp:nvSpPr>
      <dsp:spPr>
        <a:xfrm>
          <a:off x="3657484" y="2125798"/>
          <a:ext cx="2370443" cy="23704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Improves risk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Management</a:t>
          </a:r>
          <a:endParaRPr lang="en-US" sz="1800" b="1" i="0" kern="1200" dirty="0"/>
        </a:p>
      </dsp:txBody>
      <dsp:txXfrm>
        <a:off x="4004627" y="2472941"/>
        <a:ext cx="1676157" cy="1676152"/>
      </dsp:txXfrm>
    </dsp:sp>
    <dsp:sp modelId="{05711C50-EAA3-4F04-BAD6-7221CB076E88}">
      <dsp:nvSpPr>
        <dsp:cNvPr id="0" name=""/>
        <dsp:cNvSpPr/>
      </dsp:nvSpPr>
      <dsp:spPr>
        <a:xfrm>
          <a:off x="4876404" y="544847"/>
          <a:ext cx="2370443" cy="23704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Enables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system for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internal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control</a:t>
          </a:r>
          <a:endParaRPr lang="en-US" sz="1800" b="1" i="0" kern="1200" dirty="0"/>
        </a:p>
      </dsp:txBody>
      <dsp:txXfrm>
        <a:off x="5223547" y="891990"/>
        <a:ext cx="1676157" cy="16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4495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8" y="9428164"/>
            <a:ext cx="294495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/>
            </a:lvl1pPr>
          </a:lstStyle>
          <a:p>
            <a:pPr>
              <a:defRPr/>
            </a:pPr>
            <a:fld id="{2FD558B2-960F-478C-B01D-BD2D62AAF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24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4876"/>
            <a:ext cx="5438464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495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164"/>
            <a:ext cx="294495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/>
            </a:lvl1pPr>
          </a:lstStyle>
          <a:p>
            <a:pPr>
              <a:defRPr/>
            </a:pPr>
            <a:fld id="{C22468D3-22D3-42F7-83F8-5BD22AFCE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62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1BB684-873E-46B1-AF55-051B9FEC519C}" type="slidenum">
              <a:rPr lang="en-US" sz="1200" i="0" smtClean="0"/>
              <a:pPr eaLnBrk="1" hangingPunct="1"/>
              <a:t>1</a:t>
            </a:fld>
            <a:endParaRPr lang="en-US" sz="1200" i="0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/>
            <a:r>
              <a:rPr lang="fr-CH" dirty="0" smtClean="0"/>
              <a:t>2000 – Member States established IAOD with 1 auditor and 1 evaluator</a:t>
            </a:r>
          </a:p>
          <a:p>
            <a:pPr marL="228600" indent="-228600"/>
            <a:r>
              <a:rPr lang="fr-CH" dirty="0" smtClean="0"/>
              <a:t>2005 – Member States established Audit Committee, adopted Internal Audit and Oversight Charter as Annex to Financial Regulations and Rules, recommended hiring professionals to carry out oversight activities</a:t>
            </a:r>
          </a:p>
          <a:p>
            <a:pPr marL="228600" indent="-228600"/>
            <a:r>
              <a:rPr lang="fr-CH" dirty="0" smtClean="0"/>
              <a:t>2007 to present – Today, all posts filled  Director, 3 sections Head, Senior, </a:t>
            </a:r>
            <a:r>
              <a:rPr lang="fr-CH" dirty="0" err="1" smtClean="0"/>
              <a:t>addtl</a:t>
            </a:r>
            <a:r>
              <a:rPr lang="fr-CH" dirty="0" smtClean="0"/>
              <a:t> staff as needed</a:t>
            </a:r>
          </a:p>
          <a:p>
            <a:pPr marL="228600" indent="-228600">
              <a:buFontTx/>
              <a:buAutoNum type="arabicPlain" startAt="2010"/>
            </a:pPr>
            <a:r>
              <a:rPr lang="fr-CH" dirty="0" smtClean="0"/>
              <a:t> Charter revised, Internal Advisory Oversight </a:t>
            </a:r>
            <a:r>
              <a:rPr lang="fr-CH" dirty="0" err="1" smtClean="0"/>
              <a:t>Committee</a:t>
            </a:r>
            <a:r>
              <a:rPr lang="fr-CH" dirty="0" smtClean="0"/>
              <a:t> </a:t>
            </a:r>
          </a:p>
          <a:p>
            <a:pPr marL="0" indent="0">
              <a:buFontTx/>
              <a:buNone/>
            </a:pPr>
            <a:r>
              <a:rPr lang="fr-CH" dirty="0" smtClean="0"/>
              <a:t>2014 Charter </a:t>
            </a:r>
            <a:r>
              <a:rPr lang="fr-CH" dirty="0" err="1" smtClean="0"/>
              <a:t>revised</a:t>
            </a:r>
            <a:r>
              <a:rPr lang="fr-CH" dirty="0" smtClean="0"/>
              <a:t>, «IOD», </a:t>
            </a:r>
            <a:r>
              <a:rPr lang="fr-CH" dirty="0" err="1" smtClean="0"/>
              <a:t>conflicts</a:t>
            </a:r>
            <a:r>
              <a:rPr lang="fr-CH" dirty="0" smtClean="0"/>
              <a:t> of </a:t>
            </a:r>
            <a:r>
              <a:rPr lang="fr-CH" dirty="0" err="1" smtClean="0"/>
              <a:t>interest</a:t>
            </a:r>
            <a:r>
              <a:rPr lang="fr-CH" dirty="0" smtClean="0"/>
              <a:t>, </a:t>
            </a:r>
            <a:r>
              <a:rPr lang="fr-CH" dirty="0" err="1" smtClean="0"/>
              <a:t>terms</a:t>
            </a:r>
            <a:r>
              <a:rPr lang="fr-CH" dirty="0" smtClean="0"/>
              <a:t> of </a:t>
            </a:r>
            <a:r>
              <a:rPr lang="fr-CH" dirty="0" err="1" smtClean="0"/>
              <a:t>Director</a:t>
            </a:r>
            <a:endParaRPr lang="fr-CH" dirty="0" smtClean="0"/>
          </a:p>
          <a:p>
            <a:pPr marL="0" indent="0">
              <a:buFontTx/>
              <a:buNone/>
            </a:pPr>
            <a:r>
              <a:rPr lang="fr-CH" dirty="0" smtClean="0"/>
              <a:t>2014 Publication Policy: </a:t>
            </a:r>
            <a:r>
              <a:rPr lang="fr-CH" dirty="0" err="1" smtClean="0"/>
              <a:t>oversight</a:t>
            </a:r>
            <a:r>
              <a:rPr lang="fr-CH" baseline="0" dirty="0" smtClean="0"/>
              <a:t> reports public</a:t>
            </a:r>
            <a:endParaRPr lang="fr-CH" dirty="0" smtClean="0"/>
          </a:p>
          <a:p>
            <a:pPr marL="228600" indent="-228600"/>
            <a:endParaRPr lang="fr-F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5BC1F-2DD7-4295-B86F-0BB15CB6B8FB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C38C34-611B-431A-BDB0-3B3830D96DF1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 on achievements and challenges</a:t>
            </a:r>
          </a:p>
          <a:p>
            <a:r>
              <a:rPr lang="en-US" dirty="0" smtClean="0"/>
              <a:t>Improve current implementation and performance as well as future planning </a:t>
            </a:r>
          </a:p>
          <a:p>
            <a:r>
              <a:rPr lang="en-US" dirty="0" smtClean="0"/>
              <a:t>Assist PM in Navigation</a:t>
            </a:r>
          </a:p>
          <a:p>
            <a:r>
              <a:rPr lang="en-US" dirty="0" smtClean="0"/>
              <a:t>Make Decisions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468D3-22D3-42F7-83F8-5BD22AFCE16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48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1944C-3928-4C30-A491-B20DC0F1FE0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D6D03-F11E-485F-91E0-51F666A63A6F}" type="slidenum">
              <a:rPr lang="en-US" altLang="en-US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C34F3-9EC6-4F28-A8EE-2DB0FC8316F6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FD260A-C609-4110-BE9F-99E0A13F493B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3BF31-F064-402F-92C0-E3611C8A7D1C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284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DF87C-30CB-48B0-B99B-CE44C058B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03BE8-22B9-4EBE-ABF4-0624B54D7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36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773238"/>
            <a:ext cx="7786688" cy="403225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0D4F6-78D0-4685-B687-AF716A3F5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45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4D32E-36E0-4259-A664-ECAA868179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03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1829C-F4A5-4F97-A2AC-2CA085D477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20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2B1D9-BB18-4598-8B6D-BEF5F627A8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38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D6F51-A8CF-4ED2-92C4-65E4F35D1A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25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B4B8B-2F16-4C3A-90AB-57C58327A3A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89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75A83-603E-48C2-8D45-89C741C1D7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00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60763-068A-4B93-9EA2-01053FEF2E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5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DBD34-299E-40F7-9F82-03545FEF3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71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70067-4B3E-408B-B46C-F9FC3BC8C4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34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09D4F-C880-42E9-A873-ED7537FC11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16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76778-8E56-4ECC-AF92-AB9578F633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7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A20EF-929D-4F37-9375-1BC438DB104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95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0575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DBD34-299E-40F7-9F82-03545FEF3F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46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C8EBC-79BA-4065-A327-09D7308088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13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381635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5950" y="1773238"/>
            <a:ext cx="3817938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AEEE6-DA8A-400E-BFB4-3221E7154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37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07EC0-E17B-4DC4-B051-3C6C72132B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68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B4C14-E38A-4448-89A8-A0545FEE79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08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C8EBC-79BA-4065-A327-09D730808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387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2B92A-CD32-48E4-828C-B7870AE39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72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DD151-4B60-46B4-BD91-1EE585A17F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88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E4D44-8DC7-4DF9-B6F4-3301B9FABD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24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DF87C-30CB-48B0-B99B-CE44C058B0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55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03BE8-22B9-4EBE-ABF4-0624B54D7D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514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773238"/>
            <a:ext cx="7786688" cy="403225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0D4F6-78D0-4685-B687-AF716A3F5E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381635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5950" y="1773238"/>
            <a:ext cx="3817938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AEEE6-DA8A-400E-BFB4-3221E7154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7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07EC0-E17B-4DC4-B051-3C6C72132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1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B4C14-E38A-4448-89A8-A0545FEE7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2B92A-CD32-48E4-828C-B7870AE39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5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DD151-4B60-46B4-BD91-1EE585A17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6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E4D44-8DC7-4DF9-B6F4-3301B9FAB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5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778668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i="0"/>
            </a:lvl1pPr>
          </a:lstStyle>
          <a:p>
            <a:pPr>
              <a:defRPr/>
            </a:pPr>
            <a:fld id="{CE7EDA06-C3E3-4F8C-A8EE-BE742AF21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spcBef>
                <a:spcPct val="0"/>
              </a:spcBef>
              <a:buFontTx/>
              <a:buNone/>
            </a:pPr>
            <a:endParaRPr lang="en-US" altLang="en-US" i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i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spcBef>
                <a:spcPct val="0"/>
              </a:spcBef>
              <a:buFontTx/>
              <a:buNone/>
            </a:pPr>
            <a:fld id="{E600F181-C00F-4066-A901-463406E3FF2B}" type="slidenum">
              <a:rPr lang="en-US" altLang="en-US" i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‹#›</a:t>
            </a:fld>
            <a:endParaRPr lang="en-US" altLang="en-US" i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96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778668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i="0"/>
            </a:lvl1pPr>
          </a:lstStyle>
          <a:p>
            <a:pPr>
              <a:defRPr/>
            </a:pPr>
            <a:fld id="{CE7EDA06-C3E3-4F8C-A8EE-BE742AF217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8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wipo.int/about-wipo/en/oversight/iaod/evaluation/" TargetMode="Externa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86259" y="2348881"/>
            <a:ext cx="6842125" cy="3888432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fr-CH" sz="2600" b="1" dirty="0" smtClean="0">
              <a:solidFill>
                <a:srgbClr val="00408C"/>
              </a:solidFill>
              <a:ea typeface="ヒラギノ角ゴ Pro W3" pitchFamily="1" charset="-128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2600" b="1" dirty="0" smtClean="0">
                <a:solidFill>
                  <a:srgbClr val="00408C"/>
                </a:solidFill>
                <a:ea typeface="ヒラギノ角ゴ Pro W3" pitchFamily="1" charset="-128"/>
              </a:rPr>
              <a:t>Making </a:t>
            </a:r>
            <a:r>
              <a:rPr lang="en-US" sz="2600" b="1" dirty="0">
                <a:solidFill>
                  <a:srgbClr val="00408C"/>
                </a:solidFill>
                <a:ea typeface="ヒラギノ角ゴ Pro W3" pitchFamily="1" charset="-128"/>
              </a:rPr>
              <a:t>Programs </a:t>
            </a:r>
            <a:r>
              <a:rPr lang="en-US" sz="2600" b="1" dirty="0" smtClean="0">
                <a:solidFill>
                  <a:srgbClr val="00408C"/>
                </a:solidFill>
                <a:ea typeface="ヒラギノ角ゴ Pro W3" pitchFamily="1" charset="-128"/>
              </a:rPr>
              <a:t>Make </a:t>
            </a:r>
            <a:r>
              <a:rPr lang="en-US" sz="2600" b="1" dirty="0">
                <a:solidFill>
                  <a:srgbClr val="00408C"/>
                </a:solidFill>
                <a:ea typeface="ヒラギノ角ゴ Pro W3" pitchFamily="1" charset="-128"/>
              </a:rPr>
              <a:t>more </a:t>
            </a:r>
            <a:r>
              <a:rPr lang="en-US" sz="2600" b="1" dirty="0" smtClean="0">
                <a:solidFill>
                  <a:srgbClr val="00408C"/>
                </a:solidFill>
                <a:ea typeface="ヒラギノ角ゴ Pro W3" pitchFamily="1" charset="-128"/>
              </a:rPr>
              <a:t>Systematic </a:t>
            </a:r>
            <a:r>
              <a:rPr lang="en-US" sz="2600" b="1" dirty="0">
                <a:solidFill>
                  <a:srgbClr val="00408C"/>
                </a:solidFill>
                <a:ea typeface="ヒラギノ角ゴ Pro W3" pitchFamily="1" charset="-128"/>
              </a:rPr>
              <a:t>use of </a:t>
            </a:r>
            <a:r>
              <a:rPr lang="en-US" sz="2600" b="1" dirty="0" smtClean="0">
                <a:solidFill>
                  <a:srgbClr val="00408C"/>
                </a:solidFill>
                <a:ea typeface="ヒラギノ角ゴ Pro W3" pitchFamily="1" charset="-128"/>
              </a:rPr>
              <a:t>Evaluations </a:t>
            </a:r>
            <a:r>
              <a:rPr lang="en-US" sz="2600" b="1" dirty="0">
                <a:solidFill>
                  <a:srgbClr val="00408C"/>
                </a:solidFill>
                <a:ea typeface="ヒラギノ角ゴ Pro W3" pitchFamily="1" charset="-128"/>
              </a:rPr>
              <a:t>and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600" b="1" dirty="0">
                <a:solidFill>
                  <a:srgbClr val="00408C"/>
                </a:solidFill>
                <a:ea typeface="ヒラギノ角ゴ Pro W3" pitchFamily="1" charset="-128"/>
              </a:rPr>
              <a:t>their </a:t>
            </a:r>
            <a:r>
              <a:rPr lang="en-US" sz="2600" b="1" dirty="0" smtClean="0">
                <a:solidFill>
                  <a:srgbClr val="00408C"/>
                </a:solidFill>
                <a:ea typeface="ヒラギノ角ゴ Pro W3" pitchFamily="1" charset="-128"/>
              </a:rPr>
              <a:t>Results</a:t>
            </a:r>
            <a:endParaRPr lang="en-US" sz="2600" b="1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 algn="ctr" eaLnBrk="1" hangingPunct="1">
              <a:lnSpc>
                <a:spcPct val="80000"/>
              </a:lnSpc>
            </a:pPr>
            <a:endParaRPr lang="en-US" b="1" dirty="0" smtClean="0">
              <a:solidFill>
                <a:srgbClr val="00408C"/>
              </a:solidFill>
              <a:ea typeface="ヒラギノ角ゴ Pro W3" pitchFamily="1" charset="-128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408C"/>
                </a:solidFill>
                <a:ea typeface="ヒラギノ角ゴ Pro W3" pitchFamily="1" charset="-128"/>
              </a:rPr>
              <a:t>Third Evaluation Seminar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00408C"/>
                </a:solidFill>
                <a:ea typeface="ヒラギノ角ゴ Pro W3" pitchFamily="1" charset="-128"/>
              </a:rPr>
              <a:t>January </a:t>
            </a:r>
            <a:r>
              <a:rPr lang="en-US" b="1" dirty="0" smtClean="0">
                <a:solidFill>
                  <a:srgbClr val="00408C"/>
                </a:solidFill>
                <a:ea typeface="ヒラギノ角ゴ Pro W3" pitchFamily="1" charset="-128"/>
              </a:rPr>
              <a:t>29, 2016</a:t>
            </a:r>
            <a:endParaRPr lang="en-US" b="1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solidFill>
                <a:srgbClr val="00408C"/>
              </a:solidFill>
              <a:ea typeface="ヒラギノ角ゴ Pro W3" pitchFamily="1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Claude </a:t>
            </a:r>
            <a:r>
              <a:rPr lang="en-US" sz="1800" dirty="0">
                <a:solidFill>
                  <a:srgbClr val="00408C"/>
                </a:solidFill>
                <a:ea typeface="ヒラギノ角ゴ Pro W3" pitchFamily="1" charset="-128"/>
              </a:rPr>
              <a:t>Hilfiker, Head, Evaluation </a:t>
            </a: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Section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rgbClr val="00408C"/>
                </a:solidFill>
                <a:ea typeface="ヒラギノ角ゴ Pro W3" pitchFamily="1" charset="-128"/>
              </a:rPr>
              <a:t>Internal Oversight Division</a:t>
            </a: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/>
            </a:r>
            <a:b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</a:br>
            <a:r>
              <a:rPr lang="en-US" sz="1900" b="1" dirty="0" smtClean="0">
                <a:solidFill>
                  <a:srgbClr val="00408C"/>
                </a:solidFill>
                <a:ea typeface="ヒラギノ角ゴ Pro W3" pitchFamily="1" charset="-128"/>
              </a:rPr>
              <a:t/>
            </a:r>
            <a:br>
              <a:rPr lang="en-US" sz="1900" b="1" dirty="0" smtClean="0">
                <a:solidFill>
                  <a:srgbClr val="00408C"/>
                </a:solidFill>
                <a:ea typeface="ヒラギノ角ゴ Pro W3" pitchFamily="1" charset="-128"/>
              </a:rPr>
            </a:br>
            <a:r>
              <a:rPr lang="en-US" sz="1900" b="1" dirty="0" smtClean="0">
                <a:solidFill>
                  <a:srgbClr val="00408C"/>
                </a:solidFill>
                <a:ea typeface="ヒラギノ角ゴ Pro W3" pitchFamily="1" charset="-128"/>
              </a:rPr>
              <a:t/>
            </a:r>
            <a:br>
              <a:rPr lang="en-US" sz="1900" b="1" dirty="0" smtClean="0">
                <a:solidFill>
                  <a:srgbClr val="00408C"/>
                </a:solidFill>
                <a:ea typeface="ヒラギノ角ゴ Pro W3" pitchFamily="1" charset="-128"/>
              </a:rPr>
            </a:br>
            <a:endParaRPr lang="en-US" sz="1900" b="1" dirty="0" smtClean="0">
              <a:solidFill>
                <a:srgbClr val="00408C"/>
              </a:solidFill>
              <a:ea typeface="ヒラギノ角ゴ Pro W3" pitchFamily="1" charset="-128"/>
            </a:endParaRPr>
          </a:p>
          <a:p>
            <a:pPr algn="ctr" eaLnBrk="1" hangingPunct="1">
              <a:lnSpc>
                <a:spcPct val="80000"/>
              </a:lnSpc>
            </a:pPr>
            <a:endParaRPr lang="en-US" sz="1900" b="1" dirty="0" smtClean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1230313" y="5445125"/>
            <a:ext cx="69342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</a:pPr>
            <a:endParaRPr lang="fr-FR" sz="1800" i="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Evaluation is a Comparison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196752"/>
            <a:ext cx="6552728" cy="5205958"/>
          </a:xfrm>
          <a:solidFill>
            <a:schemeClr val="accent5"/>
          </a:solidFill>
          <a:ln/>
        </p:spPr>
      </p:pic>
    </p:spTree>
    <p:extLst>
      <p:ext uri="{BB962C8B-B14F-4D97-AF65-F5344CB8AC3E}">
        <p14:creationId xmlns:p14="http://schemas.microsoft.com/office/powerpoint/2010/main" val="407928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DBD34-299E-40F7-9F82-03545FEF3F6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90000"/>
              </a:schemeClr>
            </a:gs>
            <a:gs pos="100000">
              <a:prstClr val="white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Changes </a:t>
            </a:r>
            <a:r>
              <a:rPr lang="fr-CH" dirty="0" err="1" smtClean="0"/>
              <a:t>Suggested</a:t>
            </a:r>
            <a:r>
              <a:rPr lang="fr-CH" dirty="0" smtClean="0"/>
              <a:t> in the New Policy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863359"/>
              </p:ext>
            </p:extLst>
          </p:nvPr>
        </p:nvGraphicFramePr>
        <p:xfrm>
          <a:off x="601735" y="1844824"/>
          <a:ext cx="7786689" cy="4505319"/>
        </p:xfrm>
        <a:graphic>
          <a:graphicData uri="http://schemas.openxmlformats.org/drawingml/2006/table">
            <a:tbl>
              <a:tblPr firstRow="1" firstCol="1" bandRow="1"/>
              <a:tblGrid>
                <a:gridCol w="1424118"/>
                <a:gridCol w="2233253"/>
                <a:gridCol w="1801240"/>
                <a:gridCol w="2328078"/>
              </a:tblGrid>
              <a:tr h="360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SimSun"/>
                        </a:rPr>
                        <a:t>Policy Item</a:t>
                      </a:r>
                      <a:endParaRPr lang="en-US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SimSun"/>
                        </a:rPr>
                        <a:t>Current Practice</a:t>
                      </a:r>
                      <a:endParaRPr lang="en-US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SimSun"/>
                        </a:rPr>
                        <a:t>New Practice</a:t>
                      </a:r>
                      <a:endParaRPr lang="en-US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SimSun"/>
                        </a:rPr>
                        <a:t>Comments</a:t>
                      </a:r>
                      <a:endParaRPr lang="en-US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SimSun"/>
                        </a:rPr>
                        <a:t>Positioning of Evaluation Functions</a:t>
                      </a: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</a:rPr>
                        <a:t>Independent Evaluations issued by the Evaluation Section of the Internal Oversight Division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</a:rPr>
                        <a:t>Some evaluations done by the Programs (e.g. Development Sector, Patents and Technology Sector, Brands and Designs; ?)</a:t>
                      </a: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>
                          <a:effectLst/>
                          <a:latin typeface="Arial"/>
                          <a:ea typeface="SimSun"/>
                        </a:rPr>
                        <a:t>Centralized</a:t>
                      </a:r>
                      <a:r>
                        <a:rPr lang="en-US" sz="1600" dirty="0">
                          <a:effectLst/>
                          <a:latin typeface="Arial"/>
                          <a:ea typeface="SimSun"/>
                        </a:rPr>
                        <a:t> Evaluation Function (CEF) = independent evaluation conducted by IOD;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  <a:ea typeface="SimSun"/>
                        </a:rPr>
                        <a:t>Decentralized</a:t>
                      </a:r>
                      <a:r>
                        <a:rPr lang="en-US" sz="1600" b="1" dirty="0" smtClean="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/>
                          <a:ea typeface="SimSun"/>
                        </a:rPr>
                        <a:t>Evaluation Function = evaluations conducted by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SimSun"/>
                        </a:rPr>
                        <a:t>programs</a:t>
                      </a:r>
                      <a:r>
                        <a:rPr lang="en-US" sz="1600" dirty="0">
                          <a:effectLst/>
                          <a:latin typeface="Arial"/>
                          <a:ea typeface="SimSun"/>
                        </a:rPr>
                        <a:t> with support from IOD as appropriate</a:t>
                      </a: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</a:rPr>
                        <a:t>IOD centrally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SimSun"/>
                        </a:rPr>
                        <a:t>records and quality-checks </a:t>
                      </a:r>
                      <a:r>
                        <a:rPr lang="en-US" sz="1600" dirty="0">
                          <a:effectLst/>
                          <a:latin typeface="Arial"/>
                          <a:ea typeface="SimSun"/>
                        </a:rPr>
                        <a:t>the decentralized evaluations in terms of report templates used, evaluation process followed and methodology applied etc</a:t>
                      </a:r>
                      <a:r>
                        <a:rPr lang="en-US" sz="1600" dirty="0" smtClean="0">
                          <a:effectLst/>
                          <a:latin typeface="Arial"/>
                          <a:ea typeface="SimSu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600" dirty="0" smtClean="0">
                          <a:effectLst/>
                          <a:latin typeface="Arial"/>
                          <a:ea typeface="SimSun"/>
                        </a:rPr>
                        <a:t>IOD </a:t>
                      </a:r>
                      <a:r>
                        <a:rPr lang="fr-CH" sz="1600" dirty="0" err="1" smtClean="0">
                          <a:effectLst/>
                          <a:latin typeface="Arial"/>
                          <a:ea typeface="SimSun"/>
                        </a:rPr>
                        <a:t>provides</a:t>
                      </a:r>
                      <a:r>
                        <a:rPr lang="fr-CH" sz="1600" dirty="0" smtClean="0">
                          <a:effectLst/>
                          <a:latin typeface="Arial"/>
                          <a:ea typeface="SimSun"/>
                        </a:rPr>
                        <a:t> the </a:t>
                      </a:r>
                      <a:r>
                        <a:rPr lang="fr-CH" sz="1600" dirty="0" err="1" smtClean="0">
                          <a:effectLst/>
                          <a:latin typeface="Arial"/>
                          <a:ea typeface="SimSun"/>
                        </a:rPr>
                        <a:t>tools</a:t>
                      </a:r>
                      <a:r>
                        <a:rPr lang="fr-CH" sz="1600" dirty="0" smtClean="0">
                          <a:effectLst/>
                          <a:latin typeface="Arial"/>
                          <a:ea typeface="SimSun"/>
                        </a:rPr>
                        <a:t> and support </a:t>
                      </a:r>
                      <a:r>
                        <a:rPr lang="fr-CH" sz="1600" dirty="0" err="1" smtClean="0">
                          <a:effectLst/>
                          <a:latin typeface="Arial"/>
                          <a:ea typeface="SimSun"/>
                        </a:rPr>
                        <a:t>needed</a:t>
                      </a:r>
                      <a:r>
                        <a:rPr lang="fr-CH" sz="1600" dirty="0" smtClean="0">
                          <a:effectLst/>
                          <a:latin typeface="Arial"/>
                          <a:ea typeface="SimSun"/>
                        </a:rPr>
                        <a:t> (</a:t>
                      </a:r>
                      <a:r>
                        <a:rPr lang="fr-CH" sz="1600" dirty="0" err="1" smtClean="0">
                          <a:effectLst/>
                          <a:latin typeface="Arial"/>
                          <a:ea typeface="SimSun"/>
                        </a:rPr>
                        <a:t>evaluation</a:t>
                      </a:r>
                      <a:r>
                        <a:rPr lang="fr-CH" sz="1600" dirty="0" smtClean="0">
                          <a:effectLst/>
                          <a:latin typeface="Arial"/>
                          <a:ea typeface="SimSun"/>
                        </a:rPr>
                        <a:t> </a:t>
                      </a:r>
                      <a:r>
                        <a:rPr lang="fr-CH" sz="1600" dirty="0" err="1" smtClean="0">
                          <a:effectLst/>
                          <a:latin typeface="Arial"/>
                          <a:ea typeface="SimSun"/>
                        </a:rPr>
                        <a:t>manual</a:t>
                      </a:r>
                      <a:r>
                        <a:rPr lang="fr-CH" sz="1600" dirty="0" smtClean="0">
                          <a:effectLst/>
                          <a:latin typeface="Arial"/>
                          <a:ea typeface="SimSun"/>
                        </a:rPr>
                        <a:t> in </a:t>
                      </a:r>
                      <a:r>
                        <a:rPr lang="fr-CH" sz="1600" dirty="0" err="1" smtClean="0">
                          <a:effectLst/>
                          <a:latin typeface="Arial"/>
                          <a:ea typeface="SimSun"/>
                        </a:rPr>
                        <a:t>preparation</a:t>
                      </a:r>
                      <a:r>
                        <a:rPr lang="fr-CH" sz="1600" dirty="0" smtClean="0">
                          <a:effectLst/>
                          <a:latin typeface="Arial"/>
                          <a:ea typeface="SimSun"/>
                        </a:rPr>
                        <a:t>)</a:t>
                      </a:r>
                      <a:endParaRPr lang="en-US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DBD34-299E-40F7-9F82-03545FEF3F6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6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90000"/>
              </a:schemeClr>
            </a:gs>
            <a:gs pos="100000">
              <a:prstClr val="white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Changes Suggested in the New Policy 2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803815"/>
              </p:ext>
            </p:extLst>
          </p:nvPr>
        </p:nvGraphicFramePr>
        <p:xfrm>
          <a:off x="529727" y="1268760"/>
          <a:ext cx="7786689" cy="4608512"/>
        </p:xfrm>
        <a:graphic>
          <a:graphicData uri="http://schemas.openxmlformats.org/drawingml/2006/table">
            <a:tbl>
              <a:tblPr firstRow="1" firstCol="1" bandRow="1"/>
              <a:tblGrid>
                <a:gridCol w="1424118"/>
                <a:gridCol w="2233253"/>
                <a:gridCol w="1801240"/>
                <a:gridCol w="2328078"/>
              </a:tblGrid>
              <a:tr h="620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SimSun"/>
                        </a:rPr>
                        <a:t>Policy Item</a:t>
                      </a:r>
                      <a:endParaRPr lang="en-US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SimSun"/>
                        </a:rPr>
                        <a:t>Current Practice</a:t>
                      </a:r>
                      <a:endParaRPr lang="en-US" sz="1600">
                        <a:effectLst/>
                        <a:latin typeface="Arial"/>
                        <a:ea typeface="SimSun"/>
                      </a:endParaRP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SimSun"/>
                        </a:rPr>
                        <a:t>New Practice</a:t>
                      </a:r>
                      <a:endParaRPr lang="en-US" sz="1600">
                        <a:effectLst/>
                        <a:latin typeface="Arial"/>
                        <a:ea typeface="SimSun"/>
                      </a:endParaRP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SimSun"/>
                        </a:rPr>
                        <a:t>Comments</a:t>
                      </a:r>
                      <a:endParaRPr lang="en-US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7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</a:rPr>
                        <a:t>Selection of Evaluation Topics</a:t>
                      </a: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</a:rPr>
                        <a:t>IOD Evaluation plan is established after consultations with Management and Member States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</a:rPr>
                        <a:t>Focus on risks and accountability needs </a:t>
                      </a: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</a:rPr>
                        <a:t>In addition to its current practice, evaluation topics are also selected based on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SimSun"/>
                        </a:rPr>
                        <a:t>proposals by Sectors and Programs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</a:rPr>
                        <a:t>Main focus should be on utility for learning and decision-making</a:t>
                      </a: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</a:rPr>
                        <a:t>IOD builds a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SimSun"/>
                        </a:rPr>
                        <a:t>network of M&amp;E focal points to discuss upcoming needs</a:t>
                      </a:r>
                      <a:r>
                        <a:rPr lang="en-US" sz="1600" dirty="0">
                          <a:effectLst/>
                          <a:latin typeface="Arial"/>
                          <a:ea typeface="SimSun"/>
                        </a:rPr>
                        <a:t> of the programs</a:t>
                      </a: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DBD34-299E-40F7-9F82-03545FEF3F6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4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90000"/>
              </a:schemeClr>
            </a:gs>
            <a:gs pos="100000">
              <a:prstClr val="white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Changes Suggested in the New </a:t>
            </a:r>
            <a:r>
              <a:rPr lang="en-US" sz="3200" dirty="0" smtClean="0"/>
              <a:t>Policy 3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457249"/>
              </p:ext>
            </p:extLst>
          </p:nvPr>
        </p:nvGraphicFramePr>
        <p:xfrm>
          <a:off x="457200" y="1412777"/>
          <a:ext cx="7786689" cy="3168352"/>
        </p:xfrm>
        <a:graphic>
          <a:graphicData uri="http://schemas.openxmlformats.org/drawingml/2006/table">
            <a:tbl>
              <a:tblPr firstRow="1" firstCol="1" bandRow="1"/>
              <a:tblGrid>
                <a:gridCol w="1424118"/>
                <a:gridCol w="2233253"/>
                <a:gridCol w="1801240"/>
                <a:gridCol w="2328078"/>
              </a:tblGrid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SimSun"/>
                        </a:rPr>
                        <a:t>Policy Item</a:t>
                      </a:r>
                      <a:endParaRPr lang="en-US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SimSun"/>
                        </a:rPr>
                        <a:t>Current Practice</a:t>
                      </a:r>
                      <a:endParaRPr lang="en-US" sz="1600">
                        <a:effectLst/>
                        <a:latin typeface="Arial"/>
                        <a:ea typeface="SimSun"/>
                      </a:endParaRP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SimSun"/>
                        </a:rPr>
                        <a:t>New Practice</a:t>
                      </a:r>
                      <a:endParaRPr lang="en-US" sz="1600">
                        <a:effectLst/>
                        <a:latin typeface="Arial"/>
                        <a:ea typeface="SimSun"/>
                      </a:endParaRP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SimSun"/>
                        </a:rPr>
                        <a:t>Comments</a:t>
                      </a:r>
                      <a:endParaRPr lang="en-US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</a:rPr>
                        <a:t>Evaluation tools</a:t>
                      </a: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</a:rPr>
                        <a:t>IOD developed its own processes and tools for conducting independent evaluations</a:t>
                      </a: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SimSun"/>
                        </a:rPr>
                        <a:t>IOD shares its good practices and tools with the programs </a:t>
                      </a:r>
                      <a:r>
                        <a:rPr lang="en-US" sz="1600" dirty="0">
                          <a:effectLst/>
                          <a:latin typeface="Arial"/>
                          <a:ea typeface="SimSun"/>
                        </a:rPr>
                        <a:t>and advises them on their use for their evaluations</a:t>
                      </a: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</a:rPr>
                        <a:t>IOD to provide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SimSun"/>
                        </a:rPr>
                        <a:t>advice to programs - from the perspective of their evaluability</a:t>
                      </a:r>
                      <a:r>
                        <a:rPr lang="en-US" sz="1600" dirty="0">
                          <a:effectLst/>
                          <a:latin typeface="Arial"/>
                          <a:ea typeface="SimSun"/>
                        </a:rPr>
                        <a:t> - on planning and monitoring within existing frameworks. It also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SimSun"/>
                        </a:rPr>
                        <a:t>supports self-evaluations of programs at their request.</a:t>
                      </a: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DBD34-299E-40F7-9F82-03545FEF3F6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90000"/>
              </a:schemeClr>
            </a:gs>
            <a:gs pos="100000">
              <a:prstClr val="white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Changes Suggested in the New </a:t>
            </a:r>
            <a:r>
              <a:rPr lang="en-US" sz="3200" dirty="0" smtClean="0"/>
              <a:t>Policy 4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862697"/>
              </p:ext>
            </p:extLst>
          </p:nvPr>
        </p:nvGraphicFramePr>
        <p:xfrm>
          <a:off x="611560" y="1843256"/>
          <a:ext cx="7786689" cy="3169920"/>
        </p:xfrm>
        <a:graphic>
          <a:graphicData uri="http://schemas.openxmlformats.org/drawingml/2006/table">
            <a:tbl>
              <a:tblPr firstRow="1" firstCol="1" bandRow="1"/>
              <a:tblGrid>
                <a:gridCol w="1424118"/>
                <a:gridCol w="2233253"/>
                <a:gridCol w="1801240"/>
                <a:gridCol w="2328078"/>
              </a:tblGrid>
              <a:tr h="146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SimSun"/>
                        </a:rPr>
                        <a:t>Policy Item</a:t>
                      </a:r>
                      <a:endParaRPr lang="en-US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SimSun"/>
                        </a:rPr>
                        <a:t>Current Practice</a:t>
                      </a:r>
                      <a:endParaRPr lang="en-US" sz="1600">
                        <a:effectLst/>
                        <a:latin typeface="Arial"/>
                        <a:ea typeface="SimSun"/>
                      </a:endParaRP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SimSun"/>
                        </a:rPr>
                        <a:t>New Practice</a:t>
                      </a:r>
                      <a:endParaRPr lang="en-US" sz="1600">
                        <a:effectLst/>
                        <a:latin typeface="Arial"/>
                        <a:ea typeface="SimSun"/>
                      </a:endParaRP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SimSun"/>
                        </a:rPr>
                        <a:t>Comments</a:t>
                      </a:r>
                      <a:endParaRPr lang="en-US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</a:rPr>
                        <a:t>Evaluation follow-up</a:t>
                      </a: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</a:rPr>
                        <a:t>IOD tracks the implementation of accepted recommendations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</a:rPr>
                        <a:t>Almost all evaluation reports have formal recommendations</a:t>
                      </a: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</a:rPr>
                        <a:t>IOD follows-up proactively with programs after issuance of reports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</a:rPr>
                        <a:t>Some evaluation reports may have only suggestions for improvement</a:t>
                      </a: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SimSun"/>
                        </a:rPr>
                        <a:t>IOD helps the programs through discussions to better understand recommendations and to address challenges in implementing them</a:t>
                      </a:r>
                      <a:r>
                        <a:rPr lang="en-US" sz="1600" dirty="0">
                          <a:effectLst/>
                          <a:latin typeface="Arial"/>
                          <a:ea typeface="SimSu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</a:rPr>
                        <a:t>Informal follow-up on suggestions needs also to be ensured by IOD</a:t>
                      </a: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DBD34-299E-40F7-9F82-03545FEF3F6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90000"/>
              </a:schemeClr>
            </a:gs>
            <a:gs pos="100000">
              <a:prstClr val="white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Changes Suggested in the New </a:t>
            </a:r>
            <a:r>
              <a:rPr lang="en-US" sz="3200" dirty="0" smtClean="0"/>
              <a:t>Policy 5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813970"/>
              </p:ext>
            </p:extLst>
          </p:nvPr>
        </p:nvGraphicFramePr>
        <p:xfrm>
          <a:off x="611560" y="1412776"/>
          <a:ext cx="7786689" cy="3600400"/>
        </p:xfrm>
        <a:graphic>
          <a:graphicData uri="http://schemas.openxmlformats.org/drawingml/2006/table">
            <a:tbl>
              <a:tblPr firstRow="1" firstCol="1" bandRow="1"/>
              <a:tblGrid>
                <a:gridCol w="1424118"/>
                <a:gridCol w="2233253"/>
                <a:gridCol w="1801240"/>
                <a:gridCol w="2328078"/>
              </a:tblGrid>
              <a:tr h="146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SimSun"/>
                        </a:rPr>
                        <a:t>Policy Item</a:t>
                      </a:r>
                      <a:endParaRPr lang="en-US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SimSun"/>
                        </a:rPr>
                        <a:t>Current Practice</a:t>
                      </a:r>
                      <a:endParaRPr lang="en-US" sz="1600">
                        <a:effectLst/>
                        <a:latin typeface="Arial"/>
                        <a:ea typeface="SimSun"/>
                      </a:endParaRP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SimSun"/>
                        </a:rPr>
                        <a:t>New Practice</a:t>
                      </a:r>
                      <a:endParaRPr lang="en-US" sz="1600">
                        <a:effectLst/>
                        <a:latin typeface="Arial"/>
                        <a:ea typeface="SimSun"/>
                      </a:endParaRP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SimSun"/>
                        </a:rPr>
                        <a:t>Comments</a:t>
                      </a:r>
                      <a:endParaRPr lang="en-US" sz="16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6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</a:rPr>
                        <a:t>Equity focus</a:t>
                      </a: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</a:rPr>
                        <a:t>Certain Evaluations (mainly country evaluations) have addressed equity issues with respect to gender</a:t>
                      </a: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SimSun"/>
                        </a:rPr>
                        <a:t>Equity will be addressed more systematically </a:t>
                      </a:r>
                      <a:r>
                        <a:rPr lang="en-US" sz="1600" dirty="0">
                          <a:effectLst/>
                          <a:latin typeface="Arial"/>
                          <a:ea typeface="SimSun"/>
                        </a:rPr>
                        <a:t>for gender and other potentially discriminatory factors </a:t>
                      </a: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</a:rPr>
                        <a:t>Main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SimSun"/>
                        </a:rPr>
                        <a:t>equity</a:t>
                      </a:r>
                      <a:r>
                        <a:rPr lang="en-US" sz="1600" dirty="0">
                          <a:effectLst/>
                          <a:latin typeface="Arial"/>
                          <a:ea typeface="SimSun"/>
                        </a:rPr>
                        <a:t> factors for end beneficiaries are gender, social position and health conditions (e.g. disabilities).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SimSun"/>
                        </a:rPr>
                        <a:t>Access to IP for these categories need to be looked at more systematically</a:t>
                      </a:r>
                      <a:r>
                        <a:rPr lang="en-US" sz="1600" dirty="0">
                          <a:effectLst/>
                          <a:latin typeface="Arial"/>
                          <a:ea typeface="SimSun"/>
                        </a:rPr>
                        <a:t>.</a:t>
                      </a:r>
                    </a:p>
                  </a:txBody>
                  <a:tcPr marL="55051" marR="55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DBD34-299E-40F7-9F82-03545FEF3F6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WIPO Results-Based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DBD34-299E-40F7-9F82-03545FEF3F6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026" name="Picture 2" descr="D:\Users\hilfiker\Pictures\Images\RB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0808"/>
            <a:ext cx="3024335" cy="308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wipogvafs01\redirected$\hilfiker\Documents\P&amp;B2014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3528397" cy="52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15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611560" y="457200"/>
            <a:ext cx="7772400" cy="1143000"/>
          </a:xfrm>
        </p:spPr>
        <p:txBody>
          <a:bodyPr/>
          <a:lstStyle/>
          <a:p>
            <a:r>
              <a:rPr lang="en-US" altLang="en-US" sz="3600" dirty="0">
                <a:solidFill>
                  <a:srgbClr val="336699"/>
                </a:solidFill>
              </a:rPr>
              <a:t>The Position of Evaluation in </a:t>
            </a:r>
            <a:r>
              <a:rPr lang="en-US" altLang="en-US" sz="3600" dirty="0" smtClean="0">
                <a:solidFill>
                  <a:srgbClr val="336699"/>
                </a:solidFill>
              </a:rPr>
              <a:t>RBM</a:t>
            </a:r>
            <a:endParaRPr lang="en-CA" altLang="en-US" sz="3600" dirty="0">
              <a:solidFill>
                <a:srgbClr val="336699"/>
              </a:solidFill>
            </a:endParaRPr>
          </a:p>
        </p:txBody>
      </p:sp>
      <p:sp>
        <p:nvSpPr>
          <p:cNvPr id="14339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4FFF757-7EFC-41F6-876E-FFE069483017}" type="slidenum">
              <a:rPr lang="fr-CA" altLang="en-US" sz="1400" i="0" smtClean="0">
                <a:solidFill>
                  <a:srgbClr val="000000"/>
                </a:solidFill>
                <a:cs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18</a:t>
            </a:fld>
            <a:endParaRPr lang="fr-CA" altLang="en-US" sz="1400" i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14340" name="Group 3"/>
          <p:cNvGrpSpPr>
            <a:grpSpLocks/>
          </p:cNvGrpSpPr>
          <p:nvPr/>
        </p:nvGrpSpPr>
        <p:grpSpPr bwMode="auto">
          <a:xfrm>
            <a:off x="1188168" y="1916832"/>
            <a:ext cx="6480176" cy="4175127"/>
            <a:chOff x="407" y="1565"/>
            <a:chExt cx="4082" cy="2630"/>
          </a:xfrm>
        </p:grpSpPr>
        <p:grpSp>
          <p:nvGrpSpPr>
            <p:cNvPr id="14341" name="Group 4"/>
            <p:cNvGrpSpPr>
              <a:grpSpLocks/>
            </p:cNvGrpSpPr>
            <p:nvPr/>
          </p:nvGrpSpPr>
          <p:grpSpPr bwMode="auto">
            <a:xfrm>
              <a:off x="1844" y="1663"/>
              <a:ext cx="2207" cy="1619"/>
              <a:chOff x="1844" y="1663"/>
              <a:chExt cx="2207" cy="1619"/>
            </a:xfrm>
          </p:grpSpPr>
          <p:sp>
            <p:nvSpPr>
              <p:cNvPr id="14342" name="Freeform 5"/>
              <p:cNvSpPr>
                <a:spLocks/>
              </p:cNvSpPr>
              <p:nvPr/>
            </p:nvSpPr>
            <p:spPr bwMode="auto">
              <a:xfrm>
                <a:off x="2270" y="1663"/>
                <a:ext cx="1781" cy="1217"/>
              </a:xfrm>
              <a:custGeom>
                <a:avLst/>
                <a:gdLst>
                  <a:gd name="T0" fmla="*/ 1322 w 1781"/>
                  <a:gd name="T1" fmla="*/ 909 h 1217"/>
                  <a:gd name="T2" fmla="*/ 1311 w 1781"/>
                  <a:gd name="T3" fmla="*/ 830 h 1217"/>
                  <a:gd name="T4" fmla="*/ 1292 w 1781"/>
                  <a:gd name="T5" fmla="*/ 753 h 1217"/>
                  <a:gd name="T6" fmla="*/ 1264 w 1781"/>
                  <a:gd name="T7" fmla="*/ 679 h 1217"/>
                  <a:gd name="T8" fmla="*/ 1228 w 1781"/>
                  <a:gd name="T9" fmla="*/ 608 h 1217"/>
                  <a:gd name="T10" fmla="*/ 1185 w 1781"/>
                  <a:gd name="T11" fmla="*/ 541 h 1217"/>
                  <a:gd name="T12" fmla="*/ 1135 w 1781"/>
                  <a:gd name="T13" fmla="*/ 478 h 1217"/>
                  <a:gd name="T14" fmla="*/ 1078 w 1781"/>
                  <a:gd name="T15" fmla="*/ 419 h 1217"/>
                  <a:gd name="T16" fmla="*/ 1015 w 1781"/>
                  <a:gd name="T17" fmla="*/ 365 h 1217"/>
                  <a:gd name="T18" fmla="*/ 946 w 1781"/>
                  <a:gd name="T19" fmla="*/ 316 h 1217"/>
                  <a:gd name="T20" fmla="*/ 873 w 1781"/>
                  <a:gd name="T21" fmla="*/ 272 h 1217"/>
                  <a:gd name="T22" fmla="*/ 794 w 1781"/>
                  <a:gd name="T23" fmla="*/ 234 h 1217"/>
                  <a:gd name="T24" fmla="*/ 711 w 1781"/>
                  <a:gd name="T25" fmla="*/ 202 h 1217"/>
                  <a:gd name="T26" fmla="*/ 624 w 1781"/>
                  <a:gd name="T27" fmla="*/ 177 h 1217"/>
                  <a:gd name="T28" fmla="*/ 534 w 1781"/>
                  <a:gd name="T29" fmla="*/ 158 h 1217"/>
                  <a:gd name="T30" fmla="*/ 441 w 1781"/>
                  <a:gd name="T31" fmla="*/ 147 h 1217"/>
                  <a:gd name="T32" fmla="*/ 345 w 1781"/>
                  <a:gd name="T33" fmla="*/ 143 h 1217"/>
                  <a:gd name="T34" fmla="*/ 270 w 1781"/>
                  <a:gd name="T35" fmla="*/ 145 h 1217"/>
                  <a:gd name="T36" fmla="*/ 196 w 1781"/>
                  <a:gd name="T37" fmla="*/ 153 h 1217"/>
                  <a:gd name="T38" fmla="*/ 123 w 1781"/>
                  <a:gd name="T39" fmla="*/ 165 h 1217"/>
                  <a:gd name="T40" fmla="*/ 51 w 1781"/>
                  <a:gd name="T41" fmla="*/ 181 h 1217"/>
                  <a:gd name="T42" fmla="*/ 0 w 1781"/>
                  <a:gd name="T43" fmla="*/ 44 h 1217"/>
                  <a:gd name="T44" fmla="*/ 85 w 1781"/>
                  <a:gd name="T45" fmla="*/ 25 h 1217"/>
                  <a:gd name="T46" fmla="*/ 171 w 1781"/>
                  <a:gd name="T47" fmla="*/ 12 h 1217"/>
                  <a:gd name="T48" fmla="*/ 258 w 1781"/>
                  <a:gd name="T49" fmla="*/ 3 h 1217"/>
                  <a:gd name="T50" fmla="*/ 345 w 1781"/>
                  <a:gd name="T51" fmla="*/ 0 h 1217"/>
                  <a:gd name="T52" fmla="*/ 458 w 1781"/>
                  <a:gd name="T53" fmla="*/ 4 h 1217"/>
                  <a:gd name="T54" fmla="*/ 567 w 1781"/>
                  <a:gd name="T55" fmla="*/ 18 h 1217"/>
                  <a:gd name="T56" fmla="*/ 673 w 1781"/>
                  <a:gd name="T57" fmla="*/ 40 h 1217"/>
                  <a:gd name="T58" fmla="*/ 775 w 1781"/>
                  <a:gd name="T59" fmla="*/ 70 h 1217"/>
                  <a:gd name="T60" fmla="*/ 873 w 1781"/>
                  <a:gd name="T61" fmla="*/ 107 h 1217"/>
                  <a:gd name="T62" fmla="*/ 965 w 1781"/>
                  <a:gd name="T63" fmla="*/ 151 h 1217"/>
                  <a:gd name="T64" fmla="*/ 1051 w 1781"/>
                  <a:gd name="T65" fmla="*/ 202 h 1217"/>
                  <a:gd name="T66" fmla="*/ 1132 w 1781"/>
                  <a:gd name="T67" fmla="*/ 260 h 1217"/>
                  <a:gd name="T68" fmla="*/ 1206 w 1781"/>
                  <a:gd name="T69" fmla="*/ 324 h 1217"/>
                  <a:gd name="T70" fmla="*/ 1273 w 1781"/>
                  <a:gd name="T71" fmla="*/ 393 h 1217"/>
                  <a:gd name="T72" fmla="*/ 1332 w 1781"/>
                  <a:gd name="T73" fmla="*/ 467 h 1217"/>
                  <a:gd name="T74" fmla="*/ 1383 w 1781"/>
                  <a:gd name="T75" fmla="*/ 546 h 1217"/>
                  <a:gd name="T76" fmla="*/ 1425 w 1781"/>
                  <a:gd name="T77" fmla="*/ 629 h 1217"/>
                  <a:gd name="T78" fmla="*/ 1457 w 1781"/>
                  <a:gd name="T79" fmla="*/ 716 h 1217"/>
                  <a:gd name="T80" fmla="*/ 1480 w 1781"/>
                  <a:gd name="T81" fmla="*/ 807 h 1217"/>
                  <a:gd name="T82" fmla="*/ 1493 w 1781"/>
                  <a:gd name="T83" fmla="*/ 900 h 1217"/>
                  <a:gd name="T84" fmla="*/ 1780 w 1781"/>
                  <a:gd name="T85" fmla="*/ 884 h 1217"/>
                  <a:gd name="T86" fmla="*/ 1432 w 1781"/>
                  <a:gd name="T87" fmla="*/ 1216 h 1217"/>
                  <a:gd name="T88" fmla="*/ 1035 w 1781"/>
                  <a:gd name="T89" fmla="*/ 924 h 1217"/>
                  <a:gd name="T90" fmla="*/ 1322 w 1781"/>
                  <a:gd name="T91" fmla="*/ 909 h 121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81"/>
                  <a:gd name="T139" fmla="*/ 0 h 1217"/>
                  <a:gd name="T140" fmla="*/ 1781 w 1781"/>
                  <a:gd name="T141" fmla="*/ 1217 h 121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81" h="1217">
                    <a:moveTo>
                      <a:pt x="1322" y="909"/>
                    </a:moveTo>
                    <a:lnTo>
                      <a:pt x="1311" y="830"/>
                    </a:lnTo>
                    <a:lnTo>
                      <a:pt x="1292" y="753"/>
                    </a:lnTo>
                    <a:lnTo>
                      <a:pt x="1264" y="679"/>
                    </a:lnTo>
                    <a:lnTo>
                      <a:pt x="1228" y="608"/>
                    </a:lnTo>
                    <a:lnTo>
                      <a:pt x="1185" y="541"/>
                    </a:lnTo>
                    <a:lnTo>
                      <a:pt x="1135" y="478"/>
                    </a:lnTo>
                    <a:lnTo>
                      <a:pt x="1078" y="419"/>
                    </a:lnTo>
                    <a:lnTo>
                      <a:pt x="1015" y="365"/>
                    </a:lnTo>
                    <a:lnTo>
                      <a:pt x="946" y="316"/>
                    </a:lnTo>
                    <a:lnTo>
                      <a:pt x="873" y="272"/>
                    </a:lnTo>
                    <a:lnTo>
                      <a:pt x="794" y="234"/>
                    </a:lnTo>
                    <a:lnTo>
                      <a:pt x="711" y="202"/>
                    </a:lnTo>
                    <a:lnTo>
                      <a:pt x="624" y="177"/>
                    </a:lnTo>
                    <a:lnTo>
                      <a:pt x="534" y="158"/>
                    </a:lnTo>
                    <a:lnTo>
                      <a:pt x="441" y="147"/>
                    </a:lnTo>
                    <a:lnTo>
                      <a:pt x="345" y="143"/>
                    </a:lnTo>
                    <a:lnTo>
                      <a:pt x="270" y="145"/>
                    </a:lnTo>
                    <a:lnTo>
                      <a:pt x="196" y="153"/>
                    </a:lnTo>
                    <a:lnTo>
                      <a:pt x="123" y="165"/>
                    </a:lnTo>
                    <a:lnTo>
                      <a:pt x="51" y="181"/>
                    </a:lnTo>
                    <a:lnTo>
                      <a:pt x="0" y="44"/>
                    </a:lnTo>
                    <a:lnTo>
                      <a:pt x="85" y="25"/>
                    </a:lnTo>
                    <a:lnTo>
                      <a:pt x="171" y="12"/>
                    </a:lnTo>
                    <a:lnTo>
                      <a:pt x="258" y="3"/>
                    </a:lnTo>
                    <a:lnTo>
                      <a:pt x="345" y="0"/>
                    </a:lnTo>
                    <a:lnTo>
                      <a:pt x="458" y="4"/>
                    </a:lnTo>
                    <a:lnTo>
                      <a:pt x="567" y="18"/>
                    </a:lnTo>
                    <a:lnTo>
                      <a:pt x="673" y="40"/>
                    </a:lnTo>
                    <a:lnTo>
                      <a:pt x="775" y="70"/>
                    </a:lnTo>
                    <a:lnTo>
                      <a:pt x="873" y="107"/>
                    </a:lnTo>
                    <a:lnTo>
                      <a:pt x="965" y="151"/>
                    </a:lnTo>
                    <a:lnTo>
                      <a:pt x="1051" y="202"/>
                    </a:lnTo>
                    <a:lnTo>
                      <a:pt x="1132" y="260"/>
                    </a:lnTo>
                    <a:lnTo>
                      <a:pt x="1206" y="324"/>
                    </a:lnTo>
                    <a:lnTo>
                      <a:pt x="1273" y="393"/>
                    </a:lnTo>
                    <a:lnTo>
                      <a:pt x="1332" y="467"/>
                    </a:lnTo>
                    <a:lnTo>
                      <a:pt x="1383" y="546"/>
                    </a:lnTo>
                    <a:lnTo>
                      <a:pt x="1425" y="629"/>
                    </a:lnTo>
                    <a:lnTo>
                      <a:pt x="1457" y="716"/>
                    </a:lnTo>
                    <a:lnTo>
                      <a:pt x="1480" y="807"/>
                    </a:lnTo>
                    <a:lnTo>
                      <a:pt x="1493" y="900"/>
                    </a:lnTo>
                    <a:lnTo>
                      <a:pt x="1780" y="884"/>
                    </a:lnTo>
                    <a:lnTo>
                      <a:pt x="1432" y="1216"/>
                    </a:lnTo>
                    <a:lnTo>
                      <a:pt x="1035" y="924"/>
                    </a:lnTo>
                    <a:lnTo>
                      <a:pt x="1322" y="909"/>
                    </a:lnTo>
                  </a:path>
                </a:pathLst>
              </a:custGeom>
              <a:solidFill>
                <a:srgbClr val="99CC00"/>
              </a:solidFill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FontTx/>
                  <a:buNone/>
                </a:pPr>
                <a:endParaRPr lang="en-CA" altLang="en-US" sz="1800" i="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4343" name="Rectangle 6"/>
              <p:cNvSpPr>
                <a:spLocks noChangeArrowheads="1"/>
              </p:cNvSpPr>
              <p:nvPr/>
            </p:nvSpPr>
            <p:spPr bwMode="auto">
              <a:xfrm>
                <a:off x="1844" y="1967"/>
                <a:ext cx="1541" cy="1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FontTx/>
                  <a:buNone/>
                </a:pPr>
                <a:endParaRPr lang="es-ES" altLang="en-US" sz="1800" i="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14344" name="Group 7"/>
            <p:cNvGrpSpPr>
              <a:grpSpLocks/>
            </p:cNvGrpSpPr>
            <p:nvPr/>
          </p:nvGrpSpPr>
          <p:grpSpPr bwMode="auto">
            <a:xfrm>
              <a:off x="1211" y="1786"/>
              <a:ext cx="2564" cy="1999"/>
              <a:chOff x="1211" y="1786"/>
              <a:chExt cx="2564" cy="1999"/>
            </a:xfrm>
          </p:grpSpPr>
          <p:sp>
            <p:nvSpPr>
              <p:cNvPr id="14345" name="Freeform 8"/>
              <p:cNvSpPr>
                <a:spLocks/>
              </p:cNvSpPr>
              <p:nvPr/>
            </p:nvSpPr>
            <p:spPr bwMode="auto">
              <a:xfrm>
                <a:off x="1211" y="2556"/>
                <a:ext cx="2564" cy="1229"/>
              </a:xfrm>
              <a:custGeom>
                <a:avLst/>
                <a:gdLst>
                  <a:gd name="T0" fmla="*/ 413 w 2564"/>
                  <a:gd name="T1" fmla="*/ 332 h 1229"/>
                  <a:gd name="T2" fmla="*/ 441 w 2564"/>
                  <a:gd name="T3" fmla="*/ 416 h 1229"/>
                  <a:gd name="T4" fmla="*/ 475 w 2564"/>
                  <a:gd name="T5" fmla="*/ 497 h 1229"/>
                  <a:gd name="T6" fmla="*/ 516 w 2564"/>
                  <a:gd name="T7" fmla="*/ 574 h 1229"/>
                  <a:gd name="T8" fmla="*/ 563 w 2564"/>
                  <a:gd name="T9" fmla="*/ 648 h 1229"/>
                  <a:gd name="T10" fmla="*/ 675 w 2564"/>
                  <a:gd name="T11" fmla="*/ 782 h 1229"/>
                  <a:gd name="T12" fmla="*/ 808 w 2564"/>
                  <a:gd name="T13" fmla="*/ 897 h 1229"/>
                  <a:gd name="T14" fmla="*/ 898 w 2564"/>
                  <a:gd name="T15" fmla="*/ 956 h 1229"/>
                  <a:gd name="T16" fmla="*/ 993 w 2564"/>
                  <a:gd name="T17" fmla="*/ 1005 h 1229"/>
                  <a:gd name="T18" fmla="*/ 1091 w 2564"/>
                  <a:gd name="T19" fmla="*/ 1043 h 1229"/>
                  <a:gd name="T20" fmla="*/ 1190 w 2564"/>
                  <a:gd name="T21" fmla="*/ 1071 h 1229"/>
                  <a:gd name="T22" fmla="*/ 1292 w 2564"/>
                  <a:gd name="T23" fmla="*/ 1089 h 1229"/>
                  <a:gd name="T24" fmla="*/ 1393 w 2564"/>
                  <a:gd name="T25" fmla="*/ 1096 h 1229"/>
                  <a:gd name="T26" fmla="*/ 1495 w 2564"/>
                  <a:gd name="T27" fmla="*/ 1095 h 1229"/>
                  <a:gd name="T28" fmla="*/ 1596 w 2564"/>
                  <a:gd name="T29" fmla="*/ 1083 h 1229"/>
                  <a:gd name="T30" fmla="*/ 1696 w 2564"/>
                  <a:gd name="T31" fmla="*/ 1062 h 1229"/>
                  <a:gd name="T32" fmla="*/ 1793 w 2564"/>
                  <a:gd name="T33" fmla="*/ 1032 h 1229"/>
                  <a:gd name="T34" fmla="*/ 1888 w 2564"/>
                  <a:gd name="T35" fmla="*/ 992 h 1229"/>
                  <a:gd name="T36" fmla="*/ 1979 w 2564"/>
                  <a:gd name="T37" fmla="*/ 942 h 1229"/>
                  <a:gd name="T38" fmla="*/ 2065 w 2564"/>
                  <a:gd name="T39" fmla="*/ 884 h 1229"/>
                  <a:gd name="T40" fmla="*/ 2146 w 2564"/>
                  <a:gd name="T41" fmla="*/ 816 h 1229"/>
                  <a:gd name="T42" fmla="*/ 2221 w 2564"/>
                  <a:gd name="T43" fmla="*/ 740 h 1229"/>
                  <a:gd name="T44" fmla="*/ 2289 w 2564"/>
                  <a:gd name="T45" fmla="*/ 655 h 1229"/>
                  <a:gd name="T46" fmla="*/ 2375 w 2564"/>
                  <a:gd name="T47" fmla="*/ 516 h 1229"/>
                  <a:gd name="T48" fmla="*/ 2438 w 2564"/>
                  <a:gd name="T49" fmla="*/ 364 h 1229"/>
                  <a:gd name="T50" fmla="*/ 2563 w 2564"/>
                  <a:gd name="T51" fmla="*/ 405 h 1229"/>
                  <a:gd name="T52" fmla="*/ 2530 w 2564"/>
                  <a:gd name="T53" fmla="*/ 491 h 1229"/>
                  <a:gd name="T54" fmla="*/ 2491 w 2564"/>
                  <a:gd name="T55" fmla="*/ 575 h 1229"/>
                  <a:gd name="T56" fmla="*/ 2446 w 2564"/>
                  <a:gd name="T57" fmla="*/ 655 h 1229"/>
                  <a:gd name="T58" fmla="*/ 2395 w 2564"/>
                  <a:gd name="T59" fmla="*/ 732 h 1229"/>
                  <a:gd name="T60" fmla="*/ 2318 w 2564"/>
                  <a:gd name="T61" fmla="*/ 828 h 1229"/>
                  <a:gd name="T62" fmla="*/ 2234 w 2564"/>
                  <a:gd name="T63" fmla="*/ 914 h 1229"/>
                  <a:gd name="T64" fmla="*/ 2143 w 2564"/>
                  <a:gd name="T65" fmla="*/ 990 h 1229"/>
                  <a:gd name="T66" fmla="*/ 2045 w 2564"/>
                  <a:gd name="T67" fmla="*/ 1055 h 1229"/>
                  <a:gd name="T68" fmla="*/ 1944 w 2564"/>
                  <a:gd name="T69" fmla="*/ 1111 h 1229"/>
                  <a:gd name="T70" fmla="*/ 1837 w 2564"/>
                  <a:gd name="T71" fmla="*/ 1155 h 1229"/>
                  <a:gd name="T72" fmla="*/ 1728 w 2564"/>
                  <a:gd name="T73" fmla="*/ 1189 h 1229"/>
                  <a:gd name="T74" fmla="*/ 1616 w 2564"/>
                  <a:gd name="T75" fmla="*/ 1213 h 1229"/>
                  <a:gd name="T76" fmla="*/ 1502 w 2564"/>
                  <a:gd name="T77" fmla="*/ 1226 h 1229"/>
                  <a:gd name="T78" fmla="*/ 1388 w 2564"/>
                  <a:gd name="T79" fmla="*/ 1228 h 1229"/>
                  <a:gd name="T80" fmla="*/ 1273 w 2564"/>
                  <a:gd name="T81" fmla="*/ 1219 h 1229"/>
                  <a:gd name="T82" fmla="*/ 1160 w 2564"/>
                  <a:gd name="T83" fmla="*/ 1200 h 1229"/>
                  <a:gd name="T84" fmla="*/ 1048 w 2564"/>
                  <a:gd name="T85" fmla="*/ 1168 h 1229"/>
                  <a:gd name="T86" fmla="*/ 938 w 2564"/>
                  <a:gd name="T87" fmla="*/ 1125 h 1229"/>
                  <a:gd name="T88" fmla="*/ 831 w 2564"/>
                  <a:gd name="T89" fmla="*/ 1071 h 1229"/>
                  <a:gd name="T90" fmla="*/ 730 w 2564"/>
                  <a:gd name="T91" fmla="*/ 1004 h 1229"/>
                  <a:gd name="T92" fmla="*/ 652 w 2564"/>
                  <a:gd name="T93" fmla="*/ 942 h 1229"/>
                  <a:gd name="T94" fmla="*/ 580 w 2564"/>
                  <a:gd name="T95" fmla="*/ 876 h 1229"/>
                  <a:gd name="T96" fmla="*/ 514 w 2564"/>
                  <a:gd name="T97" fmla="*/ 802 h 1229"/>
                  <a:gd name="T98" fmla="*/ 454 w 2564"/>
                  <a:gd name="T99" fmla="*/ 724 h 1229"/>
                  <a:gd name="T100" fmla="*/ 402 w 2564"/>
                  <a:gd name="T101" fmla="*/ 641 h 1229"/>
                  <a:gd name="T102" fmla="*/ 356 w 2564"/>
                  <a:gd name="T103" fmla="*/ 555 h 1229"/>
                  <a:gd name="T104" fmla="*/ 317 w 2564"/>
                  <a:gd name="T105" fmla="*/ 464 h 1229"/>
                  <a:gd name="T106" fmla="*/ 286 w 2564"/>
                  <a:gd name="T107" fmla="*/ 369 h 1229"/>
                  <a:gd name="T108" fmla="*/ 0 w 2564"/>
                  <a:gd name="T109" fmla="*/ 452 h 1229"/>
                  <a:gd name="T110" fmla="*/ 250 w 2564"/>
                  <a:gd name="T111" fmla="*/ 0 h 1229"/>
                  <a:gd name="T112" fmla="*/ 700 w 2564"/>
                  <a:gd name="T113" fmla="*/ 248 h 1229"/>
                  <a:gd name="T114" fmla="*/ 413 w 2564"/>
                  <a:gd name="T115" fmla="*/ 332 h 122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564"/>
                  <a:gd name="T175" fmla="*/ 0 h 1229"/>
                  <a:gd name="T176" fmla="*/ 2564 w 2564"/>
                  <a:gd name="T177" fmla="*/ 1229 h 122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564" h="1229">
                    <a:moveTo>
                      <a:pt x="413" y="332"/>
                    </a:moveTo>
                    <a:lnTo>
                      <a:pt x="441" y="416"/>
                    </a:lnTo>
                    <a:lnTo>
                      <a:pt x="475" y="497"/>
                    </a:lnTo>
                    <a:lnTo>
                      <a:pt x="516" y="574"/>
                    </a:lnTo>
                    <a:lnTo>
                      <a:pt x="563" y="648"/>
                    </a:lnTo>
                    <a:lnTo>
                      <a:pt x="675" y="782"/>
                    </a:lnTo>
                    <a:lnTo>
                      <a:pt x="808" y="897"/>
                    </a:lnTo>
                    <a:lnTo>
                      <a:pt x="898" y="956"/>
                    </a:lnTo>
                    <a:lnTo>
                      <a:pt x="993" y="1005"/>
                    </a:lnTo>
                    <a:lnTo>
                      <a:pt x="1091" y="1043"/>
                    </a:lnTo>
                    <a:lnTo>
                      <a:pt x="1190" y="1071"/>
                    </a:lnTo>
                    <a:lnTo>
                      <a:pt x="1292" y="1089"/>
                    </a:lnTo>
                    <a:lnTo>
                      <a:pt x="1393" y="1096"/>
                    </a:lnTo>
                    <a:lnTo>
                      <a:pt x="1495" y="1095"/>
                    </a:lnTo>
                    <a:lnTo>
                      <a:pt x="1596" y="1083"/>
                    </a:lnTo>
                    <a:lnTo>
                      <a:pt x="1696" y="1062"/>
                    </a:lnTo>
                    <a:lnTo>
                      <a:pt x="1793" y="1032"/>
                    </a:lnTo>
                    <a:lnTo>
                      <a:pt x="1888" y="992"/>
                    </a:lnTo>
                    <a:lnTo>
                      <a:pt x="1979" y="942"/>
                    </a:lnTo>
                    <a:lnTo>
                      <a:pt x="2065" y="884"/>
                    </a:lnTo>
                    <a:lnTo>
                      <a:pt x="2146" y="816"/>
                    </a:lnTo>
                    <a:lnTo>
                      <a:pt x="2221" y="740"/>
                    </a:lnTo>
                    <a:lnTo>
                      <a:pt x="2289" y="655"/>
                    </a:lnTo>
                    <a:lnTo>
                      <a:pt x="2375" y="516"/>
                    </a:lnTo>
                    <a:lnTo>
                      <a:pt x="2438" y="364"/>
                    </a:lnTo>
                    <a:lnTo>
                      <a:pt x="2563" y="405"/>
                    </a:lnTo>
                    <a:lnTo>
                      <a:pt x="2530" y="491"/>
                    </a:lnTo>
                    <a:lnTo>
                      <a:pt x="2491" y="575"/>
                    </a:lnTo>
                    <a:lnTo>
                      <a:pt x="2446" y="655"/>
                    </a:lnTo>
                    <a:lnTo>
                      <a:pt x="2395" y="732"/>
                    </a:lnTo>
                    <a:lnTo>
                      <a:pt x="2318" y="828"/>
                    </a:lnTo>
                    <a:lnTo>
                      <a:pt x="2234" y="914"/>
                    </a:lnTo>
                    <a:lnTo>
                      <a:pt x="2143" y="990"/>
                    </a:lnTo>
                    <a:lnTo>
                      <a:pt x="2045" y="1055"/>
                    </a:lnTo>
                    <a:lnTo>
                      <a:pt x="1944" y="1111"/>
                    </a:lnTo>
                    <a:lnTo>
                      <a:pt x="1837" y="1155"/>
                    </a:lnTo>
                    <a:lnTo>
                      <a:pt x="1728" y="1189"/>
                    </a:lnTo>
                    <a:lnTo>
                      <a:pt x="1616" y="1213"/>
                    </a:lnTo>
                    <a:lnTo>
                      <a:pt x="1502" y="1226"/>
                    </a:lnTo>
                    <a:lnTo>
                      <a:pt x="1388" y="1228"/>
                    </a:lnTo>
                    <a:lnTo>
                      <a:pt x="1273" y="1219"/>
                    </a:lnTo>
                    <a:lnTo>
                      <a:pt x="1160" y="1200"/>
                    </a:lnTo>
                    <a:lnTo>
                      <a:pt x="1048" y="1168"/>
                    </a:lnTo>
                    <a:lnTo>
                      <a:pt x="938" y="1125"/>
                    </a:lnTo>
                    <a:lnTo>
                      <a:pt x="831" y="1071"/>
                    </a:lnTo>
                    <a:lnTo>
                      <a:pt x="730" y="1004"/>
                    </a:lnTo>
                    <a:lnTo>
                      <a:pt x="652" y="942"/>
                    </a:lnTo>
                    <a:lnTo>
                      <a:pt x="580" y="876"/>
                    </a:lnTo>
                    <a:lnTo>
                      <a:pt x="514" y="802"/>
                    </a:lnTo>
                    <a:lnTo>
                      <a:pt x="454" y="724"/>
                    </a:lnTo>
                    <a:lnTo>
                      <a:pt x="402" y="641"/>
                    </a:lnTo>
                    <a:lnTo>
                      <a:pt x="356" y="555"/>
                    </a:lnTo>
                    <a:lnTo>
                      <a:pt x="317" y="464"/>
                    </a:lnTo>
                    <a:lnTo>
                      <a:pt x="286" y="369"/>
                    </a:lnTo>
                    <a:lnTo>
                      <a:pt x="0" y="452"/>
                    </a:lnTo>
                    <a:lnTo>
                      <a:pt x="250" y="0"/>
                    </a:lnTo>
                    <a:lnTo>
                      <a:pt x="700" y="248"/>
                    </a:lnTo>
                    <a:lnTo>
                      <a:pt x="413" y="332"/>
                    </a:lnTo>
                  </a:path>
                </a:pathLst>
              </a:custGeom>
              <a:solidFill>
                <a:srgbClr val="FF6600"/>
              </a:solidFill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FontTx/>
                  <a:buNone/>
                </a:pPr>
                <a:endParaRPr lang="en-CA" altLang="en-US" sz="1800" i="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4346" name="Rectangle 9"/>
              <p:cNvSpPr>
                <a:spLocks noChangeArrowheads="1"/>
              </p:cNvSpPr>
              <p:nvPr/>
            </p:nvSpPr>
            <p:spPr bwMode="auto">
              <a:xfrm rot="7560000">
                <a:off x="1841" y="1772"/>
                <a:ext cx="1608" cy="1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FontTx/>
                  <a:buNone/>
                </a:pPr>
                <a:endParaRPr lang="es-ES" altLang="en-US" sz="1800" i="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14347" name="Group 10"/>
            <p:cNvGrpSpPr>
              <a:grpSpLocks/>
            </p:cNvGrpSpPr>
            <p:nvPr/>
          </p:nvGrpSpPr>
          <p:grpSpPr bwMode="auto">
            <a:xfrm>
              <a:off x="1358" y="1565"/>
              <a:ext cx="1731" cy="1954"/>
              <a:chOff x="1358" y="1565"/>
              <a:chExt cx="1731" cy="1954"/>
            </a:xfrm>
          </p:grpSpPr>
          <p:sp>
            <p:nvSpPr>
              <p:cNvPr id="14348" name="Freeform 11"/>
              <p:cNvSpPr>
                <a:spLocks/>
              </p:cNvSpPr>
              <p:nvPr/>
            </p:nvSpPr>
            <p:spPr bwMode="auto">
              <a:xfrm>
                <a:off x="1358" y="1565"/>
                <a:ext cx="964" cy="1074"/>
              </a:xfrm>
              <a:custGeom>
                <a:avLst/>
                <a:gdLst>
                  <a:gd name="T0" fmla="*/ 682 w 964"/>
                  <a:gd name="T1" fmla="*/ 396 h 1074"/>
                  <a:gd name="T2" fmla="*/ 630 w 964"/>
                  <a:gd name="T3" fmla="*/ 419 h 1074"/>
                  <a:gd name="T4" fmla="*/ 581 w 964"/>
                  <a:gd name="T5" fmla="*/ 445 h 1074"/>
                  <a:gd name="T6" fmla="*/ 533 w 964"/>
                  <a:gd name="T7" fmla="*/ 475 h 1074"/>
                  <a:gd name="T8" fmla="*/ 488 w 964"/>
                  <a:gd name="T9" fmla="*/ 507 h 1074"/>
                  <a:gd name="T10" fmla="*/ 445 w 964"/>
                  <a:gd name="T11" fmla="*/ 541 h 1074"/>
                  <a:gd name="T12" fmla="*/ 404 w 964"/>
                  <a:gd name="T13" fmla="*/ 579 h 1074"/>
                  <a:gd name="T14" fmla="*/ 366 w 964"/>
                  <a:gd name="T15" fmla="*/ 620 h 1074"/>
                  <a:gd name="T16" fmla="*/ 331 w 964"/>
                  <a:gd name="T17" fmla="*/ 662 h 1074"/>
                  <a:gd name="T18" fmla="*/ 297 w 964"/>
                  <a:gd name="T19" fmla="*/ 707 h 1074"/>
                  <a:gd name="T20" fmla="*/ 267 w 964"/>
                  <a:gd name="T21" fmla="*/ 754 h 1074"/>
                  <a:gd name="T22" fmla="*/ 240 w 964"/>
                  <a:gd name="T23" fmla="*/ 803 h 1074"/>
                  <a:gd name="T24" fmla="*/ 216 w 964"/>
                  <a:gd name="T25" fmla="*/ 853 h 1074"/>
                  <a:gd name="T26" fmla="*/ 195 w 964"/>
                  <a:gd name="T27" fmla="*/ 906 h 1074"/>
                  <a:gd name="T28" fmla="*/ 177 w 964"/>
                  <a:gd name="T29" fmla="*/ 960 h 1074"/>
                  <a:gd name="T30" fmla="*/ 163 w 964"/>
                  <a:gd name="T31" fmla="*/ 1016 h 1074"/>
                  <a:gd name="T32" fmla="*/ 152 w 964"/>
                  <a:gd name="T33" fmla="*/ 1073 h 1074"/>
                  <a:gd name="T34" fmla="*/ 0 w 964"/>
                  <a:gd name="T35" fmla="*/ 1044 h 1074"/>
                  <a:gd name="T36" fmla="*/ 13 w 964"/>
                  <a:gd name="T37" fmla="*/ 977 h 1074"/>
                  <a:gd name="T38" fmla="*/ 30 w 964"/>
                  <a:gd name="T39" fmla="*/ 911 h 1074"/>
                  <a:gd name="T40" fmla="*/ 51 w 964"/>
                  <a:gd name="T41" fmla="*/ 848 h 1074"/>
                  <a:gd name="T42" fmla="*/ 75 w 964"/>
                  <a:gd name="T43" fmla="*/ 786 h 1074"/>
                  <a:gd name="T44" fmla="*/ 104 w 964"/>
                  <a:gd name="T45" fmla="*/ 726 h 1074"/>
                  <a:gd name="T46" fmla="*/ 136 w 964"/>
                  <a:gd name="T47" fmla="*/ 669 h 1074"/>
                  <a:gd name="T48" fmla="*/ 171 w 964"/>
                  <a:gd name="T49" fmla="*/ 614 h 1074"/>
                  <a:gd name="T50" fmla="*/ 210 w 964"/>
                  <a:gd name="T51" fmla="*/ 561 h 1074"/>
                  <a:gd name="T52" fmla="*/ 251 w 964"/>
                  <a:gd name="T53" fmla="*/ 511 h 1074"/>
                  <a:gd name="T54" fmla="*/ 296 w 964"/>
                  <a:gd name="T55" fmla="*/ 464 h 1074"/>
                  <a:gd name="T56" fmla="*/ 344 w 964"/>
                  <a:gd name="T57" fmla="*/ 420 h 1074"/>
                  <a:gd name="T58" fmla="*/ 394 w 964"/>
                  <a:gd name="T59" fmla="*/ 378 h 1074"/>
                  <a:gd name="T60" fmla="*/ 448 w 964"/>
                  <a:gd name="T61" fmla="*/ 340 h 1074"/>
                  <a:gd name="T62" fmla="*/ 503 w 964"/>
                  <a:gd name="T63" fmla="*/ 306 h 1074"/>
                  <a:gd name="T64" fmla="*/ 562 w 964"/>
                  <a:gd name="T65" fmla="*/ 275 h 1074"/>
                  <a:gd name="T66" fmla="*/ 622 w 964"/>
                  <a:gd name="T67" fmla="*/ 248 h 1074"/>
                  <a:gd name="T68" fmla="*/ 522 w 964"/>
                  <a:gd name="T69" fmla="*/ 0 h 1074"/>
                  <a:gd name="T70" fmla="*/ 963 w 964"/>
                  <a:gd name="T71" fmla="*/ 195 h 1074"/>
                  <a:gd name="T72" fmla="*/ 782 w 964"/>
                  <a:gd name="T73" fmla="*/ 644 h 1074"/>
                  <a:gd name="T74" fmla="*/ 682 w 964"/>
                  <a:gd name="T75" fmla="*/ 396 h 107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64"/>
                  <a:gd name="T115" fmla="*/ 0 h 1074"/>
                  <a:gd name="T116" fmla="*/ 964 w 964"/>
                  <a:gd name="T117" fmla="*/ 1074 h 107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64" h="1074">
                    <a:moveTo>
                      <a:pt x="682" y="396"/>
                    </a:moveTo>
                    <a:lnTo>
                      <a:pt x="630" y="419"/>
                    </a:lnTo>
                    <a:lnTo>
                      <a:pt x="581" y="445"/>
                    </a:lnTo>
                    <a:lnTo>
                      <a:pt x="533" y="475"/>
                    </a:lnTo>
                    <a:lnTo>
                      <a:pt x="488" y="507"/>
                    </a:lnTo>
                    <a:lnTo>
                      <a:pt x="445" y="541"/>
                    </a:lnTo>
                    <a:lnTo>
                      <a:pt x="404" y="579"/>
                    </a:lnTo>
                    <a:lnTo>
                      <a:pt x="366" y="620"/>
                    </a:lnTo>
                    <a:lnTo>
                      <a:pt x="331" y="662"/>
                    </a:lnTo>
                    <a:lnTo>
                      <a:pt x="297" y="707"/>
                    </a:lnTo>
                    <a:lnTo>
                      <a:pt x="267" y="754"/>
                    </a:lnTo>
                    <a:lnTo>
                      <a:pt x="240" y="803"/>
                    </a:lnTo>
                    <a:lnTo>
                      <a:pt x="216" y="853"/>
                    </a:lnTo>
                    <a:lnTo>
                      <a:pt x="195" y="906"/>
                    </a:lnTo>
                    <a:lnTo>
                      <a:pt x="177" y="960"/>
                    </a:lnTo>
                    <a:lnTo>
                      <a:pt x="163" y="1016"/>
                    </a:lnTo>
                    <a:lnTo>
                      <a:pt x="152" y="1073"/>
                    </a:lnTo>
                    <a:lnTo>
                      <a:pt x="0" y="1044"/>
                    </a:lnTo>
                    <a:lnTo>
                      <a:pt x="13" y="977"/>
                    </a:lnTo>
                    <a:lnTo>
                      <a:pt x="30" y="911"/>
                    </a:lnTo>
                    <a:lnTo>
                      <a:pt x="51" y="848"/>
                    </a:lnTo>
                    <a:lnTo>
                      <a:pt x="75" y="786"/>
                    </a:lnTo>
                    <a:lnTo>
                      <a:pt x="104" y="726"/>
                    </a:lnTo>
                    <a:lnTo>
                      <a:pt x="136" y="669"/>
                    </a:lnTo>
                    <a:lnTo>
                      <a:pt x="171" y="614"/>
                    </a:lnTo>
                    <a:lnTo>
                      <a:pt x="210" y="561"/>
                    </a:lnTo>
                    <a:lnTo>
                      <a:pt x="251" y="511"/>
                    </a:lnTo>
                    <a:lnTo>
                      <a:pt x="296" y="464"/>
                    </a:lnTo>
                    <a:lnTo>
                      <a:pt x="344" y="420"/>
                    </a:lnTo>
                    <a:lnTo>
                      <a:pt x="394" y="378"/>
                    </a:lnTo>
                    <a:lnTo>
                      <a:pt x="448" y="340"/>
                    </a:lnTo>
                    <a:lnTo>
                      <a:pt x="503" y="306"/>
                    </a:lnTo>
                    <a:lnTo>
                      <a:pt x="562" y="275"/>
                    </a:lnTo>
                    <a:lnTo>
                      <a:pt x="622" y="248"/>
                    </a:lnTo>
                    <a:lnTo>
                      <a:pt x="522" y="0"/>
                    </a:lnTo>
                    <a:lnTo>
                      <a:pt x="963" y="195"/>
                    </a:lnTo>
                    <a:lnTo>
                      <a:pt x="782" y="644"/>
                    </a:lnTo>
                    <a:lnTo>
                      <a:pt x="682" y="396"/>
                    </a:lnTo>
                  </a:path>
                </a:pathLst>
              </a:custGeom>
              <a:solidFill>
                <a:srgbClr val="00CCFF"/>
              </a:solidFill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FontTx/>
                  <a:buNone/>
                </a:pPr>
                <a:endParaRPr lang="en-CA" altLang="en-US" sz="1800" i="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4349" name="Rectangle 12"/>
              <p:cNvSpPr>
                <a:spLocks noChangeArrowheads="1"/>
              </p:cNvSpPr>
              <p:nvPr/>
            </p:nvSpPr>
            <p:spPr bwMode="auto">
              <a:xfrm rot="-6540000">
                <a:off x="1667" y="2097"/>
                <a:ext cx="1428" cy="1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FontTx/>
                  <a:buNone/>
                </a:pPr>
                <a:endParaRPr lang="es-ES" altLang="en-US" sz="1800" i="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14350" name="Rectangle 13"/>
            <p:cNvSpPr>
              <a:spLocks noChangeArrowheads="1"/>
            </p:cNvSpPr>
            <p:nvPr/>
          </p:nvSpPr>
          <p:spPr bwMode="auto">
            <a:xfrm>
              <a:off x="3319" y="1728"/>
              <a:ext cx="117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 marL="571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i="0" dirty="0" smtClean="0">
                  <a:solidFill>
                    <a:srgbClr val="000000"/>
                  </a:solidFill>
                </a:rPr>
                <a:t>Planning</a:t>
              </a:r>
            </a:p>
          </p:txBody>
        </p:sp>
        <p:sp>
          <p:nvSpPr>
            <p:cNvPr id="14351" name="Rectangle 14"/>
            <p:cNvSpPr>
              <a:spLocks noChangeArrowheads="1"/>
            </p:cNvSpPr>
            <p:nvPr/>
          </p:nvSpPr>
          <p:spPr bwMode="auto">
            <a:xfrm>
              <a:off x="2688" y="3869"/>
              <a:ext cx="11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 marL="571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i="0" dirty="0" smtClean="0">
                  <a:solidFill>
                    <a:srgbClr val="000000"/>
                  </a:solidFill>
                </a:rPr>
                <a:t>Implementation / Monitoring</a:t>
              </a:r>
            </a:p>
            <a:p>
              <a:pPr>
                <a:buFontTx/>
                <a:buNone/>
              </a:pPr>
              <a:endParaRPr lang="en-US" altLang="en-US" i="0" dirty="0" smtClean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endParaRPr>
            </a:p>
          </p:txBody>
        </p:sp>
        <p:sp>
          <p:nvSpPr>
            <p:cNvPr id="14352" name="Rectangle 15"/>
            <p:cNvSpPr>
              <a:spLocks noChangeArrowheads="1"/>
            </p:cNvSpPr>
            <p:nvPr/>
          </p:nvSpPr>
          <p:spPr bwMode="auto">
            <a:xfrm>
              <a:off x="407" y="1728"/>
              <a:ext cx="11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 marL="571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i="0" dirty="0" smtClean="0">
                  <a:solidFill>
                    <a:srgbClr val="C00000"/>
                  </a:solidFill>
                </a:rPr>
                <a:t>Evaluation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74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67744" y="274638"/>
            <a:ext cx="4608512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i="0" kern="0" dirty="0" smtClean="0">
                <a:solidFill>
                  <a:srgbClr val="336699"/>
                </a:solidFill>
              </a:rPr>
              <a:t>What can happen without M&amp;E?</a:t>
            </a:r>
            <a:endParaRPr lang="en-US" i="0" kern="0" dirty="0">
              <a:solidFill>
                <a:srgbClr val="3366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7272808" cy="4573149"/>
          </a:xfrm>
          <a:prstGeom prst="rect">
            <a:avLst/>
          </a:prstGeom>
          <a:ln>
            <a:noFill/>
          </a:ln>
        </p:spPr>
      </p:pic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6012160" y="5949280"/>
            <a:ext cx="223224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marL="571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CH" sz="900" i="0" kern="0" dirty="0">
                <a:ea typeface="ヒラギノ角ゴ Pro W3" pitchFamily="1" charset="-128"/>
              </a:rPr>
              <a:t>© aea365.org-</a:t>
            </a:r>
            <a:endParaRPr lang="en-US" altLang="en-US" sz="900" i="0" kern="0" dirty="0" smtClean="0"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3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7E125A6-06F9-4D22-B45D-E18E6EDA37B0}" type="slidenum">
              <a:rPr lang="en-US" sz="1400" i="0" smtClean="0"/>
              <a:pPr eaLnBrk="1" hangingPunct="1"/>
              <a:t>2</a:t>
            </a:fld>
            <a:endParaRPr lang="en-US" sz="1400" i="0" smtClean="0"/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Oversight Benefits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24421796"/>
              </p:ext>
            </p:extLst>
          </p:nvPr>
        </p:nvGraphicFramePr>
        <p:xfrm>
          <a:off x="1056190" y="905604"/>
          <a:ext cx="7246848" cy="5041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600" dirty="0" err="1" smtClean="0">
                <a:solidFill>
                  <a:srgbClr val="336699"/>
                </a:solidFill>
              </a:rPr>
              <a:t>What’s</a:t>
            </a:r>
            <a:r>
              <a:rPr lang="fr-CH" sz="3600" dirty="0" smtClean="0">
                <a:solidFill>
                  <a:srgbClr val="336699"/>
                </a:solidFill>
              </a:rPr>
              <a:t> in for Programs?</a:t>
            </a:r>
            <a:endParaRPr lang="en-US" sz="3600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 smtClean="0"/>
              <a:t>Support </a:t>
            </a:r>
            <a:r>
              <a:rPr lang="fr-CH" dirty="0" err="1" smtClean="0"/>
              <a:t>from</a:t>
            </a:r>
            <a:r>
              <a:rPr lang="fr-CH" dirty="0" smtClean="0"/>
              <a:t> IOD to </a:t>
            </a:r>
          </a:p>
          <a:p>
            <a:r>
              <a:rPr lang="fr-CH" dirty="0"/>
              <a:t>p</a:t>
            </a:r>
            <a:r>
              <a:rPr lang="fr-CH" dirty="0" smtClean="0"/>
              <a:t>lan, design and </a:t>
            </a:r>
            <a:r>
              <a:rPr lang="fr-CH" dirty="0" err="1" smtClean="0"/>
              <a:t>conduct</a:t>
            </a:r>
            <a:r>
              <a:rPr lang="fr-CH" dirty="0" smtClean="0"/>
              <a:t> </a:t>
            </a:r>
            <a:r>
              <a:rPr lang="fr-CH" dirty="0" err="1" smtClean="0"/>
              <a:t>evaluations</a:t>
            </a:r>
            <a:r>
              <a:rPr lang="fr-CH" dirty="0" smtClean="0"/>
              <a:t>: </a:t>
            </a:r>
            <a:r>
              <a:rPr lang="en-US" dirty="0" smtClean="0"/>
              <a:t>tools </a:t>
            </a:r>
            <a:r>
              <a:rPr lang="en-US" dirty="0"/>
              <a:t>and </a:t>
            </a:r>
            <a:r>
              <a:rPr lang="en-US" dirty="0" smtClean="0"/>
              <a:t>coaching (evaluation </a:t>
            </a:r>
            <a:r>
              <a:rPr lang="en-US" dirty="0"/>
              <a:t>manual in preparation</a:t>
            </a:r>
            <a:r>
              <a:rPr lang="en-US" dirty="0" smtClean="0"/>
              <a:t>)</a:t>
            </a:r>
          </a:p>
          <a:p>
            <a:r>
              <a:rPr lang="en-US" dirty="0"/>
              <a:t>network </a:t>
            </a:r>
            <a:r>
              <a:rPr lang="en-US" dirty="0" smtClean="0"/>
              <a:t>with </a:t>
            </a:r>
            <a:r>
              <a:rPr lang="en-US" dirty="0"/>
              <a:t>M&amp;E focal points to discuss upcoming needs of the </a:t>
            </a:r>
            <a:r>
              <a:rPr lang="en-US" dirty="0" smtClean="0"/>
              <a:t>programs</a:t>
            </a:r>
          </a:p>
          <a:p>
            <a:endParaRPr lang="en-US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82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>
                <a:solidFill>
                  <a:srgbClr val="336699"/>
                </a:solidFill>
              </a:rPr>
              <a:t>Expected</a:t>
            </a:r>
            <a:r>
              <a:rPr lang="fr-CH" dirty="0">
                <a:solidFill>
                  <a:srgbClr val="336699"/>
                </a:solidFill>
              </a:rPr>
              <a:t> </a:t>
            </a:r>
            <a:r>
              <a:rPr lang="fr-CH" dirty="0" err="1">
                <a:solidFill>
                  <a:srgbClr val="336699"/>
                </a:solidFill>
              </a:rPr>
              <a:t>Result</a:t>
            </a:r>
            <a:r>
              <a:rPr lang="fr-CH" dirty="0">
                <a:solidFill>
                  <a:srgbClr val="336699"/>
                </a:solidFill>
              </a:rPr>
              <a:t>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D:\Users\hilfiker\Pictures\Images\Titanic in New Y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08100"/>
            <a:ext cx="6950066" cy="501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76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600" dirty="0" err="1" smtClean="0">
                <a:solidFill>
                  <a:srgbClr val="336699"/>
                </a:solidFill>
              </a:rPr>
              <a:t>Thank</a:t>
            </a:r>
            <a:r>
              <a:rPr lang="fr-CH" sz="3600" dirty="0" smtClean="0">
                <a:solidFill>
                  <a:srgbClr val="336699"/>
                </a:solidFill>
              </a:rPr>
              <a:t> </a:t>
            </a:r>
            <a:r>
              <a:rPr lang="fr-CH" sz="3600" dirty="0" err="1" smtClean="0">
                <a:solidFill>
                  <a:srgbClr val="336699"/>
                </a:solidFill>
              </a:rPr>
              <a:t>you</a:t>
            </a:r>
            <a:r>
              <a:rPr lang="fr-CH" sz="3600" dirty="0" smtClean="0">
                <a:solidFill>
                  <a:srgbClr val="336699"/>
                </a:solidFill>
              </a:rPr>
              <a:t>!</a:t>
            </a:r>
            <a:endParaRPr lang="en-US" sz="3600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33CC"/>
                </a:solidFill>
                <a:hlinkClick r:id="rId2"/>
              </a:rPr>
              <a:t>http://www.wipo.int/about-wipo/en/oversight/iaod/evaluation</a:t>
            </a:r>
            <a:r>
              <a:rPr lang="en-US" sz="2000" dirty="0" smtClean="0">
                <a:solidFill>
                  <a:srgbClr val="0033CC"/>
                </a:solidFill>
                <a:hlinkClick r:id="rId2"/>
              </a:rPr>
              <a:t>/</a:t>
            </a:r>
            <a:endParaRPr lang="en-US" sz="2000" dirty="0" smtClean="0">
              <a:solidFill>
                <a:srgbClr val="0033CC"/>
              </a:solidFill>
            </a:endParaRPr>
          </a:p>
          <a:p>
            <a:pPr marL="0" indent="0" algn="ctr">
              <a:buNone/>
            </a:pPr>
            <a:endParaRPr lang="fr-CH" sz="2000" dirty="0">
              <a:solidFill>
                <a:srgbClr val="0033CC"/>
              </a:solidFill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75242"/>
            <a:ext cx="6048671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2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Additional</a:t>
            </a:r>
            <a:r>
              <a:rPr lang="fr-CH" dirty="0" smtClean="0"/>
              <a:t> Illustrations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/>
              <a:t>Types of Evaluation</a:t>
            </a:r>
            <a:endParaRPr lang="en-US" alt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6176962" cy="454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17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Culture of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DBD34-299E-40F7-9F82-03545FEF3F6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099" name="Picture 3" descr="D:\Users\hilfiker\Pictures\culture-of-evalu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32858"/>
            <a:ext cx="6192688" cy="493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2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smtClean="0">
                <a:solidFill>
                  <a:schemeClr val="hlink"/>
                </a:solidFill>
              </a:rPr>
              <a:t>SOME PRINCIPLES</a:t>
            </a:r>
            <a:endParaRPr lang="en-US" altLang="en-US" dirty="0">
              <a:solidFill>
                <a:schemeClr val="hlink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Some simple guiding principles:</a:t>
            </a:r>
          </a:p>
          <a:p>
            <a:pPr>
              <a:lnSpc>
                <a:spcPct val="90000"/>
              </a:lnSpc>
            </a:pPr>
            <a:r>
              <a:rPr lang="en-US" altLang="en-US" u="sng" dirty="0"/>
              <a:t>Evaluation is a Process</a:t>
            </a:r>
            <a:r>
              <a:rPr lang="en-US" altLang="en-US" dirty="0"/>
              <a:t> </a:t>
            </a:r>
            <a:r>
              <a:rPr lang="en-US" altLang="en-US" dirty="0">
                <a:sym typeface="Wingdings" pitchFamily="2" charset="2"/>
              </a:rPr>
              <a:t> </a:t>
            </a:r>
            <a:r>
              <a:rPr lang="en-US" altLang="en-US" dirty="0">
                <a:solidFill>
                  <a:schemeClr val="hlink"/>
                </a:solidFill>
                <a:sym typeface="Wingdings" pitchFamily="2" charset="2"/>
              </a:rPr>
              <a:t>make all key people participate</a:t>
            </a:r>
            <a:endParaRPr lang="en-US" alt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altLang="en-US" u="sng" dirty="0">
                <a:sym typeface="Wingdings" pitchFamily="2" charset="2"/>
              </a:rPr>
              <a:t>Evaluation is a Core Task of Program Managers</a:t>
            </a:r>
            <a:r>
              <a:rPr lang="en-US" altLang="en-US" dirty="0">
                <a:sym typeface="Wingdings" pitchFamily="2" charset="2"/>
              </a:rPr>
              <a:t>  Make Evaluation </a:t>
            </a:r>
            <a:r>
              <a:rPr lang="en-US" altLang="en-US" dirty="0">
                <a:solidFill>
                  <a:schemeClr val="hlink"/>
                </a:solidFill>
                <a:sym typeface="Wingdings" pitchFamily="2" charset="2"/>
              </a:rPr>
              <a:t>Part of the Plans and Budgets</a:t>
            </a:r>
          </a:p>
          <a:p>
            <a:pPr>
              <a:lnSpc>
                <a:spcPct val="90000"/>
              </a:lnSpc>
            </a:pPr>
            <a:r>
              <a:rPr lang="en-US" altLang="en-US" u="sng" dirty="0">
                <a:sym typeface="Wingdings" pitchFamily="2" charset="2"/>
              </a:rPr>
              <a:t>Evaluation is linked to Decision-Making</a:t>
            </a:r>
            <a:r>
              <a:rPr lang="en-US" altLang="en-US" dirty="0">
                <a:sym typeface="Wingdings" pitchFamily="2" charset="2"/>
              </a:rPr>
              <a:t>  </a:t>
            </a:r>
            <a:r>
              <a:rPr lang="en-US" altLang="en-US" dirty="0">
                <a:solidFill>
                  <a:schemeClr val="hlink"/>
                </a:solidFill>
                <a:sym typeface="Wingdings" pitchFamily="2" charset="2"/>
              </a:rPr>
              <a:t>ask people what they intend to do with the evaluation</a:t>
            </a:r>
            <a:r>
              <a:rPr lang="en-US" altLang="en-US" dirty="0">
                <a:sym typeface="Wingdings" pitchFamily="2" charset="2"/>
              </a:rPr>
              <a:t>, what </a:t>
            </a:r>
            <a:r>
              <a:rPr lang="en-US" altLang="en-US" dirty="0">
                <a:solidFill>
                  <a:schemeClr val="hlink"/>
                </a:solidFill>
                <a:sym typeface="Wingdings" pitchFamily="2" charset="2"/>
              </a:rPr>
              <a:t>changes</a:t>
            </a:r>
            <a:r>
              <a:rPr lang="en-US" altLang="en-US" dirty="0">
                <a:sym typeface="Wingdings" pitchFamily="2" charset="2"/>
              </a:rPr>
              <a:t> they envisage</a:t>
            </a:r>
          </a:p>
        </p:txBody>
      </p:sp>
    </p:spTree>
    <p:extLst>
      <p:ext uri="{BB962C8B-B14F-4D97-AF65-F5344CB8AC3E}">
        <p14:creationId xmlns:p14="http://schemas.microsoft.com/office/powerpoint/2010/main" val="25135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Evaluation : Participation</a:t>
            </a:r>
            <a:br>
              <a:rPr lang="fr-CH" dirty="0" smtClean="0"/>
            </a:br>
            <a:r>
              <a:rPr lang="fr-CH" sz="900" dirty="0" smtClean="0"/>
              <a:t>source: ifad.org</a:t>
            </a:r>
            <a:endParaRPr lang="en-US" sz="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DBD34-299E-40F7-9F82-03545FEF3F6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052" name="Picture 4" descr="D:\Users\hilfiker\Pictures\section5_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94015"/>
            <a:ext cx="5760640" cy="436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8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smtClean="0">
                <a:solidFill>
                  <a:schemeClr val="hlink"/>
                </a:solidFill>
              </a:rPr>
              <a:t>SOME PRINCIPLES (2</a:t>
            </a:r>
            <a:r>
              <a:rPr lang="fr-CH" altLang="en-US" dirty="0">
                <a:solidFill>
                  <a:schemeClr val="hlink"/>
                </a:solidFill>
              </a:rPr>
              <a:t>)</a:t>
            </a:r>
            <a:endParaRPr lang="en-US" altLang="en-US" dirty="0">
              <a:solidFill>
                <a:schemeClr val="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u="sng"/>
              <a:t>You can best Evaluate when there is a Plan or a Logic Model or Framework</a:t>
            </a:r>
            <a:r>
              <a:rPr lang="en-US" altLang="en-US"/>
              <a:t> </a:t>
            </a:r>
            <a:r>
              <a:rPr lang="en-US" altLang="en-US">
                <a:sym typeface="Wingdings" pitchFamily="2" charset="2"/>
              </a:rPr>
              <a:t> </a:t>
            </a:r>
            <a:r>
              <a:rPr lang="en-US" altLang="en-US">
                <a:solidFill>
                  <a:schemeClr val="hlink"/>
                </a:solidFill>
                <a:sym typeface="Wingdings" pitchFamily="2" charset="2"/>
              </a:rPr>
              <a:t>often Evaluations require « ex-post » conceptualization</a:t>
            </a:r>
            <a:r>
              <a:rPr lang="en-US" altLang="en-US">
                <a:sym typeface="Wingdings" pitchFamily="2" charset="2"/>
              </a:rPr>
              <a:t> before they can start</a:t>
            </a:r>
            <a:endParaRPr lang="en-US" altLang="en-US"/>
          </a:p>
          <a:p>
            <a:r>
              <a:rPr lang="en-US" altLang="en-US" u="sng"/>
              <a:t>Evaluation looks at complex subjects</a:t>
            </a:r>
            <a:r>
              <a:rPr lang="en-US" altLang="en-US"/>
              <a:t> </a:t>
            </a:r>
            <a:r>
              <a:rPr lang="en-US" altLang="en-US">
                <a:sym typeface="Wingdings" pitchFamily="2" charset="2"/>
              </a:rPr>
              <a:t> make reports </a:t>
            </a:r>
            <a:r>
              <a:rPr lang="en-US" altLang="en-US">
                <a:solidFill>
                  <a:schemeClr val="hlink"/>
                </a:solidFill>
                <a:sym typeface="Wingdings" pitchFamily="2" charset="2"/>
              </a:rPr>
              <a:t>simple and to the spot (less is more!)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21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smtClean="0">
                <a:solidFill>
                  <a:schemeClr val="hlink"/>
                </a:solidFill>
              </a:rPr>
              <a:t>SOME PRINCIPLES </a:t>
            </a:r>
            <a:r>
              <a:rPr lang="fr-CH" altLang="en-US" dirty="0">
                <a:solidFill>
                  <a:schemeClr val="hlink"/>
                </a:solidFill>
              </a:rPr>
              <a:t>(3)</a:t>
            </a:r>
            <a:endParaRPr lang="en-US" altLang="en-US" dirty="0">
              <a:solidFill>
                <a:schemeClr val="hlink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u="sng">
                <a:sym typeface="Wingdings" pitchFamily="2" charset="2"/>
              </a:rPr>
              <a:t>The value of Evaluation is in the reproducibility and traceability  of Results</a:t>
            </a:r>
            <a:r>
              <a:rPr lang="en-US" altLang="en-US">
                <a:sym typeface="Wingdings" pitchFamily="2" charset="2"/>
              </a:rPr>
              <a:t>  Have reports </a:t>
            </a:r>
            <a:r>
              <a:rPr lang="en-US" altLang="en-US">
                <a:solidFill>
                  <a:schemeClr val="hlink"/>
                </a:solidFill>
                <a:sym typeface="Wingdings" pitchFamily="2" charset="2"/>
              </a:rPr>
              <a:t>display distinctly findings, conclusions and recommendations and the links between them</a:t>
            </a:r>
            <a:r>
              <a:rPr lang="en-US" altLang="en-US">
                <a:sym typeface="Wingdings" pitchFamily="2" charset="2"/>
              </a:rPr>
              <a:t> and the references to primary information sources</a:t>
            </a:r>
            <a:endParaRPr lang="en-US" altLang="en-US" u="sng"/>
          </a:p>
          <a:p>
            <a:pPr>
              <a:lnSpc>
                <a:spcPct val="90000"/>
              </a:lnSpc>
            </a:pPr>
            <a:r>
              <a:rPr lang="en-US" altLang="en-US" u="sng"/>
              <a:t>People learn better from positive examples</a:t>
            </a:r>
            <a:r>
              <a:rPr lang="en-US" altLang="en-US"/>
              <a:t> </a:t>
            </a:r>
            <a:r>
              <a:rPr lang="en-US" altLang="en-US">
                <a:sym typeface="Wingdings" pitchFamily="2" charset="2"/>
              </a:rPr>
              <a:t> </a:t>
            </a:r>
            <a:r>
              <a:rPr lang="en-US" altLang="en-US">
                <a:solidFill>
                  <a:schemeClr val="hlink"/>
                </a:solidFill>
                <a:sym typeface="Wingdings" pitchFamily="2" charset="2"/>
              </a:rPr>
              <a:t>have evaluations identify lessons from good practice</a:t>
            </a:r>
            <a:r>
              <a:rPr lang="en-US" altLang="en-US">
                <a:sym typeface="Wingdings" pitchFamily="2" charset="2"/>
              </a:rPr>
              <a:t> for replication</a:t>
            </a:r>
          </a:p>
        </p:txBody>
      </p:sp>
    </p:spTree>
    <p:extLst>
      <p:ext uri="{BB962C8B-B14F-4D97-AF65-F5344CB8AC3E}">
        <p14:creationId xmlns:p14="http://schemas.microsoft.com/office/powerpoint/2010/main" val="277898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ct val="20000"/>
              </a:spcBef>
            </a:pP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>
                <a:solidFill>
                  <a:srgbClr val="FF0000"/>
                </a:solidFill>
              </a:rPr>
              <a:t>Evaluation… </a:t>
            </a:r>
            <a:r>
              <a:rPr lang="fr-CH" dirty="0" err="1" smtClean="0">
                <a:solidFill>
                  <a:srgbClr val="FF0000"/>
                </a:solidFill>
              </a:rPr>
              <a:t>also</a:t>
            </a:r>
            <a:r>
              <a:rPr lang="fr-CH" dirty="0" smtClean="0">
                <a:solidFill>
                  <a:srgbClr val="FF0000"/>
                </a:solidFill>
              </a:rPr>
              <a:t> to </a:t>
            </a:r>
            <a:r>
              <a:rPr lang="fr-CH" dirty="0" smtClean="0">
                <a:solidFill>
                  <a:srgbClr val="FF0000"/>
                </a:solidFill>
              </a:rPr>
              <a:t>help </a:t>
            </a:r>
            <a:r>
              <a:rPr lang="fr-CH" dirty="0" smtClean="0">
                <a:solidFill>
                  <a:srgbClr val="FF0000"/>
                </a:solidFill>
              </a:rPr>
              <a:t>«</a:t>
            </a:r>
            <a:r>
              <a:rPr lang="fr-CH" dirty="0" err="1" smtClean="0">
                <a:solidFill>
                  <a:srgbClr val="FF0000"/>
                </a:solidFill>
              </a:rPr>
              <a:t>navigate</a:t>
            </a:r>
            <a:r>
              <a:rPr lang="fr-CH" dirty="0" smtClean="0">
                <a:solidFill>
                  <a:srgbClr val="FF0000"/>
                </a:solidFill>
              </a:rPr>
              <a:t>»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en-US" sz="800" dirty="0">
                <a:solidFill>
                  <a:srgbClr val="0070C0"/>
                </a:solidFill>
                <a:ea typeface="+mn-ea"/>
              </a:rPr>
              <a:t>boomer-musings.blogspot.com</a:t>
            </a:r>
            <a:r>
              <a:rPr lang="en-US" sz="800" dirty="0">
                <a:solidFill>
                  <a:srgbClr val="000000"/>
                </a:solidFill>
                <a:ea typeface="+mn-ea"/>
              </a:rPr>
              <a:t>-</a:t>
            </a:r>
            <a:br>
              <a:rPr lang="en-US" sz="800" dirty="0">
                <a:solidFill>
                  <a:srgbClr val="000000"/>
                </a:solidFill>
                <a:ea typeface="+mn-ea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DBD34-299E-40F7-9F82-03545FEF3F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050" name="Picture 2" descr="D:\Users\hilfiker\Pictures\binocular-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165634" cy="334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60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hlink"/>
                </a:solidFill>
              </a:rPr>
              <a:t>How to Respond to Evaluations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ym typeface="Wingdings" pitchFamily="2" charset="2"/>
              </a:rPr>
              <a:t>Put recommendations into a management Response Matrix</a:t>
            </a:r>
          </a:p>
          <a:p>
            <a:pPr>
              <a:lnSpc>
                <a:spcPct val="90000"/>
              </a:lnSpc>
            </a:pPr>
            <a:r>
              <a:rPr lang="en-US" altLang="en-US">
                <a:sym typeface="Wingdings" pitchFamily="2" charset="2"/>
              </a:rPr>
              <a:t>Request Managers to whom recommendations are addressed to feed back and provide an action plan for accepted recommendations (or arguments for their rejection)</a:t>
            </a:r>
          </a:p>
          <a:p>
            <a:pPr>
              <a:lnSpc>
                <a:spcPct val="90000"/>
              </a:lnSpc>
            </a:pPr>
            <a:r>
              <a:rPr lang="en-US" altLang="en-US">
                <a:sym typeface="Wingdings" pitchFamily="2" charset="2"/>
              </a:rPr>
              <a:t>Track the implementation of the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4436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Navigating</a:t>
            </a:r>
            <a:r>
              <a:rPr lang="fr-CH" dirty="0" smtClean="0"/>
              <a:t> </a:t>
            </a:r>
            <a:r>
              <a:rPr lang="fr-CH" dirty="0" err="1" smtClean="0"/>
              <a:t>Towards</a:t>
            </a:r>
            <a:r>
              <a:rPr lang="fr-CH" dirty="0" smtClean="0"/>
              <a:t> </a:t>
            </a:r>
            <a:r>
              <a:rPr lang="fr-CH" dirty="0" err="1" smtClean="0"/>
              <a:t>Expected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DBD34-299E-40F7-9F82-03545FEF3F6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7" name="Picture 3" descr="D:\Users\hilfiker\Pictures\Images\blue ribb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16832"/>
            <a:ext cx="2664296" cy="379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Users\hilfiker\Pictures\Images\mone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933056"/>
            <a:ext cx="3167844" cy="21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hilfiker\Pictures\Images\Liber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35" y="4028483"/>
            <a:ext cx="2761421" cy="177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68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2B92A-CD32-48E4-828C-B7870AE39A4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122" name="Picture 2" descr="\\wipogvafs01\redirected$\hilfiker\Documents\Titanic L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5" y="1052736"/>
            <a:ext cx="878244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33265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b="1" i="0" dirty="0" smtClean="0">
                <a:solidFill>
                  <a:schemeClr val="bg1"/>
                </a:solidFill>
              </a:rPr>
              <a:t>Effective </a:t>
            </a:r>
            <a:r>
              <a:rPr lang="fr-CH" b="1" i="0" dirty="0" err="1">
                <a:solidFill>
                  <a:schemeClr val="bg1"/>
                </a:solidFill>
              </a:rPr>
              <a:t>R</a:t>
            </a:r>
            <a:r>
              <a:rPr lang="fr-CH" b="1" i="0" dirty="0" err="1" smtClean="0">
                <a:solidFill>
                  <a:schemeClr val="bg1"/>
                </a:solidFill>
              </a:rPr>
              <a:t>esults</a:t>
            </a:r>
            <a:r>
              <a:rPr lang="fr-CH" b="1" i="0" dirty="0" smtClean="0">
                <a:solidFill>
                  <a:schemeClr val="bg1"/>
                </a:solidFill>
              </a:rPr>
              <a:t> by Class and </a:t>
            </a:r>
            <a:r>
              <a:rPr lang="fr-CH" b="1" i="0" dirty="0" err="1">
                <a:solidFill>
                  <a:schemeClr val="bg1"/>
                </a:solidFill>
              </a:rPr>
              <a:t>G</a:t>
            </a:r>
            <a:r>
              <a:rPr lang="fr-CH" b="1" i="0" dirty="0" err="1" smtClean="0">
                <a:solidFill>
                  <a:schemeClr val="bg1"/>
                </a:solidFill>
              </a:rPr>
              <a:t>ender</a:t>
            </a:r>
            <a:r>
              <a:rPr lang="fr-CH" b="1" i="0" dirty="0" smtClean="0">
                <a:solidFill>
                  <a:schemeClr val="bg1"/>
                </a:solidFill>
              </a:rPr>
              <a:t>:</a:t>
            </a:r>
            <a:endParaRPr lang="en-US" b="1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2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DBD34-299E-40F7-9F82-03545FEF3F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7" name="Picture 3" descr="D:\Users\hilfiker\Pictures\Images\RMS_Titanic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250587"/>
            <a:ext cx="8532440" cy="627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96336" y="5949280"/>
            <a:ext cx="1110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/>
              <a:t>en.wikipedia.org-</a:t>
            </a:r>
          </a:p>
        </p:txBody>
      </p:sp>
    </p:spTree>
    <p:extLst>
      <p:ext uri="{BB962C8B-B14F-4D97-AF65-F5344CB8AC3E}">
        <p14:creationId xmlns:p14="http://schemas.microsoft.com/office/powerpoint/2010/main" val="34386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DBD34-299E-40F7-9F82-03545FEF3F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fr-CH" dirty="0" smtClean="0">
                <a:solidFill>
                  <a:schemeClr val="bg1"/>
                </a:solidFill>
              </a:rPr>
              <a:t>P, M &amp; E: to </a:t>
            </a:r>
            <a:r>
              <a:rPr lang="fr-CH" dirty="0" err="1" smtClean="0">
                <a:solidFill>
                  <a:schemeClr val="bg1"/>
                </a:solidFill>
              </a:rPr>
              <a:t>get</a:t>
            </a:r>
            <a:r>
              <a:rPr lang="fr-CH" dirty="0" smtClean="0">
                <a:solidFill>
                  <a:schemeClr val="bg1"/>
                </a:solidFill>
              </a:rPr>
              <a:t> </a:t>
            </a:r>
            <a:r>
              <a:rPr lang="fr-CH" dirty="0" err="1" smtClean="0">
                <a:solidFill>
                  <a:schemeClr val="bg1"/>
                </a:solidFill>
              </a:rPr>
              <a:t>there</a:t>
            </a:r>
            <a:r>
              <a:rPr lang="fr-CH" dirty="0" smtClean="0">
                <a:solidFill>
                  <a:schemeClr val="bg1"/>
                </a:solidFill>
              </a:rPr>
              <a:t> </a:t>
            </a:r>
            <a:r>
              <a:rPr lang="fr-CH" dirty="0" err="1" smtClean="0">
                <a:solidFill>
                  <a:schemeClr val="bg1"/>
                </a:solidFill>
              </a:rPr>
              <a:t>safely</a:t>
            </a:r>
            <a:r>
              <a:rPr lang="fr-CH" dirty="0" smtClean="0">
                <a:solidFill>
                  <a:schemeClr val="bg1"/>
                </a:solidFill>
              </a:rPr>
              <a:t>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Users\hilfiker\AppData\Local\Microsoft\Windows\Temporary Internet Files\Content.IE5\U9KEZ2Y9\Titanic_voyage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56" y="1340768"/>
            <a:ext cx="846871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0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7E125A6-06F9-4D22-B45D-E18E6EDA37B0}" type="slidenum">
              <a:rPr lang="en-US" sz="1400" i="0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sz="1400" i="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0" y="188821"/>
            <a:ext cx="7589050" cy="6408531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6897" y="6597352"/>
            <a:ext cx="11488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fr-CH" sz="900" i="0" kern="0" dirty="0" smtClean="0">
                <a:solidFill>
                  <a:srgbClr val="FFFFFF">
                    <a:lumMod val="95000"/>
                  </a:srgbClr>
                </a:solidFill>
                <a:ea typeface="ヒラギノ角ゴ Pro W3" pitchFamily="1" charset="-128"/>
              </a:rPr>
              <a:t>© </a:t>
            </a:r>
            <a:r>
              <a:rPr lang="fr-CH" sz="900" i="0" kern="0" dirty="0">
                <a:solidFill>
                  <a:srgbClr val="FFFFFF">
                    <a:lumMod val="95000"/>
                  </a:srgbClr>
                </a:solidFill>
                <a:ea typeface="ヒラギノ角ゴ Pro W3" pitchFamily="1" charset="-128"/>
              </a:rPr>
              <a:t>G</a:t>
            </a:r>
            <a:r>
              <a:rPr lang="fr-CH" sz="900" i="0" kern="0" dirty="0" smtClean="0">
                <a:solidFill>
                  <a:srgbClr val="FFFFFF">
                    <a:lumMod val="95000"/>
                  </a:srgbClr>
                </a:solidFill>
                <a:ea typeface="ヒラギノ角ゴ Pro W3" pitchFamily="1" charset="-128"/>
              </a:rPr>
              <a:t>oogle images</a:t>
            </a:r>
          </a:p>
        </p:txBody>
      </p:sp>
    </p:spTree>
    <p:extLst>
      <p:ext uri="{BB962C8B-B14F-4D97-AF65-F5344CB8AC3E}">
        <p14:creationId xmlns:p14="http://schemas.microsoft.com/office/powerpoint/2010/main" val="34324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How About </a:t>
            </a:r>
            <a:r>
              <a:rPr lang="fr-CH" dirty="0" err="1" smtClean="0"/>
              <a:t>Evaluating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H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Periodically Reviewing Advancement and Relevance:</a:t>
            </a:r>
          </a:p>
          <a:p>
            <a:pPr marL="0" indent="0">
              <a:buNone/>
            </a:pPr>
            <a:endParaRPr lang="en-US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Are we on course?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 smtClean="0">
                <a:solidFill>
                  <a:srgbClr val="002060"/>
                </a:solidFill>
              </a:rPr>
              <a:t>(</a:t>
            </a:r>
            <a:r>
              <a:rPr lang="fr-CH" dirty="0" err="1" smtClean="0">
                <a:solidFill>
                  <a:srgbClr val="002060"/>
                </a:solidFill>
              </a:rPr>
              <a:t>when</a:t>
            </a:r>
            <a:r>
              <a:rPr lang="fr-CH" dirty="0" smtClean="0">
                <a:solidFill>
                  <a:srgbClr val="002060"/>
                </a:solidFill>
              </a:rPr>
              <a:t>) are </a:t>
            </a:r>
            <a:r>
              <a:rPr lang="fr-CH" dirty="0" err="1" smtClean="0">
                <a:solidFill>
                  <a:srgbClr val="002060"/>
                </a:solidFill>
              </a:rPr>
              <a:t>we</a:t>
            </a:r>
            <a:r>
              <a:rPr lang="fr-CH" dirty="0" smtClean="0">
                <a:solidFill>
                  <a:srgbClr val="002060"/>
                </a:solidFill>
              </a:rPr>
              <a:t> </a:t>
            </a:r>
            <a:r>
              <a:rPr lang="fr-CH" dirty="0" err="1" smtClean="0">
                <a:solidFill>
                  <a:srgbClr val="002060"/>
                </a:solidFill>
              </a:rPr>
              <a:t>getting</a:t>
            </a:r>
            <a:r>
              <a:rPr lang="fr-CH" dirty="0" smtClean="0">
                <a:solidFill>
                  <a:srgbClr val="002060"/>
                </a:solidFill>
              </a:rPr>
              <a:t> </a:t>
            </a:r>
            <a:r>
              <a:rPr lang="fr-CH" dirty="0" err="1" smtClean="0">
                <a:solidFill>
                  <a:srgbClr val="002060"/>
                </a:solidFill>
              </a:rPr>
              <a:t>there</a:t>
            </a:r>
            <a:r>
              <a:rPr lang="fr-CH" dirty="0" smtClean="0">
                <a:solidFill>
                  <a:srgbClr val="002060"/>
                </a:solidFill>
              </a:rPr>
              <a:t> (</a:t>
            </a:r>
            <a:r>
              <a:rPr lang="fr-CH" dirty="0" err="1" smtClean="0">
                <a:solidFill>
                  <a:srgbClr val="002060"/>
                </a:solidFill>
              </a:rPr>
              <a:t>where</a:t>
            </a:r>
            <a:r>
              <a:rPr lang="fr-CH" dirty="0" smtClean="0">
                <a:solidFill>
                  <a:srgbClr val="002060"/>
                </a:solidFill>
              </a:rPr>
              <a:t> </a:t>
            </a:r>
            <a:r>
              <a:rPr lang="fr-CH" dirty="0" err="1" smtClean="0">
                <a:solidFill>
                  <a:srgbClr val="002060"/>
                </a:solidFill>
              </a:rPr>
              <a:t>we</a:t>
            </a:r>
            <a:r>
              <a:rPr lang="fr-CH" dirty="0" smtClean="0">
                <a:solidFill>
                  <a:srgbClr val="002060"/>
                </a:solidFill>
              </a:rPr>
              <a:t> </a:t>
            </a:r>
            <a:r>
              <a:rPr lang="fr-CH" dirty="0" err="1" smtClean="0">
                <a:solidFill>
                  <a:srgbClr val="002060"/>
                </a:solidFill>
              </a:rPr>
              <a:t>want</a:t>
            </a:r>
            <a:r>
              <a:rPr lang="fr-CH" dirty="0" smtClean="0">
                <a:solidFill>
                  <a:srgbClr val="002060"/>
                </a:solidFill>
              </a:rPr>
              <a:t> / </a:t>
            </a:r>
            <a:r>
              <a:rPr lang="fr-CH" dirty="0" err="1" smtClean="0">
                <a:solidFill>
                  <a:srgbClr val="002060"/>
                </a:solidFill>
              </a:rPr>
              <a:t>need</a:t>
            </a:r>
            <a:r>
              <a:rPr lang="fr-CH" dirty="0" smtClean="0">
                <a:solidFill>
                  <a:srgbClr val="002060"/>
                </a:solidFill>
              </a:rPr>
              <a:t>)?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 smtClean="0">
                <a:solidFill>
                  <a:srgbClr val="002060"/>
                </a:solidFill>
              </a:rPr>
              <a:t>How </a:t>
            </a:r>
            <a:r>
              <a:rPr lang="fr-CH" dirty="0" err="1" smtClean="0">
                <a:solidFill>
                  <a:srgbClr val="002060"/>
                </a:solidFill>
              </a:rPr>
              <a:t>much</a:t>
            </a:r>
            <a:r>
              <a:rPr lang="fr-CH" dirty="0" smtClean="0">
                <a:solidFill>
                  <a:srgbClr val="002060"/>
                </a:solidFill>
              </a:rPr>
              <a:t> </a:t>
            </a:r>
            <a:r>
              <a:rPr lang="fr-CH" dirty="0" err="1" smtClean="0">
                <a:solidFill>
                  <a:srgbClr val="002060"/>
                </a:solidFill>
              </a:rPr>
              <a:t>resources</a:t>
            </a:r>
            <a:r>
              <a:rPr lang="fr-CH" dirty="0" smtClean="0">
                <a:solidFill>
                  <a:srgbClr val="002060"/>
                </a:solidFill>
              </a:rPr>
              <a:t> </a:t>
            </a:r>
            <a:r>
              <a:rPr lang="fr-CH" dirty="0" err="1" smtClean="0">
                <a:solidFill>
                  <a:srgbClr val="002060"/>
                </a:solidFill>
              </a:rPr>
              <a:t>did</a:t>
            </a:r>
            <a:r>
              <a:rPr lang="fr-CH" dirty="0" smtClean="0">
                <a:solidFill>
                  <a:srgbClr val="002060"/>
                </a:solidFill>
              </a:rPr>
              <a:t> </a:t>
            </a:r>
            <a:r>
              <a:rPr lang="fr-CH" dirty="0" err="1" smtClean="0">
                <a:solidFill>
                  <a:srgbClr val="002060"/>
                </a:solidFill>
              </a:rPr>
              <a:t>we</a:t>
            </a:r>
            <a:r>
              <a:rPr lang="fr-CH" dirty="0" smtClean="0">
                <a:solidFill>
                  <a:srgbClr val="002060"/>
                </a:solidFill>
              </a:rPr>
              <a:t> use / do </a:t>
            </a:r>
            <a:r>
              <a:rPr lang="fr-CH" dirty="0" err="1" smtClean="0">
                <a:solidFill>
                  <a:srgbClr val="002060"/>
                </a:solidFill>
              </a:rPr>
              <a:t>we</a:t>
            </a:r>
            <a:r>
              <a:rPr lang="fr-CH" dirty="0" smtClean="0">
                <a:solidFill>
                  <a:srgbClr val="002060"/>
                </a:solidFill>
              </a:rPr>
              <a:t> </a:t>
            </a:r>
            <a:r>
              <a:rPr lang="fr-CH" dirty="0" err="1" smtClean="0">
                <a:solidFill>
                  <a:srgbClr val="002060"/>
                </a:solidFill>
              </a:rPr>
              <a:t>still</a:t>
            </a:r>
            <a:r>
              <a:rPr lang="fr-CH" dirty="0" smtClean="0">
                <a:solidFill>
                  <a:srgbClr val="002060"/>
                </a:solidFill>
              </a:rPr>
              <a:t> have?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 smtClean="0">
                <a:solidFill>
                  <a:srgbClr val="002060"/>
                </a:solidFill>
              </a:rPr>
              <a:t>Do </a:t>
            </a:r>
            <a:r>
              <a:rPr lang="fr-CH" dirty="0" err="1" smtClean="0">
                <a:solidFill>
                  <a:srgbClr val="002060"/>
                </a:solidFill>
              </a:rPr>
              <a:t>our</a:t>
            </a:r>
            <a:r>
              <a:rPr lang="fr-CH" dirty="0" smtClean="0">
                <a:solidFill>
                  <a:srgbClr val="002060"/>
                </a:solidFill>
              </a:rPr>
              <a:t> «</a:t>
            </a:r>
            <a:r>
              <a:rPr lang="fr-CH" dirty="0" err="1" smtClean="0">
                <a:solidFill>
                  <a:srgbClr val="002060"/>
                </a:solidFill>
              </a:rPr>
              <a:t>passengers</a:t>
            </a:r>
            <a:r>
              <a:rPr lang="fr-CH" dirty="0" smtClean="0">
                <a:solidFill>
                  <a:srgbClr val="002060"/>
                </a:solidFill>
              </a:rPr>
              <a:t>» </a:t>
            </a:r>
            <a:r>
              <a:rPr lang="fr-CH" dirty="0" err="1" smtClean="0">
                <a:solidFill>
                  <a:srgbClr val="002060"/>
                </a:solidFill>
              </a:rPr>
              <a:t>get</a:t>
            </a:r>
            <a:r>
              <a:rPr lang="fr-CH" dirty="0" smtClean="0">
                <a:solidFill>
                  <a:srgbClr val="002060"/>
                </a:solidFill>
              </a:rPr>
              <a:t> </a:t>
            </a:r>
            <a:r>
              <a:rPr lang="fr-CH" dirty="0" err="1" smtClean="0">
                <a:solidFill>
                  <a:srgbClr val="002060"/>
                </a:solidFill>
              </a:rPr>
              <a:t>what</a:t>
            </a:r>
            <a:r>
              <a:rPr lang="fr-CH" dirty="0" smtClean="0">
                <a:solidFill>
                  <a:srgbClr val="002060"/>
                </a:solidFill>
              </a:rPr>
              <a:t> </a:t>
            </a:r>
            <a:r>
              <a:rPr lang="fr-CH" dirty="0" err="1" smtClean="0">
                <a:solidFill>
                  <a:srgbClr val="002060"/>
                </a:solidFill>
              </a:rPr>
              <a:t>they</a:t>
            </a:r>
            <a:r>
              <a:rPr lang="fr-CH" dirty="0" smtClean="0">
                <a:solidFill>
                  <a:srgbClr val="002060"/>
                </a:solidFill>
              </a:rPr>
              <a:t> </a:t>
            </a:r>
            <a:r>
              <a:rPr lang="fr-CH" dirty="0" err="1" smtClean="0">
                <a:solidFill>
                  <a:srgbClr val="002060"/>
                </a:solidFill>
              </a:rPr>
              <a:t>need</a:t>
            </a:r>
            <a:r>
              <a:rPr lang="fr-CH" dirty="0" smtClean="0">
                <a:solidFill>
                  <a:srgbClr val="002060"/>
                </a:solidFill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 smtClean="0">
                <a:solidFill>
                  <a:srgbClr val="002060"/>
                </a:solidFill>
              </a:rPr>
              <a:t>How do </a:t>
            </a:r>
            <a:r>
              <a:rPr lang="fr-CH" dirty="0" err="1" smtClean="0">
                <a:solidFill>
                  <a:srgbClr val="002060"/>
                </a:solidFill>
              </a:rPr>
              <a:t>we</a:t>
            </a:r>
            <a:r>
              <a:rPr lang="fr-CH" dirty="0" smtClean="0">
                <a:solidFill>
                  <a:srgbClr val="002060"/>
                </a:solidFill>
              </a:rPr>
              <a:t> </a:t>
            </a:r>
            <a:r>
              <a:rPr lang="fr-CH" dirty="0" err="1" smtClean="0">
                <a:solidFill>
                  <a:srgbClr val="002060"/>
                </a:solidFill>
              </a:rPr>
              <a:t>benefit</a:t>
            </a:r>
            <a:r>
              <a:rPr lang="fr-CH" dirty="0" smtClean="0">
                <a:solidFill>
                  <a:srgbClr val="002060"/>
                </a:solidFill>
              </a:rPr>
              <a:t> </a:t>
            </a:r>
            <a:r>
              <a:rPr lang="fr-CH" dirty="0" err="1" smtClean="0">
                <a:solidFill>
                  <a:srgbClr val="002060"/>
                </a:solidFill>
              </a:rPr>
              <a:t>from</a:t>
            </a:r>
            <a:r>
              <a:rPr lang="fr-CH" dirty="0" smtClean="0">
                <a:solidFill>
                  <a:srgbClr val="002060"/>
                </a:solidFill>
              </a:rPr>
              <a:t> the </a:t>
            </a:r>
            <a:r>
              <a:rPr lang="fr-CH" dirty="0" err="1" smtClean="0">
                <a:solidFill>
                  <a:srgbClr val="002060"/>
                </a:solidFill>
              </a:rPr>
              <a:t>journey</a:t>
            </a:r>
            <a:r>
              <a:rPr lang="fr-CH" dirty="0" smtClean="0">
                <a:solidFill>
                  <a:srgbClr val="002060"/>
                </a:solidFill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DBD34-299E-40F7-9F82-03545FEF3F6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8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15982</TotalTime>
  <Words>966</Words>
  <Application>Microsoft Office PowerPoint</Application>
  <PresentationFormat>On-screen Show (4:3)</PresentationFormat>
  <Paragraphs>169</Paragraphs>
  <Slides>30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template_english</vt:lpstr>
      <vt:lpstr>Default Design</vt:lpstr>
      <vt:lpstr>1_template_english</vt:lpstr>
      <vt:lpstr>PowerPoint Presentation</vt:lpstr>
      <vt:lpstr>Oversight Benefits</vt:lpstr>
      <vt:lpstr> Evaluation… also to help «navigate» boomer-musings.blogspot.com- </vt:lpstr>
      <vt:lpstr>Navigating Towards Expected Results</vt:lpstr>
      <vt:lpstr>PowerPoint Presentation</vt:lpstr>
      <vt:lpstr>PowerPoint Presentation</vt:lpstr>
      <vt:lpstr>P, M &amp; E: to get there safely!</vt:lpstr>
      <vt:lpstr>PowerPoint Presentation</vt:lpstr>
      <vt:lpstr>How About Evaluating?</vt:lpstr>
      <vt:lpstr>Evaluation is a Comparison</vt:lpstr>
      <vt:lpstr>PowerPoint Presentation</vt:lpstr>
      <vt:lpstr>Changes Suggested in the New Policy</vt:lpstr>
      <vt:lpstr>Changes Suggested in the New Policy 2</vt:lpstr>
      <vt:lpstr>Changes Suggested in the New Policy 3</vt:lpstr>
      <vt:lpstr>Changes Suggested in the New Policy 4</vt:lpstr>
      <vt:lpstr>Changes Suggested in the New Policy 5</vt:lpstr>
      <vt:lpstr>WIPO Results-Based Management</vt:lpstr>
      <vt:lpstr>The Position of Evaluation in RBM</vt:lpstr>
      <vt:lpstr>PowerPoint Presentation</vt:lpstr>
      <vt:lpstr>What’s in for Programs?</vt:lpstr>
      <vt:lpstr>Expected Result??</vt:lpstr>
      <vt:lpstr>Thank you!</vt:lpstr>
      <vt:lpstr>Additional Illustrations</vt:lpstr>
      <vt:lpstr>Types of Evaluation</vt:lpstr>
      <vt:lpstr>Culture of Evaluation</vt:lpstr>
      <vt:lpstr>SOME PRINCIPLES</vt:lpstr>
      <vt:lpstr>Evaluation : Participation source: ifad.org</vt:lpstr>
      <vt:lpstr>SOME PRINCIPLES (2)</vt:lpstr>
      <vt:lpstr>SOME PRINCIPLES (3)</vt:lpstr>
      <vt:lpstr>How to Respond to Evaluations</vt:lpstr>
    </vt:vector>
  </TitlesOfParts>
  <Company>WIPO/IAOD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IAOD presentation induction training</dc:title>
  <dc:creator>iaod</dc:creator>
  <cp:lastModifiedBy>HILFIKER Claude</cp:lastModifiedBy>
  <cp:revision>295</cp:revision>
  <cp:lastPrinted>2016-01-28T08:01:31Z</cp:lastPrinted>
  <dcterms:created xsi:type="dcterms:W3CDTF">2010-05-03T08:02:35Z</dcterms:created>
  <dcterms:modified xsi:type="dcterms:W3CDTF">2016-01-28T11:27:40Z</dcterms:modified>
</cp:coreProperties>
</file>