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24"/>
  </p:notesMasterIdLst>
  <p:handoutMasterIdLst>
    <p:handoutMasterId r:id="rId25"/>
  </p:handoutMasterIdLst>
  <p:sldIdLst>
    <p:sldId id="256" r:id="rId3"/>
    <p:sldId id="271" r:id="rId4"/>
    <p:sldId id="260" r:id="rId5"/>
    <p:sldId id="262" r:id="rId6"/>
    <p:sldId id="263" r:id="rId7"/>
    <p:sldId id="296" r:id="rId8"/>
    <p:sldId id="264" r:id="rId9"/>
    <p:sldId id="266" r:id="rId10"/>
    <p:sldId id="275" r:id="rId11"/>
    <p:sldId id="299" r:id="rId12"/>
    <p:sldId id="277" r:id="rId13"/>
    <p:sldId id="274" r:id="rId14"/>
    <p:sldId id="297" r:id="rId15"/>
    <p:sldId id="292" r:id="rId16"/>
    <p:sldId id="298" r:id="rId17"/>
    <p:sldId id="269" r:id="rId18"/>
    <p:sldId id="279" r:id="rId19"/>
    <p:sldId id="280" r:id="rId20"/>
    <p:sldId id="283" r:id="rId21"/>
    <p:sldId id="278" r:id="rId22"/>
    <p:sldId id="295" r:id="rId23"/>
  </p:sldIdLst>
  <p:sldSz cx="9144000" cy="6858000" type="screen4x3"/>
  <p:notesSz cx="6797675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DE9ED"/>
    <a:srgbClr val="64C3D5"/>
    <a:srgbClr val="99CCFF"/>
    <a:srgbClr val="66CCFF"/>
    <a:srgbClr val="33CCFF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85" autoAdjust="0"/>
    <p:restoredTop sz="97594" autoAdjust="0"/>
  </p:normalViewPr>
  <p:slideViewPr>
    <p:cSldViewPr snapToGrid="0">
      <p:cViewPr>
        <p:scale>
          <a:sx n="100" d="100"/>
          <a:sy n="100" d="100"/>
        </p:scale>
        <p:origin x="-954" y="-72"/>
      </p:cViewPr>
      <p:guideLst>
        <p:guide orient="horz" pos="1088"/>
        <p:guide pos="4507"/>
        <p:guide pos="5337"/>
        <p:guide pos="5380"/>
        <p:guide pos="2871"/>
        <p:guide pos="4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view3D>
      <c:rotX val="0"/>
      <c:rotY val="0"/>
      <c:depthPercent val="100"/>
      <c:rAngAx val="0"/>
      <c:perspective val="50"/>
    </c:view3D>
    <c:floor>
      <c:thickness val="0"/>
    </c:floor>
    <c:sideWall>
      <c:thickness val="0"/>
    </c:sideWall>
    <c:backWall>
      <c:thickness val="0"/>
      <c:spPr>
        <a:solidFill>
          <a:schemeClr val="bg1">
            <a:lumMod val="75000"/>
          </a:schemeClr>
        </a:solidFill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Ausland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 i="0" baseline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Tabelle1!$A$2:$A$9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Tabelle1!$B$2:$B$9</c:f>
              <c:numCache>
                <c:formatCode>General</c:formatCode>
                <c:ptCount val="8"/>
                <c:pt idx="0">
                  <c:v>2816</c:v>
                </c:pt>
                <c:pt idx="1">
                  <c:v>2695</c:v>
                </c:pt>
                <c:pt idx="2">
                  <c:v>2581</c:v>
                </c:pt>
                <c:pt idx="3">
                  <c:v>2866</c:v>
                </c:pt>
                <c:pt idx="4">
                  <c:v>2249</c:v>
                </c:pt>
                <c:pt idx="5">
                  <c:v>3548</c:v>
                </c:pt>
                <c:pt idx="6">
                  <c:v>4212</c:v>
                </c:pt>
                <c:pt idx="7">
                  <c:v>5190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Inland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 i="0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Tabelle1!$A$2:$A$9</c:f>
              <c:numCache>
                <c:formatCode>General</c:formatCode>
                <c:ptCount val="8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</c:numCache>
            </c:numRef>
          </c:cat>
          <c:val>
            <c:numRef>
              <c:f>Tabelle1!$C$2:$C$9</c:f>
              <c:numCache>
                <c:formatCode>General</c:formatCode>
                <c:ptCount val="8"/>
                <c:pt idx="0">
                  <c:v>846</c:v>
                </c:pt>
                <c:pt idx="1">
                  <c:v>888</c:v>
                </c:pt>
                <c:pt idx="2">
                  <c:v>920</c:v>
                </c:pt>
                <c:pt idx="3">
                  <c:v>895</c:v>
                </c:pt>
                <c:pt idx="4">
                  <c:v>696</c:v>
                </c:pt>
                <c:pt idx="5">
                  <c:v>942</c:v>
                </c:pt>
                <c:pt idx="6">
                  <c:v>1041</c:v>
                </c:pt>
                <c:pt idx="7">
                  <c:v>852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89213568"/>
        <c:axId val="89223552"/>
        <c:axId val="0"/>
      </c:bar3DChart>
      <c:catAx>
        <c:axId val="89213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9223552"/>
        <c:crosses val="autoZero"/>
        <c:auto val="1"/>
        <c:lblAlgn val="ctr"/>
        <c:lblOffset val="100"/>
        <c:noMultiLvlLbl val="0"/>
      </c:catAx>
      <c:valAx>
        <c:axId val="892235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8921356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958" cy="49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0"/>
            <a:ext cx="2944958" cy="49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1BDB2FC2-952F-4305-8998-3C25D62D12FB}" type="datetimeFigureOut">
              <a:rPr lang="de-DE"/>
              <a:pPr>
                <a:defRPr/>
              </a:pPr>
              <a:t>09.07.2015</a:t>
            </a:fld>
            <a:endParaRPr lang="de-DE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521"/>
            <a:ext cx="2944958" cy="49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430521"/>
            <a:ext cx="2944958" cy="49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2" tIns="46561" rIns="93122" bIns="46561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DBFE9E1-DBCD-4EA9-BD59-CFF26E974B6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6804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98" tIns="45848" rIns="91698" bIns="45848" numCol="1" anchor="t" anchorCtr="0" compatLnSpc="1">
            <a:prstTxWarp prst="textNoShape">
              <a:avLst/>
            </a:prstTxWarp>
          </a:bodyPr>
          <a:lstStyle>
            <a:lvl1pPr defTabSz="916675"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482" y="0"/>
            <a:ext cx="2946575" cy="49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98" tIns="45848" rIns="91698" bIns="45848" numCol="1" anchor="t" anchorCtr="0" compatLnSpc="1">
            <a:prstTxWarp prst="textNoShape">
              <a:avLst/>
            </a:prstTxWarp>
          </a:bodyPr>
          <a:lstStyle>
            <a:lvl1pPr algn="r" defTabSz="916675"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606" y="4715260"/>
            <a:ext cx="5438464" cy="446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98" tIns="45848" rIns="91698" bIns="458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521"/>
            <a:ext cx="2946576" cy="49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98" tIns="45848" rIns="91698" bIns="45848" numCol="1" anchor="b" anchorCtr="0" compatLnSpc="1">
            <a:prstTxWarp prst="textNoShape">
              <a:avLst/>
            </a:prstTxWarp>
          </a:bodyPr>
          <a:lstStyle>
            <a:lvl1pPr defTabSz="916675"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482" y="9430521"/>
            <a:ext cx="2946575" cy="496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98" tIns="45848" rIns="91698" bIns="45848" numCol="1" anchor="b" anchorCtr="0" compatLnSpc="1">
            <a:prstTxWarp prst="textNoShape">
              <a:avLst/>
            </a:prstTxWarp>
          </a:bodyPr>
          <a:lstStyle>
            <a:lvl1pPr algn="r" defTabSz="916675"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7A659A57-E9D8-4159-BDBC-48F290D068D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8419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DPMA_Office_Farbe_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" y="34925"/>
            <a:ext cx="2133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3"/>
          <p:cNvSpPr>
            <a:spLocks noChangeArrowheads="1"/>
          </p:cNvSpPr>
          <p:nvPr/>
        </p:nvSpPr>
        <p:spPr bwMode="auto">
          <a:xfrm rot="5400000">
            <a:off x="3071019" y="2847181"/>
            <a:ext cx="596900" cy="6738938"/>
          </a:xfrm>
          <a:prstGeom prst="rect">
            <a:avLst/>
          </a:prstGeom>
          <a:solidFill>
            <a:srgbClr val="64C3D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de-DE" sz="2000">
              <a:cs typeface="+mn-cs"/>
            </a:endParaRPr>
          </a:p>
        </p:txBody>
      </p:sp>
      <p:sp>
        <p:nvSpPr>
          <p:cNvPr id="6" name="Rectangle 15"/>
          <p:cNvSpPr>
            <a:spLocks noChangeArrowheads="1"/>
          </p:cNvSpPr>
          <p:nvPr/>
        </p:nvSpPr>
        <p:spPr bwMode="auto">
          <a:xfrm>
            <a:off x="6738938" y="5303838"/>
            <a:ext cx="2405062" cy="598487"/>
          </a:xfrm>
          <a:prstGeom prst="rect">
            <a:avLst/>
          </a:prstGeom>
          <a:solidFill>
            <a:srgbClr val="CDE9E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de-DE" sz="2000">
              <a:cs typeface="+mn-cs"/>
            </a:endParaRPr>
          </a:p>
        </p:txBody>
      </p:sp>
      <p:sp>
        <p:nvSpPr>
          <p:cNvPr id="7" name="Text Box 27"/>
          <p:cNvSpPr txBox="1">
            <a:spLocks noChangeArrowheads="1"/>
          </p:cNvSpPr>
          <p:nvPr/>
        </p:nvSpPr>
        <p:spPr bwMode="auto">
          <a:xfrm>
            <a:off x="6772275" y="6045200"/>
            <a:ext cx="19335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de-DE" sz="2000">
                <a:cs typeface="+mn-cs"/>
              </a:rPr>
              <a:t>www.dpma.de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3113" y="1619250"/>
            <a:ext cx="7558087" cy="1241425"/>
          </a:xfrm>
        </p:spPr>
        <p:txBody>
          <a:bodyPr/>
          <a:lstStyle>
            <a:lvl1pPr algn="l"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73113" y="2879725"/>
            <a:ext cx="7558087" cy="1900238"/>
          </a:xfrm>
        </p:spPr>
        <p:txBody>
          <a:bodyPr lIns="91440" rIns="91440"/>
          <a:lstStyle>
            <a:lvl1pPr marL="0" indent="0">
              <a:lnSpc>
                <a:spcPct val="90000"/>
              </a:lnSpc>
              <a:buFont typeface="Wingdings" pitchFamily="2" charset="2"/>
              <a:buNone/>
              <a:defRPr sz="20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2C22D8-5488-4DB4-BCC9-8F66343C9F0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41147-E701-42F2-83C5-EF4B250FE0AE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5425" y="395288"/>
            <a:ext cx="1960563" cy="587057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90563" y="395288"/>
            <a:ext cx="5732462" cy="587057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03AF6-946B-49C9-96DE-F6AAAD0F509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54793-46E7-4CC7-80CA-E529EAB23E4D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0AF75-3334-4854-9D2F-33027D616BE8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F4CB9-8554-4650-850E-B8145659D35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8B9C7-122E-46A0-9D7E-BB6AAD5F97F2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43EC4-2791-43F1-AFE6-5C0844CD6EE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737FF-D1EC-41A0-BD50-812E6E171804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6C86F-A024-41BD-830F-95D93395912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8B997-115E-4F68-A912-E61751341547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3C369E-2892-4EE1-AF83-3A13ADA4BD2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9B2AB-9FC6-4BC4-AF68-BC4959D6822C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5B624-2FE0-431C-BCB0-64231677AEE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B10B8-D855-42B8-A141-D5BE73FB7F7F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EB02D-5809-46AD-A987-D9A49A26888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22F8F-89EE-4723-ACAA-02E1D62C3F50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DC671-7B09-4DE0-8952-1257F553363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AE003-C04C-4913-A0DE-98850F3BCCC5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1C480-A107-4E28-9F20-D255975042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D5E8D5-BB0E-4D4E-889F-86EBD811F64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65CD4-1F6E-46DB-B8C1-A0FC8642A532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3A92F2-97A4-4808-B014-BE9CDA3126CD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0E466F-AF45-4439-9F24-95669A42C82A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02F17-0B33-42F9-8630-A905AB6A0BFD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96A22-8CE1-4828-8587-99DF939D409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1477D-46E9-4A55-8A4E-72A1F3526457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D7A6A-1204-42BA-A62B-FFAC7F14890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A61CC-9C54-42B8-B7E3-6D2EA48C766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6" name="Rectangle 2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9F97F-9A5D-4570-B7BF-203619175447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90563" y="1328738"/>
            <a:ext cx="3814762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57725" y="1328738"/>
            <a:ext cx="3814763" cy="4937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B924AB-0990-4187-B6F6-1CC1164040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9144F-A56E-4513-BFF5-D6C1A82F41B4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FFE97-771B-4A66-81DC-6AF9D585C59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8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A872F-C313-40CE-917D-6B72630AE1C8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879CE-C7DD-4B40-9015-357185740D85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C763D-D1C9-4087-A2A1-B3B5BC6417E6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D9A19-36B5-4C41-9030-FC7E51CA3AB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730A6-A5F1-40F2-BE48-8CC04A7A66A6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DB3F5-5CA0-4265-BA2D-C749EED17CC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F3337-9B0A-4543-A498-8561A96A461F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9E826-EAA0-4554-B3F8-442CBABAD32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F25A6-B193-42EB-B721-AD01208D4A30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49500" y="395288"/>
            <a:ext cx="6186488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90563" y="1328738"/>
            <a:ext cx="7781925" cy="493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pic>
        <p:nvPicPr>
          <p:cNvPr id="2052" name="Picture 9" descr="DPMA_Office_Farbe_d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61925" y="34925"/>
            <a:ext cx="2133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" name="Rectangle 17"/>
          <p:cNvSpPr>
            <a:spLocks noChangeArrowheads="1"/>
          </p:cNvSpPr>
          <p:nvPr/>
        </p:nvSpPr>
        <p:spPr bwMode="auto">
          <a:xfrm rot="5400000">
            <a:off x="4560094" y="2442369"/>
            <a:ext cx="42863" cy="7781925"/>
          </a:xfrm>
          <a:prstGeom prst="rect">
            <a:avLst/>
          </a:prstGeom>
          <a:solidFill>
            <a:srgbClr val="64C3D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de-DE" sz="2000">
              <a:cs typeface="+mn-cs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 rot="5400000">
            <a:off x="4560095" y="-2658269"/>
            <a:ext cx="42862" cy="7781925"/>
          </a:xfrm>
          <a:prstGeom prst="rect">
            <a:avLst/>
          </a:prstGeom>
          <a:solidFill>
            <a:srgbClr val="64C3D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ct val="20000"/>
              </a:spcBef>
              <a:defRPr/>
            </a:pPr>
            <a:endParaRPr lang="de-DE" sz="2000">
              <a:cs typeface="+mn-cs"/>
            </a:endParaRPr>
          </a:p>
        </p:txBody>
      </p:sp>
      <p:sp>
        <p:nvSpPr>
          <p:cNvPr id="1044" name="Rectangle 2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5400" y="6351588"/>
            <a:ext cx="22034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48F0EAE0-E09F-40AB-A34E-17C78B86F76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  <p:sp>
        <p:nvSpPr>
          <p:cNvPr id="1046" name="Text Box 22"/>
          <p:cNvSpPr txBox="1">
            <a:spLocks noChangeArrowheads="1"/>
          </p:cNvSpPr>
          <p:nvPr/>
        </p:nvSpPr>
        <p:spPr bwMode="auto">
          <a:xfrm>
            <a:off x="3019425" y="6367463"/>
            <a:ext cx="3149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de-DE" sz="2000">
              <a:cs typeface="+mn-cs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3395663" y="6345238"/>
            <a:ext cx="2786062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de-DE" sz="2000">
              <a:cs typeface="+mn-cs"/>
            </a:endParaRPr>
          </a:p>
        </p:txBody>
      </p:sp>
      <p:sp>
        <p:nvSpPr>
          <p:cNvPr id="1048" name="Text Box 24"/>
          <p:cNvSpPr txBox="1">
            <a:spLocks noChangeArrowheads="1"/>
          </p:cNvSpPr>
          <p:nvPr/>
        </p:nvSpPr>
        <p:spPr bwMode="auto">
          <a:xfrm>
            <a:off x="939800" y="4919663"/>
            <a:ext cx="313531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de-DE" sz="1400">
              <a:cs typeface="+mn-cs"/>
            </a:endParaRPr>
          </a:p>
        </p:txBody>
      </p:sp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06700" y="6356350"/>
            <a:ext cx="35194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1051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9125" y="6359525"/>
            <a:ext cx="21336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62AF6EA8-DFE3-444D-A259-D152C1792345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timing>
    <p:tnLst>
      <p:par>
        <p:cTn id="1" dur="indefinite" restart="never" nodeType="tmRoot"/>
      </p:par>
    </p:tnLst>
  </p:timing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64C3D5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4C3D5"/>
        </a:buClr>
        <a:buSzPct val="12000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64C3D5"/>
        </a:buClr>
        <a:buSzPct val="60000"/>
        <a:buChar char="o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64C3D5"/>
        </a:buClr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64C3D5"/>
        </a:buClr>
        <a:buFont typeface="Times New Roman" pitchFamily="18" charset="0"/>
        <a:buChar char="-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64C3D5"/>
        </a:buClr>
        <a:buFont typeface="Times New Roman" pitchFamily="18" charset="0"/>
        <a:buChar char="-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64C3D5"/>
        </a:buClr>
        <a:buFont typeface="Times New Roman" pitchFamily="18" charset="0"/>
        <a:buChar char="-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64C3D5"/>
        </a:buClr>
        <a:buFont typeface="Times New Roman" pitchFamily="18" charset="0"/>
        <a:buChar char="-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64C3D5"/>
        </a:buClr>
        <a:buFont typeface="Times New Roman" pitchFamily="18" charset="0"/>
        <a:buChar char="-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21A65C3-BE3E-47B1-9236-A0628A9EB021}" type="datetimeFigureOut">
              <a:rPr lang="de-DE"/>
              <a:pPr>
                <a:defRPr/>
              </a:pPr>
              <a:t>09.07.2015</a:t>
            </a:fld>
            <a:r>
              <a:rPr lang="de-DE"/>
              <a:t>1. Juli 2014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spcBef>
                <a:spcPct val="20000"/>
              </a:spcBef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de-DE"/>
              <a:t>WIPO-Dienste und –Initiativen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04B72A54-3BE6-4AA0-B3EF-65453E61076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773113" y="1619250"/>
            <a:ext cx="7767637" cy="1241425"/>
          </a:xfrm>
        </p:spPr>
        <p:txBody>
          <a:bodyPr/>
          <a:lstStyle/>
          <a:p>
            <a:pPr eaLnBrk="1" hangingPunct="1"/>
            <a:r>
              <a:rPr lang="de-DE" dirty="0" smtClean="0"/>
              <a:t>Das DPMA als Kooperationspartner der WIPO und Dienstleister für die Nutzer des IP-Systems</a:t>
            </a:r>
          </a:p>
        </p:txBody>
      </p:sp>
      <p:sp>
        <p:nvSpPr>
          <p:cNvPr id="512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803275" y="3832225"/>
            <a:ext cx="7558088" cy="1625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de-DE" sz="1800" dirty="0" smtClean="0"/>
              <a:t>Stuttgart, 8. Juli 2015</a:t>
            </a:r>
          </a:p>
          <a:p>
            <a:pPr>
              <a:lnSpc>
                <a:spcPct val="100000"/>
              </a:lnSpc>
            </a:pPr>
            <a:endParaRPr lang="de-DE" sz="1800" dirty="0" smtClean="0"/>
          </a:p>
          <a:p>
            <a:pPr>
              <a:lnSpc>
                <a:spcPct val="100000"/>
              </a:lnSpc>
            </a:pPr>
            <a:r>
              <a:rPr lang="de-DE" sz="1800" dirty="0" smtClean="0"/>
              <a:t>Dr. Annette Rupp-</a:t>
            </a:r>
            <a:r>
              <a:rPr lang="de-DE" sz="1800" dirty="0" err="1" smtClean="0"/>
              <a:t>Swienty</a:t>
            </a:r>
            <a:r>
              <a:rPr lang="de-DE" sz="1800" dirty="0" smtClean="0"/>
              <a:t> </a:t>
            </a:r>
            <a:br>
              <a:rPr lang="de-DE" sz="1800" dirty="0" smtClean="0"/>
            </a:br>
            <a:r>
              <a:rPr lang="de-DE" sz="1800" dirty="0" smtClean="0"/>
              <a:t>Diane Nickl </a:t>
            </a:r>
            <a:br>
              <a:rPr lang="de-DE" sz="1800" dirty="0" smtClean="0"/>
            </a:br>
            <a:r>
              <a:rPr lang="de-DE" sz="1800" dirty="0" smtClean="0"/>
              <a:t>Deutsches Patent- und Markenamt</a:t>
            </a:r>
          </a:p>
          <a:p>
            <a:pPr eaLnBrk="1" hangingPunct="1">
              <a:lnSpc>
                <a:spcPct val="100000"/>
              </a:lnSpc>
            </a:pPr>
            <a:endParaRPr lang="de-DE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DPMA als PCT-Bestimmungsamt</a:t>
            </a:r>
            <a:endParaRPr lang="de-DE" dirty="0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</p:nvPr>
        </p:nvGraphicFramePr>
        <p:xfrm>
          <a:off x="709613" y="1295401"/>
          <a:ext cx="7781925" cy="49990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2D5E8D5-BB0E-4D4E-889F-86EBD811F64A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WIPO-Dienste und –Initiativen</a:t>
            </a:r>
            <a:endParaRPr lang="de-DE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fld id="{907C9F95-B053-4CCC-9962-D58D48F813BC}" type="datetime1">
              <a:rPr lang="de-DE" smtClean="0"/>
              <a:pPr>
                <a:defRPr/>
              </a:pPr>
              <a:t>09.07.2015</a:t>
            </a:fld>
            <a:r>
              <a:rPr lang="de-DE" smtClean="0"/>
              <a:t>1. Juli 2014</a:t>
            </a:r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1724025" y="1295400"/>
            <a:ext cx="68389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de-DE" sz="2000" b="1" dirty="0" smtClean="0"/>
              <a:t>PCT-Anmeldungen nach Eintritt in die nationale Phase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Strategische Überlegungen</a:t>
            </a:r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>
          <a:xfrm>
            <a:off x="690563" y="1338263"/>
            <a:ext cx="7781925" cy="498633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smtClean="0"/>
              <a:t>Allgemein</a:t>
            </a:r>
          </a:p>
          <a:p>
            <a:pPr eaLnBrk="1" hangingPunct="1">
              <a:buFont typeface="Wingdings" pitchFamily="2" charset="2"/>
              <a:buNone/>
            </a:pPr>
            <a:endParaRPr lang="de-DE" sz="800" smtClean="0"/>
          </a:p>
          <a:p>
            <a:pPr eaLnBrk="1" hangingPunct="1"/>
            <a:r>
              <a:rPr lang="de-DE" sz="2400" smtClean="0"/>
              <a:t>PCT gewährt mehr zeitliche Flexibilität,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sz="2400" smtClean="0"/>
              <a:t>	um Entscheidung über Schutzbereiche 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sz="2400" smtClean="0"/>
              <a:t>	zu treffen</a:t>
            </a:r>
          </a:p>
          <a:p>
            <a:pPr lvl="1" eaLnBrk="1" hangingPunct="1"/>
            <a:r>
              <a:rPr lang="de-DE" sz="2000" smtClean="0"/>
              <a:t>Rücksichtnahme auf zwischenzeitlich eingetretene technische und ökonomische Entwicklungen möglich</a:t>
            </a:r>
          </a:p>
          <a:p>
            <a:pPr lvl="1" eaLnBrk="1" hangingPunct="1"/>
            <a:endParaRPr lang="de-DE" sz="2000" smtClean="0"/>
          </a:p>
          <a:p>
            <a:pPr eaLnBrk="1" hangingPunct="1"/>
            <a:endParaRPr lang="de-DE" sz="2000" smtClean="0"/>
          </a:p>
          <a:p>
            <a:pPr eaLnBrk="1" hangingPunct="1">
              <a:spcBef>
                <a:spcPct val="0"/>
              </a:spcBef>
            </a:pPr>
            <a:r>
              <a:rPr lang="de-DE" sz="2400" smtClean="0"/>
              <a:t>Unnötige Kosten können 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sz="2400" smtClean="0"/>
              <a:t>	vermieden werden</a:t>
            </a:r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de-DE" sz="240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de-DE" sz="2400" smtClean="0"/>
              <a:t>      </a:t>
            </a:r>
          </a:p>
          <a:p>
            <a:pPr eaLnBrk="1" hangingPunct="1">
              <a:lnSpc>
                <a:spcPct val="80000"/>
              </a:lnSpc>
            </a:pPr>
            <a:endParaRPr lang="de-DE" sz="2400" smtClean="0"/>
          </a:p>
        </p:txBody>
      </p:sp>
      <p:sp>
        <p:nvSpPr>
          <p:cNvPr id="1434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CA65480-D293-4E00-92AA-F1EED4C2A80E}" type="slidenum">
              <a:rPr lang="de-DE" smtClean="0">
                <a:cs typeface="Arial" charset="0"/>
              </a:rPr>
              <a:pPr/>
              <a:t>11</a:t>
            </a:fld>
            <a:endParaRPr lang="de-DE" smtClean="0">
              <a:cs typeface="Arial" charset="0"/>
            </a:endParaRPr>
          </a:p>
        </p:txBody>
      </p:sp>
      <p:sp>
        <p:nvSpPr>
          <p:cNvPr id="1434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-Initiativen</a:t>
            </a:r>
          </a:p>
        </p:txBody>
      </p:sp>
      <p:pic>
        <p:nvPicPr>
          <p:cNvPr id="14342" name="Picture 7" descr="BS00508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0338" y="4400550"/>
            <a:ext cx="1289050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19" descr="ANd9GcQU6AS1cO-F7vb72InNg0cPYnBK8Drq74NFz3WeXrhH1WEj4B6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86575" y="1979613"/>
            <a:ext cx="1104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4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Wingdings" pitchFamily="2" charset="2"/>
              <a:buNone/>
            </a:pPr>
            <a:r>
              <a:rPr lang="de-DE" sz="2900" smtClean="0"/>
              <a:t>Prüfungsverfahren</a:t>
            </a:r>
          </a:p>
          <a:p>
            <a:pPr eaLnBrk="1" hangingPunct="1">
              <a:lnSpc>
                <a:spcPct val="70000"/>
              </a:lnSpc>
              <a:spcBef>
                <a:spcPts val="1000"/>
              </a:spcBef>
            </a:pPr>
            <a:endParaRPr lang="de-DE" sz="2900" smtClean="0"/>
          </a:p>
          <a:p>
            <a:pPr eaLnBrk="1" hangingPunct="1">
              <a:lnSpc>
                <a:spcPct val="70000"/>
              </a:lnSpc>
              <a:spcBef>
                <a:spcPts val="1000"/>
              </a:spcBef>
            </a:pPr>
            <a:endParaRPr lang="de-DE" sz="2900" smtClean="0"/>
          </a:p>
          <a:p>
            <a:pPr eaLnBrk="1" hangingPunct="1">
              <a:lnSpc>
                <a:spcPct val="70000"/>
              </a:lnSpc>
              <a:spcBef>
                <a:spcPts val="1000"/>
              </a:spcBef>
            </a:pPr>
            <a:endParaRPr lang="de-DE" sz="2900" smtClean="0"/>
          </a:p>
          <a:p>
            <a:pPr eaLnBrk="1" hangingPunct="1">
              <a:lnSpc>
                <a:spcPct val="70000"/>
              </a:lnSpc>
              <a:spcBef>
                <a:spcPts val="1000"/>
              </a:spcBef>
            </a:pPr>
            <a:endParaRPr lang="de-DE" sz="2900" smtClean="0"/>
          </a:p>
          <a:p>
            <a:pPr eaLnBrk="1" hangingPunct="1">
              <a:lnSpc>
                <a:spcPct val="70000"/>
              </a:lnSpc>
              <a:spcBef>
                <a:spcPts val="1000"/>
              </a:spcBef>
            </a:pPr>
            <a:endParaRPr lang="de-DE" sz="2900" smtClean="0"/>
          </a:p>
          <a:p>
            <a:pPr eaLnBrk="1" hangingPunct="1">
              <a:lnSpc>
                <a:spcPct val="70000"/>
              </a:lnSpc>
              <a:spcBef>
                <a:spcPts val="1000"/>
              </a:spcBef>
            </a:pPr>
            <a:endParaRPr lang="de-DE" sz="2400" smtClean="0"/>
          </a:p>
          <a:p>
            <a:pPr eaLnBrk="1" hangingPunct="1">
              <a:lnSpc>
                <a:spcPct val="70000"/>
              </a:lnSpc>
              <a:spcBef>
                <a:spcPts val="1000"/>
              </a:spcBef>
            </a:pPr>
            <a:endParaRPr lang="de-DE" sz="800" smtClean="0"/>
          </a:p>
          <a:p>
            <a:pPr eaLnBrk="1" hangingPunct="1">
              <a:spcBef>
                <a:spcPts val="1000"/>
              </a:spcBef>
            </a:pPr>
            <a:r>
              <a:rPr lang="de-DE" sz="2000" smtClean="0"/>
              <a:t>Nationale Bestimmungen werden angewandt</a:t>
            </a:r>
          </a:p>
          <a:p>
            <a:pPr eaLnBrk="1" hangingPunct="1">
              <a:spcBef>
                <a:spcPts val="1000"/>
              </a:spcBef>
            </a:pPr>
            <a:r>
              <a:rPr lang="de-DE" sz="2000" smtClean="0"/>
              <a:t>Recherche baut auf internationalem Recherchenbericht auf</a:t>
            </a:r>
          </a:p>
          <a:p>
            <a:pPr eaLnBrk="1" hangingPunct="1">
              <a:spcBef>
                <a:spcPts val="1000"/>
              </a:spcBef>
            </a:pPr>
            <a:r>
              <a:rPr lang="de-DE" sz="2000" smtClean="0"/>
              <a:t>Andere verfügbare Rechercheberichte werden ebenfalls berücksichtigt</a:t>
            </a:r>
          </a:p>
          <a:p>
            <a:pPr lvl="1" eaLnBrk="1" hangingPunct="1">
              <a:lnSpc>
                <a:spcPct val="70000"/>
              </a:lnSpc>
              <a:spcBef>
                <a:spcPts val="1000"/>
              </a:spcBef>
              <a:buFontTx/>
              <a:buNone/>
            </a:pPr>
            <a:endParaRPr lang="de-DE" sz="2000" smtClean="0"/>
          </a:p>
          <a:p>
            <a:pPr lvl="1" eaLnBrk="1" hangingPunct="1">
              <a:lnSpc>
                <a:spcPct val="70000"/>
              </a:lnSpc>
              <a:spcBef>
                <a:spcPts val="1000"/>
              </a:spcBef>
            </a:pPr>
            <a:endParaRPr lang="de-DE" smtClean="0"/>
          </a:p>
        </p:txBody>
      </p:sp>
      <p:sp>
        <p:nvSpPr>
          <p:cNvPr id="15363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AB31826-95DC-4D8D-BCDF-9982A3CB1CAE}" type="slidenum">
              <a:rPr lang="de-DE" smtClean="0">
                <a:cs typeface="Arial" charset="0"/>
              </a:rPr>
              <a:pPr/>
              <a:t>12</a:t>
            </a:fld>
            <a:endParaRPr lang="de-DE" smtClean="0">
              <a:cs typeface="Arial" charset="0"/>
            </a:endParaRPr>
          </a:p>
        </p:txBody>
      </p:sp>
      <p:sp>
        <p:nvSpPr>
          <p:cNvPr id="15364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-Initiativen</a:t>
            </a:r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DPMA als PCT-Bestimmungsamt</a:t>
            </a:r>
          </a:p>
        </p:txBody>
      </p:sp>
      <p:pic>
        <p:nvPicPr>
          <p:cNvPr id="15366" name="Picture 9" descr="Zwei Patentprüfer sitzen am Schreibtisch und arbeiten ((©DPMA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5738" y="1870075"/>
            <a:ext cx="366395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7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9EEA43-6F41-415E-B5F2-1718B9416BE0}" type="slidenum">
              <a:rPr lang="de-DE"/>
              <a:pPr>
                <a:defRPr/>
              </a:pPr>
              <a:t>13</a:t>
            </a:fld>
            <a:endParaRPr lang="de-DE"/>
          </a:p>
        </p:txBody>
      </p:sp>
      <p:sp>
        <p:nvSpPr>
          <p:cNvPr id="16387" name="Rectangle 2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-Initiativen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DPMA als PCT-Bestimmungsamt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414463"/>
            <a:ext cx="7781925" cy="4937125"/>
          </a:xfrm>
        </p:spPr>
        <p:txBody>
          <a:bodyPr/>
          <a:lstStyle/>
          <a:p>
            <a:pPr eaLnBrk="1" hangingPunct="1">
              <a:lnSpc>
                <a:spcPct val="70000"/>
              </a:lnSpc>
              <a:spcBef>
                <a:spcPts val="1000"/>
              </a:spcBef>
              <a:buFont typeface="Wingdings" pitchFamily="2" charset="2"/>
              <a:buNone/>
            </a:pPr>
            <a:r>
              <a:rPr lang="de-DE" sz="2900" smtClean="0"/>
              <a:t>Besonderheiten des deutschen Verfahrens </a:t>
            </a:r>
            <a:endParaRPr lang="de-DE" sz="1000" smtClean="0"/>
          </a:p>
          <a:p>
            <a:pPr eaLnBrk="1" hangingPunct="1">
              <a:spcBef>
                <a:spcPts val="1300"/>
              </a:spcBef>
            </a:pPr>
            <a:r>
              <a:rPr lang="de-DE" sz="2400" smtClean="0"/>
              <a:t>Änderung von Ansprüchen beliebig oft möglich</a:t>
            </a:r>
          </a:p>
          <a:p>
            <a:pPr eaLnBrk="1" hangingPunct="1">
              <a:spcBef>
                <a:spcPts val="1000"/>
              </a:spcBef>
            </a:pPr>
            <a:r>
              <a:rPr lang="de-DE" sz="2400" smtClean="0"/>
              <a:t>Kein Einwand des verspäteten Vorbringens</a:t>
            </a:r>
          </a:p>
          <a:p>
            <a:pPr eaLnBrk="1" hangingPunct="1">
              <a:spcBef>
                <a:spcPts val="1000"/>
              </a:spcBef>
            </a:pPr>
            <a:r>
              <a:rPr lang="de-DE" sz="2400" smtClean="0"/>
              <a:t>Anhörungen befördern Verfahrensfortschritt</a:t>
            </a:r>
          </a:p>
          <a:p>
            <a:pPr eaLnBrk="1" hangingPunct="1">
              <a:spcBef>
                <a:spcPts val="1000"/>
              </a:spcBef>
            </a:pPr>
            <a:r>
              <a:rPr lang="de-DE" sz="2400" smtClean="0"/>
              <a:t>Erteilungsbeschluss im Rahmen der Anhörung möglich</a:t>
            </a:r>
          </a:p>
          <a:p>
            <a:pPr eaLnBrk="1" hangingPunct="1">
              <a:spcBef>
                <a:spcPts val="1000"/>
              </a:spcBef>
            </a:pPr>
            <a:endParaRPr lang="de-DE" sz="2400" smtClean="0"/>
          </a:p>
          <a:p>
            <a:endParaRPr lang="de-DE" sz="2400" smtClean="0"/>
          </a:p>
        </p:txBody>
      </p:sp>
      <p:pic>
        <p:nvPicPr>
          <p:cNvPr id="16390" name="Picture 7" descr="DPMA_Gebäude_Muc_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213" y="3941763"/>
            <a:ext cx="3417887" cy="227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000"/>
              </a:spcBef>
            </a:pPr>
            <a:r>
              <a:rPr lang="de-DE" smtClean="0"/>
              <a:t>Einspruchsverfahren</a:t>
            </a:r>
          </a:p>
          <a:p>
            <a:pPr lvl="1" eaLnBrk="1" hangingPunct="1">
              <a:spcBef>
                <a:spcPts val="1000"/>
              </a:spcBef>
            </a:pPr>
            <a:r>
              <a:rPr lang="de-DE" smtClean="0"/>
              <a:t>Patentabteilung handelt flexibel wie im Erteilungsverfahren</a:t>
            </a:r>
          </a:p>
          <a:p>
            <a:pPr lvl="1" eaLnBrk="1" hangingPunct="1">
              <a:spcBef>
                <a:spcPts val="1000"/>
              </a:spcBef>
            </a:pPr>
            <a:r>
              <a:rPr lang="de-DE" smtClean="0"/>
              <a:t>Zwei Beschwerdeinstanzen: BPatG und BGH</a:t>
            </a:r>
          </a:p>
          <a:p>
            <a:pPr eaLnBrk="1" hangingPunct="1">
              <a:spcBef>
                <a:spcPts val="1000"/>
              </a:spcBef>
            </a:pPr>
            <a:r>
              <a:rPr lang="de-DE" smtClean="0"/>
              <a:t>Option der verschobenen Prüfung:</a:t>
            </a:r>
            <a:br>
              <a:rPr lang="de-DE" smtClean="0"/>
            </a:br>
            <a:r>
              <a:rPr lang="de-DE" smtClean="0"/>
              <a:t>bei Bedarf sieben weitere Jahre Aufschub</a:t>
            </a:r>
          </a:p>
          <a:p>
            <a:pPr eaLnBrk="1" hangingPunct="1">
              <a:spcBef>
                <a:spcPts val="1000"/>
              </a:spcBef>
            </a:pPr>
            <a:r>
              <a:rPr lang="de-DE" smtClean="0"/>
              <a:t>Anerkannt qualitativ hochwertiges  Prüfungsverfahren, flexibler Verfahrensablauf</a:t>
            </a:r>
          </a:p>
          <a:p>
            <a:pPr eaLnBrk="1" hangingPunct="1">
              <a:spcBef>
                <a:spcPts val="1000"/>
              </a:spcBef>
            </a:pPr>
            <a:r>
              <a:rPr lang="de-DE" smtClean="0"/>
              <a:t>Gebrauchsmuster als schnelle und kostengünstige Option</a:t>
            </a:r>
          </a:p>
        </p:txBody>
      </p:sp>
      <p:sp>
        <p:nvSpPr>
          <p:cNvPr id="17411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BA02481-B61B-4F10-B295-DA238895A187}" type="slidenum">
              <a:rPr lang="de-DE" smtClean="0">
                <a:cs typeface="Arial" charset="0"/>
              </a:rPr>
              <a:pPr/>
              <a:t>14</a:t>
            </a:fld>
            <a:endParaRPr lang="de-DE" smtClean="0">
              <a:cs typeface="Arial" charset="0"/>
            </a:endParaRPr>
          </a:p>
        </p:txBody>
      </p:sp>
      <p:sp>
        <p:nvSpPr>
          <p:cNvPr id="17412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-Initiativen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DPMA als PCT-Bestimmungsamt</a:t>
            </a:r>
          </a:p>
        </p:txBody>
      </p:sp>
      <p:sp>
        <p:nvSpPr>
          <p:cNvPr id="17414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liennummernplatzhalter 3"/>
          <p:cNvSpPr txBox="1">
            <a:spLocks noGrp="1"/>
          </p:cNvSpPr>
          <p:nvPr/>
        </p:nvSpPr>
        <p:spPr bwMode="auto">
          <a:xfrm>
            <a:off x="6375400" y="6351588"/>
            <a:ext cx="2203450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fld id="{FD0974CE-B8BF-4558-9465-3FB2EF974182}" type="slidenum">
              <a:rPr lang="de-DE" sz="1400"/>
              <a:pPr algn="r"/>
              <a:t>15</a:t>
            </a:fld>
            <a:endParaRPr lang="de-DE" sz="1400"/>
          </a:p>
        </p:txBody>
      </p:sp>
      <p:sp>
        <p:nvSpPr>
          <p:cNvPr id="18435" name="Fußzeilenplatzhalter 4"/>
          <p:cNvSpPr txBox="1">
            <a:spLocks noGrp="1"/>
          </p:cNvSpPr>
          <p:nvPr/>
        </p:nvSpPr>
        <p:spPr bwMode="auto">
          <a:xfrm>
            <a:off x="2806700" y="6356350"/>
            <a:ext cx="3519488" cy="38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e-DE" sz="1400"/>
              <a:t>WIPO-Dienste und –Initiativen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 smtClean="0"/>
              <a:t>Zuständigkeiten und Tätigkeiten des DPMA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smtClean="0"/>
              <a:t>beim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 sz="1400" smtClean="0"/>
          </a:p>
          <a:p>
            <a:pPr eaLnBrk="1" hangingPunct="1">
              <a:defRPr/>
            </a:pPr>
            <a:r>
              <a:rPr lang="de-DE" smtClean="0">
                <a:solidFill>
                  <a:srgbClr val="DDDD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Patentzusammenarbeitsvertrag (PCT)</a:t>
            </a:r>
          </a:p>
          <a:p>
            <a:pPr eaLnBrk="1" hangingPunct="1">
              <a:defRPr/>
            </a:pPr>
            <a:endParaRPr lang="de-DE" sz="800" smtClean="0">
              <a:solidFill>
                <a:srgbClr val="DDDDD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de-DE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Madrider System</a:t>
            </a:r>
          </a:p>
        </p:txBody>
      </p:sp>
      <p:sp>
        <p:nvSpPr>
          <p:cNvPr id="18437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de-DE" smtClean="0"/>
              <a:t>Internationale Verfahren</a:t>
            </a:r>
          </a:p>
        </p:txBody>
      </p:sp>
      <p:sp>
        <p:nvSpPr>
          <p:cNvPr id="18438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Team 3.2.5</a:t>
            </a:r>
            <a:br>
              <a:rPr lang="de-DE" smtClean="0"/>
            </a:br>
            <a:r>
              <a:rPr lang="de-DE" smtClean="0"/>
              <a:t> Internationale Registrierung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de-DE" smtClean="0"/>
          </a:p>
          <a:p>
            <a:pPr>
              <a:buFont typeface="Wingdings" pitchFamily="2" charset="2"/>
              <a:buNone/>
            </a:pPr>
            <a:r>
              <a:rPr lang="de-DE" smtClean="0"/>
              <a:t>Das Team ist zuständig für</a:t>
            </a:r>
          </a:p>
          <a:p>
            <a:pPr>
              <a:buFont typeface="Wingdings" pitchFamily="2" charset="2"/>
              <a:buNone/>
            </a:pPr>
            <a:endParaRPr lang="de-DE" sz="1400" smtClean="0"/>
          </a:p>
          <a:p>
            <a:pPr>
              <a:buFont typeface="Wingdings" pitchFamily="2" charset="2"/>
              <a:buNone/>
            </a:pPr>
            <a:endParaRPr lang="de-DE" sz="1400" smtClean="0"/>
          </a:p>
          <a:p>
            <a:pPr>
              <a:buFont typeface="Wingdings" pitchFamily="2" charset="2"/>
              <a:buNone/>
            </a:pPr>
            <a:endParaRPr lang="de-DE" sz="1400" smtClean="0"/>
          </a:p>
          <a:p>
            <a:r>
              <a:rPr lang="de-DE" sz="2400" smtClean="0"/>
              <a:t>Inland – Ausland:</a:t>
            </a:r>
            <a:br>
              <a:rPr lang="de-DE" sz="2400" smtClean="0"/>
            </a:br>
            <a:r>
              <a:rPr lang="de-DE" sz="2400" smtClean="0"/>
              <a:t>Bearbeitung von Anträgen auf internationale Registrierung von deutschen Basismarken</a:t>
            </a:r>
          </a:p>
          <a:p>
            <a:endParaRPr lang="de-DE" sz="1400" smtClean="0"/>
          </a:p>
          <a:p>
            <a:r>
              <a:rPr lang="de-DE" sz="2400" smtClean="0"/>
              <a:t>Ausland – Inland:</a:t>
            </a:r>
            <a:br>
              <a:rPr lang="de-DE" sz="2400" smtClean="0"/>
            </a:br>
            <a:r>
              <a:rPr lang="de-DE" sz="2400" smtClean="0"/>
              <a:t>Bearbeitung von Anträgen auf Schutzerstreckung international registrierter Marken auf Deutschland</a:t>
            </a:r>
          </a:p>
          <a:p>
            <a:pPr lvl="1"/>
            <a:endParaRPr lang="de-DE" smtClean="0"/>
          </a:p>
        </p:txBody>
      </p:sp>
      <p:sp>
        <p:nvSpPr>
          <p:cNvPr id="19460" name="Foliennummernplatzhalt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E1F541D-1016-47BC-B100-BC017FFFBCEF}" type="slidenum">
              <a:rPr lang="de-DE" smtClean="0">
                <a:cs typeface="Arial" charset="0"/>
              </a:rPr>
              <a:pPr/>
              <a:t>16</a:t>
            </a:fld>
            <a:endParaRPr lang="de-DE" smtClean="0">
              <a:cs typeface="Arial" charset="0"/>
            </a:endParaRPr>
          </a:p>
        </p:txBody>
      </p:sp>
      <p:sp>
        <p:nvSpPr>
          <p:cNvPr id="19461" name="Fußzeilenplatzhalt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–Initiativen</a:t>
            </a:r>
          </a:p>
        </p:txBody>
      </p:sp>
      <p:pic>
        <p:nvPicPr>
          <p:cNvPr id="19462" name="Picture 7" descr="iStock_000011332721M_mit-Bildnachwei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61088" y="1436688"/>
            <a:ext cx="1987550" cy="1897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Antrag auf internationale Registrierung einer Marke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de-DE" sz="2400" smtClean="0"/>
              <a:t>Vor der Antragstellung</a:t>
            </a:r>
          </a:p>
          <a:p>
            <a:pPr lvl="1">
              <a:lnSpc>
                <a:spcPct val="90000"/>
              </a:lnSpc>
            </a:pPr>
            <a:r>
              <a:rPr lang="de-DE" sz="2000" smtClean="0"/>
              <a:t>Antrag stützt sich auf deutsche Basismarke</a:t>
            </a:r>
          </a:p>
          <a:p>
            <a:pPr lvl="1">
              <a:lnSpc>
                <a:spcPct val="90000"/>
              </a:lnSpc>
            </a:pPr>
            <a:r>
              <a:rPr lang="de-DE" sz="2000" smtClean="0"/>
              <a:t>Kundenservice des DPMA gibt Auskunft</a:t>
            </a:r>
          </a:p>
          <a:p>
            <a:pPr lvl="1">
              <a:lnSpc>
                <a:spcPct val="90000"/>
              </a:lnSpc>
            </a:pPr>
            <a:r>
              <a:rPr lang="de-DE" sz="2000" smtClean="0"/>
              <a:t>Antrag ist in Englisch oder Französisch zu stellen</a:t>
            </a:r>
          </a:p>
          <a:p>
            <a:pPr lvl="1">
              <a:lnSpc>
                <a:spcPct val="90000"/>
              </a:lnSpc>
            </a:pPr>
            <a:endParaRPr lang="de-DE" sz="1200" smtClean="0"/>
          </a:p>
          <a:p>
            <a:pPr>
              <a:lnSpc>
                <a:spcPct val="80000"/>
              </a:lnSpc>
            </a:pPr>
            <a:r>
              <a:rPr lang="de-DE" sz="2400" smtClean="0"/>
              <a:t>Nach der Antragstellung</a:t>
            </a:r>
          </a:p>
          <a:p>
            <a:pPr lvl="1">
              <a:lnSpc>
                <a:spcPct val="90000"/>
              </a:lnSpc>
            </a:pPr>
            <a:r>
              <a:rPr lang="de-DE" sz="2000" smtClean="0"/>
              <a:t>Prüfung der Übereinstimmung der Anträge mit dem deutschen Markenregister</a:t>
            </a:r>
            <a:br>
              <a:rPr lang="de-DE" sz="2000" smtClean="0"/>
            </a:br>
            <a:r>
              <a:rPr lang="de-DE" sz="2000" smtClean="0"/>
              <a:t>(Waren- und Dienstleistungsverzeichnis in englischer oder französischer Sprache)</a:t>
            </a:r>
          </a:p>
          <a:p>
            <a:pPr lvl="1">
              <a:lnSpc>
                <a:spcPct val="90000"/>
              </a:lnSpc>
            </a:pPr>
            <a:r>
              <a:rPr lang="de-DE" sz="2000" smtClean="0"/>
              <a:t>Weiterleitung an die WIPO zur internationalen Registrierung</a:t>
            </a:r>
          </a:p>
          <a:p>
            <a:pPr lvl="1">
              <a:lnSpc>
                <a:spcPct val="90000"/>
              </a:lnSpc>
            </a:pPr>
            <a:r>
              <a:rPr lang="de-DE" sz="2000" smtClean="0"/>
              <a:t>Bei Beanstandungen der WIPO versucht das DPMA, zwischen der WIPO und dem Anmelder zu vermitteln</a:t>
            </a:r>
          </a:p>
          <a:p>
            <a:pPr lvl="1">
              <a:lnSpc>
                <a:spcPct val="90000"/>
              </a:lnSpc>
            </a:pPr>
            <a:r>
              <a:rPr lang="de-DE" sz="2000" smtClean="0"/>
              <a:t>Eintragung durch die WIPO mit vorläufigem Schutz und Veröffentlichung in der WIPO Gazette</a:t>
            </a:r>
          </a:p>
        </p:txBody>
      </p:sp>
      <p:sp>
        <p:nvSpPr>
          <p:cNvPr id="2048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01B5B67-1F7F-43AC-A1C3-D4EDF567CCFF}" type="slidenum">
              <a:rPr lang="de-DE" smtClean="0">
                <a:cs typeface="Arial" charset="0"/>
              </a:rPr>
              <a:pPr/>
              <a:t>17</a:t>
            </a:fld>
            <a:endParaRPr lang="de-DE" smtClean="0">
              <a:cs typeface="Arial" charset="0"/>
            </a:endParaRPr>
          </a:p>
        </p:txBody>
      </p:sp>
      <p:sp>
        <p:nvSpPr>
          <p:cNvPr id="20485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–Initiativen</a:t>
            </a:r>
          </a:p>
        </p:txBody>
      </p:sp>
      <p:sp>
        <p:nvSpPr>
          <p:cNvPr id="20486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Schutzgesuche aus dem Ausland</a:t>
            </a:r>
          </a:p>
        </p:txBody>
      </p:sp>
      <p:sp>
        <p:nvSpPr>
          <p:cNvPr id="215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de-DE" smtClean="0"/>
              <a:t>Prüfung durch das DPMA</a:t>
            </a:r>
          </a:p>
          <a:p>
            <a:pPr>
              <a:buFont typeface="Wingdings" pitchFamily="2" charset="2"/>
              <a:buNone/>
            </a:pPr>
            <a:endParaRPr lang="de-DE" sz="800" smtClean="0"/>
          </a:p>
          <a:p>
            <a:r>
              <a:rPr lang="de-DE" sz="2400" smtClean="0"/>
              <a:t>Deutsches Markenrecht findet Anwendung bei der Prüfung auf </a:t>
            </a:r>
          </a:p>
          <a:p>
            <a:pPr lvl="1"/>
            <a:r>
              <a:rPr lang="de-DE" sz="2000" smtClean="0"/>
              <a:t>absolute Schutzhindernisse</a:t>
            </a:r>
          </a:p>
          <a:p>
            <a:pPr lvl="1"/>
            <a:r>
              <a:rPr lang="de-DE" sz="2000" smtClean="0"/>
              <a:t>relative Schutzhindernisse </a:t>
            </a:r>
            <a:br>
              <a:rPr lang="de-DE" sz="2000" smtClean="0"/>
            </a:br>
            <a:r>
              <a:rPr lang="de-DE" sz="2000" smtClean="0"/>
              <a:t>(Prüfung der Widersprüche, die aufgrund der Veröffentlichung in der WIPO Gazette eingegangen sind)</a:t>
            </a:r>
          </a:p>
          <a:p>
            <a:pPr lvl="1"/>
            <a:endParaRPr lang="de-DE" sz="800" smtClean="0"/>
          </a:p>
          <a:p>
            <a:r>
              <a:rPr lang="de-DE" sz="2400" smtClean="0"/>
              <a:t>Zentrale Bearbeitung aller internationaler Schutzgesuche durch das Team Internationale Registrierung</a:t>
            </a:r>
          </a:p>
        </p:txBody>
      </p:sp>
      <p:sp>
        <p:nvSpPr>
          <p:cNvPr id="2150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8BEB9FA-928B-4EF9-8E17-F60067151AC0}" type="slidenum">
              <a:rPr lang="de-DE" smtClean="0">
                <a:cs typeface="Arial" charset="0"/>
              </a:rPr>
              <a:pPr/>
              <a:t>18</a:t>
            </a:fld>
            <a:endParaRPr lang="de-DE" smtClean="0">
              <a:cs typeface="Arial" charset="0"/>
            </a:endParaRPr>
          </a:p>
        </p:txBody>
      </p:sp>
      <p:sp>
        <p:nvSpPr>
          <p:cNvPr id="21509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–Initiativen</a:t>
            </a:r>
          </a:p>
        </p:txBody>
      </p:sp>
      <p:sp>
        <p:nvSpPr>
          <p:cNvPr id="21510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Qualitätssicherung im</a:t>
            </a:r>
            <a:br>
              <a:rPr lang="de-DE" smtClean="0"/>
            </a:br>
            <a:r>
              <a:rPr lang="de-DE" smtClean="0"/>
              <a:t> deutschen Markenverfahren</a:t>
            </a:r>
          </a:p>
        </p:txBody>
      </p:sp>
      <p:sp>
        <p:nvSpPr>
          <p:cNvPr id="92162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690563" y="1366838"/>
            <a:ext cx="7781925" cy="4937125"/>
          </a:xfrm>
        </p:spPr>
        <p:txBody>
          <a:bodyPr/>
          <a:lstStyle/>
          <a:p>
            <a:endParaRPr lang="de-DE" sz="2400" smtClean="0"/>
          </a:p>
          <a:p>
            <a:r>
              <a:rPr lang="de-DE" sz="2400" smtClean="0"/>
              <a:t>Ziel ist hohe Bestandskraft der eingetragenen Marken</a:t>
            </a:r>
          </a:p>
          <a:p>
            <a:r>
              <a:rPr lang="de-DE" sz="2400" smtClean="0"/>
              <a:t>Sicherung einer einheitlichen Entscheidungspraxis</a:t>
            </a:r>
          </a:p>
          <a:p>
            <a:pPr lvl="1"/>
            <a:r>
              <a:rPr lang="de-DE" sz="2000" smtClean="0"/>
              <a:t>Regelmäßige „Grenzfallbesprechungen“ der Teamleitungen der Markenabteilungen</a:t>
            </a:r>
          </a:p>
          <a:p>
            <a:pPr lvl="1"/>
            <a:r>
              <a:rPr lang="de-DE" sz="2000" smtClean="0"/>
              <a:t>Regelmäßige „Aktenbesprechungen“ innerhalb der Teams</a:t>
            </a:r>
          </a:p>
          <a:p>
            <a:pPr lvl="1"/>
            <a:r>
              <a:rPr lang="de-DE" sz="2000" smtClean="0"/>
              <a:t>Fortbildungsveranstaltungen zu speziellen Themen</a:t>
            </a:r>
          </a:p>
          <a:p>
            <a:r>
              <a:rPr lang="de-DE" sz="2400" smtClean="0"/>
              <a:t>Umfangreiche Ausbildung der Markenprüfer</a:t>
            </a:r>
          </a:p>
          <a:p>
            <a:r>
              <a:rPr lang="de-DE" sz="2400" smtClean="0"/>
              <a:t>Recherche im notwendigen Umfang </a:t>
            </a:r>
          </a:p>
          <a:p>
            <a:r>
              <a:rPr lang="de-DE" sz="2400" smtClean="0"/>
              <a:t>Seit März 2015 vollelektronische Aktenbearbeitung mit dem System DPMAmarken </a:t>
            </a:r>
          </a:p>
        </p:txBody>
      </p:sp>
      <p:sp>
        <p:nvSpPr>
          <p:cNvPr id="22532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635BEDD-E52D-4F9D-B8E8-80A080B60418}" type="slidenum">
              <a:rPr lang="de-DE" smtClean="0">
                <a:cs typeface="Arial" charset="0"/>
              </a:rPr>
              <a:pPr/>
              <a:t>19</a:t>
            </a:fld>
            <a:endParaRPr lang="de-DE" smtClean="0">
              <a:cs typeface="Arial" charset="0"/>
            </a:endParaRPr>
          </a:p>
        </p:txBody>
      </p:sp>
      <p:sp>
        <p:nvSpPr>
          <p:cNvPr id="22533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–Initiativen</a:t>
            </a:r>
          </a:p>
        </p:txBody>
      </p:sp>
      <p:sp>
        <p:nvSpPr>
          <p:cNvPr id="22534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21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21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Inhaltsplatzhalter 2"/>
          <p:cNvSpPr>
            <a:spLocks noGrp="1"/>
          </p:cNvSpPr>
          <p:nvPr>
            <p:ph idx="1"/>
          </p:nvPr>
        </p:nvSpPr>
        <p:spPr>
          <a:xfrm>
            <a:off x="690563" y="1347788"/>
            <a:ext cx="7781925" cy="4937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endParaRPr lang="de-DE" sz="2000" smtClean="0"/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de-DE" sz="2000" smtClean="0"/>
              <a:t>Nebeneinander der drei Verfahrensarten 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de-DE" sz="1800" smtClean="0"/>
              <a:t>national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de-DE" sz="1800" smtClean="0"/>
              <a:t>regional (d. h. hier europäisch)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</a:pPr>
            <a:r>
              <a:rPr lang="de-DE" sz="1800" smtClean="0"/>
              <a:t>international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r>
              <a:rPr lang="de-DE" sz="2000" smtClean="0"/>
              <a:t>hat sich für die Kunden bewährt</a:t>
            </a:r>
          </a:p>
          <a:p>
            <a:pPr lvl="1" eaLnBrk="1" hangingPunct="1">
              <a:lnSpc>
                <a:spcPct val="90000"/>
              </a:lnSpc>
              <a:spcBef>
                <a:spcPts val="600"/>
              </a:spcBef>
              <a:buFontTx/>
              <a:buNone/>
            </a:pPr>
            <a:endParaRPr lang="de-DE" sz="200" smtClean="0"/>
          </a:p>
          <a:p>
            <a:pPr eaLnBrk="1" hangingPunct="1">
              <a:spcBef>
                <a:spcPts val="600"/>
              </a:spcBef>
            </a:pPr>
            <a:r>
              <a:rPr lang="de-DE" sz="2000" smtClean="0"/>
              <a:t>Verfahren ergänzen sich und bauen häufig aufeinander auf</a:t>
            </a:r>
          </a:p>
          <a:p>
            <a:pPr eaLnBrk="1" hangingPunct="1">
              <a:spcBef>
                <a:spcPts val="600"/>
              </a:spcBef>
            </a:pPr>
            <a:r>
              <a:rPr lang="de-DE" sz="2000" smtClean="0"/>
              <a:t>Verfahren haben stabile Anteile am Gesamtaufkommen der Anmeldungen aus DE</a:t>
            </a:r>
          </a:p>
          <a:p>
            <a:pPr eaLnBrk="1" hangingPunct="1">
              <a:spcBef>
                <a:spcPts val="600"/>
              </a:spcBef>
            </a:pPr>
            <a:r>
              <a:rPr lang="de-DE" sz="2000" smtClean="0"/>
              <a:t>DPMA unterstützt bei der Vorbereitung internationaler Anmeldungen genauso wie bei nationalen Anmeldungen </a:t>
            </a:r>
          </a:p>
          <a:p>
            <a:pPr eaLnBrk="1" hangingPunct="1">
              <a:spcBef>
                <a:spcPts val="600"/>
              </a:spcBef>
            </a:pPr>
            <a:r>
              <a:rPr lang="de-DE" sz="2000" smtClean="0"/>
              <a:t>Kundenzufriedenheit hat für alle drei Verfahrensarten den gleichen hohen Stellenwert</a:t>
            </a:r>
          </a:p>
        </p:txBody>
      </p:sp>
      <p:sp>
        <p:nvSpPr>
          <p:cNvPr id="6147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7D17A29-7A26-48A2-8890-33E7551A9E77}" type="slidenum">
              <a:rPr lang="de-DE" smtClean="0">
                <a:cs typeface="Arial" charset="0"/>
              </a:rPr>
              <a:pPr/>
              <a:t>2</a:t>
            </a:fld>
            <a:endParaRPr lang="de-DE" smtClean="0">
              <a:cs typeface="Arial" charset="0"/>
            </a:endParaRPr>
          </a:p>
        </p:txBody>
      </p:sp>
      <p:sp>
        <p:nvSpPr>
          <p:cNvPr id="6148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-Initiativen</a:t>
            </a:r>
          </a:p>
        </p:txBody>
      </p:sp>
      <p:sp>
        <p:nvSpPr>
          <p:cNvPr id="6149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Verschiedene Schutzrechtsanmeldeverfahren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6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de-DE" smtClean="0"/>
              <a:t>Statistische Zahlen des</a:t>
            </a:r>
            <a:br>
              <a:rPr lang="de-DE" smtClean="0"/>
            </a:br>
            <a:r>
              <a:rPr lang="de-DE" smtClean="0"/>
              <a:t>DPMA zu Markenverfahren</a:t>
            </a:r>
            <a:r>
              <a:rPr lang="de-DE" sz="2400" smtClean="0"/>
              <a:t> </a:t>
            </a:r>
          </a:p>
        </p:txBody>
      </p:sp>
      <p:sp>
        <p:nvSpPr>
          <p:cNvPr id="23555" name="Rectangle 8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tabLst>
                <a:tab pos="7448550" algn="r"/>
              </a:tabLst>
            </a:pPr>
            <a:r>
              <a:rPr lang="de-DE" smtClean="0"/>
              <a:t>Eintragungsverfahren</a:t>
            </a:r>
          </a:p>
          <a:p>
            <a:pPr lvl="1">
              <a:tabLst>
                <a:tab pos="7448550" algn="r"/>
              </a:tabLst>
            </a:pPr>
            <a:r>
              <a:rPr lang="de-DE" smtClean="0"/>
              <a:t>Zurückweisungsquote 	8%</a:t>
            </a:r>
          </a:p>
          <a:p>
            <a:pPr lvl="1">
              <a:tabLst>
                <a:tab pos="7448550" algn="r"/>
              </a:tabLst>
            </a:pPr>
            <a:endParaRPr lang="de-DE" sz="1200" smtClean="0"/>
          </a:p>
          <a:p>
            <a:pPr>
              <a:tabLst>
                <a:tab pos="7448550" algn="r"/>
              </a:tabLst>
            </a:pPr>
            <a:r>
              <a:rPr lang="de-DE" smtClean="0"/>
              <a:t>Widerspruchsverfahren</a:t>
            </a:r>
          </a:p>
          <a:p>
            <a:pPr lvl="1">
              <a:tabLst>
                <a:tab pos="7448550" algn="r"/>
              </a:tabLst>
            </a:pPr>
            <a:r>
              <a:rPr lang="de-DE" smtClean="0"/>
              <a:t>Eingelegte Widersprüche 	7 %</a:t>
            </a:r>
          </a:p>
          <a:p>
            <a:pPr lvl="1">
              <a:tabLst>
                <a:tab pos="7448550" algn="r"/>
              </a:tabLst>
            </a:pPr>
            <a:r>
              <a:rPr lang="de-DE" smtClean="0"/>
              <a:t>Vollständige und teilweise Löschung</a:t>
            </a:r>
            <a:br>
              <a:rPr lang="de-DE" smtClean="0"/>
            </a:br>
            <a:r>
              <a:rPr lang="de-DE" smtClean="0"/>
              <a:t>(in % der Zahl der Widersprüche)	15 %</a:t>
            </a:r>
          </a:p>
          <a:p>
            <a:pPr lvl="1">
              <a:buFontTx/>
              <a:buNone/>
              <a:tabLst>
                <a:tab pos="7448550" algn="r"/>
              </a:tabLst>
            </a:pPr>
            <a:endParaRPr lang="de-DE" smtClean="0"/>
          </a:p>
          <a:p>
            <a:pPr>
              <a:tabLst>
                <a:tab pos="7448550" algn="r"/>
              </a:tabLst>
            </a:pPr>
            <a:endParaRPr lang="de-DE" smtClean="0"/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C545C476-3EB5-464F-9FB2-A3F418F65895}" type="slidenum">
              <a:rPr lang="de-DE" smtClean="0">
                <a:cs typeface="Arial" charset="0"/>
              </a:rPr>
              <a:pPr/>
              <a:t>20</a:t>
            </a:fld>
            <a:endParaRPr lang="de-DE" smtClean="0">
              <a:cs typeface="Arial" charset="0"/>
            </a:endParaRPr>
          </a:p>
        </p:txBody>
      </p:sp>
      <p:sp>
        <p:nvSpPr>
          <p:cNvPr id="2355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–Initiativen</a:t>
            </a:r>
          </a:p>
        </p:txBody>
      </p:sp>
      <p:sp>
        <p:nvSpPr>
          <p:cNvPr id="23558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4"/>
          <p:cNvSpPr>
            <a:spLocks noGrp="1" noChangeArrowheads="1"/>
          </p:cNvSpPr>
          <p:nvPr>
            <p:ph type="ctrTitle" idx="4294967295"/>
          </p:nvPr>
        </p:nvSpPr>
        <p:spPr>
          <a:xfrm>
            <a:off x="773113" y="1619250"/>
            <a:ext cx="7767637" cy="1241425"/>
          </a:xfrm>
        </p:spPr>
        <p:txBody>
          <a:bodyPr/>
          <a:lstStyle/>
          <a:p>
            <a:pPr algn="l" eaLnBrk="1" hangingPunct="1"/>
            <a:r>
              <a:rPr lang="de-DE" sz="3200" b="1" smtClean="0">
                <a:solidFill>
                  <a:schemeClr val="tx1"/>
                </a:solidFill>
              </a:rPr>
              <a:t>Das DPMA als Kooperationspartner der WIPO und Dienstleister für die Nutzer des IP-Systems</a:t>
            </a:r>
          </a:p>
        </p:txBody>
      </p:sp>
      <p:sp>
        <p:nvSpPr>
          <p:cNvPr id="24579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803275" y="3832225"/>
            <a:ext cx="7558088" cy="1625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de-DE" sz="1800" smtClean="0"/>
              <a:t>Stuttgart, </a:t>
            </a:r>
            <a:r>
              <a:rPr lang="de-DE" sz="1800" dirty="0" smtClean="0"/>
              <a:t>8. Juli 2015</a:t>
            </a:r>
          </a:p>
          <a:p>
            <a:pPr>
              <a:lnSpc>
                <a:spcPct val="100000"/>
              </a:lnSpc>
            </a:pPr>
            <a:endParaRPr lang="de-DE" sz="1800" dirty="0" smtClean="0"/>
          </a:p>
          <a:p>
            <a:pPr>
              <a:lnSpc>
                <a:spcPct val="100000"/>
              </a:lnSpc>
            </a:pPr>
            <a:r>
              <a:rPr lang="de-DE" sz="1800" dirty="0" smtClean="0"/>
              <a:t>Dr. Annette Rupp-</a:t>
            </a:r>
            <a:r>
              <a:rPr lang="de-DE" sz="1800" dirty="0" err="1" smtClean="0"/>
              <a:t>Swienty</a:t>
            </a:r>
            <a:r>
              <a:rPr lang="de-DE" sz="1800" dirty="0" smtClean="0"/>
              <a:t> </a:t>
            </a:r>
            <a:br>
              <a:rPr lang="de-DE" sz="1800" dirty="0" smtClean="0"/>
            </a:br>
            <a:r>
              <a:rPr lang="de-DE" sz="1800" dirty="0" smtClean="0"/>
              <a:t>Diane Nickl </a:t>
            </a:r>
            <a:br>
              <a:rPr lang="de-DE" sz="1800" dirty="0" smtClean="0"/>
            </a:br>
            <a:r>
              <a:rPr lang="de-DE" sz="1800" dirty="0" smtClean="0"/>
              <a:t>Deutsches Patent- und Markenamt</a:t>
            </a:r>
          </a:p>
          <a:p>
            <a:pPr eaLnBrk="1" hangingPunct="1">
              <a:lnSpc>
                <a:spcPct val="100000"/>
              </a:lnSpc>
            </a:pPr>
            <a:endParaRPr lang="de-DE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924FC25D-9825-4447-86AC-9460EB77FA07}" type="slidenum">
              <a:rPr lang="de-DE" smtClean="0">
                <a:cs typeface="Arial" charset="0"/>
              </a:rPr>
              <a:pPr/>
              <a:t>3</a:t>
            </a:fld>
            <a:endParaRPr lang="de-DE" smtClean="0">
              <a:cs typeface="Arial" charset="0"/>
            </a:endParaRPr>
          </a:p>
        </p:txBody>
      </p:sp>
      <p:sp>
        <p:nvSpPr>
          <p:cNvPr id="717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-Initiativen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 dirty="0" smtClean="0"/>
              <a:t>Zuständigkeiten und Tätigkeiten des DPMA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de-DE" dirty="0" smtClean="0"/>
              <a:t>beim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 sz="1400" dirty="0" smtClean="0"/>
          </a:p>
          <a:p>
            <a:pPr eaLnBrk="1" hangingPunct="1">
              <a:defRPr/>
            </a:pPr>
            <a:r>
              <a:rPr lang="de-DE" b="1" dirty="0" smtClean="0"/>
              <a:t>Patentzusammenarbeitsvertrag </a:t>
            </a:r>
            <a:r>
              <a:rPr lang="de-DE" dirty="0" smtClean="0"/>
              <a:t>(PCT)</a:t>
            </a:r>
          </a:p>
          <a:p>
            <a:pPr eaLnBrk="1" hangingPunct="1">
              <a:defRPr/>
            </a:pPr>
            <a:endParaRPr lang="de-DE" sz="800" dirty="0" smtClean="0"/>
          </a:p>
          <a:p>
            <a:pPr eaLnBrk="1" hangingPunct="1">
              <a:defRPr/>
            </a:pPr>
            <a:r>
              <a:rPr lang="de-DE" dirty="0" smtClean="0">
                <a:solidFill>
                  <a:srgbClr val="DDDDD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Madrider System</a:t>
            </a: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Internationale Verfahren</a:t>
            </a:r>
          </a:p>
        </p:txBody>
      </p:sp>
      <p:sp>
        <p:nvSpPr>
          <p:cNvPr id="7174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B6CA6FE-EA5A-4DE2-9E14-FA9D9491DA89}" type="slidenum">
              <a:rPr lang="de-DE" smtClean="0">
                <a:cs typeface="Arial" charset="0"/>
              </a:rPr>
              <a:pPr/>
              <a:t>4</a:t>
            </a:fld>
            <a:endParaRPr lang="de-DE" smtClean="0">
              <a:cs typeface="Arial" charset="0"/>
            </a:endParaRPr>
          </a:p>
        </p:txBody>
      </p:sp>
      <p:sp>
        <p:nvSpPr>
          <p:cNvPr id="8195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–Initiativen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smtClean="0"/>
              <a:t>Alternative PCT-Anmeldeämter für Anmelder aus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smtClean="0"/>
              <a:t>Deutschland</a:t>
            </a:r>
          </a:p>
          <a:p>
            <a:pPr eaLnBrk="1" hangingPunct="1">
              <a:buFont typeface="Wingdings" pitchFamily="2" charset="2"/>
              <a:buNone/>
            </a:pPr>
            <a:endParaRPr lang="de-DE" sz="1400" smtClean="0"/>
          </a:p>
          <a:p>
            <a:pPr eaLnBrk="1" hangingPunct="1"/>
            <a:r>
              <a:rPr lang="de-DE" sz="2400" smtClean="0"/>
              <a:t>Nationales Amt (DPMA)    </a:t>
            </a:r>
          </a:p>
          <a:p>
            <a:pPr eaLnBrk="1" hangingPunct="1"/>
            <a:endParaRPr lang="de-DE" sz="2400" smtClean="0"/>
          </a:p>
          <a:p>
            <a:pPr eaLnBrk="1" hangingPunct="1"/>
            <a:endParaRPr lang="de-DE" sz="800" smtClean="0"/>
          </a:p>
          <a:p>
            <a:pPr eaLnBrk="1" hangingPunct="1"/>
            <a:endParaRPr lang="de-DE" sz="800" smtClean="0"/>
          </a:p>
          <a:p>
            <a:pPr eaLnBrk="1" hangingPunct="1"/>
            <a:r>
              <a:rPr lang="de-DE" sz="2400" smtClean="0"/>
              <a:t>Europäisches Patentamt</a:t>
            </a:r>
          </a:p>
          <a:p>
            <a:pPr eaLnBrk="1" hangingPunct="1">
              <a:buFont typeface="Wingdings" pitchFamily="2" charset="2"/>
              <a:buNone/>
            </a:pPr>
            <a:r>
              <a:rPr lang="de-DE" sz="2400" smtClean="0"/>
              <a:t>		</a:t>
            </a:r>
          </a:p>
          <a:p>
            <a:pPr eaLnBrk="1" hangingPunct="1"/>
            <a:endParaRPr lang="de-DE" sz="800" smtClean="0"/>
          </a:p>
          <a:p>
            <a:pPr eaLnBrk="1" hangingPunct="1"/>
            <a:endParaRPr lang="de-DE" sz="800" smtClean="0"/>
          </a:p>
          <a:p>
            <a:pPr eaLnBrk="1" hangingPunct="1"/>
            <a:endParaRPr lang="de-DE" sz="800" smtClean="0"/>
          </a:p>
          <a:p>
            <a:pPr eaLnBrk="1" hangingPunct="1"/>
            <a:r>
              <a:rPr lang="de-DE" sz="2400" smtClean="0"/>
              <a:t>Internationales Büro (IB) der WIPO     </a:t>
            </a:r>
          </a:p>
          <a:p>
            <a:pPr lvl="1" eaLnBrk="1" hangingPunct="1">
              <a:buFontTx/>
              <a:buNone/>
            </a:pPr>
            <a:endParaRPr lang="de-DE" smtClean="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Patentzusammenarbeitsvertrag</a:t>
            </a:r>
          </a:p>
        </p:txBody>
      </p:sp>
      <p:pic>
        <p:nvPicPr>
          <p:cNvPr id="8198" name="Picture 10" descr="Logo European Patent Off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00" y="3575050"/>
            <a:ext cx="17145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4" descr="WIPO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91250" y="4789488"/>
            <a:ext cx="19050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6" descr="Deutsches Patent- und Markenam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25" y="46038"/>
            <a:ext cx="24003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18" descr="Deutsches Patent- und Markenam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8550" y="2360613"/>
            <a:ext cx="24003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3E0137A-A7F2-44B0-B404-3946AA6ECF72}" type="slidenum">
              <a:rPr lang="de-DE" smtClean="0">
                <a:cs typeface="Arial" charset="0"/>
              </a:rPr>
              <a:pPr/>
              <a:t>5</a:t>
            </a:fld>
            <a:endParaRPr lang="de-DE" smtClean="0">
              <a:cs typeface="Arial" charset="0"/>
            </a:endParaRPr>
          </a:p>
        </p:txBody>
      </p:sp>
      <p:sp>
        <p:nvSpPr>
          <p:cNvPr id="9219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-Initiativen</a:t>
            </a: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DPMA als PCT-Anmeldeamt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433513"/>
            <a:ext cx="7781925" cy="49371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2400" smtClean="0"/>
              <a:t>Aufgaben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de-DE" sz="400" smtClean="0"/>
          </a:p>
          <a:p>
            <a:pPr eaLnBrk="1" hangingPunct="1"/>
            <a:r>
              <a:rPr lang="de-DE" sz="2000" smtClean="0">
                <a:ea typeface="Arial Unicode MS" pitchFamily="34" charset="-128"/>
                <a:cs typeface="Arial Unicode MS" pitchFamily="34" charset="-128"/>
              </a:rPr>
              <a:t>Vergabe des internationalen PCT-Aktenzeichens</a:t>
            </a:r>
            <a:endParaRPr lang="de-DE" sz="800" smtClean="0"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de-DE" sz="2000" smtClean="0"/>
              <a:t>Zuerkennung eines internationalen Anmeldedatums, </a:t>
            </a:r>
            <a:br>
              <a:rPr lang="de-DE" sz="2000" smtClean="0"/>
            </a:br>
            <a:r>
              <a:rPr lang="de-DE" sz="2000" smtClean="0"/>
              <a:t>Prüfung der eingereichten Unterlagen auf Vollständigkeit </a:t>
            </a:r>
            <a:br>
              <a:rPr lang="de-DE" sz="2000" smtClean="0"/>
            </a:br>
            <a:r>
              <a:rPr lang="de-DE" sz="2000" smtClean="0"/>
              <a:t>und Erfüllen der Mindesterfordernisse gemäß Art. 11 PCT</a:t>
            </a:r>
            <a:endParaRPr lang="de-DE" sz="800" smtClean="0"/>
          </a:p>
          <a:p>
            <a:pPr eaLnBrk="1" hangingPunct="1">
              <a:lnSpc>
                <a:spcPct val="90000"/>
              </a:lnSpc>
              <a:spcBef>
                <a:spcPct val="25000"/>
              </a:spcBef>
            </a:pPr>
            <a:endParaRPr lang="de-DE" sz="2000" smtClean="0"/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</a:pPr>
            <a:endParaRPr lang="de-DE" sz="1800" smtClean="0"/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de-DE" sz="1800" smtClean="0"/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de-DE" sz="1800" smtClean="0"/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de-DE" sz="1800" smtClean="0"/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de-DE" sz="1800" smtClean="0"/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de-DE" sz="1800" smtClean="0"/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de-DE" sz="1800" smtClean="0"/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de-DE" sz="1800" smtClean="0"/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de-DE" sz="1000" smtClean="0"/>
          </a:p>
          <a:p>
            <a:pPr lvl="1" algn="ctr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r>
              <a:rPr lang="de-DE" sz="1800" smtClean="0"/>
              <a:t>                            </a:t>
            </a:r>
            <a:r>
              <a:rPr lang="de-DE" sz="1200" smtClean="0"/>
              <a:t>Der PCT zählt jetzt 148 Vertragsstaaten</a:t>
            </a:r>
            <a:r>
              <a:rPr lang="de-DE" sz="1800" smtClean="0"/>
              <a:t>               </a:t>
            </a:r>
            <a:r>
              <a:rPr lang="de-DE" sz="1000" smtClean="0"/>
              <a:t>Quelle: Webseite WIPO</a:t>
            </a:r>
            <a:endParaRPr lang="de-DE" sz="1800" smtClean="0"/>
          </a:p>
          <a:p>
            <a:pPr lvl="1" eaLnBrk="1" hangingPunct="1">
              <a:lnSpc>
                <a:spcPct val="80000"/>
              </a:lnSpc>
              <a:spcBef>
                <a:spcPct val="25000"/>
              </a:spcBef>
              <a:buFontTx/>
              <a:buNone/>
            </a:pPr>
            <a:endParaRPr lang="de-DE" sz="1800" smtClean="0"/>
          </a:p>
        </p:txBody>
      </p:sp>
      <p:pic>
        <p:nvPicPr>
          <p:cNvPr id="9222" name="Picture 9" descr="PCT Contracting State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8963" y="3402013"/>
            <a:ext cx="5381625" cy="26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ED7CC54-C386-433C-A7C0-BE5341460FBB}" type="slidenum">
              <a:rPr lang="de-DE"/>
              <a:pPr>
                <a:defRPr/>
              </a:pPr>
              <a:t>6</a:t>
            </a:fld>
            <a:endParaRPr lang="de-DE"/>
          </a:p>
        </p:txBody>
      </p:sp>
      <p:sp>
        <p:nvSpPr>
          <p:cNvPr id="10243" name="Rectangle 2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–Initiativen</a:t>
            </a: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DPMA als PCT-Anmeldeamt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366838"/>
            <a:ext cx="7781925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de-DE" sz="2400" smtClean="0"/>
              <a:t>Aufgaben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</a:pPr>
            <a:r>
              <a:rPr lang="de-DE" sz="2000" smtClean="0"/>
              <a:t>Durchführung einer Formalprüfung</a:t>
            </a:r>
            <a:r>
              <a:rPr lang="de-DE" sz="2400" smtClean="0"/>
              <a:t> </a:t>
            </a:r>
          </a:p>
          <a:p>
            <a:pPr lvl="1" eaLnBrk="1" hangingPunct="1">
              <a:spcBef>
                <a:spcPts val="600"/>
              </a:spcBef>
            </a:pPr>
            <a:r>
              <a:rPr lang="de-DE" sz="1800" smtClean="0"/>
              <a:t>auf der Grundlage von Art. 14 PCT und</a:t>
            </a:r>
          </a:p>
          <a:p>
            <a:pPr lvl="1" eaLnBrk="1" hangingPunct="1">
              <a:spcBef>
                <a:spcPts val="600"/>
              </a:spcBef>
            </a:pPr>
            <a:r>
              <a:rPr lang="de-DE" sz="1800" smtClean="0"/>
              <a:t>entsprechend der Formerfordernisse der AusfOPCT</a:t>
            </a:r>
          </a:p>
          <a:p>
            <a:pPr eaLnBrk="1" hangingPunct="1">
              <a:spcBef>
                <a:spcPts val="600"/>
              </a:spcBef>
            </a:pPr>
            <a:endParaRPr lang="de-DE" sz="2000" smtClean="0"/>
          </a:p>
          <a:p>
            <a:pPr eaLnBrk="1" hangingPunct="1">
              <a:spcBef>
                <a:spcPts val="600"/>
              </a:spcBef>
            </a:pPr>
            <a:r>
              <a:rPr lang="de-DE" sz="2000" smtClean="0"/>
              <a:t>Gebührenüberwachung und -einzug</a:t>
            </a:r>
            <a:endParaRPr lang="de-DE" sz="900" smtClean="0"/>
          </a:p>
          <a:p>
            <a:pPr eaLnBrk="1" hangingPunct="1">
              <a:spcBef>
                <a:spcPts val="600"/>
              </a:spcBef>
            </a:pPr>
            <a:endParaRPr lang="de-DE" sz="2000" smtClean="0"/>
          </a:p>
          <a:p>
            <a:pPr eaLnBrk="1" hangingPunct="1">
              <a:spcBef>
                <a:spcPts val="600"/>
              </a:spcBef>
            </a:pPr>
            <a:r>
              <a:rPr lang="de-DE" sz="2000" smtClean="0"/>
              <a:t>Weiterleitung der Anmeldung und der Gebühren an das Internationale Büro der WIPO und an die Internationale Recherchenbehörde (EPA) </a:t>
            </a:r>
          </a:p>
          <a:p>
            <a:pPr eaLnBrk="1" hangingPunct="1">
              <a:spcBef>
                <a:spcPts val="600"/>
              </a:spcBef>
              <a:buFont typeface="Wingdings" pitchFamily="2" charset="2"/>
              <a:buNone/>
            </a:pPr>
            <a:endParaRPr lang="de-DE" sz="2000" smtClean="0"/>
          </a:p>
        </p:txBody>
      </p:sp>
      <p:sp>
        <p:nvSpPr>
          <p:cNvPr id="10246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47BFED0-730F-4EB0-BB52-07CE39ABE00B}" type="slidenum">
              <a:rPr lang="de-DE" smtClean="0">
                <a:cs typeface="Arial" charset="0"/>
              </a:rPr>
              <a:pPr/>
              <a:t>7</a:t>
            </a:fld>
            <a:endParaRPr lang="de-DE" smtClean="0">
              <a:cs typeface="Arial" charset="0"/>
            </a:endParaRPr>
          </a:p>
        </p:txBody>
      </p:sp>
      <p:sp>
        <p:nvSpPr>
          <p:cNvPr id="11267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-Initiativen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319213"/>
            <a:ext cx="7781925" cy="49768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de-DE" sz="2400" dirty="0" smtClean="0"/>
              <a:t>Vorteile des DPMA als Anmeldeamt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de-DE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 smtClean="0"/>
              <a:t>Kundenservice des DPMA kann in Anspruch genommen werden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de-DE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 smtClean="0"/>
              <a:t>Formalprüfung in der PCT-Geschäftsstelle des DPMA in München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 smtClean="0">
                <a:ea typeface="+mn-ea"/>
                <a:cs typeface="+mn-cs"/>
              </a:rPr>
              <a:t>Verfahrenssprache Deutsch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de-DE" sz="2000" dirty="0" smtClean="0">
                <a:ea typeface="+mn-ea"/>
                <a:cs typeface="+mn-cs"/>
              </a:rPr>
              <a:t>persönliche Kontaktaufnahme möglich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de-DE" sz="2000" dirty="0" smtClean="0">
              <a:ea typeface="+mn-ea"/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 smtClean="0"/>
              <a:t>Keine Anspruchsgebühren</a:t>
            </a:r>
          </a:p>
          <a:p>
            <a:pPr eaLnBrk="1" hangingPunct="1">
              <a:lnSpc>
                <a:spcPct val="90000"/>
              </a:lnSpc>
              <a:defRPr/>
            </a:pPr>
            <a:endParaRPr lang="de-DE" sz="20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de-DE" sz="2000" dirty="0" smtClean="0"/>
              <a:t>Auf Antrag erstellt das DPMA einen Prioritätsbeleg und übermittelt ihn an die WIPO</a:t>
            </a:r>
          </a:p>
        </p:txBody>
      </p:sp>
      <p:sp>
        <p:nvSpPr>
          <p:cNvPr id="1126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DPMA als PCT-Anmeldeamt</a:t>
            </a:r>
          </a:p>
        </p:txBody>
      </p:sp>
      <p:sp>
        <p:nvSpPr>
          <p:cNvPr id="11270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53A89AD-6E24-455E-A794-D27FC783A84C}" type="slidenum">
              <a:rPr lang="de-DE" smtClean="0">
                <a:cs typeface="Arial" charset="0"/>
              </a:rPr>
              <a:pPr/>
              <a:t>8</a:t>
            </a:fld>
            <a:endParaRPr lang="de-DE" smtClean="0">
              <a:cs typeface="Arial" charset="0"/>
            </a:endParaRPr>
          </a:p>
        </p:txBody>
      </p:sp>
      <p:sp>
        <p:nvSpPr>
          <p:cNvPr id="12291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-Initiativen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319213"/>
            <a:ext cx="7781925" cy="4957762"/>
          </a:xfrm>
        </p:spPr>
        <p:txBody>
          <a:bodyPr/>
          <a:lstStyle/>
          <a:p>
            <a:pPr eaLnBrk="1" hangingPunct="1"/>
            <a:r>
              <a:rPr lang="de-DE" sz="2400" smtClean="0"/>
              <a:t>Einleitung der nationalen Phase</a:t>
            </a:r>
            <a:br>
              <a:rPr lang="de-DE" sz="2400" smtClean="0"/>
            </a:br>
            <a:endParaRPr lang="de-DE" sz="400" smtClean="0"/>
          </a:p>
          <a:p>
            <a:pPr lvl="1" eaLnBrk="1" hangingPunct="1"/>
            <a:r>
              <a:rPr lang="de-DE" sz="2000" smtClean="0"/>
              <a:t>Einleitung der PCT/DE-Anmeldungen automatisch</a:t>
            </a:r>
          </a:p>
          <a:p>
            <a:pPr lvl="1" eaLnBrk="1" hangingPunct="1"/>
            <a:r>
              <a:rPr lang="de-DE" sz="2000" smtClean="0"/>
              <a:t>Bei anderen Anmeldungen müssen Anmeldegebühr und Übersetzung innerhalb von 30 Monaten nach Prioritätstag eingegangen sein</a:t>
            </a:r>
          </a:p>
          <a:p>
            <a:pPr lvl="1" eaLnBrk="1" hangingPunct="1"/>
            <a:endParaRPr lang="de-DE" sz="1400" smtClean="0"/>
          </a:p>
          <a:p>
            <a:pPr eaLnBrk="1" hangingPunct="1"/>
            <a:r>
              <a:rPr lang="de-DE" sz="2400" smtClean="0"/>
              <a:t>Option der Einleitung der nationalen Phase in elektronischer Form über </a:t>
            </a:r>
            <a:r>
              <a:rPr lang="de-DE" sz="2400" smtClean="0">
                <a:solidFill>
                  <a:srgbClr val="64C3D5"/>
                </a:solidFill>
              </a:rPr>
              <a:t>DPMA</a:t>
            </a:r>
            <a:r>
              <a:rPr lang="de-DE" sz="2400" smtClean="0"/>
              <a:t>direkt</a:t>
            </a:r>
          </a:p>
        </p:txBody>
      </p:sp>
      <p:sp>
        <p:nvSpPr>
          <p:cNvPr id="1229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DPMA als PCT-Bestimmungsamt</a:t>
            </a:r>
          </a:p>
        </p:txBody>
      </p:sp>
      <p:sp>
        <p:nvSpPr>
          <p:cNvPr id="12294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nummernplatzhalt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3599B2A-31CB-49A4-980A-5528A3E6D4CA}" type="slidenum">
              <a:rPr lang="de-DE" smtClean="0">
                <a:cs typeface="Arial" charset="0"/>
              </a:rPr>
              <a:pPr/>
              <a:t>9</a:t>
            </a:fld>
            <a:endParaRPr lang="de-DE" smtClean="0">
              <a:cs typeface="Arial" charset="0"/>
            </a:endParaRPr>
          </a:p>
        </p:txBody>
      </p:sp>
      <p:sp>
        <p:nvSpPr>
          <p:cNvPr id="13315" name="Fußzeilenplatzhalt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de-DE" smtClean="0"/>
              <a:t>WIPO-Dienste und -Initiativen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0563" y="1366838"/>
            <a:ext cx="7781925" cy="4865687"/>
          </a:xfrm>
        </p:spPr>
        <p:txBody>
          <a:bodyPr/>
          <a:lstStyle/>
          <a:p>
            <a:pPr eaLnBrk="1" hangingPunct="1"/>
            <a:endParaRPr lang="de-DE" sz="2400" smtClean="0"/>
          </a:p>
          <a:p>
            <a:pPr eaLnBrk="1" hangingPunct="1"/>
            <a:r>
              <a:rPr lang="de-DE" sz="2400" smtClean="0"/>
              <a:t>Eingangsprüfung</a:t>
            </a:r>
          </a:p>
          <a:p>
            <a:pPr eaLnBrk="1" hangingPunct="1"/>
            <a:endParaRPr lang="de-DE" sz="1400" smtClean="0"/>
          </a:p>
          <a:p>
            <a:pPr eaLnBrk="1" hangingPunct="1"/>
            <a:r>
              <a:rPr lang="de-DE" sz="2400" smtClean="0"/>
              <a:t>Formalprüfung	</a:t>
            </a:r>
          </a:p>
          <a:p>
            <a:pPr eaLnBrk="1" hangingPunct="1"/>
            <a:endParaRPr lang="de-DE" sz="2400" smtClean="0"/>
          </a:p>
          <a:p>
            <a:pPr eaLnBrk="1" hangingPunct="1"/>
            <a:endParaRPr lang="de-DE" sz="2400" smtClean="0"/>
          </a:p>
          <a:p>
            <a:pPr eaLnBrk="1" hangingPunct="1"/>
            <a:endParaRPr lang="de-DE" sz="2400" smtClean="0"/>
          </a:p>
          <a:p>
            <a:pPr eaLnBrk="1" hangingPunct="1"/>
            <a:endParaRPr lang="de-DE" sz="1400" smtClean="0"/>
          </a:p>
          <a:p>
            <a:pPr eaLnBrk="1" hangingPunct="1"/>
            <a:r>
              <a:rPr lang="de-DE" sz="2400" smtClean="0"/>
              <a:t>Veröffentlichung der Übersetzung nach Einleitung</a:t>
            </a:r>
          </a:p>
          <a:p>
            <a:pPr eaLnBrk="1" hangingPunct="1"/>
            <a:r>
              <a:rPr lang="de-DE" sz="2400" smtClean="0"/>
              <a:t>Prüfungsgebühr wird reduziert, wenn internationaler Recherchenbericht vorliegt</a:t>
            </a:r>
          </a:p>
          <a:p>
            <a:pPr eaLnBrk="1" hangingPunct="1"/>
            <a:endParaRPr lang="de-DE" sz="2400" smtClean="0"/>
          </a:p>
        </p:txBody>
      </p:sp>
      <p:sp>
        <p:nvSpPr>
          <p:cNvPr id="1331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DPMA als PCT-Bestimmungsamt</a:t>
            </a:r>
          </a:p>
        </p:txBody>
      </p:sp>
      <p:pic>
        <p:nvPicPr>
          <p:cNvPr id="35849" name="Picture 9" descr="Arbeitsplat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4313" y="1582738"/>
            <a:ext cx="3632200" cy="2640012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3319" name="Datumsplatzhalter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/>
          <a:p>
            <a:r>
              <a:rPr lang="de-DE" smtClean="0"/>
              <a:t>8. Juli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orlage Präsentation - Neues Corporate Design">
  <a:themeElements>
    <a:clrScheme name="Vorlage Präsentation - Neues Corporate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orlage Präsentation - Neues Corporate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rlage Präsentation - Neues Corporate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räsentation - Neues Corporate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räsentation - Neues Corporate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räsentation - Neues Corporate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räsentation - Neues Corporate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rlage Präsentation - Neues Corporate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räsentation - Neues Corporate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räsentation - Neues Corporate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räsentation - Neues Corporate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räsentation - Neues Corporate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räsentation - Neues Corporate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rlage Präsentation - Neues Corporate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 Präsentation - Neues Corporate Design</Template>
  <TotalTime>0</TotalTime>
  <Words>648</Words>
  <Application>Microsoft Office PowerPoint</Application>
  <PresentationFormat>On-screen Show (4:3)</PresentationFormat>
  <Paragraphs>244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Vorlage Präsentation - Neues Corporate Design</vt:lpstr>
      <vt:lpstr>Benutzerdefiniertes Design</vt:lpstr>
      <vt:lpstr>Das DPMA als Kooperationspartner der WIPO und Dienstleister für die Nutzer des IP-Systems</vt:lpstr>
      <vt:lpstr>Verschiedene Schutzrechtsanmeldeverfahren</vt:lpstr>
      <vt:lpstr>Internationale Verfahren</vt:lpstr>
      <vt:lpstr>Patentzusammenarbeitsvertrag</vt:lpstr>
      <vt:lpstr>DPMA als PCT-Anmeldeamt</vt:lpstr>
      <vt:lpstr>DPMA als PCT-Anmeldeamt</vt:lpstr>
      <vt:lpstr>DPMA als PCT-Anmeldeamt</vt:lpstr>
      <vt:lpstr>DPMA als PCT-Bestimmungsamt</vt:lpstr>
      <vt:lpstr>DPMA als PCT-Bestimmungsamt</vt:lpstr>
      <vt:lpstr>DPMA als PCT-Bestimmungsamt</vt:lpstr>
      <vt:lpstr>Strategische Überlegungen</vt:lpstr>
      <vt:lpstr>DPMA als PCT-Bestimmungsamt</vt:lpstr>
      <vt:lpstr>DPMA als PCT-Bestimmungsamt</vt:lpstr>
      <vt:lpstr>DPMA als PCT-Bestimmungsamt</vt:lpstr>
      <vt:lpstr>Internationale Verfahren</vt:lpstr>
      <vt:lpstr>Team 3.2.5  Internationale Registrierung</vt:lpstr>
      <vt:lpstr>Antrag auf internationale Registrierung einer Marke</vt:lpstr>
      <vt:lpstr>Schutzgesuche aus dem Ausland</vt:lpstr>
      <vt:lpstr>Qualitätssicherung im  deutschen Markenverfahren</vt:lpstr>
      <vt:lpstr>Statistische Zahlen des DPMA zu Markenverfahren </vt:lpstr>
      <vt:lpstr>Das DPMA als Kooperationspartner der WIPO und Dienstleister für die Nutzer des IP-Systems</vt:lpstr>
    </vt:vector>
  </TitlesOfParts>
  <Company>DPMA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DPMA als Kooperationspartner der WIPO und Dienstleister für die Nutzer des IP-Systems</dc:title>
  <dc:creator>hurothe</dc:creator>
  <cp:lastModifiedBy>JACQUET Danielle</cp:lastModifiedBy>
  <cp:revision>163</cp:revision>
  <dcterms:created xsi:type="dcterms:W3CDTF">2014-05-23T11:10:02Z</dcterms:created>
  <dcterms:modified xsi:type="dcterms:W3CDTF">2015-07-09T12:52:25Z</dcterms:modified>
</cp:coreProperties>
</file>