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9" r:id="rId3"/>
    <p:sldId id="258" r:id="rId4"/>
    <p:sldId id="262" r:id="rId5"/>
    <p:sldId id="260" r:id="rId6"/>
    <p:sldId id="298" r:id="rId7"/>
    <p:sldId id="264" r:id="rId8"/>
    <p:sldId id="265" r:id="rId9"/>
    <p:sldId id="261" r:id="rId10"/>
    <p:sldId id="268" r:id="rId11"/>
    <p:sldId id="271" r:id="rId12"/>
    <p:sldId id="274" r:id="rId13"/>
    <p:sldId id="295" r:id="rId14"/>
    <p:sldId id="276" r:id="rId15"/>
    <p:sldId id="278" r:id="rId16"/>
    <p:sldId id="279" r:id="rId17"/>
    <p:sldId id="283" r:id="rId18"/>
    <p:sldId id="299" r:id="rId19"/>
    <p:sldId id="302" r:id="rId20"/>
    <p:sldId id="304" r:id="rId21"/>
    <p:sldId id="305" r:id="rId22"/>
    <p:sldId id="311" r:id="rId23"/>
    <p:sldId id="316" r:id="rId24"/>
    <p:sldId id="317" r:id="rId25"/>
    <p:sldId id="318" r:id="rId26"/>
    <p:sldId id="319" r:id="rId27"/>
    <p:sldId id="320" r:id="rId28"/>
    <p:sldId id="321" r:id="rId29"/>
    <p:sldId id="32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FBC81-871F-4011-B399-BA360BD977C0}" type="datetimeFigureOut">
              <a:rPr lang="en-US" smtClean="0"/>
              <a:t>2/26/2014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6E11A-F03A-421F-8D4F-F698BBDFD839}" type="slidenum">
              <a:rPr lang="en-US" smtClean="0"/>
              <a:t>‹#›</a:t>
            </a:fld>
            <a:endParaRPr lang="en-US"/>
          </a:p>
        </p:txBody>
      </p:sp>
    </p:spTree>
    <p:extLst>
      <p:ext uri="{BB962C8B-B14F-4D97-AF65-F5344CB8AC3E}">
        <p14:creationId xmlns:p14="http://schemas.microsoft.com/office/powerpoint/2010/main" val="3338055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49BEA5-81F4-6346-9162-E8E20A1B3D9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820863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eaLnBrk="0" hangingPunct="0">
              <a:defRPr sz="2000">
                <a:solidFill>
                  <a:schemeClr val="tx1"/>
                </a:solidFill>
                <a:latin typeface="Book Antiqua" pitchFamily="18" charset="0"/>
                <a:cs typeface="Arial" pitchFamily="34" charset="0"/>
              </a:defRPr>
            </a:lvl1pPr>
            <a:lvl2pPr defTabSz="912813" eaLnBrk="0" hangingPunct="0">
              <a:defRPr sz="2000">
                <a:solidFill>
                  <a:schemeClr val="tx1"/>
                </a:solidFill>
                <a:latin typeface="Book Antiqua" pitchFamily="18" charset="0"/>
                <a:cs typeface="Arial" pitchFamily="34" charset="0"/>
              </a:defRPr>
            </a:lvl2pPr>
            <a:lvl3pPr defTabSz="912813" eaLnBrk="0" hangingPunct="0">
              <a:defRPr sz="2000">
                <a:solidFill>
                  <a:schemeClr val="tx1"/>
                </a:solidFill>
                <a:latin typeface="Book Antiqua" pitchFamily="18" charset="0"/>
                <a:cs typeface="Arial" pitchFamily="34" charset="0"/>
              </a:defRPr>
            </a:lvl3pPr>
            <a:lvl4pPr defTabSz="912813" eaLnBrk="0" hangingPunct="0">
              <a:defRPr sz="2000">
                <a:solidFill>
                  <a:schemeClr val="tx1"/>
                </a:solidFill>
                <a:latin typeface="Book Antiqua" pitchFamily="18" charset="0"/>
                <a:cs typeface="Arial" pitchFamily="34" charset="0"/>
              </a:defRPr>
            </a:lvl4pPr>
            <a:lvl5pPr defTabSz="912813" eaLnBrk="0" hangingPunct="0">
              <a:defRPr sz="2000">
                <a:solidFill>
                  <a:schemeClr val="tx1"/>
                </a:solidFill>
                <a:latin typeface="Book Antiqua" pitchFamily="18" charset="0"/>
                <a:cs typeface="Arial" pitchFamily="34" charset="0"/>
              </a:defRPr>
            </a:lvl5pPr>
            <a:lvl6pPr marL="2284413" indent="1588" defTabSz="912813" eaLnBrk="0" fontAlgn="base" hangingPunct="0">
              <a:spcBef>
                <a:spcPct val="50000"/>
              </a:spcBef>
              <a:spcAft>
                <a:spcPct val="0"/>
              </a:spcAft>
              <a:defRPr sz="2000">
                <a:solidFill>
                  <a:schemeClr val="tx1"/>
                </a:solidFill>
                <a:latin typeface="Book Antiqua" pitchFamily="18" charset="0"/>
                <a:cs typeface="Arial" pitchFamily="34" charset="0"/>
              </a:defRPr>
            </a:lvl6pPr>
            <a:lvl7pPr marL="2741613" indent="1588" defTabSz="912813" eaLnBrk="0" fontAlgn="base" hangingPunct="0">
              <a:spcBef>
                <a:spcPct val="50000"/>
              </a:spcBef>
              <a:spcAft>
                <a:spcPct val="0"/>
              </a:spcAft>
              <a:defRPr sz="2000">
                <a:solidFill>
                  <a:schemeClr val="tx1"/>
                </a:solidFill>
                <a:latin typeface="Book Antiqua" pitchFamily="18" charset="0"/>
                <a:cs typeface="Arial" pitchFamily="34" charset="0"/>
              </a:defRPr>
            </a:lvl7pPr>
            <a:lvl8pPr marL="3198813" indent="1588" defTabSz="912813" eaLnBrk="0" fontAlgn="base" hangingPunct="0">
              <a:spcBef>
                <a:spcPct val="50000"/>
              </a:spcBef>
              <a:spcAft>
                <a:spcPct val="0"/>
              </a:spcAft>
              <a:defRPr sz="2000">
                <a:solidFill>
                  <a:schemeClr val="tx1"/>
                </a:solidFill>
                <a:latin typeface="Book Antiqua" pitchFamily="18" charset="0"/>
                <a:cs typeface="Arial" pitchFamily="34" charset="0"/>
              </a:defRPr>
            </a:lvl8pPr>
            <a:lvl9pPr marL="3656013" indent="1588" defTabSz="912813" eaLnBrk="0" fontAlgn="base" hangingPunct="0">
              <a:spcBef>
                <a:spcPct val="50000"/>
              </a:spcBef>
              <a:spcAft>
                <a:spcPct val="0"/>
              </a:spcAft>
              <a:defRPr sz="2000">
                <a:solidFill>
                  <a:schemeClr val="tx1"/>
                </a:solidFill>
                <a:latin typeface="Book Antiqua" pitchFamily="18" charset="0"/>
                <a:cs typeface="Arial" pitchFamily="34" charset="0"/>
              </a:defRPr>
            </a:lvl9pPr>
          </a:lstStyle>
          <a:p>
            <a:pPr eaLnBrk="1" hangingPunct="1"/>
            <a:fld id="{E9E0B996-3B71-4629-B257-B7A87B2EEB0B}" type="slidenum">
              <a:rPr lang="en-US" altLang="en-US" sz="1200"/>
              <a:pPr eaLnBrk="1" hangingPunct="1"/>
              <a:t>18</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eaLnBrk="0" hangingPunct="0">
              <a:defRPr sz="2000">
                <a:solidFill>
                  <a:schemeClr val="tx1"/>
                </a:solidFill>
                <a:latin typeface="Book Antiqua" pitchFamily="18" charset="0"/>
                <a:cs typeface="Arial" pitchFamily="34" charset="0"/>
              </a:defRPr>
            </a:lvl1pPr>
            <a:lvl2pPr defTabSz="912813" eaLnBrk="0" hangingPunct="0">
              <a:defRPr sz="2000">
                <a:solidFill>
                  <a:schemeClr val="tx1"/>
                </a:solidFill>
                <a:latin typeface="Book Antiqua" pitchFamily="18" charset="0"/>
                <a:cs typeface="Arial" pitchFamily="34" charset="0"/>
              </a:defRPr>
            </a:lvl2pPr>
            <a:lvl3pPr defTabSz="912813" eaLnBrk="0" hangingPunct="0">
              <a:defRPr sz="2000">
                <a:solidFill>
                  <a:schemeClr val="tx1"/>
                </a:solidFill>
                <a:latin typeface="Book Antiqua" pitchFamily="18" charset="0"/>
                <a:cs typeface="Arial" pitchFamily="34" charset="0"/>
              </a:defRPr>
            </a:lvl3pPr>
            <a:lvl4pPr defTabSz="912813" eaLnBrk="0" hangingPunct="0">
              <a:defRPr sz="2000">
                <a:solidFill>
                  <a:schemeClr val="tx1"/>
                </a:solidFill>
                <a:latin typeface="Book Antiqua" pitchFamily="18" charset="0"/>
                <a:cs typeface="Arial" pitchFamily="34" charset="0"/>
              </a:defRPr>
            </a:lvl4pPr>
            <a:lvl5pPr defTabSz="912813" eaLnBrk="0" hangingPunct="0">
              <a:defRPr sz="2000">
                <a:solidFill>
                  <a:schemeClr val="tx1"/>
                </a:solidFill>
                <a:latin typeface="Book Antiqua" pitchFamily="18" charset="0"/>
                <a:cs typeface="Arial" pitchFamily="34" charset="0"/>
              </a:defRPr>
            </a:lvl5pPr>
            <a:lvl6pPr marL="2284413" indent="1588" defTabSz="912813" eaLnBrk="0" fontAlgn="base" hangingPunct="0">
              <a:spcBef>
                <a:spcPct val="50000"/>
              </a:spcBef>
              <a:spcAft>
                <a:spcPct val="0"/>
              </a:spcAft>
              <a:defRPr sz="2000">
                <a:solidFill>
                  <a:schemeClr val="tx1"/>
                </a:solidFill>
                <a:latin typeface="Book Antiqua" pitchFamily="18" charset="0"/>
                <a:cs typeface="Arial" pitchFamily="34" charset="0"/>
              </a:defRPr>
            </a:lvl6pPr>
            <a:lvl7pPr marL="2741613" indent="1588" defTabSz="912813" eaLnBrk="0" fontAlgn="base" hangingPunct="0">
              <a:spcBef>
                <a:spcPct val="50000"/>
              </a:spcBef>
              <a:spcAft>
                <a:spcPct val="0"/>
              </a:spcAft>
              <a:defRPr sz="2000">
                <a:solidFill>
                  <a:schemeClr val="tx1"/>
                </a:solidFill>
                <a:latin typeface="Book Antiqua" pitchFamily="18" charset="0"/>
                <a:cs typeface="Arial" pitchFamily="34" charset="0"/>
              </a:defRPr>
            </a:lvl7pPr>
            <a:lvl8pPr marL="3198813" indent="1588" defTabSz="912813" eaLnBrk="0" fontAlgn="base" hangingPunct="0">
              <a:spcBef>
                <a:spcPct val="50000"/>
              </a:spcBef>
              <a:spcAft>
                <a:spcPct val="0"/>
              </a:spcAft>
              <a:defRPr sz="2000">
                <a:solidFill>
                  <a:schemeClr val="tx1"/>
                </a:solidFill>
                <a:latin typeface="Book Antiqua" pitchFamily="18" charset="0"/>
                <a:cs typeface="Arial" pitchFamily="34" charset="0"/>
              </a:defRPr>
            </a:lvl8pPr>
            <a:lvl9pPr marL="3656013" indent="1588" defTabSz="912813" eaLnBrk="0" fontAlgn="base" hangingPunct="0">
              <a:spcBef>
                <a:spcPct val="50000"/>
              </a:spcBef>
              <a:spcAft>
                <a:spcPct val="0"/>
              </a:spcAft>
              <a:defRPr sz="2000">
                <a:solidFill>
                  <a:schemeClr val="tx1"/>
                </a:solidFill>
                <a:latin typeface="Book Antiqua" pitchFamily="18" charset="0"/>
                <a:cs typeface="Arial" pitchFamily="34" charset="0"/>
              </a:defRPr>
            </a:lvl9pPr>
          </a:lstStyle>
          <a:p>
            <a:pPr eaLnBrk="1" hangingPunct="1"/>
            <a:fld id="{916C3094-A5F9-41EF-AE9D-5485987ED05A}" type="slidenum">
              <a:rPr lang="en-US" altLang="en-US" sz="1200"/>
              <a:pPr eaLnBrk="1" hangingPunct="1"/>
              <a:t>19</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10"/>
          </p:nvPr>
        </p:nvSpPr>
        <p:spPr/>
        <p:txBody>
          <a:bodyPr/>
          <a:lstStyle/>
          <a:p>
            <a:fld id="{1186A48D-50BD-4FDF-8E1D-BC052204CA28}" type="slidenum">
              <a:rPr lang="en-US" smtClean="0"/>
              <a:pPr/>
              <a:t>24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simple goal: to determine metrics and approaches to better capture the richness of innovation in society and go beyond traditional measures of innovation. There were several motivations for setting this goal. </a:t>
            </a:r>
          </a:p>
          <a:p>
            <a:endParaRPr lang="en-US" dirty="0" smtClean="0"/>
          </a:p>
          <a:p>
            <a:r>
              <a:rPr lang="en-US" dirty="0" smtClean="0"/>
              <a:t>•	First, innovation was increasingly seen as critical for driving economic progress and competitiveness— both for developed and developing economies. Today, many governments are putting innovation at the centre of their growth strategies. </a:t>
            </a:r>
          </a:p>
          <a:p>
            <a:endParaRPr lang="en-US" dirty="0" smtClean="0"/>
          </a:p>
          <a:p>
            <a:r>
              <a:rPr lang="en-US" dirty="0" smtClean="0"/>
              <a:t>•	Second, there was awareness that the definition of innovation had broadened— it was no longer restricted to R&amp;D laboratories and to published scientific papers. Innovation could be and was more general and horizontal in nature, and included social innovations, business model innovations and innovation in the creative sectors. </a:t>
            </a:r>
          </a:p>
          <a:p>
            <a:endParaRPr lang="en-US" dirty="0" smtClean="0"/>
          </a:p>
          <a:p>
            <a:r>
              <a:rPr lang="en-US" dirty="0" smtClean="0"/>
              <a:t>•	Last but not least, recognizing and celebrating innovation was seen as critical for inspiring people—especially the next generation of entrepreneurs and innovators.</a:t>
            </a:r>
          </a:p>
          <a:p>
            <a:endParaRPr lang="de-DE" dirty="0"/>
          </a:p>
        </p:txBody>
      </p:sp>
      <p:sp>
        <p:nvSpPr>
          <p:cNvPr id="4" name="Slide Number Placeholder 3"/>
          <p:cNvSpPr>
            <a:spLocks noGrp="1"/>
          </p:cNvSpPr>
          <p:nvPr>
            <p:ph type="sldNum" sz="quarter" idx="10"/>
          </p:nvPr>
        </p:nvSpPr>
        <p:spPr/>
        <p:txBody>
          <a:bodyPr/>
          <a:lstStyle/>
          <a:p>
            <a:fld id="{1186A48D-50BD-4FDF-8E1D-BC052204CA28}" type="slidenum">
              <a:rPr lang="en-US" smtClean="0"/>
              <a:pPr/>
              <a:t>25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 it biology, is it chemistry, it is a cocktail. </a:t>
            </a:r>
          </a:p>
          <a:p>
            <a:endParaRPr lang="en-US" dirty="0" smtClean="0"/>
          </a:p>
          <a:p>
            <a:r>
              <a:rPr lang="en-US" dirty="0" smtClean="0"/>
              <a:t>This holistic view of innovation is aligned with the principles underlying the design of the GII framework. Five input pillars capture elements of the national economy that enable innovative activities: (1) Institutions, (2) Human capital and research, (3) Infrastructure, (4) Market sophistication, and (5) Business sophistication. The Innovation Input Sub-Index is the simple average of the these five pillar scores.</a:t>
            </a:r>
          </a:p>
          <a:p>
            <a:r>
              <a:rPr lang="en-US" dirty="0" smtClean="0"/>
              <a:t>Innovation outputs are the results of innovative activities within the economy. There are two output pillars: (6) Knowledge and technology outputs and (7) Creative outputs. The Innovation Output Sub-Index is the simple average of these two pillar scores. </a:t>
            </a:r>
          </a:p>
          <a:p>
            <a:endParaRPr lang="de-DE" dirty="0"/>
          </a:p>
        </p:txBody>
      </p:sp>
      <p:sp>
        <p:nvSpPr>
          <p:cNvPr id="4" name="Slide Number Placeholder 3"/>
          <p:cNvSpPr>
            <a:spLocks noGrp="1"/>
          </p:cNvSpPr>
          <p:nvPr>
            <p:ph type="sldNum" sz="quarter" idx="10"/>
          </p:nvPr>
        </p:nvSpPr>
        <p:spPr/>
        <p:txBody>
          <a:bodyPr/>
          <a:lstStyle/>
          <a:p>
            <a:fld id="{1186A48D-50BD-4FDF-8E1D-BC052204CA28}" type="slidenum">
              <a:rPr lang="en-US" smtClean="0"/>
              <a:pPr/>
              <a:t>26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United States rejoined the five most-innovative nations and the United Kingdom moved up to the third spot while Switzerland retained its place atop the rankings in the Global Innovation Index 2013, published by Cornell University, INSEAD, and the World Intellectual Property Organization (WIPO).</a:t>
            </a:r>
          </a:p>
          <a:p>
            <a:endParaRPr lang="de-DE" dirty="0"/>
          </a:p>
        </p:txBody>
      </p:sp>
      <p:sp>
        <p:nvSpPr>
          <p:cNvPr id="4" name="Slide Number Placeholder 3"/>
          <p:cNvSpPr>
            <a:spLocks noGrp="1"/>
          </p:cNvSpPr>
          <p:nvPr>
            <p:ph type="sldNum" sz="quarter" idx="10"/>
          </p:nvPr>
        </p:nvSpPr>
        <p:spPr/>
        <p:txBody>
          <a:bodyPr/>
          <a:lstStyle/>
          <a:p>
            <a:fld id="{1186A48D-50BD-4FDF-8E1D-BC052204CA28}" type="slidenum">
              <a:rPr lang="en-US" smtClean="0"/>
              <a:pPr/>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Among the encouraging signs identified by GII 2013, 18 emerging economies are outperforming other countries in their respective income groups in order of distance: the Republic of Moldova, China, India, Uganda, Armenia, Viet Nam, Malaysia, Jordan, Mongolia, Mali, Kenya, Senegal, Hungary, Georgia, Montenegro, Costa Rica, Tajikistan and Latvia. All of them demonstrate rising levels of innovation compared with their peers. Even if progress is not uniform, this is a result of tackling the formulation of a good policy-mix on all meaningful fronts: institutions, skills, infrastructures, integration to global markets and linkages with the business community.</a:t>
            </a:r>
          </a:p>
          <a:p>
            <a:endParaRPr lang="de-DE" dirty="0"/>
          </a:p>
        </p:txBody>
      </p:sp>
      <p:sp>
        <p:nvSpPr>
          <p:cNvPr id="4" name="Slide Number Placeholder 3"/>
          <p:cNvSpPr>
            <a:spLocks noGrp="1"/>
          </p:cNvSpPr>
          <p:nvPr>
            <p:ph type="sldNum" sz="quarter" idx="10"/>
          </p:nvPr>
        </p:nvSpPr>
        <p:spPr/>
        <p:txBody>
          <a:bodyPr/>
          <a:lstStyle/>
          <a:p>
            <a:fld id="{1186A48D-50BD-4FDF-8E1D-BC052204CA28}"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5ED172-00E6-4381-8F99-289FE4269039}"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14FEC-25A1-445B-B6A0-C1990BCE5E9C}" type="slidenum">
              <a:rPr lang="en-US" smtClean="0"/>
              <a:t>‹#›</a:t>
            </a:fld>
            <a:endParaRPr lang="en-US"/>
          </a:p>
        </p:txBody>
      </p:sp>
    </p:spTree>
    <p:extLst>
      <p:ext uri="{BB962C8B-B14F-4D97-AF65-F5344CB8AC3E}">
        <p14:creationId xmlns:p14="http://schemas.microsoft.com/office/powerpoint/2010/main" val="396323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ED172-00E6-4381-8F99-289FE4269039}"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14FEC-25A1-445B-B6A0-C1990BCE5E9C}" type="slidenum">
              <a:rPr lang="en-US" smtClean="0"/>
              <a:t>‹#›</a:t>
            </a:fld>
            <a:endParaRPr lang="en-US"/>
          </a:p>
        </p:txBody>
      </p:sp>
    </p:spTree>
    <p:extLst>
      <p:ext uri="{BB962C8B-B14F-4D97-AF65-F5344CB8AC3E}">
        <p14:creationId xmlns:p14="http://schemas.microsoft.com/office/powerpoint/2010/main" val="2471478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ED172-00E6-4381-8F99-289FE4269039}"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14FEC-25A1-445B-B6A0-C1990BCE5E9C}" type="slidenum">
              <a:rPr lang="en-US" smtClean="0"/>
              <a:t>‹#›</a:t>
            </a:fld>
            <a:endParaRPr lang="en-US"/>
          </a:p>
        </p:txBody>
      </p:sp>
    </p:spTree>
    <p:extLst>
      <p:ext uri="{BB962C8B-B14F-4D97-AF65-F5344CB8AC3E}">
        <p14:creationId xmlns:p14="http://schemas.microsoft.com/office/powerpoint/2010/main" val="4138496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ED172-00E6-4381-8F99-289FE4269039}"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14FEC-25A1-445B-B6A0-C1990BCE5E9C}" type="slidenum">
              <a:rPr lang="en-US" smtClean="0"/>
              <a:t>‹#›</a:t>
            </a:fld>
            <a:endParaRPr lang="en-US"/>
          </a:p>
        </p:txBody>
      </p:sp>
    </p:spTree>
    <p:extLst>
      <p:ext uri="{BB962C8B-B14F-4D97-AF65-F5344CB8AC3E}">
        <p14:creationId xmlns:p14="http://schemas.microsoft.com/office/powerpoint/2010/main" val="2617096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5ED172-00E6-4381-8F99-289FE4269039}"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14FEC-25A1-445B-B6A0-C1990BCE5E9C}" type="slidenum">
              <a:rPr lang="en-US" smtClean="0"/>
              <a:t>‹#›</a:t>
            </a:fld>
            <a:endParaRPr lang="en-US"/>
          </a:p>
        </p:txBody>
      </p:sp>
    </p:spTree>
    <p:extLst>
      <p:ext uri="{BB962C8B-B14F-4D97-AF65-F5344CB8AC3E}">
        <p14:creationId xmlns:p14="http://schemas.microsoft.com/office/powerpoint/2010/main" val="1578922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5ED172-00E6-4381-8F99-289FE4269039}" type="datetimeFigureOut">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14FEC-25A1-445B-B6A0-C1990BCE5E9C}" type="slidenum">
              <a:rPr lang="en-US" smtClean="0"/>
              <a:t>‹#›</a:t>
            </a:fld>
            <a:endParaRPr lang="en-US"/>
          </a:p>
        </p:txBody>
      </p:sp>
    </p:spTree>
    <p:extLst>
      <p:ext uri="{BB962C8B-B14F-4D97-AF65-F5344CB8AC3E}">
        <p14:creationId xmlns:p14="http://schemas.microsoft.com/office/powerpoint/2010/main" val="4021915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5ED172-00E6-4381-8F99-289FE4269039}" type="datetimeFigureOut">
              <a:rPr lang="en-US" smtClean="0"/>
              <a:t>2/26/2014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A14FEC-25A1-445B-B6A0-C1990BCE5E9C}" type="slidenum">
              <a:rPr lang="en-US" smtClean="0"/>
              <a:t>‹#›</a:t>
            </a:fld>
            <a:endParaRPr lang="en-US"/>
          </a:p>
        </p:txBody>
      </p:sp>
    </p:spTree>
    <p:extLst>
      <p:ext uri="{BB962C8B-B14F-4D97-AF65-F5344CB8AC3E}">
        <p14:creationId xmlns:p14="http://schemas.microsoft.com/office/powerpoint/2010/main" val="2378559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5ED172-00E6-4381-8F99-289FE4269039}" type="datetimeFigureOut">
              <a:rPr lang="en-US" smtClean="0"/>
              <a:t>2/26/2014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A14FEC-25A1-445B-B6A0-C1990BCE5E9C}" type="slidenum">
              <a:rPr lang="en-US" smtClean="0"/>
              <a:t>‹#›</a:t>
            </a:fld>
            <a:endParaRPr lang="en-US"/>
          </a:p>
        </p:txBody>
      </p:sp>
    </p:spTree>
    <p:extLst>
      <p:ext uri="{BB962C8B-B14F-4D97-AF65-F5344CB8AC3E}">
        <p14:creationId xmlns:p14="http://schemas.microsoft.com/office/powerpoint/2010/main" val="1678725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ED172-00E6-4381-8F99-289FE4269039}" type="datetimeFigureOut">
              <a:rPr lang="en-US" smtClean="0"/>
              <a:t>2/26/2014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A14FEC-25A1-445B-B6A0-C1990BCE5E9C}" type="slidenum">
              <a:rPr lang="en-US" smtClean="0"/>
              <a:t>‹#›</a:t>
            </a:fld>
            <a:endParaRPr lang="en-US"/>
          </a:p>
        </p:txBody>
      </p:sp>
    </p:spTree>
    <p:extLst>
      <p:ext uri="{BB962C8B-B14F-4D97-AF65-F5344CB8AC3E}">
        <p14:creationId xmlns:p14="http://schemas.microsoft.com/office/powerpoint/2010/main" val="475506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5ED172-00E6-4381-8F99-289FE4269039}" type="datetimeFigureOut">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14FEC-25A1-445B-B6A0-C1990BCE5E9C}" type="slidenum">
              <a:rPr lang="en-US" smtClean="0"/>
              <a:t>‹#›</a:t>
            </a:fld>
            <a:endParaRPr lang="en-US"/>
          </a:p>
        </p:txBody>
      </p:sp>
    </p:spTree>
    <p:extLst>
      <p:ext uri="{BB962C8B-B14F-4D97-AF65-F5344CB8AC3E}">
        <p14:creationId xmlns:p14="http://schemas.microsoft.com/office/powerpoint/2010/main" val="89429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5ED172-00E6-4381-8F99-289FE4269039}" type="datetimeFigureOut">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14FEC-25A1-445B-B6A0-C1990BCE5E9C}" type="slidenum">
              <a:rPr lang="en-US" smtClean="0"/>
              <a:t>‹#›</a:t>
            </a:fld>
            <a:endParaRPr lang="en-US"/>
          </a:p>
        </p:txBody>
      </p:sp>
    </p:spTree>
    <p:extLst>
      <p:ext uri="{BB962C8B-B14F-4D97-AF65-F5344CB8AC3E}">
        <p14:creationId xmlns:p14="http://schemas.microsoft.com/office/powerpoint/2010/main" val="3301876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ED172-00E6-4381-8F99-289FE4269039}" type="datetimeFigureOut">
              <a:rPr lang="en-US" smtClean="0"/>
              <a:t>2/26/2014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14FEC-25A1-445B-B6A0-C1990BCE5E9C}" type="slidenum">
              <a:rPr lang="en-US" smtClean="0"/>
              <a:t>‹#›</a:t>
            </a:fld>
            <a:endParaRPr lang="en-US"/>
          </a:p>
        </p:txBody>
      </p:sp>
    </p:spTree>
    <p:extLst>
      <p:ext uri="{BB962C8B-B14F-4D97-AF65-F5344CB8AC3E}">
        <p14:creationId xmlns:p14="http://schemas.microsoft.com/office/powerpoint/2010/main" val="1200422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wipo.int/export/sites/www/freepublications/en/intproperty/941/wipo_pub_941_2013.pdf"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wipo.int/export/sites/www/freepublications/en/intproperty/941/wipo_pub_941_2013.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085184"/>
            <a:ext cx="9144000" cy="1512168"/>
          </a:xfrm>
        </p:spPr>
        <p:txBody>
          <a:bodyPr/>
          <a:lstStyle/>
          <a:p>
            <a:r>
              <a:rPr lang="en-US" sz="1200" u="sng" dirty="0" smtClean="0"/>
              <a:t>Speaker</a:t>
            </a:r>
            <a:r>
              <a:rPr lang="en-US" sz="1200" dirty="0" smtClean="0"/>
              <a:t>: Mr. Carsten Fink</a:t>
            </a:r>
            <a:r>
              <a:rPr lang="en-US" sz="1200" dirty="0" smtClean="0">
                <a:ea typeface="ヒラギノ角ゴ Pro W3" charset="0"/>
                <a:cs typeface="ヒラギノ角ゴ Pro W3" charset="0"/>
              </a:rPr>
              <a:t>, </a:t>
            </a:r>
            <a:r>
              <a:rPr lang="en-US" sz="1200" dirty="0" err="1" smtClean="0">
                <a:ea typeface="ヒラギノ角ゴ Pro W3" charset="0"/>
                <a:cs typeface="ヒラギノ角ゴ Pro W3" charset="0"/>
              </a:rPr>
              <a:t>Chefökonom</a:t>
            </a:r>
            <a:r>
              <a:rPr lang="en-US" sz="1200" dirty="0" smtClean="0">
                <a:ea typeface="ヒラギノ角ゴ Pro W3" charset="0"/>
                <a:cs typeface="ヒラギノ角ゴ Pro W3" charset="0"/>
              </a:rPr>
              <a:t>, Economics &amp; Statistics Division , WIPO, Geneva</a:t>
            </a:r>
            <a:endParaRPr lang="en-US" sz="1200" dirty="0"/>
          </a:p>
        </p:txBody>
      </p:sp>
      <p:pic>
        <p:nvPicPr>
          <p:cNvPr id="87043" name="Picture 3" descr="D:\Users\gesto\Desktop\banner-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92" y="2379606"/>
            <a:ext cx="8424936" cy="1943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extBox 1"/>
          <p:cNvSpPr txBox="1"/>
          <p:nvPr/>
        </p:nvSpPr>
        <p:spPr>
          <a:xfrm>
            <a:off x="467544" y="520005"/>
            <a:ext cx="8146678" cy="1384995"/>
          </a:xfrm>
          <a:prstGeom prst="rect">
            <a:avLst/>
          </a:prstGeom>
          <a:noFill/>
        </p:spPr>
        <p:txBody>
          <a:bodyPr wrap="square" rtlCol="0">
            <a:spAutoFit/>
          </a:bodyPr>
          <a:lstStyle/>
          <a:p>
            <a:pPr algn="ctr" eaLnBrk="1" hangingPunct="1"/>
            <a:r>
              <a:rPr lang="de-DE" altLang="en-US" sz="2800" b="1" dirty="0" smtClean="0">
                <a:solidFill>
                  <a:srgbClr val="002060"/>
                </a:solidFill>
                <a:ea typeface="ヒラギノ角ゴ Pro W3" charset="-128"/>
              </a:rPr>
              <a:t>Statistik und </a:t>
            </a:r>
            <a:r>
              <a:rPr lang="de-DE" altLang="en-US" sz="2800" b="1" dirty="0" smtClean="0">
                <a:solidFill>
                  <a:srgbClr val="002060"/>
                </a:solidFill>
                <a:ea typeface="ヒラギノ角ゴ Pro W3" charset="-128"/>
              </a:rPr>
              <a:t>Wirtschaftsforschung</a:t>
            </a:r>
            <a:endParaRPr lang="de-DE" altLang="en-US" sz="2800" b="1" dirty="0" smtClean="0">
              <a:solidFill>
                <a:srgbClr val="002060"/>
              </a:solidFill>
              <a:ea typeface="ヒラギノ角ゴ Pro W3" charset="-128"/>
            </a:endParaRPr>
          </a:p>
          <a:p>
            <a:pPr algn="ctr" eaLnBrk="1" hangingPunct="1"/>
            <a:endParaRPr lang="de-DE" altLang="en-US" sz="2800" b="1" dirty="0" smtClean="0">
              <a:solidFill>
                <a:srgbClr val="002060"/>
              </a:solidFill>
              <a:ea typeface="ヒラギノ角ゴ Pro W3" charset="-128"/>
            </a:endParaRPr>
          </a:p>
          <a:p>
            <a:pPr algn="ctr" eaLnBrk="1" hangingPunct="1"/>
            <a:endParaRPr lang="en-US" sz="2800" dirty="0">
              <a:solidFill>
                <a:srgbClr val="002060"/>
              </a:solidFill>
            </a:endParaRPr>
          </a:p>
        </p:txBody>
      </p:sp>
    </p:spTree>
    <p:extLst>
      <p:ext uri="{BB962C8B-B14F-4D97-AF65-F5344CB8AC3E}">
        <p14:creationId xmlns:p14="http://schemas.microsoft.com/office/powerpoint/2010/main" val="126939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rmAutofit/>
          </a:bodyPr>
          <a:lstStyle/>
          <a:p>
            <a:pPr algn="ctr"/>
            <a:r>
              <a:rPr lang="de-DE" dirty="0" smtClean="0">
                <a:solidFill>
                  <a:srgbClr val="002060"/>
                </a:solidFill>
              </a:rPr>
              <a:t>World Intellectual Property Report</a:t>
            </a:r>
            <a:endParaRPr lang="de-DE" dirty="0">
              <a:solidFill>
                <a:srgbClr val="002060"/>
              </a:solidFill>
            </a:endParaRPr>
          </a:p>
        </p:txBody>
      </p:sp>
      <p:sp>
        <p:nvSpPr>
          <p:cNvPr id="3" name="Content Placeholder 2"/>
          <p:cNvSpPr>
            <a:spLocks noGrp="1"/>
          </p:cNvSpPr>
          <p:nvPr>
            <p:ph idx="1"/>
          </p:nvPr>
        </p:nvSpPr>
        <p:spPr>
          <a:xfrm>
            <a:off x="457200" y="1524000"/>
            <a:ext cx="6096000" cy="4824536"/>
          </a:xfrm>
        </p:spPr>
        <p:txBody>
          <a:bodyPr>
            <a:normAutofit/>
          </a:bodyPr>
          <a:lstStyle/>
          <a:p>
            <a:pPr>
              <a:spcBef>
                <a:spcPts val="0"/>
              </a:spcBef>
              <a:spcAft>
                <a:spcPts val="1200"/>
              </a:spcAft>
            </a:pPr>
            <a:r>
              <a:rPr lang="de-DE" dirty="0" smtClean="0"/>
              <a:t>Analytischer Bericht über die wirtschaftliche Rolle der </a:t>
            </a:r>
            <a:r>
              <a:rPr lang="de-DE" dirty="0" smtClean="0"/>
              <a:t>Immaterialgüterrechte</a:t>
            </a:r>
            <a:endParaRPr lang="de-DE" dirty="0" smtClean="0"/>
          </a:p>
          <a:p>
            <a:pPr>
              <a:spcBef>
                <a:spcPts val="0"/>
              </a:spcBef>
              <a:spcAft>
                <a:spcPts val="1200"/>
              </a:spcAft>
            </a:pPr>
            <a:r>
              <a:rPr lang="de-DE" dirty="0" smtClean="0"/>
              <a:t>Veröffentlichung alle zwei Jahre</a:t>
            </a:r>
          </a:p>
          <a:p>
            <a:pPr>
              <a:spcBef>
                <a:spcPts val="0"/>
              </a:spcBef>
              <a:spcAft>
                <a:spcPts val="1200"/>
              </a:spcAft>
            </a:pPr>
            <a:r>
              <a:rPr lang="de-DE" dirty="0" smtClean="0">
                <a:ea typeface="ＭＳ Ｐゴシック" pitchFamily="34" charset="-128"/>
              </a:rPr>
              <a:t>Themen</a:t>
            </a:r>
          </a:p>
          <a:p>
            <a:pPr lvl="1">
              <a:spcBef>
                <a:spcPts val="0"/>
              </a:spcBef>
              <a:spcAft>
                <a:spcPts val="600"/>
              </a:spcAft>
            </a:pPr>
            <a:r>
              <a:rPr lang="de-DE" sz="2000" dirty="0" smtClean="0">
                <a:ea typeface="ＭＳ Ｐゴシック" pitchFamily="34" charset="-128"/>
              </a:rPr>
              <a:t>„Das wandelnde Gesicht der Innovation“ (2011)</a:t>
            </a:r>
          </a:p>
          <a:p>
            <a:pPr lvl="1">
              <a:spcBef>
                <a:spcPts val="0"/>
              </a:spcBef>
              <a:spcAft>
                <a:spcPts val="600"/>
              </a:spcAft>
            </a:pPr>
            <a:r>
              <a:rPr lang="de-DE" sz="2000" dirty="0" smtClean="0">
                <a:ea typeface="ＭＳ Ｐゴシック" pitchFamily="34" charset="-128"/>
              </a:rPr>
              <a:t>„Marken: Ruf und Image im globalen Markt“ (2013)</a:t>
            </a:r>
          </a:p>
          <a:p>
            <a:pPr>
              <a:spcBef>
                <a:spcPts val="0"/>
              </a:spcBef>
              <a:spcAft>
                <a:spcPts val="1200"/>
              </a:spcAft>
            </a:pPr>
            <a:endParaRPr lang="de-DE" dirty="0" smtClean="0"/>
          </a:p>
          <a:p>
            <a:pPr marL="0" indent="0">
              <a:spcBef>
                <a:spcPts val="0"/>
              </a:spcBef>
              <a:spcAft>
                <a:spcPts val="1200"/>
              </a:spcAft>
              <a:buNone/>
            </a:pPr>
            <a:endParaRPr lang="de-DE" dirty="0"/>
          </a:p>
        </p:txBody>
      </p:sp>
      <p:pic>
        <p:nvPicPr>
          <p:cNvPr id="4" name="Picture 2" descr="http://www.wipo.int/export/sites/www/shared/pics/wipo_pub_941_2013_3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454" y="1395224"/>
            <a:ext cx="1726946" cy="2262375"/>
          </a:xfrm>
          <a:prstGeom prst="rect">
            <a:avLst/>
          </a:prstGeom>
          <a:noFill/>
          <a:ln>
            <a:solidFill>
              <a:schemeClr val="tx1"/>
            </a:solidFill>
          </a:ln>
          <a:effectLst>
            <a:outerShdw blurRad="50800" dist="38100" dir="8100000" sx="101000" sy="101000" algn="tr" rotWithShape="0">
              <a:prstClr val="black">
                <a:alpha val="40000"/>
              </a:prstClr>
            </a:outerShdw>
          </a:effectLst>
          <a:scene3d>
            <a:camera prst="orthographicFront">
              <a:rot lat="0" lon="0" rev="21360000"/>
            </a:camera>
            <a:lightRig rig="threePt" dir="t"/>
          </a:scene3d>
          <a:extLst>
            <a:ext uri="{909E8E84-426E-40DD-AFC4-6F175D3DCCD1}">
              <a14:hiddenFill xmlns:a14="http://schemas.microsoft.com/office/drawing/2010/main">
                <a:solidFill>
                  <a:srgbClr val="FFFFFF"/>
                </a:solidFill>
              </a14:hiddenFill>
            </a:ext>
          </a:extLst>
        </p:spPr>
      </p:pic>
      <p:pic>
        <p:nvPicPr>
          <p:cNvPr id="5" name="Picture 10" descr="3C1A6AFF-8657-46F6-BEAB-CC7BA3FCE3D9"/>
          <p:cNvPicPr>
            <a:picLocks noChangeAspect="1" noChangeArrowheads="1"/>
          </p:cNvPicPr>
          <p:nvPr/>
        </p:nvPicPr>
        <p:blipFill>
          <a:blip r:embed="rId4"/>
          <a:srcRect/>
          <a:stretch>
            <a:fillRect/>
          </a:stretch>
        </p:blipFill>
        <p:spPr bwMode="auto">
          <a:xfrm rot="240000">
            <a:off x="6868801" y="4022362"/>
            <a:ext cx="1808474" cy="2557572"/>
          </a:xfrm>
          <a:prstGeom prst="rect">
            <a:avLst/>
          </a:prstGeom>
          <a:noFill/>
          <a:ln w="9525">
            <a:solidFill>
              <a:schemeClr val="tx1"/>
            </a:solidFill>
            <a:miter lim="800000"/>
            <a:headEnd/>
            <a:tailEnd/>
          </a:ln>
          <a:effectLst>
            <a:outerShdw blurRad="50800" dist="101600" dir="8100000" algn="tr" rotWithShape="0">
              <a:prstClr val="black">
                <a:alpha val="3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223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0" y="369740"/>
            <a:ext cx="4197350" cy="5954860"/>
          </a:xfrm>
          <a:prstGeom prst="rect">
            <a:avLst/>
          </a:prstGeom>
          <a:noFill/>
          <a:ln w="9525" algn="ctr">
            <a:solidFill>
              <a:schemeClr val="tx1"/>
            </a:solidFill>
            <a:miter lim="800000"/>
            <a:headEnd/>
            <a:tailEnd/>
          </a:ln>
          <a:effectLst>
            <a:outerShdw blurRad="50800" dist="38100" dir="8100000" sx="101000" sy="101000" algn="tr" rotWithShape="0">
              <a:prstClr val="black">
                <a:alpha val="40000"/>
              </a:prstClr>
            </a:outerShdw>
          </a:effectLst>
          <a:scene3d>
            <a:camera prst="orthographicFront">
              <a:rot lat="0" lon="0" rev="21420000"/>
            </a:camera>
            <a:lightRig rig="threePt" dir="t"/>
          </a:scene3d>
          <a:extLst>
            <a:ext uri="{909E8E84-426E-40DD-AFC4-6F175D3DCCD1}">
              <a14:hiddenFill xmlns:a14="http://schemas.microsoft.com/office/drawing/2010/main">
                <a:solidFill>
                  <a:schemeClr val="accent1"/>
                </a:solidFill>
              </a14:hiddenFill>
            </a:ext>
          </a:extLst>
        </p:spPr>
      </p:pic>
      <p:sp>
        <p:nvSpPr>
          <p:cNvPr id="64519" name="Rectangle 7"/>
          <p:cNvSpPr>
            <a:spLocks noChangeArrowheads="1"/>
          </p:cNvSpPr>
          <p:nvPr/>
        </p:nvSpPr>
        <p:spPr bwMode="auto">
          <a:xfrm>
            <a:off x="7019925" y="5949950"/>
            <a:ext cx="1873250" cy="7191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2308024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27050" y="228600"/>
            <a:ext cx="8077200" cy="769441"/>
          </a:xfrm>
        </p:spPr>
        <p:txBody>
          <a:bodyPr>
            <a:spAutoFit/>
          </a:bodyPr>
          <a:lstStyle/>
          <a:p>
            <a:r>
              <a:rPr lang="de-DE" altLang="en-US" dirty="0" smtClean="0">
                <a:solidFill>
                  <a:schemeClr val="accent2"/>
                </a:solidFill>
              </a:rPr>
              <a:t>Wachsende F&amp;E Ausgaben</a:t>
            </a:r>
            <a:endParaRPr lang="de-DE" altLang="en-US" dirty="0">
              <a:solidFill>
                <a:schemeClr val="accent2"/>
              </a:solidFill>
            </a:endParaRPr>
          </a:p>
        </p:txBody>
      </p:sp>
      <p:pic>
        <p:nvPicPr>
          <p:cNvPr id="6554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0" y="1385888"/>
            <a:ext cx="7632700" cy="471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 y="6474023"/>
            <a:ext cx="3816424" cy="276999"/>
          </a:xfrm>
          <a:prstGeom prst="rect">
            <a:avLst/>
          </a:prstGeom>
          <a:noFill/>
        </p:spPr>
        <p:txBody>
          <a:bodyPr wrap="square" rtlCol="0">
            <a:spAutoFit/>
          </a:bodyPr>
          <a:lstStyle/>
          <a:p>
            <a:r>
              <a:rPr lang="en-US" sz="1200" dirty="0" smtClean="0">
                <a:latin typeface="Calibri" panose="020F0502020204030204" pitchFamily="34" charset="0"/>
              </a:rPr>
              <a:t>WIPO: World Intellectual Property Report, 2011</a:t>
            </a:r>
            <a:endParaRPr lang="en-US" sz="1200" dirty="0">
              <a:latin typeface="Calibri" panose="020F0502020204030204" pitchFamily="34" charset="0"/>
            </a:endParaRPr>
          </a:p>
        </p:txBody>
      </p:sp>
    </p:spTree>
    <p:extLst>
      <p:ext uri="{BB962C8B-B14F-4D97-AF65-F5344CB8AC3E}">
        <p14:creationId xmlns:p14="http://schemas.microsoft.com/office/powerpoint/2010/main" val="4192108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53824" y="247471"/>
            <a:ext cx="8077200" cy="1200329"/>
          </a:xfrm>
        </p:spPr>
        <p:txBody>
          <a:bodyPr>
            <a:spAutoFit/>
          </a:bodyPr>
          <a:lstStyle/>
          <a:p>
            <a:pPr defTabSz="912813" eaLnBrk="1" hangingPunct="1"/>
            <a:r>
              <a:rPr lang="en-US" altLang="en-US" sz="3600" dirty="0" err="1" smtClean="0">
                <a:solidFill>
                  <a:schemeClr val="accent2"/>
                </a:solidFill>
                <a:latin typeface="Calibri" pitchFamily="34" charset="0"/>
              </a:rPr>
              <a:t>Wachsende</a:t>
            </a:r>
            <a:r>
              <a:rPr lang="en-US" altLang="en-US" sz="3600" dirty="0" smtClean="0">
                <a:solidFill>
                  <a:schemeClr val="accent2"/>
                </a:solidFill>
                <a:latin typeface="Calibri" pitchFamily="34" charset="0"/>
              </a:rPr>
              <a:t> </a:t>
            </a:r>
            <a:r>
              <a:rPr lang="en-US" altLang="en-US" sz="3600" dirty="0" err="1" smtClean="0">
                <a:solidFill>
                  <a:schemeClr val="accent2"/>
                </a:solidFill>
                <a:latin typeface="Calibri" pitchFamily="34" charset="0"/>
              </a:rPr>
              <a:t>Investitionen</a:t>
            </a:r>
            <a:r>
              <a:rPr lang="en-US" altLang="en-US" sz="3600" dirty="0" smtClean="0">
                <a:solidFill>
                  <a:schemeClr val="accent2"/>
                </a:solidFill>
                <a:latin typeface="Calibri" pitchFamily="34" charset="0"/>
              </a:rPr>
              <a:t> in </a:t>
            </a:r>
            <a:r>
              <a:rPr lang="en-US" altLang="en-US" sz="3600" dirty="0" err="1" smtClean="0">
                <a:solidFill>
                  <a:schemeClr val="accent2"/>
                </a:solidFill>
                <a:latin typeface="Calibri" pitchFamily="34" charset="0"/>
              </a:rPr>
              <a:t>immaterielle</a:t>
            </a:r>
            <a:r>
              <a:rPr lang="en-US" altLang="en-US" sz="3600" dirty="0" smtClean="0">
                <a:solidFill>
                  <a:schemeClr val="accent2"/>
                </a:solidFill>
                <a:latin typeface="Calibri" pitchFamily="34" charset="0"/>
              </a:rPr>
              <a:t> </a:t>
            </a:r>
            <a:r>
              <a:rPr lang="en-US" altLang="en-US" sz="3600" dirty="0" err="1" smtClean="0">
                <a:solidFill>
                  <a:schemeClr val="accent2"/>
                </a:solidFill>
                <a:latin typeface="Calibri" pitchFamily="34" charset="0"/>
              </a:rPr>
              <a:t>Wirtschaftsgüter</a:t>
            </a:r>
            <a:endParaRPr lang="en-US" altLang="en-US" sz="3600" dirty="0" smtClean="0">
              <a:solidFill>
                <a:schemeClr val="accent2"/>
              </a:solidFill>
              <a:latin typeface="Calibri"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9" y="1597969"/>
            <a:ext cx="8031009" cy="3888431"/>
          </a:xfrm>
          <a:prstGeom prst="rect">
            <a:avLst/>
          </a:prstGeom>
        </p:spPr>
      </p:pic>
      <p:sp>
        <p:nvSpPr>
          <p:cNvPr id="6" name="TextBox 5"/>
          <p:cNvSpPr txBox="1"/>
          <p:nvPr/>
        </p:nvSpPr>
        <p:spPr>
          <a:xfrm>
            <a:off x="76200" y="6474023"/>
            <a:ext cx="3816424" cy="276999"/>
          </a:xfrm>
          <a:prstGeom prst="rect">
            <a:avLst/>
          </a:prstGeom>
          <a:noFill/>
        </p:spPr>
        <p:txBody>
          <a:bodyPr wrap="square" rtlCol="0">
            <a:spAutoFit/>
          </a:bodyPr>
          <a:lstStyle/>
          <a:p>
            <a:r>
              <a:rPr lang="en-US" sz="1200" dirty="0" smtClean="0">
                <a:latin typeface="Calibri" panose="020F0502020204030204" pitchFamily="34" charset="0"/>
              </a:rPr>
              <a:t>WIPO: World Intellectual Property Report, 2011</a:t>
            </a:r>
            <a:endParaRPr lang="en-US" sz="1200" dirty="0">
              <a:latin typeface="Calibri" panose="020F0502020204030204" pitchFamily="34" charset="0"/>
            </a:endParaRPr>
          </a:p>
        </p:txBody>
      </p:sp>
    </p:spTree>
    <p:extLst>
      <p:ext uri="{BB962C8B-B14F-4D97-AF65-F5344CB8AC3E}">
        <p14:creationId xmlns:p14="http://schemas.microsoft.com/office/powerpoint/2010/main" val="755288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527050" y="73651"/>
            <a:ext cx="8077200" cy="1446550"/>
          </a:xfrm>
        </p:spPr>
        <p:txBody>
          <a:bodyPr>
            <a:spAutoFit/>
          </a:bodyPr>
          <a:lstStyle/>
          <a:p>
            <a:r>
              <a:rPr lang="de-DE" altLang="en-US" dirty="0" smtClean="0">
                <a:solidFill>
                  <a:schemeClr val="accent2"/>
                </a:solidFill>
              </a:rPr>
              <a:t>Internationalisierung von Forschung und Innovation</a:t>
            </a:r>
            <a:endParaRPr lang="de-DE" altLang="en-US" dirty="0">
              <a:solidFill>
                <a:schemeClr val="accent2"/>
              </a:solidFill>
            </a:endParaRPr>
          </a:p>
        </p:txBody>
      </p:sp>
      <p:pic>
        <p:nvPicPr>
          <p:cNvPr id="6964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644650"/>
            <a:ext cx="4824412" cy="445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 y="6474023"/>
            <a:ext cx="3816424" cy="276999"/>
          </a:xfrm>
          <a:prstGeom prst="rect">
            <a:avLst/>
          </a:prstGeom>
          <a:noFill/>
        </p:spPr>
        <p:txBody>
          <a:bodyPr wrap="square" rtlCol="0">
            <a:spAutoFit/>
          </a:bodyPr>
          <a:lstStyle/>
          <a:p>
            <a:r>
              <a:rPr lang="en-US" sz="1200" dirty="0" smtClean="0">
                <a:latin typeface="Calibri" panose="020F0502020204030204" pitchFamily="34" charset="0"/>
              </a:rPr>
              <a:t>WIPO: World Intellectual Property Report, 2011</a:t>
            </a:r>
            <a:endParaRPr lang="en-US" sz="1200" dirty="0">
              <a:latin typeface="Calibri" panose="020F0502020204030204" pitchFamily="34" charset="0"/>
            </a:endParaRPr>
          </a:p>
        </p:txBody>
      </p:sp>
    </p:spTree>
    <p:extLst>
      <p:ext uri="{BB962C8B-B14F-4D97-AF65-F5344CB8AC3E}">
        <p14:creationId xmlns:p14="http://schemas.microsoft.com/office/powerpoint/2010/main" val="3985269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527050" y="153650"/>
            <a:ext cx="8077200" cy="1446550"/>
          </a:xfrm>
        </p:spPr>
        <p:txBody>
          <a:bodyPr>
            <a:spAutoFit/>
          </a:bodyPr>
          <a:lstStyle/>
          <a:p>
            <a:r>
              <a:rPr lang="de-DE" altLang="en-US" dirty="0" smtClean="0">
                <a:solidFill>
                  <a:schemeClr val="accent2"/>
                </a:solidFill>
              </a:rPr>
              <a:t>Wachsende Nachfrage nach Patenten</a:t>
            </a:r>
            <a:endParaRPr lang="de-DE" altLang="en-US" dirty="0">
              <a:solidFill>
                <a:schemeClr val="accent2"/>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2121836"/>
            <a:ext cx="8932030" cy="3135964"/>
          </a:xfrm>
          <a:prstGeom prst="rect">
            <a:avLst/>
          </a:prstGeom>
        </p:spPr>
      </p:pic>
      <p:sp>
        <p:nvSpPr>
          <p:cNvPr id="7" name="TextBox 6"/>
          <p:cNvSpPr txBox="1"/>
          <p:nvPr/>
        </p:nvSpPr>
        <p:spPr>
          <a:xfrm>
            <a:off x="76200" y="6474023"/>
            <a:ext cx="3816424" cy="276999"/>
          </a:xfrm>
          <a:prstGeom prst="rect">
            <a:avLst/>
          </a:prstGeom>
          <a:noFill/>
        </p:spPr>
        <p:txBody>
          <a:bodyPr wrap="square" rtlCol="0">
            <a:spAutoFit/>
          </a:bodyPr>
          <a:lstStyle/>
          <a:p>
            <a:r>
              <a:rPr lang="en-US" sz="1200" dirty="0" smtClean="0">
                <a:latin typeface="Calibri" panose="020F0502020204030204" pitchFamily="34" charset="0"/>
              </a:rPr>
              <a:t>WIPO: World Intellectual Property Report, 2011</a:t>
            </a:r>
            <a:endParaRPr lang="en-US" sz="1200" dirty="0">
              <a:latin typeface="Calibri" panose="020F0502020204030204" pitchFamily="34" charset="0"/>
            </a:endParaRPr>
          </a:p>
        </p:txBody>
      </p:sp>
    </p:spTree>
    <p:extLst>
      <p:ext uri="{BB962C8B-B14F-4D97-AF65-F5344CB8AC3E}">
        <p14:creationId xmlns:p14="http://schemas.microsoft.com/office/powerpoint/2010/main" val="2344094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527050" y="94288"/>
            <a:ext cx="8077200" cy="1446550"/>
          </a:xfrm>
        </p:spPr>
        <p:txBody>
          <a:bodyPr>
            <a:spAutoFit/>
          </a:bodyPr>
          <a:lstStyle/>
          <a:p>
            <a:r>
              <a:rPr lang="en-US" altLang="en-US" dirty="0" err="1" smtClean="0">
                <a:solidFill>
                  <a:schemeClr val="accent2"/>
                </a:solidFill>
              </a:rPr>
              <a:t>Mehr</a:t>
            </a:r>
            <a:r>
              <a:rPr lang="en-US" altLang="en-US" dirty="0" smtClean="0">
                <a:solidFill>
                  <a:schemeClr val="accent2"/>
                </a:solidFill>
              </a:rPr>
              <a:t> </a:t>
            </a:r>
            <a:r>
              <a:rPr lang="en-US" altLang="en-US" dirty="0" err="1" smtClean="0">
                <a:solidFill>
                  <a:schemeClr val="accent2"/>
                </a:solidFill>
              </a:rPr>
              <a:t>Erfindungen</a:t>
            </a:r>
            <a:r>
              <a:rPr lang="en-US" altLang="en-US" dirty="0" smtClean="0">
                <a:solidFill>
                  <a:schemeClr val="accent2"/>
                </a:solidFill>
              </a:rPr>
              <a:t> und </a:t>
            </a:r>
            <a:r>
              <a:rPr lang="en-US" altLang="en-US" dirty="0" err="1" smtClean="0">
                <a:solidFill>
                  <a:schemeClr val="accent2"/>
                </a:solidFill>
              </a:rPr>
              <a:t>zunehmende</a:t>
            </a:r>
            <a:r>
              <a:rPr lang="en-US" altLang="en-US" dirty="0" smtClean="0">
                <a:solidFill>
                  <a:schemeClr val="accent2"/>
                </a:solidFill>
              </a:rPr>
              <a:t> </a:t>
            </a:r>
            <a:r>
              <a:rPr lang="en-US" altLang="en-US" dirty="0" err="1" smtClean="0">
                <a:solidFill>
                  <a:schemeClr val="accent2"/>
                </a:solidFill>
              </a:rPr>
              <a:t>Internationalisierung</a:t>
            </a:r>
            <a:endParaRPr lang="en-US" altLang="en-US" dirty="0">
              <a:solidFill>
                <a:schemeClr val="accent2"/>
              </a:solidFill>
            </a:endParaRPr>
          </a:p>
        </p:txBody>
      </p:sp>
      <p:pic>
        <p:nvPicPr>
          <p:cNvPr id="716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700" y="1797050"/>
            <a:ext cx="5473700" cy="422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 y="6474023"/>
            <a:ext cx="3816424" cy="276999"/>
          </a:xfrm>
          <a:prstGeom prst="rect">
            <a:avLst/>
          </a:prstGeom>
          <a:noFill/>
        </p:spPr>
        <p:txBody>
          <a:bodyPr wrap="square" rtlCol="0">
            <a:spAutoFit/>
          </a:bodyPr>
          <a:lstStyle/>
          <a:p>
            <a:r>
              <a:rPr lang="en-US" sz="1200" dirty="0" smtClean="0">
                <a:latin typeface="Calibri" panose="020F0502020204030204" pitchFamily="34" charset="0"/>
              </a:rPr>
              <a:t>WIPO: World Intellectual Property Report, 2011</a:t>
            </a:r>
            <a:endParaRPr lang="en-US" sz="1200" dirty="0">
              <a:latin typeface="Calibri" panose="020F0502020204030204" pitchFamily="34" charset="0"/>
            </a:endParaRPr>
          </a:p>
        </p:txBody>
      </p:sp>
    </p:spTree>
    <p:extLst>
      <p:ext uri="{BB962C8B-B14F-4D97-AF65-F5344CB8AC3E}">
        <p14:creationId xmlns:p14="http://schemas.microsoft.com/office/powerpoint/2010/main" val="705782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539750" y="146676"/>
            <a:ext cx="8221663" cy="1446550"/>
          </a:xfrm>
        </p:spPr>
        <p:txBody>
          <a:bodyPr>
            <a:spAutoFit/>
          </a:bodyPr>
          <a:lstStyle/>
          <a:p>
            <a:r>
              <a:rPr lang="de-DE" altLang="en-US" dirty="0" smtClean="0">
                <a:solidFill>
                  <a:schemeClr val="accent2"/>
                </a:solidFill>
              </a:rPr>
              <a:t>Komplexe Technologien </a:t>
            </a:r>
            <a:r>
              <a:rPr lang="de-DE" altLang="en-US" dirty="0" smtClean="0">
                <a:solidFill>
                  <a:schemeClr val="accent2"/>
                </a:solidFill>
              </a:rPr>
              <a:t>erfahren </a:t>
            </a:r>
            <a:r>
              <a:rPr lang="de-DE" altLang="en-US" dirty="0" smtClean="0">
                <a:solidFill>
                  <a:schemeClr val="accent2"/>
                </a:solidFill>
              </a:rPr>
              <a:t>schnelleres Patentwachstum</a:t>
            </a:r>
            <a:endParaRPr lang="de-DE" altLang="en-US" dirty="0">
              <a:solidFill>
                <a:schemeClr val="accent2"/>
              </a:solidFill>
            </a:endParaRPr>
          </a:p>
        </p:txBody>
      </p:sp>
      <p:pic>
        <p:nvPicPr>
          <p:cNvPr id="7680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635125"/>
            <a:ext cx="4968875" cy="461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 y="6474023"/>
            <a:ext cx="3816424" cy="276999"/>
          </a:xfrm>
          <a:prstGeom prst="rect">
            <a:avLst/>
          </a:prstGeom>
          <a:noFill/>
        </p:spPr>
        <p:txBody>
          <a:bodyPr wrap="square" rtlCol="0">
            <a:spAutoFit/>
          </a:bodyPr>
          <a:lstStyle/>
          <a:p>
            <a:r>
              <a:rPr lang="en-US" sz="1200" dirty="0" smtClean="0">
                <a:latin typeface="Calibri" panose="020F0502020204030204" pitchFamily="34" charset="0"/>
              </a:rPr>
              <a:t>WIPO: World Intellectual Property Report, 2011</a:t>
            </a:r>
            <a:endParaRPr lang="en-US" sz="1200" dirty="0">
              <a:latin typeface="Calibri" panose="020F0502020204030204" pitchFamily="34" charset="0"/>
            </a:endParaRPr>
          </a:p>
        </p:txBody>
      </p:sp>
    </p:spTree>
    <p:extLst>
      <p:ext uri="{BB962C8B-B14F-4D97-AF65-F5344CB8AC3E}">
        <p14:creationId xmlns:p14="http://schemas.microsoft.com/office/powerpoint/2010/main" val="152488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3C1A6AFF-8657-46F6-BEAB-CC7BA3FCE3D9"/>
          <p:cNvPicPr>
            <a:picLocks noChangeAspect="1" noChangeArrowheads="1"/>
          </p:cNvPicPr>
          <p:nvPr/>
        </p:nvPicPr>
        <p:blipFill>
          <a:blip r:embed="rId3"/>
          <a:srcRect/>
          <a:stretch>
            <a:fillRect/>
          </a:stretch>
        </p:blipFill>
        <p:spPr bwMode="auto">
          <a:xfrm rot="240000">
            <a:off x="2556245" y="644525"/>
            <a:ext cx="3886200" cy="5495925"/>
          </a:xfrm>
          <a:prstGeom prst="rect">
            <a:avLst/>
          </a:prstGeom>
          <a:noFill/>
          <a:ln w="9525">
            <a:solidFill>
              <a:schemeClr val="tx1"/>
            </a:solidFill>
            <a:miter lim="800000"/>
            <a:headEnd/>
            <a:tailEnd/>
          </a:ln>
          <a:effectLst>
            <a:outerShdw blurRad="50800" dist="101600" dir="8100000" algn="tr" rotWithShape="0">
              <a:prstClr val="black">
                <a:alpha val="3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661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27050" y="376863"/>
            <a:ext cx="8077200" cy="1446550"/>
          </a:xfrm>
        </p:spPr>
        <p:txBody>
          <a:bodyPr>
            <a:spAutoFit/>
          </a:bodyPr>
          <a:lstStyle/>
          <a:p>
            <a:pPr defTabSz="912813" eaLnBrk="1" hangingPunct="1"/>
            <a:r>
              <a:rPr lang="de-DE" altLang="en-US" dirty="0" smtClean="0">
                <a:solidFill>
                  <a:schemeClr val="accent2"/>
                </a:solidFill>
                <a:latin typeface="Calibri" pitchFamily="34" charset="0"/>
              </a:rPr>
              <a:t>Markenbildung im Zeitalter der Globalisierung</a:t>
            </a:r>
            <a:endParaRPr lang="de-DE" altLang="en-US" dirty="0" smtClean="0">
              <a:solidFill>
                <a:schemeClr val="accent2"/>
              </a:solidFill>
              <a:latin typeface="Calibri" pitchFamily="34" charset="0"/>
            </a:endParaRPr>
          </a:p>
        </p:txBody>
      </p:sp>
      <p:sp>
        <p:nvSpPr>
          <p:cNvPr id="6147" name="Rectangle 3"/>
          <p:cNvSpPr>
            <a:spLocks noGrp="1" noChangeArrowheads="1"/>
          </p:cNvSpPr>
          <p:nvPr>
            <p:ph type="body" idx="1"/>
          </p:nvPr>
        </p:nvSpPr>
        <p:spPr>
          <a:xfrm>
            <a:off x="457200" y="2095500"/>
            <a:ext cx="8229600" cy="3781425"/>
          </a:xfrm>
        </p:spPr>
        <p:txBody>
          <a:bodyPr>
            <a:normAutofit fontScale="92500" lnSpcReduction="10000"/>
          </a:bodyPr>
          <a:lstStyle/>
          <a:p>
            <a:pPr defTabSz="912813" eaLnBrk="1" hangingPunct="1">
              <a:lnSpc>
                <a:spcPct val="90000"/>
              </a:lnSpc>
              <a:spcAft>
                <a:spcPct val="30000"/>
              </a:spcAft>
            </a:pPr>
            <a:r>
              <a:rPr lang="de-DE" altLang="en-US" dirty="0" smtClean="0">
                <a:latin typeface="Calibri" pitchFamily="34" charset="0"/>
              </a:rPr>
              <a:t>Marken überqueren leichter nationale Grenzen</a:t>
            </a:r>
          </a:p>
          <a:p>
            <a:pPr defTabSz="912813" eaLnBrk="1" hangingPunct="1">
              <a:lnSpc>
                <a:spcPct val="90000"/>
              </a:lnSpc>
              <a:spcAft>
                <a:spcPct val="30000"/>
              </a:spcAft>
            </a:pPr>
            <a:r>
              <a:rPr lang="de-DE" altLang="en-US" dirty="0" smtClean="0">
                <a:latin typeface="Calibri" pitchFamily="34" charset="0"/>
              </a:rPr>
              <a:t>Firmen sorgen für eine weitgefasste „Markenerfahrung”; die Wahrnehmung von Marken geht über Produktqualität hinaus.</a:t>
            </a:r>
          </a:p>
          <a:p>
            <a:pPr defTabSz="912813" eaLnBrk="1" hangingPunct="1">
              <a:lnSpc>
                <a:spcPct val="90000"/>
              </a:lnSpc>
              <a:spcAft>
                <a:spcPct val="30000"/>
              </a:spcAft>
            </a:pPr>
            <a:r>
              <a:rPr lang="de-DE" altLang="en-US" dirty="0" smtClean="0">
                <a:latin typeface="Calibri" pitchFamily="34" charset="0"/>
              </a:rPr>
              <a:t>Marken werden durch eine wachsende Anzahl an Kanälen kommuniziert</a:t>
            </a:r>
          </a:p>
          <a:p>
            <a:pPr defTabSz="912813" eaLnBrk="1" hangingPunct="1">
              <a:lnSpc>
                <a:spcPct val="90000"/>
              </a:lnSpc>
              <a:spcAft>
                <a:spcPct val="30000"/>
              </a:spcAft>
            </a:pPr>
            <a:r>
              <a:rPr lang="de-DE" altLang="en-US" dirty="0" smtClean="0">
                <a:latin typeface="Calibri" pitchFamily="34" charset="0"/>
              </a:rPr>
              <a:t>Markenbildung ist nicht mehr das Monopol von Unternehmen</a:t>
            </a:r>
            <a:endParaRPr lang="de-DE" altLang="en-US" dirty="0" smtClean="0">
              <a:latin typeface="Calibri" pitchFamily="34" charset="0"/>
            </a:endParaRPr>
          </a:p>
        </p:txBody>
      </p:sp>
    </p:spTree>
    <p:extLst>
      <p:ext uri="{BB962C8B-B14F-4D97-AF65-F5344CB8AC3E}">
        <p14:creationId xmlns:p14="http://schemas.microsoft.com/office/powerpoint/2010/main" val="441221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9750" y="340768"/>
            <a:ext cx="8077200" cy="769441"/>
          </a:xfrm>
        </p:spPr>
        <p:txBody>
          <a:bodyPr>
            <a:spAutoFit/>
          </a:bodyPr>
          <a:lstStyle/>
          <a:p>
            <a:r>
              <a:rPr lang="en-US" altLang="en-US" dirty="0" err="1" smtClean="0">
                <a:solidFill>
                  <a:schemeClr val="accent2"/>
                </a:solidFill>
              </a:rPr>
              <a:t>Organisation</a:t>
            </a:r>
            <a:endParaRPr lang="en-US" altLang="en-US" dirty="0">
              <a:solidFill>
                <a:schemeClr val="accent2"/>
              </a:solidFill>
            </a:endParaRPr>
          </a:p>
        </p:txBody>
      </p:sp>
      <p:sp>
        <p:nvSpPr>
          <p:cNvPr id="33795" name="Text Box 3"/>
          <p:cNvSpPr txBox="1">
            <a:spLocks noChangeArrowheads="1"/>
          </p:cNvSpPr>
          <p:nvPr/>
        </p:nvSpPr>
        <p:spPr bwMode="auto">
          <a:xfrm>
            <a:off x="2193925" y="1841500"/>
            <a:ext cx="4737100"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0"/>
              </a:spcBef>
            </a:pPr>
            <a:r>
              <a:rPr lang="en-US" altLang="en-US">
                <a:latin typeface="Charcoal" charset="0"/>
              </a:rPr>
              <a:t>Economics and Statistics Division</a:t>
            </a:r>
          </a:p>
          <a:p>
            <a:pPr algn="ctr" eaLnBrk="0" hangingPunct="0">
              <a:spcBef>
                <a:spcPct val="0"/>
              </a:spcBef>
            </a:pPr>
            <a:r>
              <a:rPr lang="en-US" altLang="en-US" i="1">
                <a:latin typeface="Charcoal" charset="0"/>
              </a:rPr>
              <a:t>WIPO Chief Economist</a:t>
            </a:r>
          </a:p>
        </p:txBody>
      </p:sp>
      <p:sp>
        <p:nvSpPr>
          <p:cNvPr id="33796" name="Text Box 4"/>
          <p:cNvSpPr txBox="1">
            <a:spLocks noChangeArrowheads="1"/>
          </p:cNvSpPr>
          <p:nvPr/>
        </p:nvSpPr>
        <p:spPr bwMode="auto">
          <a:xfrm>
            <a:off x="831850" y="4186238"/>
            <a:ext cx="1868488"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0"/>
              </a:spcBef>
            </a:pPr>
            <a:r>
              <a:rPr lang="en-US" altLang="en-US">
                <a:latin typeface="Charcoal" charset="0"/>
              </a:rPr>
              <a:t>IP Statistics </a:t>
            </a:r>
            <a:br>
              <a:rPr lang="en-US" altLang="en-US">
                <a:latin typeface="Charcoal" charset="0"/>
              </a:rPr>
            </a:br>
            <a:r>
              <a:rPr lang="en-US" altLang="en-US">
                <a:latin typeface="Charcoal" charset="0"/>
              </a:rPr>
              <a:t>Section</a:t>
            </a:r>
          </a:p>
        </p:txBody>
      </p:sp>
      <p:sp>
        <p:nvSpPr>
          <p:cNvPr id="33797" name="Text Box 5"/>
          <p:cNvSpPr txBox="1">
            <a:spLocks noChangeArrowheads="1"/>
          </p:cNvSpPr>
          <p:nvPr/>
        </p:nvSpPr>
        <p:spPr bwMode="auto">
          <a:xfrm>
            <a:off x="6613525" y="4186238"/>
            <a:ext cx="1770063"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0"/>
              </a:spcBef>
            </a:pPr>
            <a:r>
              <a:rPr lang="en-US" altLang="en-US">
                <a:latin typeface="Charcoal" charset="0"/>
              </a:rPr>
              <a:t>Economics </a:t>
            </a:r>
            <a:br>
              <a:rPr lang="en-US" altLang="en-US">
                <a:latin typeface="Charcoal" charset="0"/>
              </a:rPr>
            </a:br>
            <a:r>
              <a:rPr lang="en-US" altLang="en-US">
                <a:latin typeface="Charcoal" charset="0"/>
              </a:rPr>
              <a:t>Section</a:t>
            </a:r>
          </a:p>
        </p:txBody>
      </p:sp>
      <p:sp>
        <p:nvSpPr>
          <p:cNvPr id="33798" name="Line 6"/>
          <p:cNvSpPr>
            <a:spLocks noChangeShapeType="1"/>
          </p:cNvSpPr>
          <p:nvPr/>
        </p:nvSpPr>
        <p:spPr bwMode="auto">
          <a:xfrm>
            <a:off x="5653088" y="2673350"/>
            <a:ext cx="1727200" cy="144145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9" name="Line 7"/>
          <p:cNvSpPr>
            <a:spLocks noChangeShapeType="1"/>
          </p:cNvSpPr>
          <p:nvPr/>
        </p:nvSpPr>
        <p:spPr bwMode="auto">
          <a:xfrm flipH="1">
            <a:off x="1547813" y="2673350"/>
            <a:ext cx="1944687" cy="144145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0" name="Text Box 8"/>
          <p:cNvSpPr txBox="1">
            <a:spLocks noChangeArrowheads="1"/>
          </p:cNvSpPr>
          <p:nvPr/>
        </p:nvSpPr>
        <p:spPr bwMode="auto">
          <a:xfrm>
            <a:off x="3276600" y="4195763"/>
            <a:ext cx="2805113"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0"/>
              </a:spcBef>
            </a:pPr>
            <a:r>
              <a:rPr lang="en-US" altLang="en-US">
                <a:latin typeface="Charcoal" charset="0"/>
              </a:rPr>
              <a:t>Data Development </a:t>
            </a:r>
            <a:br>
              <a:rPr lang="en-US" altLang="en-US">
                <a:latin typeface="Charcoal" charset="0"/>
              </a:rPr>
            </a:br>
            <a:r>
              <a:rPr lang="en-US" altLang="en-US">
                <a:latin typeface="Charcoal" charset="0"/>
              </a:rPr>
              <a:t>Section</a:t>
            </a:r>
          </a:p>
        </p:txBody>
      </p:sp>
      <p:sp>
        <p:nvSpPr>
          <p:cNvPr id="33801" name="Line 9"/>
          <p:cNvSpPr>
            <a:spLocks noChangeShapeType="1"/>
          </p:cNvSpPr>
          <p:nvPr/>
        </p:nvSpPr>
        <p:spPr bwMode="auto">
          <a:xfrm flipH="1">
            <a:off x="4572000" y="2665413"/>
            <a:ext cx="0" cy="1484312"/>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60079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1775" y="350966"/>
            <a:ext cx="8759825" cy="677108"/>
          </a:xfrm>
        </p:spPr>
        <p:txBody>
          <a:bodyPr wrap="square">
            <a:spAutoFit/>
          </a:bodyPr>
          <a:lstStyle/>
          <a:p>
            <a:pPr defTabSz="912813" eaLnBrk="1" hangingPunct="1"/>
            <a:r>
              <a:rPr lang="en-US" altLang="en-US" sz="3800" dirty="0" err="1" smtClean="0">
                <a:solidFill>
                  <a:schemeClr val="accent2"/>
                </a:solidFill>
                <a:latin typeface="Calibri" pitchFamily="34" charset="0"/>
              </a:rPr>
              <a:t>Weltweite</a:t>
            </a:r>
            <a:r>
              <a:rPr lang="en-US" altLang="en-US" sz="3800" dirty="0" smtClean="0">
                <a:solidFill>
                  <a:schemeClr val="accent2"/>
                </a:solidFill>
                <a:latin typeface="Calibri" pitchFamily="34" charset="0"/>
              </a:rPr>
              <a:t> </a:t>
            </a:r>
            <a:r>
              <a:rPr lang="en-US" altLang="en-US" sz="3800" dirty="0" err="1" smtClean="0">
                <a:solidFill>
                  <a:schemeClr val="accent2"/>
                </a:solidFill>
                <a:latin typeface="Calibri" pitchFamily="34" charset="0"/>
              </a:rPr>
              <a:t>Markeninvestitionen</a:t>
            </a:r>
            <a:endParaRPr lang="en-US" altLang="en-US" sz="3800" dirty="0" smtClean="0">
              <a:solidFill>
                <a:schemeClr val="accent2"/>
              </a:solidFill>
              <a:latin typeface="Calibri" pitchFamily="34" charset="0"/>
            </a:endParaRPr>
          </a:p>
        </p:txBody>
      </p:sp>
      <p:pic>
        <p:nvPicPr>
          <p:cNvPr id="8196" name="Picture 8" descr="D:\Users\Fink\AppData\Local\Microsoft\Windows\Temporary Internet Files\Content.Outlook\9UDQGEJ1\fig1 6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9" y="1608761"/>
            <a:ext cx="5865812" cy="471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68325" y="1414462"/>
            <a:ext cx="4585166" cy="338554"/>
          </a:xfrm>
          <a:prstGeom prst="rect">
            <a:avLst/>
          </a:prstGeom>
          <a:noFill/>
        </p:spPr>
        <p:txBody>
          <a:bodyPr wrap="none">
            <a:spAutoFit/>
          </a:bodyPr>
          <a:lstStyle/>
          <a:p>
            <a:pPr>
              <a:defRPr/>
            </a:pPr>
            <a:r>
              <a:rPr lang="en-US" sz="1600" dirty="0" err="1" smtClean="0">
                <a:latin typeface="+mj-lt"/>
                <a:cs typeface="Arial" charset="0"/>
              </a:rPr>
              <a:t>Markeninvestitionen</a:t>
            </a:r>
            <a:r>
              <a:rPr lang="en-US" sz="1600" dirty="0" smtClean="0">
                <a:latin typeface="+mj-lt"/>
                <a:cs typeface="Arial" charset="0"/>
              </a:rPr>
              <a:t>, </a:t>
            </a:r>
            <a:r>
              <a:rPr lang="en-US" sz="1600" dirty="0" err="1" smtClean="0">
                <a:latin typeface="+mj-lt"/>
                <a:cs typeface="Arial" charset="0"/>
              </a:rPr>
              <a:t>Prozentsatz</a:t>
            </a:r>
            <a:r>
              <a:rPr lang="en-US" sz="1600" dirty="0" smtClean="0">
                <a:latin typeface="+mj-lt"/>
                <a:cs typeface="Arial" charset="0"/>
              </a:rPr>
              <a:t> des BIP, </a:t>
            </a:r>
            <a:r>
              <a:rPr lang="en-US" sz="1600" dirty="0">
                <a:latin typeface="+mj-lt"/>
                <a:cs typeface="Arial" charset="0"/>
              </a:rPr>
              <a:t>1988-2011</a:t>
            </a:r>
          </a:p>
        </p:txBody>
      </p:sp>
      <p:sp>
        <p:nvSpPr>
          <p:cNvPr id="7" name="TextBox 6"/>
          <p:cNvSpPr txBox="1"/>
          <p:nvPr/>
        </p:nvSpPr>
        <p:spPr>
          <a:xfrm>
            <a:off x="76200" y="6504801"/>
            <a:ext cx="3816424" cy="276999"/>
          </a:xfrm>
          <a:prstGeom prst="rect">
            <a:avLst/>
          </a:prstGeom>
          <a:noFill/>
        </p:spPr>
        <p:txBody>
          <a:bodyPr wrap="square" rtlCol="0">
            <a:spAutoFit/>
          </a:bodyPr>
          <a:lstStyle/>
          <a:p>
            <a:r>
              <a:rPr lang="en-US" sz="1200" dirty="0" smtClean="0">
                <a:latin typeface="Calibri" panose="020F0502020204030204" pitchFamily="34" charset="0"/>
              </a:rPr>
              <a:t>WIPO: World Intellectual Property Report, 2013</a:t>
            </a:r>
          </a:p>
        </p:txBody>
      </p:sp>
    </p:spTree>
    <p:extLst>
      <p:ext uri="{BB962C8B-B14F-4D97-AF65-F5344CB8AC3E}">
        <p14:creationId xmlns:p14="http://schemas.microsoft.com/office/powerpoint/2010/main" val="3273270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27050" y="412205"/>
            <a:ext cx="8077200" cy="769441"/>
          </a:xfrm>
        </p:spPr>
        <p:txBody>
          <a:bodyPr>
            <a:spAutoFit/>
          </a:bodyPr>
          <a:lstStyle/>
          <a:p>
            <a:pPr defTabSz="912813" eaLnBrk="1" hangingPunct="1"/>
            <a:r>
              <a:rPr lang="en-US" altLang="en-US" dirty="0" err="1" smtClean="0">
                <a:solidFill>
                  <a:schemeClr val="accent2"/>
                </a:solidFill>
                <a:latin typeface="Calibri" pitchFamily="34" charset="0"/>
              </a:rPr>
              <a:t>Bessere</a:t>
            </a:r>
            <a:r>
              <a:rPr lang="en-US" altLang="en-US" dirty="0" smtClean="0">
                <a:solidFill>
                  <a:schemeClr val="accent2"/>
                </a:solidFill>
                <a:latin typeface="Calibri" pitchFamily="34" charset="0"/>
              </a:rPr>
              <a:t> </a:t>
            </a:r>
            <a:r>
              <a:rPr lang="en-US" altLang="en-US" dirty="0" err="1" smtClean="0">
                <a:solidFill>
                  <a:schemeClr val="accent2"/>
                </a:solidFill>
                <a:latin typeface="Calibri" pitchFamily="34" charset="0"/>
              </a:rPr>
              <a:t>Schätzung</a:t>
            </a:r>
            <a:r>
              <a:rPr lang="en-US" altLang="en-US" dirty="0" smtClean="0">
                <a:solidFill>
                  <a:schemeClr val="accent2"/>
                </a:solidFill>
                <a:latin typeface="Calibri" pitchFamily="34" charset="0"/>
              </a:rPr>
              <a:t> </a:t>
            </a:r>
            <a:r>
              <a:rPr lang="en-US" altLang="en-US" dirty="0" err="1" smtClean="0">
                <a:solidFill>
                  <a:schemeClr val="accent2"/>
                </a:solidFill>
                <a:latin typeface="Calibri" pitchFamily="34" charset="0"/>
              </a:rPr>
              <a:t>für</a:t>
            </a:r>
            <a:r>
              <a:rPr lang="en-US" altLang="en-US" dirty="0" smtClean="0">
                <a:solidFill>
                  <a:schemeClr val="accent2"/>
                </a:solidFill>
                <a:latin typeface="Calibri" pitchFamily="34" charset="0"/>
              </a:rPr>
              <a:t> die USA</a:t>
            </a:r>
          </a:p>
        </p:txBody>
      </p:sp>
      <p:pic>
        <p:nvPicPr>
          <p:cNvPr id="9220" name="Picture 2" descr="D:\Users\Fink\AppData\Local\Microsoft\Windows\Temporary Internet Files\Content.Outlook\9UDQGEJ1\fig1 7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84313"/>
            <a:ext cx="5905500" cy="469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68325" y="1292625"/>
            <a:ext cx="5492081" cy="338554"/>
          </a:xfrm>
          <a:prstGeom prst="rect">
            <a:avLst/>
          </a:prstGeom>
          <a:noFill/>
        </p:spPr>
        <p:txBody>
          <a:bodyPr wrap="none">
            <a:spAutoFit/>
          </a:bodyPr>
          <a:lstStyle/>
          <a:p>
            <a:pPr>
              <a:defRPr/>
            </a:pPr>
            <a:r>
              <a:rPr lang="en-US" sz="1600" dirty="0" err="1" smtClean="0">
                <a:latin typeface="+mj-lt"/>
                <a:cs typeface="Arial" charset="0"/>
              </a:rPr>
              <a:t>Markeninvestitionen</a:t>
            </a:r>
            <a:r>
              <a:rPr lang="en-US" sz="1600" dirty="0" smtClean="0">
                <a:latin typeface="+mj-lt"/>
                <a:cs typeface="Arial" charset="0"/>
              </a:rPr>
              <a:t> </a:t>
            </a:r>
            <a:r>
              <a:rPr lang="en-US" sz="1600" dirty="0" smtClean="0">
                <a:latin typeface="+mj-lt"/>
                <a:cs typeface="Arial" charset="0"/>
              </a:rPr>
              <a:t>in den USA, </a:t>
            </a:r>
            <a:r>
              <a:rPr lang="en-US" sz="1600" dirty="0" err="1" smtClean="0">
                <a:latin typeface="+mj-lt"/>
                <a:cs typeface="Arial" charset="0"/>
              </a:rPr>
              <a:t>Prozentsatz</a:t>
            </a:r>
            <a:r>
              <a:rPr lang="en-US" sz="1600" dirty="0" smtClean="0">
                <a:latin typeface="+mj-lt"/>
                <a:cs typeface="Arial" charset="0"/>
              </a:rPr>
              <a:t> des BIP, </a:t>
            </a:r>
            <a:r>
              <a:rPr lang="en-US" sz="1600" dirty="0">
                <a:latin typeface="+mj-lt"/>
                <a:cs typeface="Arial" charset="0"/>
              </a:rPr>
              <a:t>1987-2011</a:t>
            </a:r>
          </a:p>
        </p:txBody>
      </p:sp>
      <p:sp>
        <p:nvSpPr>
          <p:cNvPr id="2" name="TextBox 1"/>
          <p:cNvSpPr txBox="1">
            <a:spLocks noChangeArrowheads="1"/>
          </p:cNvSpPr>
          <p:nvPr/>
        </p:nvSpPr>
        <p:spPr bwMode="auto">
          <a:xfrm>
            <a:off x="2771775" y="3644900"/>
            <a:ext cx="2160588" cy="1631216"/>
          </a:xfrm>
          <a:prstGeom prst="rect">
            <a:avLst/>
          </a:prstGeom>
          <a:solidFill>
            <a:schemeClr val="bg1"/>
          </a:solidFill>
          <a:ln w="9525">
            <a:solidFill>
              <a:srgbClr val="CB0101"/>
            </a:solidFill>
            <a:miter lim="800000"/>
            <a:headEnd/>
            <a:tailEnd/>
          </a:ln>
        </p:spPr>
        <p:txBody>
          <a:bodyPr>
            <a:spAutoFit/>
          </a:bodyPr>
          <a:lstStyle>
            <a:lvl1pPr defTabSz="912813" eaLnBrk="0" hangingPunct="0">
              <a:spcBef>
                <a:spcPct val="20000"/>
              </a:spcBef>
              <a:buBlip>
                <a:blip r:embed="rId3"/>
              </a:buBlip>
              <a:defRPr sz="2400">
                <a:solidFill>
                  <a:schemeClr val="tx1"/>
                </a:solidFill>
                <a:latin typeface="Arial" pitchFamily="34" charset="0"/>
                <a:cs typeface="Arial" pitchFamily="34" charset="0"/>
              </a:defRPr>
            </a:lvl1pPr>
            <a:lvl2pPr marL="741363" indent="-285750" defTabSz="912813" eaLnBrk="0" hangingPunct="0">
              <a:spcBef>
                <a:spcPct val="20000"/>
              </a:spcBef>
              <a:buBlip>
                <a:blip r:embed="rId3"/>
              </a:buBlip>
              <a:defRPr sz="2400">
                <a:solidFill>
                  <a:schemeClr val="tx1"/>
                </a:solidFill>
                <a:latin typeface="Arial" pitchFamily="34" charset="0"/>
                <a:cs typeface="Arial" pitchFamily="34" charset="0"/>
              </a:defRPr>
            </a:lvl2pPr>
            <a:lvl3pPr marL="1141413" indent="-228600" defTabSz="912813" eaLnBrk="0" hangingPunct="0">
              <a:spcBef>
                <a:spcPct val="20000"/>
              </a:spcBef>
              <a:buBlip>
                <a:blip r:embed="rId3"/>
              </a:buBlip>
              <a:defRPr sz="2400">
                <a:solidFill>
                  <a:schemeClr val="tx1"/>
                </a:solidFill>
                <a:latin typeface="Arial" pitchFamily="34" charset="0"/>
                <a:cs typeface="Arial" pitchFamily="34" charset="0"/>
              </a:defRPr>
            </a:lvl3pPr>
            <a:lvl4pPr marL="1598613" indent="-228600" defTabSz="912813" eaLnBrk="0" hangingPunct="0">
              <a:spcBef>
                <a:spcPct val="20000"/>
              </a:spcBef>
              <a:buBlip>
                <a:blip r:embed="rId3"/>
              </a:buBlip>
              <a:defRPr sz="2400">
                <a:solidFill>
                  <a:schemeClr val="tx1"/>
                </a:solidFill>
                <a:latin typeface="Arial" pitchFamily="34" charset="0"/>
                <a:cs typeface="Arial" pitchFamily="34" charset="0"/>
              </a:defRPr>
            </a:lvl4pPr>
            <a:lvl5pPr marL="2055813" indent="-228600" defTabSz="912813" eaLnBrk="0" hangingPunct="0">
              <a:spcBef>
                <a:spcPct val="20000"/>
              </a:spcBef>
              <a:buBlip>
                <a:blip r:embed="rId3"/>
              </a:buBlip>
              <a:defRPr sz="2400">
                <a:solidFill>
                  <a:schemeClr val="tx1"/>
                </a:solidFill>
                <a:latin typeface="Arial" pitchFamily="34" charset="0"/>
                <a:cs typeface="Arial" pitchFamily="34" charset="0"/>
              </a:defRPr>
            </a:lvl5pPr>
            <a:lvl6pPr marL="2513013" indent="-228600" defTabSz="912813"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6pPr>
            <a:lvl7pPr marL="2970213" indent="-228600" defTabSz="912813"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7pPr>
            <a:lvl8pPr marL="3427413" indent="-228600" defTabSz="912813"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8pPr>
            <a:lvl9pPr marL="3884613" indent="-228600" defTabSz="912813"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9pPr>
          </a:lstStyle>
          <a:p>
            <a:pPr eaLnBrk="1" hangingPunct="1">
              <a:spcBef>
                <a:spcPct val="50000"/>
              </a:spcBef>
              <a:buFontTx/>
              <a:buNone/>
            </a:pPr>
            <a:r>
              <a:rPr lang="de-DE" altLang="en-US" sz="2000" dirty="0" smtClean="0">
                <a:solidFill>
                  <a:srgbClr val="CB0101"/>
                </a:solidFill>
                <a:latin typeface="Calibri" pitchFamily="34" charset="0"/>
              </a:rPr>
              <a:t>Invesitionen in Markenbildung übersteigen Investitionen in F&amp;E und Design</a:t>
            </a:r>
          </a:p>
        </p:txBody>
      </p:sp>
      <p:sp>
        <p:nvSpPr>
          <p:cNvPr id="7" name="TextBox 6"/>
          <p:cNvSpPr txBox="1"/>
          <p:nvPr/>
        </p:nvSpPr>
        <p:spPr>
          <a:xfrm>
            <a:off x="76200" y="6474023"/>
            <a:ext cx="3816424" cy="276999"/>
          </a:xfrm>
          <a:prstGeom prst="rect">
            <a:avLst/>
          </a:prstGeom>
          <a:noFill/>
        </p:spPr>
        <p:txBody>
          <a:bodyPr wrap="square" rtlCol="0">
            <a:spAutoFit/>
          </a:bodyPr>
          <a:lstStyle/>
          <a:p>
            <a:r>
              <a:rPr lang="en-US" sz="1200" dirty="0" smtClean="0">
                <a:latin typeface="Calibri" panose="020F0502020204030204" pitchFamily="34" charset="0"/>
              </a:rPr>
              <a:t>WIPO: World Intellectual Property Report, 2013</a:t>
            </a:r>
          </a:p>
        </p:txBody>
      </p:sp>
    </p:spTree>
    <p:extLst>
      <p:ext uri="{BB962C8B-B14F-4D97-AF65-F5344CB8AC3E}">
        <p14:creationId xmlns:p14="http://schemas.microsoft.com/office/powerpoint/2010/main" val="1118264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27050" y="133182"/>
            <a:ext cx="8077200" cy="1446550"/>
          </a:xfrm>
        </p:spPr>
        <p:txBody>
          <a:bodyPr>
            <a:spAutoFit/>
          </a:bodyPr>
          <a:lstStyle/>
          <a:p>
            <a:pPr defTabSz="912813" eaLnBrk="1" hangingPunct="1"/>
            <a:r>
              <a:rPr lang="en-US" altLang="en-US" dirty="0" smtClean="0">
                <a:solidFill>
                  <a:schemeClr val="accent2"/>
                </a:solidFill>
                <a:latin typeface="Calibri" pitchFamily="34" charset="0"/>
              </a:rPr>
              <a:t>KMUs </a:t>
            </a:r>
            <a:r>
              <a:rPr lang="en-US" altLang="en-US" dirty="0" err="1" smtClean="0">
                <a:solidFill>
                  <a:schemeClr val="accent2"/>
                </a:solidFill>
                <a:latin typeface="Calibri" pitchFamily="34" charset="0"/>
              </a:rPr>
              <a:t>benutzen</a:t>
            </a:r>
            <a:r>
              <a:rPr lang="en-US" altLang="en-US" dirty="0" smtClean="0">
                <a:solidFill>
                  <a:schemeClr val="accent2"/>
                </a:solidFill>
                <a:latin typeface="Calibri" pitchFamily="34" charset="0"/>
              </a:rPr>
              <a:t> </a:t>
            </a:r>
            <a:r>
              <a:rPr lang="en-US" altLang="en-US" dirty="0" err="1" smtClean="0">
                <a:solidFill>
                  <a:schemeClr val="accent2"/>
                </a:solidFill>
                <a:latin typeface="Calibri" pitchFamily="34" charset="0"/>
              </a:rPr>
              <a:t>vorwiegend</a:t>
            </a:r>
            <a:r>
              <a:rPr lang="en-US" altLang="en-US" dirty="0" smtClean="0">
                <a:solidFill>
                  <a:schemeClr val="accent2"/>
                </a:solidFill>
                <a:latin typeface="Calibri" pitchFamily="34" charset="0"/>
              </a:rPr>
              <a:t> </a:t>
            </a:r>
            <a:r>
              <a:rPr lang="en-US" altLang="en-US" dirty="0" err="1" smtClean="0">
                <a:solidFill>
                  <a:schemeClr val="accent2"/>
                </a:solidFill>
                <a:latin typeface="Calibri" pitchFamily="34" charset="0"/>
              </a:rPr>
              <a:t>Markenrechte</a:t>
            </a:r>
            <a:endParaRPr lang="en-US" altLang="en-US" dirty="0" smtClean="0">
              <a:solidFill>
                <a:schemeClr val="accent2"/>
              </a:solidFill>
              <a:latin typeface="Calibri" pitchFamily="34" charset="0"/>
            </a:endParaRPr>
          </a:p>
        </p:txBody>
      </p:sp>
      <p:sp>
        <p:nvSpPr>
          <p:cNvPr id="5" name="TextBox 4"/>
          <p:cNvSpPr txBox="1"/>
          <p:nvPr/>
        </p:nvSpPr>
        <p:spPr>
          <a:xfrm>
            <a:off x="1219200" y="1871246"/>
            <a:ext cx="7215437" cy="338554"/>
          </a:xfrm>
          <a:prstGeom prst="rect">
            <a:avLst/>
          </a:prstGeom>
          <a:noFill/>
        </p:spPr>
        <p:txBody>
          <a:bodyPr wrap="none">
            <a:spAutoFit/>
          </a:bodyPr>
          <a:lstStyle/>
          <a:p>
            <a:pPr>
              <a:defRPr/>
            </a:pPr>
            <a:r>
              <a:rPr lang="en-US" sz="1600" dirty="0" err="1" smtClean="0">
                <a:latin typeface="+mj-lt"/>
                <a:cs typeface="Arial" charset="0"/>
              </a:rPr>
              <a:t>Anzahl</a:t>
            </a:r>
            <a:r>
              <a:rPr lang="en-US" sz="1600" dirty="0" smtClean="0">
                <a:latin typeface="+mj-lt"/>
                <a:cs typeface="Arial" charset="0"/>
              </a:rPr>
              <a:t> von KMUs </a:t>
            </a:r>
            <a:r>
              <a:rPr lang="en-US" sz="1600" dirty="0">
                <a:latin typeface="+mj-lt"/>
                <a:cs typeface="Arial" charset="0"/>
              </a:rPr>
              <a:t>in </a:t>
            </a:r>
            <a:r>
              <a:rPr lang="en-US" sz="1600" dirty="0" err="1" smtClean="0">
                <a:latin typeface="+mj-lt"/>
                <a:cs typeface="Arial" charset="0"/>
              </a:rPr>
              <a:t>Großbritannien</a:t>
            </a:r>
            <a:r>
              <a:rPr lang="en-US" sz="1600" dirty="0" smtClean="0">
                <a:latin typeface="+mj-lt"/>
                <a:cs typeface="Arial" charset="0"/>
              </a:rPr>
              <a:t>, </a:t>
            </a:r>
            <a:r>
              <a:rPr lang="en-US" sz="1600" dirty="0" smtClean="0">
                <a:latin typeface="+mj-lt"/>
                <a:cs typeface="Arial" charset="0"/>
              </a:rPr>
              <a:t>die </a:t>
            </a:r>
            <a:r>
              <a:rPr lang="en-US" sz="1600" dirty="0" err="1" smtClean="0">
                <a:latin typeface="+mj-lt"/>
                <a:cs typeface="Arial" charset="0"/>
              </a:rPr>
              <a:t>Immaterialgüterrechte</a:t>
            </a:r>
            <a:r>
              <a:rPr lang="en-US" sz="1600" dirty="0" smtClean="0">
                <a:latin typeface="+mj-lt"/>
                <a:cs typeface="Arial" charset="0"/>
              </a:rPr>
              <a:t> </a:t>
            </a:r>
            <a:r>
              <a:rPr lang="en-US" sz="1600" dirty="0" err="1" smtClean="0">
                <a:latin typeface="+mj-lt"/>
                <a:cs typeface="Arial" charset="0"/>
              </a:rPr>
              <a:t>benutzen</a:t>
            </a:r>
            <a:r>
              <a:rPr lang="en-US" sz="1600" dirty="0" smtClean="0">
                <a:latin typeface="+mj-lt"/>
                <a:cs typeface="Arial" charset="0"/>
              </a:rPr>
              <a:t>, </a:t>
            </a:r>
            <a:r>
              <a:rPr lang="en-US" sz="1600" dirty="0">
                <a:latin typeface="+mj-lt"/>
                <a:cs typeface="Arial" charset="0"/>
              </a:rPr>
              <a:t>2001-2005</a:t>
            </a:r>
          </a:p>
        </p:txBody>
      </p:sp>
      <p:pic>
        <p:nvPicPr>
          <p:cNvPr id="15365" name="Picture 5" descr="D:\Users\Fink\AppData\Local\Microsoft\Windows\Temporary Internet Files\Content.Outlook\9UDQGEJ1\ch2_fi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625" y="2330450"/>
            <a:ext cx="4092575"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6200" y="6474023"/>
            <a:ext cx="3816424" cy="276999"/>
          </a:xfrm>
          <a:prstGeom prst="rect">
            <a:avLst/>
          </a:prstGeom>
          <a:noFill/>
        </p:spPr>
        <p:txBody>
          <a:bodyPr wrap="square" rtlCol="0">
            <a:spAutoFit/>
          </a:bodyPr>
          <a:lstStyle/>
          <a:p>
            <a:r>
              <a:rPr lang="en-US" sz="1200" dirty="0" smtClean="0">
                <a:latin typeface="Calibri" panose="020F0502020204030204" pitchFamily="34" charset="0"/>
              </a:rPr>
              <a:t>WIPO: World Intellectual Property Report, 2013</a:t>
            </a:r>
          </a:p>
        </p:txBody>
      </p:sp>
    </p:spTree>
    <p:extLst>
      <p:ext uri="{BB962C8B-B14F-4D97-AF65-F5344CB8AC3E}">
        <p14:creationId xmlns:p14="http://schemas.microsoft.com/office/powerpoint/2010/main" val="3616730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27050" y="73650"/>
            <a:ext cx="8077200" cy="1446550"/>
          </a:xfrm>
        </p:spPr>
        <p:txBody>
          <a:bodyPr>
            <a:spAutoFit/>
          </a:bodyPr>
          <a:lstStyle/>
          <a:p>
            <a:pPr defTabSz="912813"/>
            <a:r>
              <a:rPr lang="en-US" altLang="en-US" dirty="0" smtClean="0">
                <a:solidFill>
                  <a:schemeClr val="accent2"/>
                </a:solidFill>
                <a:latin typeface="Calibri" pitchFamily="34" charset="0"/>
              </a:rPr>
              <a:t>Innovative </a:t>
            </a:r>
            <a:r>
              <a:rPr lang="en-US" altLang="en-US" dirty="0" err="1" smtClean="0">
                <a:solidFill>
                  <a:schemeClr val="accent2"/>
                </a:solidFill>
                <a:latin typeface="Calibri" pitchFamily="34" charset="0"/>
              </a:rPr>
              <a:t>Firmen</a:t>
            </a:r>
            <a:r>
              <a:rPr lang="en-US" altLang="en-US" dirty="0" smtClean="0">
                <a:solidFill>
                  <a:schemeClr val="accent2"/>
                </a:solidFill>
                <a:latin typeface="Calibri" pitchFamily="34" charset="0"/>
              </a:rPr>
              <a:t> </a:t>
            </a:r>
            <a:r>
              <a:rPr lang="en-US" altLang="en-US" dirty="0" err="1" smtClean="0">
                <a:solidFill>
                  <a:schemeClr val="accent2"/>
                </a:solidFill>
                <a:latin typeface="Calibri" pitchFamily="34" charset="0"/>
              </a:rPr>
              <a:t>benutzen</a:t>
            </a:r>
            <a:r>
              <a:rPr lang="en-US" altLang="en-US" dirty="0" smtClean="0">
                <a:solidFill>
                  <a:schemeClr val="accent2"/>
                </a:solidFill>
                <a:latin typeface="Calibri" pitchFamily="34" charset="0"/>
              </a:rPr>
              <a:t> </a:t>
            </a:r>
            <a:r>
              <a:rPr lang="en-US" altLang="en-US" dirty="0" err="1">
                <a:solidFill>
                  <a:schemeClr val="accent2"/>
                </a:solidFill>
                <a:latin typeface="Calibri" pitchFamily="34" charset="0"/>
              </a:rPr>
              <a:t>Markenrechte</a:t>
            </a:r>
            <a:r>
              <a:rPr lang="en-US" altLang="en-US" dirty="0">
                <a:solidFill>
                  <a:schemeClr val="accent2"/>
                </a:solidFill>
                <a:latin typeface="Calibri" pitchFamily="34" charset="0"/>
              </a:rPr>
              <a:t> am </a:t>
            </a:r>
            <a:r>
              <a:rPr lang="en-US" altLang="en-US" dirty="0" err="1">
                <a:solidFill>
                  <a:schemeClr val="accent2"/>
                </a:solidFill>
                <a:latin typeface="Calibri" pitchFamily="34" charset="0"/>
              </a:rPr>
              <a:t>häufigsten</a:t>
            </a:r>
            <a:r>
              <a:rPr lang="en-US" altLang="en-US" dirty="0">
                <a:solidFill>
                  <a:schemeClr val="accent2"/>
                </a:solidFill>
                <a:latin typeface="Calibri" pitchFamily="34" charset="0"/>
              </a:rPr>
              <a:t> </a:t>
            </a:r>
            <a:endParaRPr lang="en-US" altLang="en-US" dirty="0" smtClean="0">
              <a:solidFill>
                <a:schemeClr val="accent2"/>
              </a:solidFill>
              <a:latin typeface="Calibri" pitchFamily="34" charset="0"/>
            </a:endParaRPr>
          </a:p>
        </p:txBody>
      </p:sp>
      <p:pic>
        <p:nvPicPr>
          <p:cNvPr id="20483" name="Picture 3" descr="D:\Users\Fink\AppData\Local\Microsoft\Windows\Temporary Internet Files\Content.Outlook\9UDQGEJ1\ch3_fig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3889375"/>
            <a:ext cx="6821487"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descr="D:\Users\Fink\AppData\Local\Microsoft\Windows\Temporary Internet Files\Content.Outlook\9UDQGEJ1\ch3_fig2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654175"/>
            <a:ext cx="694372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58800" y="1557338"/>
            <a:ext cx="8070850" cy="307777"/>
          </a:xfrm>
          <a:prstGeom prst="rect">
            <a:avLst/>
          </a:prstGeom>
          <a:noFill/>
        </p:spPr>
        <p:txBody>
          <a:bodyPr>
            <a:spAutoFit/>
          </a:bodyPr>
          <a:lstStyle/>
          <a:p>
            <a:pPr>
              <a:defRPr/>
            </a:pPr>
            <a:r>
              <a:rPr lang="en-US" sz="1400" dirty="0" err="1" smtClean="0">
                <a:latin typeface="+mj-lt"/>
                <a:cs typeface="Arial" charset="0"/>
              </a:rPr>
              <a:t>Anteil</a:t>
            </a:r>
            <a:r>
              <a:rPr lang="en-US" sz="1400" dirty="0" smtClean="0">
                <a:latin typeface="+mj-lt"/>
                <a:cs typeface="Arial" charset="0"/>
              </a:rPr>
              <a:t> der </a:t>
            </a:r>
            <a:r>
              <a:rPr lang="en-US" sz="1400" dirty="0" err="1" smtClean="0">
                <a:latin typeface="+mj-lt"/>
                <a:cs typeface="Arial" charset="0"/>
              </a:rPr>
              <a:t>herstellenden</a:t>
            </a:r>
            <a:r>
              <a:rPr lang="en-US" sz="1400" dirty="0" smtClean="0">
                <a:latin typeface="+mj-lt"/>
                <a:cs typeface="Arial" charset="0"/>
              </a:rPr>
              <a:t> </a:t>
            </a:r>
            <a:r>
              <a:rPr lang="en-US" sz="1400" dirty="0" err="1" smtClean="0">
                <a:latin typeface="+mj-lt"/>
                <a:cs typeface="Arial" charset="0"/>
              </a:rPr>
              <a:t>Firmen</a:t>
            </a:r>
            <a:r>
              <a:rPr lang="en-US" sz="1400" dirty="0" smtClean="0">
                <a:latin typeface="+mj-lt"/>
                <a:cs typeface="Arial" charset="0"/>
              </a:rPr>
              <a:t>, die </a:t>
            </a:r>
            <a:r>
              <a:rPr lang="en-US" sz="1400" dirty="0" err="1" smtClean="0">
                <a:latin typeface="+mj-lt"/>
                <a:cs typeface="Arial" charset="0"/>
              </a:rPr>
              <a:t>verschiedene</a:t>
            </a:r>
            <a:r>
              <a:rPr lang="en-US" sz="1400" dirty="0" smtClean="0">
                <a:latin typeface="+mj-lt"/>
                <a:cs typeface="Arial" charset="0"/>
              </a:rPr>
              <a:t> </a:t>
            </a:r>
            <a:r>
              <a:rPr lang="en-US" sz="1400" dirty="0" err="1" smtClean="0">
                <a:latin typeface="+mj-lt"/>
                <a:cs typeface="Arial" charset="0"/>
              </a:rPr>
              <a:t>Immaterialgüterrechte</a:t>
            </a:r>
            <a:r>
              <a:rPr lang="en-US" sz="1400" dirty="0" smtClean="0">
                <a:latin typeface="+mj-lt"/>
                <a:cs typeface="Arial" charset="0"/>
              </a:rPr>
              <a:t> </a:t>
            </a:r>
            <a:r>
              <a:rPr lang="en-US" sz="1400" dirty="0" err="1" smtClean="0">
                <a:latin typeface="+mj-lt"/>
                <a:cs typeface="Arial" charset="0"/>
              </a:rPr>
              <a:t>benutzen</a:t>
            </a:r>
            <a:endParaRPr lang="en-US" sz="1400" dirty="0" smtClean="0">
              <a:latin typeface="+mj-lt"/>
              <a:cs typeface="Arial" charset="0"/>
            </a:endParaRPr>
          </a:p>
        </p:txBody>
      </p:sp>
      <p:sp>
        <p:nvSpPr>
          <p:cNvPr id="7" name="TextBox 6"/>
          <p:cNvSpPr txBox="1"/>
          <p:nvPr/>
        </p:nvSpPr>
        <p:spPr>
          <a:xfrm>
            <a:off x="76200" y="6474023"/>
            <a:ext cx="3816424" cy="276999"/>
          </a:xfrm>
          <a:prstGeom prst="rect">
            <a:avLst/>
          </a:prstGeom>
          <a:noFill/>
        </p:spPr>
        <p:txBody>
          <a:bodyPr wrap="square" rtlCol="0">
            <a:spAutoFit/>
          </a:bodyPr>
          <a:lstStyle/>
          <a:p>
            <a:r>
              <a:rPr lang="en-US" sz="1200" dirty="0" smtClean="0">
                <a:latin typeface="Calibri" panose="020F0502020204030204" pitchFamily="34" charset="0"/>
              </a:rPr>
              <a:t>WIPO: World Intellectual Property Report, 2013</a:t>
            </a:r>
          </a:p>
        </p:txBody>
      </p:sp>
    </p:spTree>
    <p:extLst>
      <p:ext uri="{BB962C8B-B14F-4D97-AF65-F5344CB8AC3E}">
        <p14:creationId xmlns:p14="http://schemas.microsoft.com/office/powerpoint/2010/main" val="3047200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5912" y="12578"/>
            <a:ext cx="5280348" cy="6845422"/>
          </a:xfrm>
          <a:prstGeom prst="rect">
            <a:avLst/>
          </a:prstGeom>
        </p:spPr>
      </p:pic>
    </p:spTree>
    <p:extLst>
      <p:ext uri="{BB962C8B-B14F-4D97-AF65-F5344CB8AC3E}">
        <p14:creationId xmlns:p14="http://schemas.microsoft.com/office/powerpoint/2010/main" val="578018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07288" cy="4525963"/>
          </a:xfrm>
        </p:spPr>
        <p:txBody>
          <a:bodyPr>
            <a:normAutofit/>
          </a:bodyPr>
          <a:lstStyle/>
          <a:p>
            <a:r>
              <a:rPr lang="en-US" dirty="0" err="1" smtClean="0"/>
              <a:t>Entscheidungsträger</a:t>
            </a:r>
            <a:r>
              <a:rPr lang="en-US" dirty="0" smtClean="0"/>
              <a:t> </a:t>
            </a:r>
            <a:r>
              <a:rPr lang="en-US" dirty="0" err="1" smtClean="0"/>
              <a:t>halten</a:t>
            </a:r>
            <a:r>
              <a:rPr lang="en-US" dirty="0" smtClean="0"/>
              <a:t> Innovation </a:t>
            </a:r>
            <a:r>
              <a:rPr lang="en-US" dirty="0" err="1" smtClean="0"/>
              <a:t>für</a:t>
            </a:r>
            <a:r>
              <a:rPr lang="en-US" dirty="0" smtClean="0"/>
              <a:t> </a:t>
            </a:r>
            <a:r>
              <a:rPr lang="en-US" dirty="0" err="1" smtClean="0"/>
              <a:t>wichtig</a:t>
            </a:r>
            <a:r>
              <a:rPr lang="en-US" dirty="0" smtClean="0"/>
              <a:t>, </a:t>
            </a:r>
            <a:r>
              <a:rPr lang="en-US" dirty="0" err="1" smtClean="0"/>
              <a:t>aber</a:t>
            </a:r>
            <a:r>
              <a:rPr lang="en-US" dirty="0" smtClean="0"/>
              <a:t> </a:t>
            </a:r>
            <a:r>
              <a:rPr lang="en-US" dirty="0" err="1" smtClean="0"/>
              <a:t>es</a:t>
            </a:r>
            <a:r>
              <a:rPr lang="en-US" dirty="0" smtClean="0"/>
              <a:t> </a:t>
            </a:r>
            <a:r>
              <a:rPr lang="en-US" dirty="0" err="1" smtClean="0"/>
              <a:t>ist</a:t>
            </a:r>
            <a:r>
              <a:rPr lang="en-US" dirty="0" smtClean="0"/>
              <a:t> </a:t>
            </a:r>
            <a:r>
              <a:rPr lang="en-US" dirty="0" err="1" smtClean="0"/>
              <a:t>schwierig</a:t>
            </a:r>
            <a:r>
              <a:rPr lang="en-US" dirty="0" smtClean="0"/>
              <a:t>, </a:t>
            </a:r>
            <a:r>
              <a:rPr lang="en-US" dirty="0" smtClean="0"/>
              <a:t>die </a:t>
            </a:r>
            <a:r>
              <a:rPr lang="en-US" dirty="0" err="1" smtClean="0"/>
              <a:t>Innovationsleistungskraft</a:t>
            </a:r>
            <a:r>
              <a:rPr lang="en-US" dirty="0" smtClean="0"/>
              <a:t> von </a:t>
            </a:r>
            <a:r>
              <a:rPr lang="en-US" dirty="0" err="1" smtClean="0"/>
              <a:t>Volkswirtschaften</a:t>
            </a:r>
            <a:r>
              <a:rPr lang="en-US" dirty="0" smtClean="0"/>
              <a:t> </a:t>
            </a:r>
            <a:r>
              <a:rPr lang="en-US" dirty="0" err="1" smtClean="0"/>
              <a:t>zu</a:t>
            </a:r>
            <a:r>
              <a:rPr lang="en-US" dirty="0" smtClean="0"/>
              <a:t> </a:t>
            </a:r>
            <a:r>
              <a:rPr lang="en-US" dirty="0" err="1" smtClean="0"/>
              <a:t>messen</a:t>
            </a:r>
            <a:endParaRPr lang="en-US" dirty="0" smtClean="0"/>
          </a:p>
          <a:p>
            <a:r>
              <a:rPr lang="de-DE" dirty="0" smtClean="0"/>
              <a:t>Innovation geht über F&amp;E Aktivitäten hinaus</a:t>
            </a:r>
          </a:p>
          <a:p>
            <a:r>
              <a:rPr lang="de-DE" dirty="0" smtClean="0"/>
              <a:t>Ein perfektes Ma</a:t>
            </a:r>
            <a:r>
              <a:rPr lang="el-GR" dirty="0" smtClean="0"/>
              <a:t>β</a:t>
            </a:r>
            <a:r>
              <a:rPr lang="en-US" dirty="0" smtClean="0"/>
              <a:t> </a:t>
            </a:r>
            <a:r>
              <a:rPr lang="en-US" dirty="0" err="1" smtClean="0"/>
              <a:t>gibt</a:t>
            </a:r>
            <a:r>
              <a:rPr lang="en-US" dirty="0" smtClean="0"/>
              <a:t> </a:t>
            </a:r>
            <a:r>
              <a:rPr lang="en-US" dirty="0" err="1" smtClean="0"/>
              <a:t>es</a:t>
            </a:r>
            <a:r>
              <a:rPr lang="en-US" dirty="0" smtClean="0"/>
              <a:t> </a:t>
            </a:r>
            <a:r>
              <a:rPr lang="en-US" dirty="0" err="1" smtClean="0"/>
              <a:t>nicht</a:t>
            </a:r>
            <a:r>
              <a:rPr lang="en-US" dirty="0" smtClean="0"/>
              <a:t>, </a:t>
            </a:r>
            <a:r>
              <a:rPr lang="en-US" dirty="0" err="1" smtClean="0"/>
              <a:t>aber</a:t>
            </a:r>
            <a:r>
              <a:rPr lang="en-US" dirty="0" smtClean="0"/>
              <a:t> </a:t>
            </a:r>
            <a:r>
              <a:rPr lang="en-US" dirty="0" err="1" smtClean="0"/>
              <a:t>es</a:t>
            </a:r>
            <a:r>
              <a:rPr lang="en-US" dirty="0" smtClean="0"/>
              <a:t> </a:t>
            </a:r>
            <a:r>
              <a:rPr lang="en-US" dirty="0" err="1" smtClean="0"/>
              <a:t>lohnt</a:t>
            </a:r>
            <a:r>
              <a:rPr lang="en-US" dirty="0" smtClean="0"/>
              <a:t> </a:t>
            </a:r>
            <a:r>
              <a:rPr lang="en-US" dirty="0" err="1" smtClean="0"/>
              <a:t>sich</a:t>
            </a:r>
            <a:r>
              <a:rPr lang="en-US" dirty="0" smtClean="0"/>
              <a:t> </a:t>
            </a:r>
            <a:r>
              <a:rPr lang="en-US" dirty="0" err="1" smtClean="0"/>
              <a:t>danach</a:t>
            </a:r>
            <a:r>
              <a:rPr lang="en-US" dirty="0" smtClean="0"/>
              <a:t> </a:t>
            </a:r>
            <a:r>
              <a:rPr lang="en-US" dirty="0" err="1" smtClean="0"/>
              <a:t>zu</a:t>
            </a:r>
            <a:r>
              <a:rPr lang="en-US" dirty="0" smtClean="0"/>
              <a:t> </a:t>
            </a:r>
            <a:r>
              <a:rPr lang="en-US" dirty="0" err="1" smtClean="0"/>
              <a:t>suchen</a:t>
            </a:r>
            <a:endParaRPr lang="de-DE" dirty="0"/>
          </a:p>
        </p:txBody>
      </p:sp>
      <p:sp>
        <p:nvSpPr>
          <p:cNvPr id="4" name="Rectangle 2"/>
          <p:cNvSpPr>
            <a:spLocks noGrp="1" noChangeArrowheads="1"/>
          </p:cNvSpPr>
          <p:nvPr>
            <p:ph type="title"/>
          </p:nvPr>
        </p:nvSpPr>
        <p:spPr>
          <a:xfrm>
            <a:off x="527050" y="471736"/>
            <a:ext cx="8077200" cy="769441"/>
          </a:xfrm>
        </p:spPr>
        <p:txBody>
          <a:bodyPr>
            <a:spAutoFit/>
          </a:bodyPr>
          <a:lstStyle/>
          <a:p>
            <a:pPr defTabSz="912813" eaLnBrk="1" hangingPunct="1"/>
            <a:r>
              <a:rPr lang="en-US" altLang="en-US" dirty="0" err="1" smtClean="0">
                <a:solidFill>
                  <a:schemeClr val="accent2"/>
                </a:solidFill>
                <a:latin typeface="Calibri" pitchFamily="34" charset="0"/>
              </a:rPr>
              <a:t>Hintergrund</a:t>
            </a:r>
            <a:endParaRPr lang="en-US" altLang="en-US" dirty="0" smtClean="0">
              <a:solidFill>
                <a:schemeClr val="accent2"/>
              </a:solidFill>
              <a:latin typeface="Calibri" pitchFamily="34" charset="0"/>
            </a:endParaRPr>
          </a:p>
        </p:txBody>
      </p:sp>
    </p:spTree>
    <p:extLst>
      <p:ext uri="{BB962C8B-B14F-4D97-AF65-F5344CB8AC3E}">
        <p14:creationId xmlns:p14="http://schemas.microsoft.com/office/powerpoint/2010/main" val="9057614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s-ES" sz="2400" b="1" dirty="0" smtClean="0">
                <a:latin typeface="Rockwell" pitchFamily="18" charset="0"/>
              </a:rPr>
              <a:t> </a:t>
            </a:r>
            <a:endParaRPr lang="en-US" sz="2400" b="1" dirty="0">
              <a:latin typeface="Rockwell"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070" y="1412775"/>
            <a:ext cx="7954362" cy="5249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Grp="1" noChangeArrowheads="1"/>
          </p:cNvSpPr>
          <p:nvPr>
            <p:ph type="title"/>
          </p:nvPr>
        </p:nvSpPr>
        <p:spPr>
          <a:xfrm>
            <a:off x="527050" y="304800"/>
            <a:ext cx="8077200" cy="769441"/>
          </a:xfrm>
        </p:spPr>
        <p:txBody>
          <a:bodyPr>
            <a:spAutoFit/>
          </a:bodyPr>
          <a:lstStyle/>
          <a:p>
            <a:pPr defTabSz="912813" eaLnBrk="1" hangingPunct="1"/>
            <a:r>
              <a:rPr lang="en-US" altLang="en-US" dirty="0" smtClean="0">
                <a:solidFill>
                  <a:schemeClr val="accent2"/>
                </a:solidFill>
                <a:latin typeface="Calibri" pitchFamily="34" charset="0"/>
              </a:rPr>
              <a:t>Die </a:t>
            </a:r>
            <a:r>
              <a:rPr lang="en-US" altLang="en-US" dirty="0" err="1" smtClean="0">
                <a:solidFill>
                  <a:schemeClr val="accent2"/>
                </a:solidFill>
                <a:latin typeface="Calibri" pitchFamily="34" charset="0"/>
              </a:rPr>
              <a:t>Struktur</a:t>
            </a:r>
            <a:r>
              <a:rPr lang="en-US" altLang="en-US" dirty="0" smtClean="0">
                <a:solidFill>
                  <a:schemeClr val="accent2"/>
                </a:solidFill>
                <a:latin typeface="Calibri" pitchFamily="34" charset="0"/>
              </a:rPr>
              <a:t> des GII</a:t>
            </a:r>
          </a:p>
        </p:txBody>
      </p:sp>
    </p:spTree>
    <p:extLst>
      <p:ext uri="{BB962C8B-B14F-4D97-AF65-F5344CB8AC3E}">
        <p14:creationId xmlns:p14="http://schemas.microsoft.com/office/powerpoint/2010/main" val="3356637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67544" y="1600200"/>
            <a:ext cx="8280920" cy="4528312"/>
            <a:chOff x="969172" y="1600200"/>
            <a:chExt cx="6325266" cy="4528312"/>
          </a:xfrm>
        </p:grpSpPr>
        <p:sp>
          <p:nvSpPr>
            <p:cNvPr id="16" name="Freeform 15"/>
            <p:cNvSpPr/>
            <p:nvPr/>
          </p:nvSpPr>
          <p:spPr>
            <a:xfrm>
              <a:off x="969172" y="2456512"/>
              <a:ext cx="1541317" cy="3240000"/>
            </a:xfrm>
            <a:custGeom>
              <a:avLst/>
              <a:gdLst>
                <a:gd name="connsiteX0" fmla="*/ 0 w 2160001"/>
                <a:gd name="connsiteY0" fmla="*/ 0 h 2935539"/>
                <a:gd name="connsiteX1" fmla="*/ 1260001 w 2160001"/>
                <a:gd name="connsiteY1" fmla="*/ 0 h 2935539"/>
                <a:gd name="connsiteX2" fmla="*/ 1260001 w 2160001"/>
                <a:gd name="connsiteY2" fmla="*/ 0 h 2935539"/>
                <a:gd name="connsiteX3" fmla="*/ 1800001 w 2160001"/>
                <a:gd name="connsiteY3" fmla="*/ 0 h 2935539"/>
                <a:gd name="connsiteX4" fmla="*/ 2160001 w 2160001"/>
                <a:gd name="connsiteY4" fmla="*/ 0 h 2935539"/>
                <a:gd name="connsiteX5" fmla="*/ 2160001 w 2160001"/>
                <a:gd name="connsiteY5" fmla="*/ 1712398 h 2935539"/>
                <a:gd name="connsiteX6" fmla="*/ 2430001 w 2160001"/>
                <a:gd name="connsiteY6" fmla="*/ 2079242 h 2935539"/>
                <a:gd name="connsiteX7" fmla="*/ 2160001 w 2160001"/>
                <a:gd name="connsiteY7" fmla="*/ 2446283 h 2935539"/>
                <a:gd name="connsiteX8" fmla="*/ 2160001 w 2160001"/>
                <a:gd name="connsiteY8" fmla="*/ 2935539 h 2935539"/>
                <a:gd name="connsiteX9" fmla="*/ 1800001 w 2160001"/>
                <a:gd name="connsiteY9" fmla="*/ 2935539 h 2935539"/>
                <a:gd name="connsiteX10" fmla="*/ 1260001 w 2160001"/>
                <a:gd name="connsiteY10" fmla="*/ 2935539 h 2935539"/>
                <a:gd name="connsiteX11" fmla="*/ 1260001 w 2160001"/>
                <a:gd name="connsiteY11" fmla="*/ 2935539 h 2935539"/>
                <a:gd name="connsiteX12" fmla="*/ 0 w 2160001"/>
                <a:gd name="connsiteY12" fmla="*/ 2935539 h 2935539"/>
                <a:gd name="connsiteX13" fmla="*/ 0 w 2160001"/>
                <a:gd name="connsiteY13" fmla="*/ 2446283 h 2935539"/>
                <a:gd name="connsiteX14" fmla="*/ 0 w 2160001"/>
                <a:gd name="connsiteY14" fmla="*/ 1712398 h 2935539"/>
                <a:gd name="connsiteX15" fmla="*/ 0 w 2160001"/>
                <a:gd name="connsiteY15" fmla="*/ 1712398 h 2935539"/>
                <a:gd name="connsiteX16" fmla="*/ 0 w 2160001"/>
                <a:gd name="connsiteY16" fmla="*/ 0 h 293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001" h="2935539">
                  <a:moveTo>
                    <a:pt x="0" y="0"/>
                  </a:moveTo>
                  <a:lnTo>
                    <a:pt x="1260001" y="0"/>
                  </a:lnTo>
                  <a:lnTo>
                    <a:pt x="1260001" y="0"/>
                  </a:lnTo>
                  <a:lnTo>
                    <a:pt x="1800001" y="0"/>
                  </a:lnTo>
                  <a:lnTo>
                    <a:pt x="2160001" y="0"/>
                  </a:lnTo>
                  <a:lnTo>
                    <a:pt x="2160001" y="1712398"/>
                  </a:lnTo>
                  <a:lnTo>
                    <a:pt x="2430001" y="2079242"/>
                  </a:lnTo>
                  <a:lnTo>
                    <a:pt x="2160001" y="2446283"/>
                  </a:lnTo>
                  <a:lnTo>
                    <a:pt x="2160001" y="2935539"/>
                  </a:lnTo>
                  <a:lnTo>
                    <a:pt x="1800001" y="2935539"/>
                  </a:lnTo>
                  <a:lnTo>
                    <a:pt x="1260001" y="2935539"/>
                  </a:lnTo>
                  <a:lnTo>
                    <a:pt x="1260001" y="2935539"/>
                  </a:lnTo>
                  <a:lnTo>
                    <a:pt x="0" y="2935539"/>
                  </a:lnTo>
                  <a:lnTo>
                    <a:pt x="0" y="2446283"/>
                  </a:lnTo>
                  <a:lnTo>
                    <a:pt x="0" y="1712398"/>
                  </a:lnTo>
                  <a:lnTo>
                    <a:pt x="0" y="1712398"/>
                  </a:lnTo>
                  <a:lnTo>
                    <a:pt x="0" y="0"/>
                  </a:lnTo>
                  <a:close/>
                </a:path>
              </a:pathLst>
            </a:custGeom>
            <a:solidFill>
              <a:schemeClr val="bg1"/>
            </a:solidFill>
            <a:ln>
              <a:solidFill>
                <a:srgbClr val="5C6F7B"/>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321513" tIns="47625" rIns="47625" bIns="47625" numCol="1" spcCol="1270" anchor="t" anchorCtr="0">
              <a:noAutofit/>
            </a:bodyPr>
            <a:lstStyle/>
            <a:p>
              <a:pPr marL="342900" lvl="0" indent="-342900" defTabSz="666750">
                <a:lnSpc>
                  <a:spcPct val="90000"/>
                </a:lnSpc>
                <a:spcBef>
                  <a:spcPct val="0"/>
                </a:spcBef>
                <a:spcAft>
                  <a:spcPct val="35000"/>
                </a:spcAft>
                <a:buFont typeface="+mj-lt"/>
                <a:buAutoNum type="arabicPeriod"/>
              </a:pPr>
              <a:r>
                <a:rPr lang="en-US" sz="1500" dirty="0">
                  <a:solidFill>
                    <a:schemeClr val="tx1"/>
                  </a:solidFill>
                </a:rPr>
                <a:t>Singapore</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Hong Kong (China)</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United States of America</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United Kingdom</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Sweden</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Finland</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Switzerland</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Denmark</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Canada</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Netherlands</a:t>
              </a:r>
            </a:p>
          </p:txBody>
        </p:sp>
        <p:sp>
          <p:nvSpPr>
            <p:cNvPr id="14" name="Freeform 13"/>
            <p:cNvSpPr/>
            <p:nvPr/>
          </p:nvSpPr>
          <p:spPr>
            <a:xfrm>
              <a:off x="2510489" y="2456512"/>
              <a:ext cx="1785052" cy="3384000"/>
            </a:xfrm>
            <a:custGeom>
              <a:avLst/>
              <a:gdLst>
                <a:gd name="connsiteX0" fmla="*/ 0 w 2160001"/>
                <a:gd name="connsiteY0" fmla="*/ 0 h 3180394"/>
                <a:gd name="connsiteX1" fmla="*/ 1260001 w 2160001"/>
                <a:gd name="connsiteY1" fmla="*/ 0 h 3180394"/>
                <a:gd name="connsiteX2" fmla="*/ 1260001 w 2160001"/>
                <a:gd name="connsiteY2" fmla="*/ 0 h 3180394"/>
                <a:gd name="connsiteX3" fmla="*/ 1800001 w 2160001"/>
                <a:gd name="connsiteY3" fmla="*/ 0 h 3180394"/>
                <a:gd name="connsiteX4" fmla="*/ 2160001 w 2160001"/>
                <a:gd name="connsiteY4" fmla="*/ 0 h 3180394"/>
                <a:gd name="connsiteX5" fmla="*/ 2160001 w 2160001"/>
                <a:gd name="connsiteY5" fmla="*/ 1855230 h 3180394"/>
                <a:gd name="connsiteX6" fmla="*/ 2430001 w 2160001"/>
                <a:gd name="connsiteY6" fmla="*/ 2252673 h 3180394"/>
                <a:gd name="connsiteX7" fmla="*/ 2160001 w 2160001"/>
                <a:gd name="connsiteY7" fmla="*/ 2650328 h 3180394"/>
                <a:gd name="connsiteX8" fmla="*/ 2160001 w 2160001"/>
                <a:gd name="connsiteY8" fmla="*/ 3180394 h 3180394"/>
                <a:gd name="connsiteX9" fmla="*/ 1800001 w 2160001"/>
                <a:gd name="connsiteY9" fmla="*/ 3180394 h 3180394"/>
                <a:gd name="connsiteX10" fmla="*/ 1260001 w 2160001"/>
                <a:gd name="connsiteY10" fmla="*/ 3180394 h 3180394"/>
                <a:gd name="connsiteX11" fmla="*/ 1260001 w 2160001"/>
                <a:gd name="connsiteY11" fmla="*/ 3180394 h 3180394"/>
                <a:gd name="connsiteX12" fmla="*/ 0 w 2160001"/>
                <a:gd name="connsiteY12" fmla="*/ 3180394 h 3180394"/>
                <a:gd name="connsiteX13" fmla="*/ 0 w 2160001"/>
                <a:gd name="connsiteY13" fmla="*/ 2650328 h 3180394"/>
                <a:gd name="connsiteX14" fmla="*/ 0 w 2160001"/>
                <a:gd name="connsiteY14" fmla="*/ 1855230 h 3180394"/>
                <a:gd name="connsiteX15" fmla="*/ 0 w 2160001"/>
                <a:gd name="connsiteY15" fmla="*/ 1855230 h 3180394"/>
                <a:gd name="connsiteX16" fmla="*/ 0 w 2160001"/>
                <a:gd name="connsiteY16" fmla="*/ 0 h 318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001" h="3180394">
                  <a:moveTo>
                    <a:pt x="0" y="0"/>
                  </a:moveTo>
                  <a:lnTo>
                    <a:pt x="1260001" y="0"/>
                  </a:lnTo>
                  <a:lnTo>
                    <a:pt x="1260001" y="0"/>
                  </a:lnTo>
                  <a:lnTo>
                    <a:pt x="1800001" y="0"/>
                  </a:lnTo>
                  <a:lnTo>
                    <a:pt x="2160001" y="0"/>
                  </a:lnTo>
                  <a:lnTo>
                    <a:pt x="2160001" y="1855230"/>
                  </a:lnTo>
                  <a:lnTo>
                    <a:pt x="2430001" y="2252673"/>
                  </a:lnTo>
                  <a:lnTo>
                    <a:pt x="2160001" y="2650328"/>
                  </a:lnTo>
                  <a:lnTo>
                    <a:pt x="2160001" y="3180394"/>
                  </a:lnTo>
                  <a:lnTo>
                    <a:pt x="1800001" y="3180394"/>
                  </a:lnTo>
                  <a:lnTo>
                    <a:pt x="1260001" y="3180394"/>
                  </a:lnTo>
                  <a:lnTo>
                    <a:pt x="1260001" y="3180394"/>
                  </a:lnTo>
                  <a:lnTo>
                    <a:pt x="0" y="3180394"/>
                  </a:lnTo>
                  <a:lnTo>
                    <a:pt x="0" y="2650328"/>
                  </a:lnTo>
                  <a:lnTo>
                    <a:pt x="0" y="1855230"/>
                  </a:lnTo>
                  <a:lnTo>
                    <a:pt x="0" y="1855230"/>
                  </a:lnTo>
                  <a:lnTo>
                    <a:pt x="0" y="0"/>
                  </a:lnTo>
                  <a:close/>
                </a:path>
              </a:pathLst>
            </a:custGeom>
            <a:solidFill>
              <a:schemeClr val="bg1"/>
            </a:solidFill>
            <a:ln>
              <a:solidFill>
                <a:srgbClr val="5C6F7B"/>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321513" tIns="47625" rIns="47625" bIns="47625" numCol="1" spcCol="1270" anchor="t" anchorCtr="0">
              <a:noAutofit/>
            </a:bodyPr>
            <a:lstStyle/>
            <a:p>
              <a:pPr marL="342900" lvl="0" indent="-342900" defTabSz="666750">
                <a:lnSpc>
                  <a:spcPct val="90000"/>
                </a:lnSpc>
                <a:spcBef>
                  <a:spcPct val="0"/>
                </a:spcBef>
                <a:spcAft>
                  <a:spcPct val="35000"/>
                </a:spcAft>
                <a:buFont typeface="+mj-lt"/>
                <a:buAutoNum type="arabicPeriod"/>
              </a:pPr>
              <a:r>
                <a:rPr lang="en-US" sz="1500" dirty="0">
                  <a:solidFill>
                    <a:schemeClr val="tx1"/>
                  </a:solidFill>
                </a:rPr>
                <a:t>Switzerland</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Netherlands</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Sweden</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United Kingdom</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Malta</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Luxembourg</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Iceland</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Finland</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Israel</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Germany</a:t>
              </a:r>
            </a:p>
          </p:txBody>
        </p:sp>
        <p:sp>
          <p:nvSpPr>
            <p:cNvPr id="17" name="Freeform 16"/>
            <p:cNvSpPr/>
            <p:nvPr/>
          </p:nvSpPr>
          <p:spPr>
            <a:xfrm>
              <a:off x="969172" y="1967255"/>
              <a:ext cx="1785052" cy="489256"/>
            </a:xfrm>
            <a:custGeom>
              <a:avLst/>
              <a:gdLst>
                <a:gd name="connsiteX0" fmla="*/ 0 w 2160001"/>
                <a:gd name="connsiteY0" fmla="*/ 0 h 489256"/>
                <a:gd name="connsiteX1" fmla="*/ 2160001 w 2160001"/>
                <a:gd name="connsiteY1" fmla="*/ 0 h 489256"/>
                <a:gd name="connsiteX2" fmla="*/ 2160001 w 2160001"/>
                <a:gd name="connsiteY2" fmla="*/ 489256 h 489256"/>
                <a:gd name="connsiteX3" fmla="*/ 0 w 2160001"/>
                <a:gd name="connsiteY3" fmla="*/ 489256 h 489256"/>
                <a:gd name="connsiteX4" fmla="*/ 0 w 2160001"/>
                <a:gd name="connsiteY4" fmla="*/ 0 h 489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01" h="489256">
                  <a:moveTo>
                    <a:pt x="0" y="0"/>
                  </a:moveTo>
                  <a:lnTo>
                    <a:pt x="2160001" y="0"/>
                  </a:lnTo>
                  <a:lnTo>
                    <a:pt x="2160001" y="489256"/>
                  </a:lnTo>
                  <a:lnTo>
                    <a:pt x="0" y="489256"/>
                  </a:lnTo>
                  <a:lnTo>
                    <a:pt x="0" y="0"/>
                  </a:lnTo>
                  <a:close/>
                </a:path>
              </a:pathLst>
            </a:custGeom>
            <a:solidFill>
              <a:srgbClr val="00554A"/>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975" tIns="53975" rIns="53975" bIns="53975" numCol="1" spcCol="1270" anchor="ctr" anchorCtr="0">
              <a:noAutofit/>
            </a:bodyPr>
            <a:lstStyle/>
            <a:p>
              <a:pPr marL="108000" lvl="0" defTabSz="755650">
                <a:lnSpc>
                  <a:spcPct val="90000"/>
                </a:lnSpc>
                <a:spcBef>
                  <a:spcPct val="0"/>
                </a:spcBef>
                <a:spcAft>
                  <a:spcPct val="35000"/>
                </a:spcAft>
              </a:pPr>
              <a:r>
                <a:rPr lang="en-US" b="1" kern="1200" dirty="0" smtClean="0">
                  <a:latin typeface="Tw Cen MT Condensed" pitchFamily="34" charset="0"/>
                </a:rPr>
                <a:t>Input Sub-Index</a:t>
              </a:r>
              <a:endParaRPr lang="en-US" kern="1200" dirty="0">
                <a:latin typeface="Tw Cen MT Condensed" pitchFamily="34" charset="0"/>
              </a:endParaRPr>
            </a:p>
          </p:txBody>
        </p:sp>
        <p:sp>
          <p:nvSpPr>
            <p:cNvPr id="15" name="Freeform 14"/>
            <p:cNvSpPr/>
            <p:nvPr/>
          </p:nvSpPr>
          <p:spPr>
            <a:xfrm>
              <a:off x="2510489" y="1845054"/>
              <a:ext cx="1785052" cy="611457"/>
            </a:xfrm>
            <a:custGeom>
              <a:avLst/>
              <a:gdLst>
                <a:gd name="connsiteX0" fmla="*/ 0 w 2160001"/>
                <a:gd name="connsiteY0" fmla="*/ 0 h 611457"/>
                <a:gd name="connsiteX1" fmla="*/ 2160001 w 2160001"/>
                <a:gd name="connsiteY1" fmla="*/ 0 h 611457"/>
                <a:gd name="connsiteX2" fmla="*/ 2160001 w 2160001"/>
                <a:gd name="connsiteY2" fmla="*/ 611457 h 611457"/>
                <a:gd name="connsiteX3" fmla="*/ 0 w 2160001"/>
                <a:gd name="connsiteY3" fmla="*/ 611457 h 611457"/>
                <a:gd name="connsiteX4" fmla="*/ 0 w 2160001"/>
                <a:gd name="connsiteY4" fmla="*/ 0 h 61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01" h="611457">
                  <a:moveTo>
                    <a:pt x="0" y="0"/>
                  </a:moveTo>
                  <a:lnTo>
                    <a:pt x="2160001" y="0"/>
                  </a:lnTo>
                  <a:lnTo>
                    <a:pt x="2160001" y="611457"/>
                  </a:lnTo>
                  <a:lnTo>
                    <a:pt x="0" y="611457"/>
                  </a:lnTo>
                  <a:lnTo>
                    <a:pt x="0" y="0"/>
                  </a:lnTo>
                  <a:close/>
                </a:path>
              </a:pathLst>
            </a:custGeom>
            <a:solidFill>
              <a:srgbClr val="00554A"/>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marL="108000" lvl="0" defTabSz="800100">
                <a:lnSpc>
                  <a:spcPct val="90000"/>
                </a:lnSpc>
                <a:spcBef>
                  <a:spcPct val="0"/>
                </a:spcBef>
                <a:spcAft>
                  <a:spcPct val="35000"/>
                </a:spcAft>
              </a:pPr>
              <a:r>
                <a:rPr lang="en-US" sz="1800" b="1" kern="1200" dirty="0" smtClean="0">
                  <a:latin typeface="Tw Cen MT Condensed" pitchFamily="34" charset="0"/>
                </a:rPr>
                <a:t>Output Sub-Index</a:t>
              </a:r>
              <a:endParaRPr lang="en-US" sz="1800" kern="1200" dirty="0">
                <a:latin typeface="Tw Cen MT Condensed" pitchFamily="34" charset="0"/>
              </a:endParaRPr>
            </a:p>
          </p:txBody>
        </p:sp>
        <p:sp>
          <p:nvSpPr>
            <p:cNvPr id="12" name="Freeform 11"/>
            <p:cNvSpPr/>
            <p:nvPr/>
          </p:nvSpPr>
          <p:spPr>
            <a:xfrm>
              <a:off x="4051805" y="2456512"/>
              <a:ext cx="1647566" cy="3528000"/>
            </a:xfrm>
            <a:custGeom>
              <a:avLst/>
              <a:gdLst>
                <a:gd name="connsiteX0" fmla="*/ 0 w 2160001"/>
                <a:gd name="connsiteY0" fmla="*/ 0 h 3425248"/>
                <a:gd name="connsiteX1" fmla="*/ 1260001 w 2160001"/>
                <a:gd name="connsiteY1" fmla="*/ 0 h 3425248"/>
                <a:gd name="connsiteX2" fmla="*/ 1260001 w 2160001"/>
                <a:gd name="connsiteY2" fmla="*/ 0 h 3425248"/>
                <a:gd name="connsiteX3" fmla="*/ 1800001 w 2160001"/>
                <a:gd name="connsiteY3" fmla="*/ 0 h 3425248"/>
                <a:gd name="connsiteX4" fmla="*/ 2160001 w 2160001"/>
                <a:gd name="connsiteY4" fmla="*/ 0 h 3425248"/>
                <a:gd name="connsiteX5" fmla="*/ 2160001 w 2160001"/>
                <a:gd name="connsiteY5" fmla="*/ 1998061 h 3425248"/>
                <a:gd name="connsiteX6" fmla="*/ 2430001 w 2160001"/>
                <a:gd name="connsiteY6" fmla="*/ 2426103 h 3425248"/>
                <a:gd name="connsiteX7" fmla="*/ 2160001 w 2160001"/>
                <a:gd name="connsiteY7" fmla="*/ 2854373 h 3425248"/>
                <a:gd name="connsiteX8" fmla="*/ 2160001 w 2160001"/>
                <a:gd name="connsiteY8" fmla="*/ 3425248 h 3425248"/>
                <a:gd name="connsiteX9" fmla="*/ 1800001 w 2160001"/>
                <a:gd name="connsiteY9" fmla="*/ 3425248 h 3425248"/>
                <a:gd name="connsiteX10" fmla="*/ 1260001 w 2160001"/>
                <a:gd name="connsiteY10" fmla="*/ 3425248 h 3425248"/>
                <a:gd name="connsiteX11" fmla="*/ 1260001 w 2160001"/>
                <a:gd name="connsiteY11" fmla="*/ 3425248 h 3425248"/>
                <a:gd name="connsiteX12" fmla="*/ 0 w 2160001"/>
                <a:gd name="connsiteY12" fmla="*/ 3425248 h 3425248"/>
                <a:gd name="connsiteX13" fmla="*/ 0 w 2160001"/>
                <a:gd name="connsiteY13" fmla="*/ 2854373 h 3425248"/>
                <a:gd name="connsiteX14" fmla="*/ 0 w 2160001"/>
                <a:gd name="connsiteY14" fmla="*/ 1998061 h 3425248"/>
                <a:gd name="connsiteX15" fmla="*/ 0 w 2160001"/>
                <a:gd name="connsiteY15" fmla="*/ 1998061 h 3425248"/>
                <a:gd name="connsiteX16" fmla="*/ 0 w 2160001"/>
                <a:gd name="connsiteY16" fmla="*/ 0 h 342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001" h="3425248">
                  <a:moveTo>
                    <a:pt x="0" y="0"/>
                  </a:moveTo>
                  <a:lnTo>
                    <a:pt x="1260001" y="0"/>
                  </a:lnTo>
                  <a:lnTo>
                    <a:pt x="1260001" y="0"/>
                  </a:lnTo>
                  <a:lnTo>
                    <a:pt x="1800001" y="0"/>
                  </a:lnTo>
                  <a:lnTo>
                    <a:pt x="2160001" y="0"/>
                  </a:lnTo>
                  <a:lnTo>
                    <a:pt x="2160001" y="1998061"/>
                  </a:lnTo>
                  <a:lnTo>
                    <a:pt x="2430001" y="2426103"/>
                  </a:lnTo>
                  <a:lnTo>
                    <a:pt x="2160001" y="2854373"/>
                  </a:lnTo>
                  <a:lnTo>
                    <a:pt x="2160001" y="3425248"/>
                  </a:lnTo>
                  <a:lnTo>
                    <a:pt x="1800001" y="3425248"/>
                  </a:lnTo>
                  <a:lnTo>
                    <a:pt x="1260001" y="3425248"/>
                  </a:lnTo>
                  <a:lnTo>
                    <a:pt x="1260001" y="3425248"/>
                  </a:lnTo>
                  <a:lnTo>
                    <a:pt x="0" y="3425248"/>
                  </a:lnTo>
                  <a:lnTo>
                    <a:pt x="0" y="2854373"/>
                  </a:lnTo>
                  <a:lnTo>
                    <a:pt x="0" y="1998061"/>
                  </a:lnTo>
                  <a:lnTo>
                    <a:pt x="0" y="1998061"/>
                  </a:lnTo>
                  <a:lnTo>
                    <a:pt x="0" y="0"/>
                  </a:lnTo>
                  <a:close/>
                </a:path>
              </a:pathLst>
            </a:custGeom>
            <a:solidFill>
              <a:schemeClr val="bg1"/>
            </a:solidFill>
            <a:ln>
              <a:solidFill>
                <a:srgbClr val="5C6F7B"/>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321513" tIns="47625" rIns="47625" bIns="47625" numCol="1" spcCol="1270" anchor="t" anchorCtr="0">
              <a:noAutofit/>
            </a:bodyPr>
            <a:lstStyle/>
            <a:p>
              <a:pPr marL="342900" lvl="0" indent="-342900" defTabSz="666750">
                <a:lnSpc>
                  <a:spcPct val="90000"/>
                </a:lnSpc>
                <a:spcBef>
                  <a:spcPct val="0"/>
                </a:spcBef>
                <a:spcAft>
                  <a:spcPct val="35000"/>
                </a:spcAft>
                <a:buFont typeface="+mj-lt"/>
                <a:buAutoNum type="arabicPeriod"/>
              </a:pPr>
              <a:r>
                <a:rPr lang="en-US" sz="1500" dirty="0">
                  <a:solidFill>
                    <a:schemeClr val="tx1"/>
                  </a:solidFill>
                </a:rPr>
                <a:t>Mali</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Moldova, Rep.</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Guinea</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Malta</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Swaziland</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Indonesia</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Nigeria</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Kuwait</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Costa Rica</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Venezuela, Bolivarian Rep.</a:t>
              </a:r>
            </a:p>
          </p:txBody>
        </p:sp>
        <p:sp>
          <p:nvSpPr>
            <p:cNvPr id="10" name="Freeform 9"/>
            <p:cNvSpPr/>
            <p:nvPr/>
          </p:nvSpPr>
          <p:spPr>
            <a:xfrm>
              <a:off x="5593122" y="2456512"/>
              <a:ext cx="1701316" cy="3672000"/>
            </a:xfrm>
            <a:custGeom>
              <a:avLst/>
              <a:gdLst>
                <a:gd name="connsiteX0" fmla="*/ 0 w 2160001"/>
                <a:gd name="connsiteY0" fmla="*/ 0 h 3669650"/>
                <a:gd name="connsiteX1" fmla="*/ 360000 w 2160001"/>
                <a:gd name="connsiteY1" fmla="*/ 0 h 3669650"/>
                <a:gd name="connsiteX2" fmla="*/ 360000 w 2160001"/>
                <a:gd name="connsiteY2" fmla="*/ 0 h 3669650"/>
                <a:gd name="connsiteX3" fmla="*/ 900000 w 2160001"/>
                <a:gd name="connsiteY3" fmla="*/ 0 h 3669650"/>
                <a:gd name="connsiteX4" fmla="*/ 2160001 w 2160001"/>
                <a:gd name="connsiteY4" fmla="*/ 0 h 3669650"/>
                <a:gd name="connsiteX5" fmla="*/ 2160001 w 2160001"/>
                <a:gd name="connsiteY5" fmla="*/ 611608 h 3669650"/>
                <a:gd name="connsiteX6" fmla="*/ 2160001 w 2160001"/>
                <a:gd name="connsiteY6" fmla="*/ 611608 h 3669650"/>
                <a:gd name="connsiteX7" fmla="*/ 2160001 w 2160001"/>
                <a:gd name="connsiteY7" fmla="*/ 1529021 h 3669650"/>
                <a:gd name="connsiteX8" fmla="*/ 2160001 w 2160001"/>
                <a:gd name="connsiteY8" fmla="*/ 3669650 h 3669650"/>
                <a:gd name="connsiteX9" fmla="*/ 900000 w 2160001"/>
                <a:gd name="connsiteY9" fmla="*/ 3669650 h 3669650"/>
                <a:gd name="connsiteX10" fmla="*/ 360000 w 2160001"/>
                <a:gd name="connsiteY10" fmla="*/ 3669650 h 3669650"/>
                <a:gd name="connsiteX11" fmla="*/ 360000 w 2160001"/>
                <a:gd name="connsiteY11" fmla="*/ 3669650 h 3669650"/>
                <a:gd name="connsiteX12" fmla="*/ 0 w 2160001"/>
                <a:gd name="connsiteY12" fmla="*/ 3669650 h 3669650"/>
                <a:gd name="connsiteX13" fmla="*/ 0 w 2160001"/>
                <a:gd name="connsiteY13" fmla="*/ 1529021 h 3669650"/>
                <a:gd name="connsiteX14" fmla="*/ 0 w 2160001"/>
                <a:gd name="connsiteY14" fmla="*/ 1834825 h 3669650"/>
                <a:gd name="connsiteX15" fmla="*/ 0 w 2160001"/>
                <a:gd name="connsiteY15" fmla="*/ 611608 h 3669650"/>
                <a:gd name="connsiteX16" fmla="*/ 0 w 2160001"/>
                <a:gd name="connsiteY16" fmla="*/ 0 h 366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001" h="3669650">
                  <a:moveTo>
                    <a:pt x="0" y="0"/>
                  </a:moveTo>
                  <a:lnTo>
                    <a:pt x="360000" y="0"/>
                  </a:lnTo>
                  <a:lnTo>
                    <a:pt x="360000" y="0"/>
                  </a:lnTo>
                  <a:lnTo>
                    <a:pt x="900000" y="0"/>
                  </a:lnTo>
                  <a:lnTo>
                    <a:pt x="2160001" y="0"/>
                  </a:lnTo>
                  <a:lnTo>
                    <a:pt x="2160001" y="611608"/>
                  </a:lnTo>
                  <a:lnTo>
                    <a:pt x="2160001" y="611608"/>
                  </a:lnTo>
                  <a:lnTo>
                    <a:pt x="2160001" y="1529021"/>
                  </a:lnTo>
                  <a:lnTo>
                    <a:pt x="2160001" y="3669650"/>
                  </a:lnTo>
                  <a:lnTo>
                    <a:pt x="900000" y="3669650"/>
                  </a:lnTo>
                  <a:lnTo>
                    <a:pt x="360000" y="3669650"/>
                  </a:lnTo>
                  <a:lnTo>
                    <a:pt x="360000" y="3669650"/>
                  </a:lnTo>
                  <a:lnTo>
                    <a:pt x="0" y="3669650"/>
                  </a:lnTo>
                  <a:lnTo>
                    <a:pt x="0" y="1529021"/>
                  </a:lnTo>
                  <a:lnTo>
                    <a:pt x="0" y="1834825"/>
                  </a:lnTo>
                  <a:lnTo>
                    <a:pt x="0" y="611608"/>
                  </a:lnTo>
                  <a:lnTo>
                    <a:pt x="0" y="0"/>
                  </a:lnTo>
                  <a:close/>
                </a:path>
              </a:pathLst>
            </a:custGeom>
            <a:solidFill>
              <a:srgbClr val="D8DED8"/>
            </a:solidFill>
            <a:ln>
              <a:solidFill>
                <a:srgbClr val="5C6F7B"/>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321513" tIns="47625" rIns="47625" bIns="47625" numCol="1" spcCol="1270" anchor="t" anchorCtr="0">
              <a:noAutofit/>
            </a:bodyPr>
            <a:lstStyle/>
            <a:p>
              <a:pPr marL="342900" lvl="0" indent="-342900" defTabSz="666750">
                <a:lnSpc>
                  <a:spcPct val="90000"/>
                </a:lnSpc>
                <a:spcBef>
                  <a:spcPct val="0"/>
                </a:spcBef>
                <a:spcAft>
                  <a:spcPct val="35000"/>
                </a:spcAft>
                <a:buFont typeface="+mj-lt"/>
                <a:buAutoNum type="arabicPeriod"/>
              </a:pPr>
              <a:r>
                <a:rPr lang="en-US" sz="1500" dirty="0">
                  <a:solidFill>
                    <a:schemeClr val="tx1"/>
                  </a:solidFill>
                </a:rPr>
                <a:t>Switzerland</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Sweden</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United Kingdom</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Netherlands</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United States of America</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Finland</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Hong Kong (China)</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Singapore</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Denmark</a:t>
              </a:r>
            </a:p>
            <a:p>
              <a:pPr marL="342900" lvl="0" indent="-342900" defTabSz="666750">
                <a:lnSpc>
                  <a:spcPct val="90000"/>
                </a:lnSpc>
                <a:spcBef>
                  <a:spcPct val="0"/>
                </a:spcBef>
                <a:spcAft>
                  <a:spcPct val="35000"/>
                </a:spcAft>
                <a:buFont typeface="+mj-lt"/>
                <a:buAutoNum type="arabicPeriod"/>
              </a:pPr>
              <a:r>
                <a:rPr lang="en-US" sz="1500" dirty="0">
                  <a:solidFill>
                    <a:schemeClr val="tx1"/>
                  </a:solidFill>
                </a:rPr>
                <a:t>Ireland</a:t>
              </a:r>
            </a:p>
          </p:txBody>
        </p:sp>
        <p:sp>
          <p:nvSpPr>
            <p:cNvPr id="13" name="Freeform 12"/>
            <p:cNvSpPr/>
            <p:nvPr/>
          </p:nvSpPr>
          <p:spPr>
            <a:xfrm>
              <a:off x="4051805" y="1724663"/>
              <a:ext cx="1785052" cy="734111"/>
            </a:xfrm>
            <a:custGeom>
              <a:avLst/>
              <a:gdLst>
                <a:gd name="connsiteX0" fmla="*/ 0 w 2160001"/>
                <a:gd name="connsiteY0" fmla="*/ 0 h 734111"/>
                <a:gd name="connsiteX1" fmla="*/ 2160001 w 2160001"/>
                <a:gd name="connsiteY1" fmla="*/ 0 h 734111"/>
                <a:gd name="connsiteX2" fmla="*/ 2160001 w 2160001"/>
                <a:gd name="connsiteY2" fmla="*/ 734111 h 734111"/>
                <a:gd name="connsiteX3" fmla="*/ 0 w 2160001"/>
                <a:gd name="connsiteY3" fmla="*/ 734111 h 734111"/>
                <a:gd name="connsiteX4" fmla="*/ 0 w 2160001"/>
                <a:gd name="connsiteY4" fmla="*/ 0 h 734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01" h="734111">
                  <a:moveTo>
                    <a:pt x="0" y="0"/>
                  </a:moveTo>
                  <a:lnTo>
                    <a:pt x="2160001" y="0"/>
                  </a:lnTo>
                  <a:lnTo>
                    <a:pt x="2160001" y="734111"/>
                  </a:lnTo>
                  <a:lnTo>
                    <a:pt x="0" y="734111"/>
                  </a:lnTo>
                  <a:lnTo>
                    <a:pt x="0" y="0"/>
                  </a:lnTo>
                  <a:close/>
                </a:path>
              </a:pathLst>
            </a:custGeom>
            <a:solidFill>
              <a:srgbClr val="00554A"/>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marL="108000" defTabSz="800100">
                <a:lnSpc>
                  <a:spcPct val="90000"/>
                </a:lnSpc>
                <a:spcBef>
                  <a:spcPct val="0"/>
                </a:spcBef>
                <a:spcAft>
                  <a:spcPct val="35000"/>
                </a:spcAft>
              </a:pPr>
              <a:r>
                <a:rPr lang="en-US" b="1" dirty="0">
                  <a:latin typeface="Tw Cen MT Condensed" pitchFamily="34" charset="0"/>
                </a:rPr>
                <a:t>Efficiency </a:t>
              </a:r>
              <a:r>
                <a:rPr lang="en-US" b="1" dirty="0" smtClean="0">
                  <a:latin typeface="Tw Cen MT Condensed" pitchFamily="34" charset="0"/>
                </a:rPr>
                <a:t>Ratio</a:t>
              </a:r>
              <a:endParaRPr lang="en-US" b="1" dirty="0">
                <a:latin typeface="Tw Cen MT Condensed" pitchFamily="34" charset="0"/>
              </a:endParaRPr>
            </a:p>
          </p:txBody>
        </p:sp>
        <p:sp>
          <p:nvSpPr>
            <p:cNvPr id="11" name="Freeform 10"/>
            <p:cNvSpPr/>
            <p:nvPr/>
          </p:nvSpPr>
          <p:spPr>
            <a:xfrm>
              <a:off x="5593122" y="1600200"/>
              <a:ext cx="1701316" cy="856312"/>
            </a:xfrm>
            <a:custGeom>
              <a:avLst/>
              <a:gdLst>
                <a:gd name="connsiteX0" fmla="*/ 0 w 2160001"/>
                <a:gd name="connsiteY0" fmla="*/ 0 h 856312"/>
                <a:gd name="connsiteX1" fmla="*/ 2160001 w 2160001"/>
                <a:gd name="connsiteY1" fmla="*/ 0 h 856312"/>
                <a:gd name="connsiteX2" fmla="*/ 2160001 w 2160001"/>
                <a:gd name="connsiteY2" fmla="*/ 856312 h 856312"/>
                <a:gd name="connsiteX3" fmla="*/ 0 w 2160001"/>
                <a:gd name="connsiteY3" fmla="*/ 856312 h 856312"/>
                <a:gd name="connsiteX4" fmla="*/ 0 w 2160001"/>
                <a:gd name="connsiteY4" fmla="*/ 0 h 856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01" h="856312">
                  <a:moveTo>
                    <a:pt x="0" y="0"/>
                  </a:moveTo>
                  <a:lnTo>
                    <a:pt x="2160001" y="0"/>
                  </a:lnTo>
                  <a:lnTo>
                    <a:pt x="2160001" y="856312"/>
                  </a:lnTo>
                  <a:lnTo>
                    <a:pt x="0" y="856312"/>
                  </a:lnTo>
                  <a:lnTo>
                    <a:pt x="0" y="0"/>
                  </a:lnTo>
                  <a:close/>
                </a:path>
              </a:pathLst>
            </a:custGeom>
            <a:solidFill>
              <a:srgbClr val="00554A"/>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325" tIns="60325" rIns="60325" bIns="60325" numCol="1" spcCol="1270" anchor="ctr" anchorCtr="0">
              <a:noAutofit/>
            </a:bodyPr>
            <a:lstStyle/>
            <a:p>
              <a:pPr marL="108000" lvl="0" algn="ctr" defTabSz="844550">
                <a:lnSpc>
                  <a:spcPct val="90000"/>
                </a:lnSpc>
                <a:spcBef>
                  <a:spcPct val="0"/>
                </a:spcBef>
                <a:spcAft>
                  <a:spcPct val="35000"/>
                </a:spcAft>
              </a:pPr>
              <a:r>
                <a:rPr lang="en-US" sz="4400" b="1" kern="1200" dirty="0" smtClean="0">
                  <a:latin typeface="Tw Cen MT Condensed" pitchFamily="34" charset="0"/>
                </a:rPr>
                <a:t>GII</a:t>
              </a:r>
              <a:endParaRPr lang="en-US" sz="4400" kern="1200" dirty="0">
                <a:latin typeface="Tw Cen MT Condensed" pitchFamily="34" charset="0"/>
              </a:endParaRPr>
            </a:p>
          </p:txBody>
        </p:sp>
      </p:grpSp>
      <p:sp>
        <p:nvSpPr>
          <p:cNvPr id="18" name="Rectangle 2"/>
          <p:cNvSpPr txBox="1">
            <a:spLocks noChangeArrowheads="1"/>
          </p:cNvSpPr>
          <p:nvPr/>
        </p:nvSpPr>
        <p:spPr>
          <a:xfrm>
            <a:off x="527050" y="304800"/>
            <a:ext cx="8077200" cy="769441"/>
          </a:xfrm>
          <a:prstGeom prst="rect">
            <a:avLst/>
          </a:prstGeom>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2813"/>
            <a:r>
              <a:rPr lang="en-US" altLang="en-US" dirty="0" smtClean="0">
                <a:solidFill>
                  <a:schemeClr val="accent2"/>
                </a:solidFill>
                <a:latin typeface="Calibri" pitchFamily="34" charset="0"/>
              </a:rPr>
              <a:t>Die </a:t>
            </a:r>
            <a:r>
              <a:rPr lang="en-US" altLang="en-US" dirty="0" err="1" smtClean="0">
                <a:solidFill>
                  <a:schemeClr val="accent2"/>
                </a:solidFill>
                <a:latin typeface="Calibri" pitchFamily="34" charset="0"/>
              </a:rPr>
              <a:t>besten</a:t>
            </a:r>
            <a:r>
              <a:rPr lang="en-US" altLang="en-US" dirty="0" smtClean="0">
                <a:solidFill>
                  <a:schemeClr val="accent2"/>
                </a:solidFill>
                <a:latin typeface="Calibri" pitchFamily="34" charset="0"/>
              </a:rPr>
              <a:t> </a:t>
            </a:r>
            <a:r>
              <a:rPr lang="en-US" altLang="en-US" dirty="0" err="1" smtClean="0">
                <a:solidFill>
                  <a:schemeClr val="accent2"/>
                </a:solidFill>
                <a:latin typeface="Calibri" pitchFamily="34" charset="0"/>
              </a:rPr>
              <a:t>Zehn</a:t>
            </a:r>
            <a:r>
              <a:rPr lang="en-US" altLang="en-US" dirty="0" smtClean="0">
                <a:solidFill>
                  <a:schemeClr val="accent2"/>
                </a:solidFill>
                <a:latin typeface="Calibri" pitchFamily="34" charset="0"/>
              </a:rPr>
              <a:t> </a:t>
            </a:r>
            <a:r>
              <a:rPr lang="en-US" altLang="en-US" dirty="0" err="1" smtClean="0">
                <a:solidFill>
                  <a:schemeClr val="accent2"/>
                </a:solidFill>
                <a:latin typeface="Calibri" pitchFamily="34" charset="0"/>
              </a:rPr>
              <a:t>im</a:t>
            </a:r>
            <a:r>
              <a:rPr lang="en-US" altLang="en-US" dirty="0" smtClean="0">
                <a:solidFill>
                  <a:schemeClr val="accent2"/>
                </a:solidFill>
                <a:latin typeface="Calibri" pitchFamily="34" charset="0"/>
              </a:rPr>
              <a:t> </a:t>
            </a:r>
            <a:r>
              <a:rPr lang="en-US" altLang="en-US" dirty="0" err="1" smtClean="0">
                <a:solidFill>
                  <a:schemeClr val="accent2"/>
                </a:solidFill>
                <a:latin typeface="Calibri" pitchFamily="34" charset="0"/>
              </a:rPr>
              <a:t>Jahr</a:t>
            </a:r>
            <a:r>
              <a:rPr lang="en-US" altLang="en-US" dirty="0" smtClean="0">
                <a:solidFill>
                  <a:schemeClr val="accent2"/>
                </a:solidFill>
                <a:latin typeface="Calibri" pitchFamily="34" charset="0"/>
              </a:rPr>
              <a:t> 2013</a:t>
            </a:r>
            <a:endParaRPr lang="en-US" altLang="en-US" dirty="0">
              <a:solidFill>
                <a:schemeClr val="accent2"/>
              </a:solidFill>
              <a:latin typeface="Calibri" pitchFamily="34" charset="0"/>
            </a:endParaRPr>
          </a:p>
        </p:txBody>
      </p:sp>
    </p:spTree>
    <p:extLst>
      <p:ext uri="{BB962C8B-B14F-4D97-AF65-F5344CB8AC3E}">
        <p14:creationId xmlns:p14="http://schemas.microsoft.com/office/powerpoint/2010/main" val="55642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12776"/>
            <a:ext cx="9144000" cy="5445224"/>
          </a:xfrm>
          <a:prstGeom prst="rect">
            <a:avLst/>
          </a:prstGeom>
          <a:noFill/>
          <a:ln>
            <a:noFill/>
          </a:ln>
        </p:spPr>
      </p:pic>
      <p:sp>
        <p:nvSpPr>
          <p:cNvPr id="5" name="Rectangle 2"/>
          <p:cNvSpPr txBox="1">
            <a:spLocks noChangeArrowheads="1"/>
          </p:cNvSpPr>
          <p:nvPr/>
        </p:nvSpPr>
        <p:spPr>
          <a:xfrm>
            <a:off x="527050" y="27801"/>
            <a:ext cx="8077200" cy="1323439"/>
          </a:xfrm>
          <a:prstGeom prst="rect">
            <a:avLst/>
          </a:prstGeom>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2813"/>
            <a:r>
              <a:rPr lang="en-US" altLang="en-US" sz="4000" dirty="0" smtClean="0">
                <a:solidFill>
                  <a:schemeClr val="accent2"/>
                </a:solidFill>
                <a:latin typeface="Calibri" pitchFamily="34" charset="0"/>
              </a:rPr>
              <a:t>Innovation </a:t>
            </a:r>
            <a:r>
              <a:rPr lang="en-US" altLang="en-US" sz="4000" dirty="0" err="1" smtClean="0">
                <a:solidFill>
                  <a:schemeClr val="accent2"/>
                </a:solidFill>
                <a:latin typeface="Calibri" pitchFamily="34" charset="0"/>
              </a:rPr>
              <a:t>im</a:t>
            </a:r>
            <a:r>
              <a:rPr lang="en-US" altLang="en-US" sz="4000" dirty="0" smtClean="0">
                <a:solidFill>
                  <a:schemeClr val="accent2"/>
                </a:solidFill>
                <a:latin typeface="Calibri" pitchFamily="34" charset="0"/>
              </a:rPr>
              <a:t> </a:t>
            </a:r>
            <a:r>
              <a:rPr lang="en-US" altLang="en-US" sz="4000" dirty="0" err="1" smtClean="0">
                <a:solidFill>
                  <a:schemeClr val="accent2"/>
                </a:solidFill>
                <a:latin typeface="Calibri" pitchFamily="34" charset="0"/>
              </a:rPr>
              <a:t>Vergleich</a:t>
            </a:r>
            <a:r>
              <a:rPr lang="en-US" altLang="en-US" sz="4000" dirty="0" smtClean="0">
                <a:solidFill>
                  <a:schemeClr val="accent2"/>
                </a:solidFill>
                <a:latin typeface="Calibri" pitchFamily="34" charset="0"/>
              </a:rPr>
              <a:t> </a:t>
            </a:r>
            <a:r>
              <a:rPr lang="en-US" altLang="en-US" sz="4000" dirty="0" err="1" smtClean="0">
                <a:solidFill>
                  <a:schemeClr val="accent2"/>
                </a:solidFill>
                <a:latin typeface="Calibri" pitchFamily="34" charset="0"/>
              </a:rPr>
              <a:t>zur</a:t>
            </a:r>
            <a:r>
              <a:rPr lang="en-US" altLang="en-US" sz="4000" dirty="0" smtClean="0">
                <a:solidFill>
                  <a:schemeClr val="accent2"/>
                </a:solidFill>
                <a:latin typeface="Calibri" pitchFamily="34" charset="0"/>
              </a:rPr>
              <a:t> </a:t>
            </a:r>
            <a:r>
              <a:rPr lang="en-US" altLang="en-US" sz="4000" dirty="0" err="1" smtClean="0">
                <a:solidFill>
                  <a:schemeClr val="accent2"/>
                </a:solidFill>
                <a:latin typeface="Calibri" pitchFamily="34" charset="0"/>
              </a:rPr>
              <a:t>wirtschaftlichen</a:t>
            </a:r>
            <a:r>
              <a:rPr lang="en-US" altLang="en-US" sz="4000" dirty="0" smtClean="0">
                <a:solidFill>
                  <a:schemeClr val="accent2"/>
                </a:solidFill>
                <a:latin typeface="Calibri" pitchFamily="34" charset="0"/>
              </a:rPr>
              <a:t> </a:t>
            </a:r>
            <a:r>
              <a:rPr lang="en-US" altLang="en-US" sz="4000" dirty="0" err="1" smtClean="0">
                <a:solidFill>
                  <a:schemeClr val="accent2"/>
                </a:solidFill>
                <a:latin typeface="Calibri" pitchFamily="34" charset="0"/>
              </a:rPr>
              <a:t>Entwicklung</a:t>
            </a:r>
            <a:endParaRPr lang="en-US" altLang="en-US" sz="4000" dirty="0">
              <a:solidFill>
                <a:schemeClr val="accent2"/>
              </a:solidFill>
              <a:latin typeface="Calibri" pitchFamily="34" charset="0"/>
            </a:endParaRPr>
          </a:p>
        </p:txBody>
      </p:sp>
    </p:spTree>
    <p:extLst>
      <p:ext uri="{BB962C8B-B14F-4D97-AF65-F5344CB8AC3E}">
        <p14:creationId xmlns:p14="http://schemas.microsoft.com/office/powerpoint/2010/main" val="34355288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457200" y="2571750"/>
            <a:ext cx="8229600" cy="1143000"/>
          </a:xfrm>
        </p:spPr>
        <p:txBody>
          <a:bodyPr>
            <a:normAutofit fontScale="90000"/>
          </a:bodyPr>
          <a:lstStyle/>
          <a:p>
            <a:pPr algn="ctr" defTabSz="912813" eaLnBrk="1" hangingPunct="1"/>
            <a:r>
              <a:rPr lang="en-US" altLang="en-US" b="1" dirty="0" err="1" smtClean="0">
                <a:latin typeface="Calibri" pitchFamily="34" charset="0"/>
              </a:rPr>
              <a:t>Danke</a:t>
            </a:r>
            <a:r>
              <a:rPr lang="en-US" altLang="en-US" b="1" dirty="0" smtClean="0">
                <a:latin typeface="Calibri" pitchFamily="34" charset="0"/>
              </a:rPr>
              <a:t> </a:t>
            </a:r>
            <a:r>
              <a:rPr lang="en-US" altLang="en-US" b="1" dirty="0" err="1" smtClean="0">
                <a:latin typeface="Calibri" pitchFamily="34" charset="0"/>
              </a:rPr>
              <a:t>für</a:t>
            </a:r>
            <a:r>
              <a:rPr lang="en-US" altLang="en-US" b="1" dirty="0" smtClean="0">
                <a:latin typeface="Calibri" pitchFamily="34" charset="0"/>
              </a:rPr>
              <a:t> </a:t>
            </a:r>
            <a:r>
              <a:rPr lang="en-US" altLang="en-US" b="1" dirty="0" err="1" smtClean="0">
                <a:latin typeface="Calibri" pitchFamily="34" charset="0"/>
              </a:rPr>
              <a:t>Ihre</a:t>
            </a:r>
            <a:r>
              <a:rPr lang="en-US" altLang="en-US" b="1" dirty="0" smtClean="0">
                <a:latin typeface="Calibri" pitchFamily="34" charset="0"/>
              </a:rPr>
              <a:t> </a:t>
            </a:r>
            <a:r>
              <a:rPr lang="en-US" altLang="en-US" b="1" dirty="0" err="1" smtClean="0">
                <a:latin typeface="Calibri" pitchFamily="34" charset="0"/>
              </a:rPr>
              <a:t>Aufmerksamkeit</a:t>
            </a:r>
            <a:r>
              <a:rPr lang="en-US" altLang="en-US" b="1" dirty="0" smtClean="0">
                <a:latin typeface="Calibri" pitchFamily="34" charset="0"/>
              </a:rPr>
              <a:t>!</a:t>
            </a:r>
            <a:r>
              <a:rPr lang="en-US" altLang="en-US" dirty="0" smtClean="0">
                <a:latin typeface="Calibri" pitchFamily="34" charset="0"/>
              </a:rPr>
              <a:t/>
            </a:r>
            <a:br>
              <a:rPr lang="en-US" altLang="en-US" dirty="0" smtClean="0">
                <a:latin typeface="Calibri" pitchFamily="34" charset="0"/>
              </a:rPr>
            </a:br>
            <a:r>
              <a:rPr lang="en-US" altLang="en-US" dirty="0" smtClean="0">
                <a:latin typeface="Calibri" pitchFamily="34" charset="0"/>
              </a:rPr>
              <a:t/>
            </a:r>
            <a:br>
              <a:rPr lang="en-US" altLang="en-US" dirty="0" smtClean="0">
                <a:latin typeface="Calibri" pitchFamily="34" charset="0"/>
              </a:rPr>
            </a:br>
            <a:r>
              <a:rPr lang="en-US" altLang="en-US" dirty="0" smtClean="0">
                <a:latin typeface="Calibri" pitchFamily="34" charset="0"/>
              </a:rPr>
              <a:t>carsten.fink@wipo.int</a:t>
            </a:r>
          </a:p>
        </p:txBody>
      </p:sp>
    </p:spTree>
    <p:extLst>
      <p:ext uri="{BB962C8B-B14F-4D97-AF65-F5344CB8AC3E}">
        <p14:creationId xmlns:p14="http://schemas.microsoft.com/office/powerpoint/2010/main" val="2703149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lstStyle/>
          <a:p>
            <a:pPr algn="ctr"/>
            <a:r>
              <a:rPr lang="de-DE" dirty="0" smtClean="0">
                <a:solidFill>
                  <a:schemeClr val="accent2"/>
                </a:solidFill>
              </a:rPr>
              <a:t>Übersicht</a:t>
            </a:r>
            <a:endParaRPr lang="de-DE" dirty="0">
              <a:solidFill>
                <a:schemeClr val="accent2"/>
              </a:solidFill>
            </a:endParaRPr>
          </a:p>
        </p:txBody>
      </p:sp>
      <p:sp>
        <p:nvSpPr>
          <p:cNvPr id="3" name="Content Placeholder 2"/>
          <p:cNvSpPr>
            <a:spLocks noGrp="1"/>
          </p:cNvSpPr>
          <p:nvPr>
            <p:ph idx="1"/>
          </p:nvPr>
        </p:nvSpPr>
        <p:spPr>
          <a:xfrm>
            <a:off x="457200" y="1628800"/>
            <a:ext cx="8507288" cy="4824536"/>
          </a:xfrm>
        </p:spPr>
        <p:txBody>
          <a:bodyPr>
            <a:normAutofit/>
          </a:bodyPr>
          <a:lstStyle/>
          <a:p>
            <a:pPr algn="just">
              <a:lnSpc>
                <a:spcPct val="200000"/>
              </a:lnSpc>
            </a:pPr>
            <a:r>
              <a:rPr lang="de-DE" dirty="0" smtClean="0"/>
              <a:t>World Intellectual Property Indicators</a:t>
            </a:r>
          </a:p>
          <a:p>
            <a:pPr algn="just">
              <a:lnSpc>
                <a:spcPct val="200000"/>
              </a:lnSpc>
            </a:pPr>
            <a:r>
              <a:rPr lang="de-DE" dirty="0" smtClean="0"/>
              <a:t>World Intellectual Property Report</a:t>
            </a:r>
            <a:endParaRPr lang="de-DE" dirty="0" smtClean="0">
              <a:ea typeface="ＭＳ Ｐゴシック" pitchFamily="34" charset="-128"/>
            </a:endParaRPr>
          </a:p>
          <a:p>
            <a:pPr algn="just">
              <a:lnSpc>
                <a:spcPct val="200000"/>
              </a:lnSpc>
            </a:pPr>
            <a:r>
              <a:rPr lang="de-DE" dirty="0" smtClean="0"/>
              <a:t>Global Innovation Index</a:t>
            </a:r>
            <a:endParaRPr lang="de-DE" dirty="0" smtClean="0">
              <a:ea typeface="ＭＳ Ｐゴシック" pitchFamily="34" charset="-128"/>
            </a:endParaRPr>
          </a:p>
          <a:p>
            <a:pPr marL="0" indent="0">
              <a:buNone/>
            </a:pPr>
            <a:endParaRPr lang="de-DE" dirty="0"/>
          </a:p>
        </p:txBody>
      </p:sp>
    </p:spTree>
    <p:extLst>
      <p:ext uri="{BB962C8B-B14F-4D97-AF65-F5344CB8AC3E}">
        <p14:creationId xmlns:p14="http://schemas.microsoft.com/office/powerpoint/2010/main" val="2285640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rmAutofit fontScale="90000"/>
          </a:bodyPr>
          <a:lstStyle/>
          <a:p>
            <a:pPr algn="ctr"/>
            <a:r>
              <a:rPr lang="de-DE" dirty="0" smtClean="0">
                <a:solidFill>
                  <a:schemeClr val="accent2"/>
                </a:solidFill>
              </a:rPr>
              <a:t>World Intellectual Property Indicators</a:t>
            </a:r>
            <a:endParaRPr lang="de-DE" dirty="0">
              <a:solidFill>
                <a:schemeClr val="accent2"/>
              </a:solidFill>
            </a:endParaRPr>
          </a:p>
        </p:txBody>
      </p:sp>
      <p:sp>
        <p:nvSpPr>
          <p:cNvPr id="3" name="Content Placeholder 2"/>
          <p:cNvSpPr>
            <a:spLocks noGrp="1"/>
          </p:cNvSpPr>
          <p:nvPr>
            <p:ph idx="1"/>
          </p:nvPr>
        </p:nvSpPr>
        <p:spPr>
          <a:xfrm>
            <a:off x="457200" y="1524000"/>
            <a:ext cx="5562600" cy="4824536"/>
          </a:xfrm>
        </p:spPr>
        <p:txBody>
          <a:bodyPr>
            <a:normAutofit lnSpcReduction="10000"/>
          </a:bodyPr>
          <a:lstStyle/>
          <a:p>
            <a:pPr>
              <a:spcBef>
                <a:spcPts val="0"/>
              </a:spcBef>
              <a:spcAft>
                <a:spcPts val="1200"/>
              </a:spcAft>
            </a:pPr>
            <a:r>
              <a:rPr lang="de-DE" dirty="0" smtClean="0"/>
              <a:t>Statistischer Jahresbericht</a:t>
            </a:r>
          </a:p>
          <a:p>
            <a:pPr>
              <a:spcBef>
                <a:spcPts val="0"/>
              </a:spcBef>
              <a:spcAft>
                <a:spcPts val="1200"/>
              </a:spcAft>
            </a:pPr>
            <a:r>
              <a:rPr lang="de-DE" dirty="0" smtClean="0"/>
              <a:t>Basierend auf weltweiter statistischer Umfrage</a:t>
            </a:r>
          </a:p>
          <a:p>
            <a:pPr>
              <a:spcBef>
                <a:spcPts val="0"/>
              </a:spcBef>
              <a:spcAft>
                <a:spcPts val="1200"/>
              </a:spcAft>
            </a:pPr>
            <a:r>
              <a:rPr lang="de-DE" dirty="0" smtClean="0">
                <a:ea typeface="ＭＳ Ｐゴシック" pitchFamily="34" charset="-128"/>
              </a:rPr>
              <a:t>Inhalt</a:t>
            </a:r>
          </a:p>
          <a:p>
            <a:pPr lvl="1">
              <a:spcBef>
                <a:spcPts val="0"/>
              </a:spcBef>
              <a:spcAft>
                <a:spcPts val="600"/>
              </a:spcAft>
            </a:pPr>
            <a:r>
              <a:rPr lang="de-DE" sz="2000" dirty="0" smtClean="0">
                <a:ea typeface="ＭＳ Ｐゴシック" pitchFamily="34" charset="-128"/>
              </a:rPr>
              <a:t>Patente</a:t>
            </a:r>
          </a:p>
          <a:p>
            <a:pPr lvl="1">
              <a:spcBef>
                <a:spcPts val="0"/>
              </a:spcBef>
              <a:spcAft>
                <a:spcPts val="600"/>
              </a:spcAft>
            </a:pPr>
            <a:r>
              <a:rPr lang="de-DE" sz="2000" dirty="0" smtClean="0">
                <a:ea typeface="ＭＳ Ｐゴシック" pitchFamily="34" charset="-128"/>
              </a:rPr>
              <a:t>Marken</a:t>
            </a:r>
          </a:p>
          <a:p>
            <a:pPr lvl="1">
              <a:spcBef>
                <a:spcPts val="0"/>
              </a:spcBef>
              <a:spcAft>
                <a:spcPts val="600"/>
              </a:spcAft>
            </a:pPr>
            <a:r>
              <a:rPr lang="de-DE" sz="2000" dirty="0" smtClean="0">
                <a:ea typeface="ＭＳ Ｐゴシック" pitchFamily="34" charset="-128"/>
              </a:rPr>
              <a:t>Geschmacksmuster</a:t>
            </a:r>
          </a:p>
          <a:p>
            <a:pPr lvl="1">
              <a:spcBef>
                <a:spcPts val="0"/>
              </a:spcBef>
              <a:spcAft>
                <a:spcPts val="600"/>
              </a:spcAft>
            </a:pPr>
            <a:r>
              <a:rPr lang="de-DE" sz="2000" dirty="0" smtClean="0">
                <a:ea typeface="ＭＳ Ｐゴシック" pitchFamily="34" charset="-128"/>
              </a:rPr>
              <a:t>Gebrauchsmuster</a:t>
            </a:r>
          </a:p>
          <a:p>
            <a:pPr lvl="1">
              <a:spcBef>
                <a:spcPts val="0"/>
              </a:spcBef>
              <a:spcAft>
                <a:spcPts val="1200"/>
              </a:spcAft>
            </a:pPr>
            <a:r>
              <a:rPr lang="de-DE" sz="2000" dirty="0" smtClean="0">
                <a:ea typeface="ＭＳ Ｐゴシック" pitchFamily="34" charset="-128"/>
              </a:rPr>
              <a:t>Sortenschutz</a:t>
            </a:r>
          </a:p>
          <a:p>
            <a:pPr>
              <a:spcBef>
                <a:spcPts val="0"/>
              </a:spcBef>
              <a:spcAft>
                <a:spcPts val="1200"/>
              </a:spcAft>
            </a:pPr>
            <a:r>
              <a:rPr lang="de-DE" dirty="0" smtClean="0"/>
              <a:t>Veröffentlichung im Dezember</a:t>
            </a:r>
          </a:p>
          <a:p>
            <a:pPr marL="0" indent="0">
              <a:spcBef>
                <a:spcPts val="0"/>
              </a:spcBef>
              <a:spcAft>
                <a:spcPts val="1200"/>
              </a:spcAft>
              <a:buNone/>
            </a:pPr>
            <a:endParaRPr lang="de-DE" dirty="0"/>
          </a:p>
        </p:txBody>
      </p:sp>
      <p:pic>
        <p:nvPicPr>
          <p:cNvPr id="4" name="Picture 2" descr="http://www.wipo.int/export/sites/www/shared/pics/wipo_pub_941_2013_3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853922"/>
            <a:ext cx="2714625" cy="3556278"/>
          </a:xfrm>
          <a:prstGeom prst="rect">
            <a:avLst/>
          </a:prstGeom>
          <a:noFill/>
          <a:ln>
            <a:solidFill>
              <a:schemeClr val="tx1"/>
            </a:solidFill>
          </a:ln>
          <a:effectLst>
            <a:outerShdw blurRad="50800" dist="38100" dir="8100000" sx="101000" sy="101000" algn="tr" rotWithShape="0">
              <a:prstClr val="black">
                <a:alpha val="40000"/>
              </a:prstClr>
            </a:outerShdw>
          </a:effectLst>
          <a:scene3d>
            <a:camera prst="orthographicFront">
              <a:rot lat="0" lon="0" rev="2130000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153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63449" y="229871"/>
            <a:ext cx="8077200" cy="707886"/>
          </a:xfrm>
        </p:spPr>
        <p:txBody>
          <a:bodyPr>
            <a:spAutoFit/>
          </a:bodyPr>
          <a:lstStyle/>
          <a:p>
            <a:pPr defTabSz="912813" eaLnBrk="1" hangingPunct="1"/>
            <a:r>
              <a:rPr lang="en-US" altLang="en-US" sz="4000" dirty="0" err="1" smtClean="0">
                <a:solidFill>
                  <a:schemeClr val="accent2"/>
                </a:solidFill>
                <a:latin typeface="Calibri" pitchFamily="34" charset="0"/>
              </a:rPr>
              <a:t>Patentanmeldungen</a:t>
            </a:r>
            <a:endParaRPr lang="en-US" altLang="en-US" sz="4000" dirty="0" smtClean="0">
              <a:solidFill>
                <a:schemeClr val="accent2"/>
              </a:solidFill>
              <a:latin typeface="Calibri"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657400"/>
            <a:ext cx="8460432" cy="3600400"/>
          </a:xfrm>
          <a:prstGeom prst="rect">
            <a:avLst/>
          </a:prstGeom>
        </p:spPr>
      </p:pic>
      <p:sp>
        <p:nvSpPr>
          <p:cNvPr id="3" name="TextBox 2"/>
          <p:cNvSpPr txBox="1"/>
          <p:nvPr/>
        </p:nvSpPr>
        <p:spPr>
          <a:xfrm>
            <a:off x="827584" y="1124744"/>
            <a:ext cx="7848872" cy="523220"/>
          </a:xfrm>
          <a:prstGeom prst="rect">
            <a:avLst/>
          </a:prstGeom>
          <a:noFill/>
        </p:spPr>
        <p:txBody>
          <a:bodyPr wrap="square" rtlCol="0">
            <a:spAutoFit/>
          </a:bodyPr>
          <a:lstStyle/>
          <a:p>
            <a:pPr algn="ctr"/>
            <a:r>
              <a:rPr lang="de-DE" sz="2800" dirty="0" smtClean="0">
                <a:solidFill>
                  <a:schemeClr val="tx2"/>
                </a:solidFill>
                <a:latin typeface="Calibri" panose="020F0502020204030204" pitchFamily="34" charset="0"/>
              </a:rPr>
              <a:t>Schnellstes Wachstum seit 18 Jahren </a:t>
            </a:r>
            <a:endParaRPr lang="en-US" sz="2800" dirty="0">
              <a:solidFill>
                <a:schemeClr val="tx2"/>
              </a:solidFill>
              <a:latin typeface="Calibri" panose="020F0502020204030204" pitchFamily="34" charset="0"/>
            </a:endParaRPr>
          </a:p>
        </p:txBody>
      </p:sp>
      <p:sp>
        <p:nvSpPr>
          <p:cNvPr id="5" name="TextBox 4"/>
          <p:cNvSpPr txBox="1"/>
          <p:nvPr/>
        </p:nvSpPr>
        <p:spPr>
          <a:xfrm>
            <a:off x="395536" y="6237312"/>
            <a:ext cx="3528392" cy="307777"/>
          </a:xfrm>
          <a:prstGeom prst="rect">
            <a:avLst/>
          </a:prstGeom>
          <a:noFill/>
        </p:spPr>
        <p:txBody>
          <a:bodyPr wrap="square" rtlCol="0">
            <a:spAutoFit/>
          </a:bodyPr>
          <a:lstStyle/>
          <a:p>
            <a:r>
              <a:rPr lang="en-US" sz="1400" dirty="0" smtClean="0">
                <a:latin typeface="Calibri" panose="020F0502020204030204" pitchFamily="34" charset="0"/>
              </a:rPr>
              <a:t>WIPO Statistics Database</a:t>
            </a:r>
            <a:endParaRPr lang="en-US" sz="1400" dirty="0">
              <a:latin typeface="Calibri" panose="020F0502020204030204" pitchFamily="34" charset="0"/>
            </a:endParaRPr>
          </a:p>
        </p:txBody>
      </p:sp>
    </p:spTree>
    <p:extLst>
      <p:ext uri="{BB962C8B-B14F-4D97-AF65-F5344CB8AC3E}">
        <p14:creationId xmlns:p14="http://schemas.microsoft.com/office/powerpoint/2010/main" val="4067525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7019925" y="5949950"/>
            <a:ext cx="1873250" cy="7191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665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0"/>
            <a:ext cx="48545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0705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36755" y="199093"/>
            <a:ext cx="8185016" cy="769441"/>
          </a:xfrm>
        </p:spPr>
        <p:txBody>
          <a:bodyPr wrap="square">
            <a:spAutoFit/>
          </a:bodyPr>
          <a:lstStyle/>
          <a:p>
            <a:pPr defTabSz="912813" eaLnBrk="1" hangingPunct="1"/>
            <a:r>
              <a:rPr lang="en-US" altLang="en-US" dirty="0" err="1" smtClean="0">
                <a:solidFill>
                  <a:schemeClr val="accent2"/>
                </a:solidFill>
                <a:latin typeface="Calibri" pitchFamily="34" charset="0"/>
              </a:rPr>
              <a:t>Markenanmeldungen</a:t>
            </a:r>
            <a:endParaRPr lang="en-US" altLang="en-US" dirty="0" smtClean="0">
              <a:solidFill>
                <a:schemeClr val="accent2"/>
              </a:solidFill>
              <a:latin typeface="Calibri"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484783"/>
            <a:ext cx="8379423" cy="3888433"/>
          </a:xfrm>
          <a:prstGeom prst="rect">
            <a:avLst/>
          </a:prstGeom>
        </p:spPr>
      </p:pic>
      <p:sp>
        <p:nvSpPr>
          <p:cNvPr id="6" name="TextBox 5"/>
          <p:cNvSpPr txBox="1"/>
          <p:nvPr/>
        </p:nvSpPr>
        <p:spPr>
          <a:xfrm>
            <a:off x="827584" y="980728"/>
            <a:ext cx="7848872" cy="523220"/>
          </a:xfrm>
          <a:prstGeom prst="rect">
            <a:avLst/>
          </a:prstGeom>
          <a:noFill/>
        </p:spPr>
        <p:txBody>
          <a:bodyPr wrap="square" rtlCol="0">
            <a:spAutoFit/>
          </a:bodyPr>
          <a:lstStyle/>
          <a:p>
            <a:pPr algn="ctr"/>
            <a:r>
              <a:rPr lang="en-US" sz="2800" dirty="0" err="1" smtClean="0">
                <a:solidFill>
                  <a:schemeClr val="tx2"/>
                </a:solidFill>
                <a:latin typeface="Calibri" panose="020F0502020204030204" pitchFamily="34" charset="0"/>
              </a:rPr>
              <a:t>Solides</a:t>
            </a:r>
            <a:r>
              <a:rPr lang="en-US" sz="2800" dirty="0" smtClean="0">
                <a:solidFill>
                  <a:schemeClr val="tx2"/>
                </a:solidFill>
                <a:latin typeface="Calibri" panose="020F0502020204030204" pitchFamily="34" charset="0"/>
              </a:rPr>
              <a:t> </a:t>
            </a:r>
            <a:r>
              <a:rPr lang="en-US" sz="2800" dirty="0" err="1" smtClean="0">
                <a:solidFill>
                  <a:schemeClr val="tx2"/>
                </a:solidFill>
                <a:latin typeface="Calibri" panose="020F0502020204030204" pitchFamily="34" charset="0"/>
              </a:rPr>
              <a:t>Wachstum</a:t>
            </a:r>
            <a:r>
              <a:rPr lang="en-US" sz="2800" dirty="0" smtClean="0">
                <a:solidFill>
                  <a:schemeClr val="tx2"/>
                </a:solidFill>
                <a:latin typeface="Calibri" panose="020F0502020204030204" pitchFamily="34" charset="0"/>
              </a:rPr>
              <a:t> </a:t>
            </a:r>
            <a:r>
              <a:rPr lang="en-US" sz="2800" dirty="0" err="1" smtClean="0">
                <a:solidFill>
                  <a:schemeClr val="tx2"/>
                </a:solidFill>
                <a:latin typeface="Calibri" panose="020F0502020204030204" pitchFamily="34" charset="0"/>
              </a:rPr>
              <a:t>im</a:t>
            </a:r>
            <a:r>
              <a:rPr lang="en-US" sz="2800" dirty="0" smtClean="0">
                <a:solidFill>
                  <a:schemeClr val="tx2"/>
                </a:solidFill>
                <a:latin typeface="Calibri" panose="020F0502020204030204" pitchFamily="34" charset="0"/>
              </a:rPr>
              <a:t> </a:t>
            </a:r>
            <a:r>
              <a:rPr lang="en-US" sz="2800" dirty="0" err="1" smtClean="0">
                <a:solidFill>
                  <a:schemeClr val="tx2"/>
                </a:solidFill>
                <a:latin typeface="Calibri" panose="020F0502020204030204" pitchFamily="34" charset="0"/>
              </a:rPr>
              <a:t>Jahr</a:t>
            </a:r>
            <a:r>
              <a:rPr lang="en-US" sz="2800" dirty="0" smtClean="0">
                <a:solidFill>
                  <a:schemeClr val="tx2"/>
                </a:solidFill>
                <a:latin typeface="Calibri" panose="020F0502020204030204" pitchFamily="34" charset="0"/>
              </a:rPr>
              <a:t> 2012</a:t>
            </a:r>
            <a:endParaRPr lang="en-US" sz="2800" dirty="0">
              <a:solidFill>
                <a:schemeClr val="tx2"/>
              </a:solidFill>
              <a:latin typeface="Calibri" panose="020F0502020204030204" pitchFamily="34" charset="0"/>
            </a:endParaRPr>
          </a:p>
        </p:txBody>
      </p:sp>
      <p:sp>
        <p:nvSpPr>
          <p:cNvPr id="7" name="TextBox 6"/>
          <p:cNvSpPr txBox="1"/>
          <p:nvPr/>
        </p:nvSpPr>
        <p:spPr>
          <a:xfrm>
            <a:off x="395536" y="6237312"/>
            <a:ext cx="3528392" cy="307777"/>
          </a:xfrm>
          <a:prstGeom prst="rect">
            <a:avLst/>
          </a:prstGeom>
          <a:noFill/>
        </p:spPr>
        <p:txBody>
          <a:bodyPr wrap="square" rtlCol="0">
            <a:spAutoFit/>
          </a:bodyPr>
          <a:lstStyle/>
          <a:p>
            <a:r>
              <a:rPr lang="en-US" sz="1400" dirty="0" smtClean="0">
                <a:latin typeface="Calibri" panose="020F0502020204030204" pitchFamily="34" charset="0"/>
              </a:rPr>
              <a:t>WIPO Statistics Database</a:t>
            </a:r>
            <a:endParaRPr lang="en-US" sz="1400" dirty="0">
              <a:latin typeface="Calibri" panose="020F0502020204030204" pitchFamily="34" charset="0"/>
            </a:endParaRPr>
          </a:p>
        </p:txBody>
      </p:sp>
    </p:spTree>
    <p:extLst>
      <p:ext uri="{BB962C8B-B14F-4D97-AF65-F5344CB8AC3E}">
        <p14:creationId xmlns:p14="http://schemas.microsoft.com/office/powerpoint/2010/main" val="2503538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63258" y="271101"/>
            <a:ext cx="8077200" cy="769441"/>
          </a:xfrm>
        </p:spPr>
        <p:txBody>
          <a:bodyPr>
            <a:spAutoFit/>
          </a:bodyPr>
          <a:lstStyle/>
          <a:p>
            <a:pPr defTabSz="912813" eaLnBrk="1" hangingPunct="1"/>
            <a:r>
              <a:rPr lang="en-US" altLang="en-US" dirty="0" err="1" smtClean="0">
                <a:solidFill>
                  <a:schemeClr val="accent2"/>
                </a:solidFill>
                <a:latin typeface="Calibri" pitchFamily="34" charset="0"/>
              </a:rPr>
              <a:t>Geschmacksmusteranmeldungen</a:t>
            </a:r>
            <a:endParaRPr lang="en-US" altLang="en-US" dirty="0" smtClean="0">
              <a:solidFill>
                <a:schemeClr val="accent2"/>
              </a:solidFill>
              <a:latin typeface="Calibri"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556792"/>
            <a:ext cx="8163401" cy="3541914"/>
          </a:xfrm>
          <a:prstGeom prst="rect">
            <a:avLst/>
          </a:prstGeom>
        </p:spPr>
      </p:pic>
      <p:sp>
        <p:nvSpPr>
          <p:cNvPr id="6" name="TextBox 5"/>
          <p:cNvSpPr txBox="1"/>
          <p:nvPr/>
        </p:nvSpPr>
        <p:spPr>
          <a:xfrm>
            <a:off x="683568" y="1124744"/>
            <a:ext cx="7776864" cy="523220"/>
          </a:xfrm>
          <a:prstGeom prst="rect">
            <a:avLst/>
          </a:prstGeom>
          <a:noFill/>
        </p:spPr>
        <p:txBody>
          <a:bodyPr wrap="square" rtlCol="0">
            <a:spAutoFit/>
          </a:bodyPr>
          <a:lstStyle>
            <a:defPPr>
              <a:defRPr lang="en-US"/>
            </a:defPPr>
            <a:lvl1pPr algn="l" rtl="0" fontAlgn="base">
              <a:spcBef>
                <a:spcPct val="50000"/>
              </a:spcBef>
              <a:spcAft>
                <a:spcPct val="0"/>
              </a:spcAft>
              <a:defRPr sz="2000" kern="1200">
                <a:solidFill>
                  <a:schemeClr val="tx1"/>
                </a:solidFill>
                <a:latin typeface="Book Antiqua" pitchFamily="18" charset="0"/>
                <a:ea typeface="+mn-ea"/>
                <a:cs typeface="Arial" charset="0"/>
              </a:defRPr>
            </a:lvl1pPr>
            <a:lvl2pPr marL="455613" indent="1588" algn="l" rtl="0" fontAlgn="base">
              <a:spcBef>
                <a:spcPct val="50000"/>
              </a:spcBef>
              <a:spcAft>
                <a:spcPct val="0"/>
              </a:spcAft>
              <a:defRPr sz="2000" kern="1200">
                <a:solidFill>
                  <a:schemeClr val="tx1"/>
                </a:solidFill>
                <a:latin typeface="Book Antiqua" pitchFamily="18" charset="0"/>
                <a:ea typeface="+mn-ea"/>
                <a:cs typeface="Arial" charset="0"/>
              </a:defRPr>
            </a:lvl2pPr>
            <a:lvl3pPr marL="912813" indent="1588" algn="l" rtl="0" fontAlgn="base">
              <a:spcBef>
                <a:spcPct val="50000"/>
              </a:spcBef>
              <a:spcAft>
                <a:spcPct val="0"/>
              </a:spcAft>
              <a:defRPr sz="2000" kern="1200">
                <a:solidFill>
                  <a:schemeClr val="tx1"/>
                </a:solidFill>
                <a:latin typeface="Book Antiqua" pitchFamily="18" charset="0"/>
                <a:ea typeface="+mn-ea"/>
                <a:cs typeface="Arial" charset="0"/>
              </a:defRPr>
            </a:lvl3pPr>
            <a:lvl4pPr marL="1370013" indent="1588" algn="l" rtl="0" fontAlgn="base">
              <a:spcBef>
                <a:spcPct val="50000"/>
              </a:spcBef>
              <a:spcAft>
                <a:spcPct val="0"/>
              </a:spcAft>
              <a:defRPr sz="2000" kern="1200">
                <a:solidFill>
                  <a:schemeClr val="tx1"/>
                </a:solidFill>
                <a:latin typeface="Book Antiqua" pitchFamily="18" charset="0"/>
                <a:ea typeface="+mn-ea"/>
                <a:cs typeface="Arial" charset="0"/>
              </a:defRPr>
            </a:lvl4pPr>
            <a:lvl5pPr marL="1827213" indent="1588" algn="l" rtl="0" fontAlgn="base">
              <a:spcBef>
                <a:spcPct val="50000"/>
              </a:spcBef>
              <a:spcAft>
                <a:spcPct val="0"/>
              </a:spcAft>
              <a:defRPr sz="2000" kern="1200">
                <a:solidFill>
                  <a:schemeClr val="tx1"/>
                </a:solidFill>
                <a:latin typeface="Book Antiqua" pitchFamily="18" charset="0"/>
                <a:ea typeface="+mn-ea"/>
                <a:cs typeface="Arial" charset="0"/>
              </a:defRPr>
            </a:lvl5pPr>
            <a:lvl6pPr marL="2286000" algn="l" defTabSz="914400" rtl="0" eaLnBrk="1" latinLnBrk="0" hangingPunct="1">
              <a:defRPr sz="2000" kern="1200">
                <a:solidFill>
                  <a:schemeClr val="tx1"/>
                </a:solidFill>
                <a:latin typeface="Book Antiqua" pitchFamily="18" charset="0"/>
                <a:ea typeface="+mn-ea"/>
                <a:cs typeface="Arial" charset="0"/>
              </a:defRPr>
            </a:lvl6pPr>
            <a:lvl7pPr marL="2743200" algn="l" defTabSz="914400" rtl="0" eaLnBrk="1" latinLnBrk="0" hangingPunct="1">
              <a:defRPr sz="2000" kern="1200">
                <a:solidFill>
                  <a:schemeClr val="tx1"/>
                </a:solidFill>
                <a:latin typeface="Book Antiqua" pitchFamily="18" charset="0"/>
                <a:ea typeface="+mn-ea"/>
                <a:cs typeface="Arial" charset="0"/>
              </a:defRPr>
            </a:lvl7pPr>
            <a:lvl8pPr marL="3200400" algn="l" defTabSz="914400" rtl="0" eaLnBrk="1" latinLnBrk="0" hangingPunct="1">
              <a:defRPr sz="2000" kern="1200">
                <a:solidFill>
                  <a:schemeClr val="tx1"/>
                </a:solidFill>
                <a:latin typeface="Book Antiqua" pitchFamily="18" charset="0"/>
                <a:ea typeface="+mn-ea"/>
                <a:cs typeface="Arial" charset="0"/>
              </a:defRPr>
            </a:lvl8pPr>
            <a:lvl9pPr marL="3657600" algn="l" defTabSz="914400" rtl="0" eaLnBrk="1" latinLnBrk="0" hangingPunct="1">
              <a:defRPr sz="2000" kern="1200">
                <a:solidFill>
                  <a:schemeClr val="tx1"/>
                </a:solidFill>
                <a:latin typeface="Book Antiqua" pitchFamily="18" charset="0"/>
                <a:ea typeface="+mn-ea"/>
                <a:cs typeface="Arial" charset="0"/>
              </a:defRPr>
            </a:lvl9pPr>
          </a:lstStyle>
          <a:p>
            <a:pPr algn="ctr"/>
            <a:r>
              <a:rPr lang="en-US" sz="2800" dirty="0" err="1" smtClean="0">
                <a:solidFill>
                  <a:schemeClr val="tx2"/>
                </a:solidFill>
                <a:latin typeface="Calibri" panose="020F0502020204030204" pitchFamily="34" charset="0"/>
              </a:rPr>
              <a:t>Zweistelliges</a:t>
            </a:r>
            <a:r>
              <a:rPr lang="en-US" sz="2800" dirty="0" smtClean="0">
                <a:solidFill>
                  <a:schemeClr val="tx2"/>
                </a:solidFill>
                <a:latin typeface="Calibri" panose="020F0502020204030204" pitchFamily="34" charset="0"/>
              </a:rPr>
              <a:t> </a:t>
            </a:r>
            <a:r>
              <a:rPr lang="en-US" sz="2800" dirty="0" err="1" smtClean="0">
                <a:solidFill>
                  <a:schemeClr val="tx2"/>
                </a:solidFill>
                <a:latin typeface="Calibri" panose="020F0502020204030204" pitchFamily="34" charset="0"/>
              </a:rPr>
              <a:t>Wachstum</a:t>
            </a:r>
            <a:r>
              <a:rPr lang="en-US" sz="2800" dirty="0" smtClean="0">
                <a:solidFill>
                  <a:schemeClr val="tx2"/>
                </a:solidFill>
                <a:latin typeface="Calibri" panose="020F0502020204030204" pitchFamily="34" charset="0"/>
              </a:rPr>
              <a:t> </a:t>
            </a:r>
            <a:r>
              <a:rPr lang="en-US" sz="2800" dirty="0" err="1" smtClean="0">
                <a:solidFill>
                  <a:schemeClr val="tx2"/>
                </a:solidFill>
                <a:latin typeface="Calibri" panose="020F0502020204030204" pitchFamily="34" charset="0"/>
              </a:rPr>
              <a:t>seit</a:t>
            </a:r>
            <a:r>
              <a:rPr lang="en-US" sz="2800" dirty="0" smtClean="0">
                <a:solidFill>
                  <a:schemeClr val="tx2"/>
                </a:solidFill>
                <a:latin typeface="Calibri" panose="020F0502020204030204" pitchFamily="34" charset="0"/>
              </a:rPr>
              <a:t> 2010</a:t>
            </a:r>
            <a:endParaRPr lang="en-US" sz="2800" dirty="0">
              <a:solidFill>
                <a:schemeClr val="tx2"/>
              </a:solidFill>
              <a:latin typeface="Calibri" panose="020F0502020204030204" pitchFamily="34" charset="0"/>
            </a:endParaRPr>
          </a:p>
        </p:txBody>
      </p:sp>
      <p:sp>
        <p:nvSpPr>
          <p:cNvPr id="7" name="TextBox 6"/>
          <p:cNvSpPr txBox="1"/>
          <p:nvPr/>
        </p:nvSpPr>
        <p:spPr>
          <a:xfrm>
            <a:off x="395536" y="6237312"/>
            <a:ext cx="3528392" cy="307777"/>
          </a:xfrm>
          <a:prstGeom prst="rect">
            <a:avLst/>
          </a:prstGeom>
          <a:noFill/>
        </p:spPr>
        <p:txBody>
          <a:bodyPr wrap="square" rtlCol="0">
            <a:spAutoFit/>
          </a:bodyPr>
          <a:lstStyle/>
          <a:p>
            <a:r>
              <a:rPr lang="en-US" sz="1400" dirty="0" smtClean="0">
                <a:latin typeface="Calibri" panose="020F0502020204030204" pitchFamily="34" charset="0"/>
              </a:rPr>
              <a:t>WIPO Statistics Database</a:t>
            </a:r>
            <a:endParaRPr lang="en-US" sz="1400" dirty="0">
              <a:latin typeface="Calibri" panose="020F0502020204030204" pitchFamily="34" charset="0"/>
            </a:endParaRPr>
          </a:p>
        </p:txBody>
      </p:sp>
    </p:spTree>
    <p:extLst>
      <p:ext uri="{BB962C8B-B14F-4D97-AF65-F5344CB8AC3E}">
        <p14:creationId xmlns:p14="http://schemas.microsoft.com/office/powerpoint/2010/main" val="77442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
            <a:ext cx="8534400" cy="682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9483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828</Words>
  <Application>Microsoft Office PowerPoint</Application>
  <PresentationFormat>On-screen Show (4:3)</PresentationFormat>
  <Paragraphs>141</Paragraphs>
  <Slides>29</Slides>
  <Notes>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Organisation</vt:lpstr>
      <vt:lpstr>Übersicht</vt:lpstr>
      <vt:lpstr>World Intellectual Property Indicators</vt:lpstr>
      <vt:lpstr>Patentanmeldungen</vt:lpstr>
      <vt:lpstr>PowerPoint Presentation</vt:lpstr>
      <vt:lpstr>Markenanmeldungen</vt:lpstr>
      <vt:lpstr>Geschmacksmusteranmeldungen</vt:lpstr>
      <vt:lpstr>PowerPoint Presentation</vt:lpstr>
      <vt:lpstr>World Intellectual Property Report</vt:lpstr>
      <vt:lpstr>PowerPoint Presentation</vt:lpstr>
      <vt:lpstr>Wachsende F&amp;E Ausgaben</vt:lpstr>
      <vt:lpstr>Wachsende Investitionen in immaterielle Wirtschaftsgüter</vt:lpstr>
      <vt:lpstr>Internationalisierung von Forschung und Innovation</vt:lpstr>
      <vt:lpstr>Wachsende Nachfrage nach Patenten</vt:lpstr>
      <vt:lpstr>Mehr Erfindungen und zunehmende Internationalisierung</vt:lpstr>
      <vt:lpstr>Komplexe Technologien erfahren schnelleres Patentwachstum</vt:lpstr>
      <vt:lpstr>PowerPoint Presentation</vt:lpstr>
      <vt:lpstr>Markenbildung im Zeitalter der Globalisierung</vt:lpstr>
      <vt:lpstr>Weltweite Markeninvestitionen</vt:lpstr>
      <vt:lpstr>Bessere Schätzung für die USA</vt:lpstr>
      <vt:lpstr>KMUs benutzen vorwiegend Markenrechte</vt:lpstr>
      <vt:lpstr>Innovative Firmen benutzen Markenrechte am häufigsten </vt:lpstr>
      <vt:lpstr>PowerPoint Presentation</vt:lpstr>
      <vt:lpstr>Hintergrund</vt:lpstr>
      <vt:lpstr>Die Struktur des GII</vt:lpstr>
      <vt:lpstr>PowerPoint Presentation</vt:lpstr>
      <vt:lpstr>PowerPoint Presentation</vt:lpstr>
      <vt:lpstr>Danke für Ihre Aufmerksamkeit!  carsten.fink@wipo.int</vt:lpstr>
    </vt:vector>
  </TitlesOfParts>
  <Company>World Intellectual Property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FINK Carsten</dc:creator>
  <cp:lastModifiedBy>FINK Carsten</cp:lastModifiedBy>
  <cp:revision>22</cp:revision>
  <dcterms:created xsi:type="dcterms:W3CDTF">2014-02-26T09:47:51Z</dcterms:created>
  <dcterms:modified xsi:type="dcterms:W3CDTF">2014-02-26T15:32:25Z</dcterms:modified>
</cp:coreProperties>
</file>