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258" r:id="rId2"/>
    <p:sldId id="355" r:id="rId3"/>
    <p:sldId id="356" r:id="rId4"/>
    <p:sldId id="357" r:id="rId5"/>
    <p:sldId id="358" r:id="rId6"/>
    <p:sldId id="263" r:id="rId7"/>
    <p:sldId id="264" r:id="rId8"/>
    <p:sldId id="360" r:id="rId9"/>
    <p:sldId id="359" r:id="rId10"/>
    <p:sldId id="361" r:id="rId11"/>
    <p:sldId id="362" r:id="rId12"/>
    <p:sldId id="364" r:id="rId13"/>
    <p:sldId id="365" r:id="rId14"/>
    <p:sldId id="271" r:id="rId15"/>
    <p:sldId id="272" r:id="rId16"/>
    <p:sldId id="273" r:id="rId17"/>
    <p:sldId id="275" r:id="rId18"/>
    <p:sldId id="276" r:id="rId19"/>
    <p:sldId id="366" r:id="rId20"/>
    <p:sldId id="277" r:id="rId21"/>
    <p:sldId id="278" r:id="rId22"/>
    <p:sldId id="279" r:id="rId23"/>
    <p:sldId id="280" r:id="rId24"/>
    <p:sldId id="281" r:id="rId25"/>
    <p:sldId id="282" r:id="rId26"/>
    <p:sldId id="289" r:id="rId27"/>
    <p:sldId id="292" r:id="rId28"/>
    <p:sldId id="293" r:id="rId29"/>
    <p:sldId id="294" r:id="rId30"/>
    <p:sldId id="295" r:id="rId31"/>
    <p:sldId id="297" r:id="rId32"/>
    <p:sldId id="298" r:id="rId33"/>
    <p:sldId id="299" r:id="rId34"/>
    <p:sldId id="301" r:id="rId35"/>
    <p:sldId id="302" r:id="rId36"/>
    <p:sldId id="303" r:id="rId37"/>
    <p:sldId id="304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9" r:id="rId50"/>
    <p:sldId id="320" r:id="rId51"/>
    <p:sldId id="372" r:id="rId52"/>
    <p:sldId id="322" r:id="rId53"/>
    <p:sldId id="373" r:id="rId54"/>
    <p:sldId id="329" r:id="rId55"/>
    <p:sldId id="374" r:id="rId56"/>
    <p:sldId id="333" r:id="rId57"/>
    <p:sldId id="334" r:id="rId58"/>
    <p:sldId id="335" r:id="rId59"/>
    <p:sldId id="336" r:id="rId60"/>
    <p:sldId id="367" r:id="rId61"/>
    <p:sldId id="368" r:id="rId62"/>
    <p:sldId id="338" r:id="rId63"/>
    <p:sldId id="339" r:id="rId64"/>
    <p:sldId id="369" r:id="rId65"/>
    <p:sldId id="370" r:id="rId66"/>
    <p:sldId id="371" r:id="rId67"/>
    <p:sldId id="341" r:id="rId68"/>
    <p:sldId id="348" r:id="rId69"/>
    <p:sldId id="363" r:id="rId70"/>
    <p:sldId id="351" r:id="rId71"/>
    <p:sldId id="350" r:id="rId72"/>
    <p:sldId id="352" r:id="rId73"/>
    <p:sldId id="353" r:id="rId74"/>
    <p:sldId id="354" r:id="rId7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12" d="100"/>
          <a:sy n="112" d="100"/>
        </p:scale>
        <p:origin x="126" y="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74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CAE2F4C-DBAA-46E5-A972-FDC5830A1A3D}" type="slidenum">
              <a:rPr lang="en-US" sz="1200" smtClean="0"/>
              <a:pPr eaLnBrk="1" hangingPunct="1"/>
              <a:t>2</a:t>
            </a:fld>
            <a:endParaRPr lang="en-US" sz="1200" dirty="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21617C-881D-40B4-B05E-F44D74587E84}" type="slidenum">
              <a:rPr lang="en-US" sz="1200" smtClean="0"/>
              <a:pPr eaLnBrk="1" hangingPunct="1"/>
              <a:t>4</a:t>
            </a:fld>
            <a:endParaRPr lang="en-US" sz="1200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A3735B-A827-48EA-B316-D33960D8D4C7}" type="slidenum">
              <a:rPr lang="en-US" sz="1200" smtClean="0"/>
              <a:pPr eaLnBrk="1" hangingPunct="1"/>
              <a:t>5</a:t>
            </a:fld>
            <a:endParaRPr lang="en-US" sz="1200" dirty="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6D09A-3761-43C5-8B45-92EBC911877D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/>
              <a:t>Smilar in spelling</a:t>
            </a: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8C1D6F-6A41-4163-8F58-B98CD7938F76}" type="slidenum">
              <a:rPr lang="en-US" altLang="en-US" sz="1200"/>
              <a:pPr eaLnBrk="1" hangingPunct="1"/>
              <a:t>72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73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070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53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6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s-CO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CO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3" r:id="rId12"/>
    <p:sldLayoutId id="2147483674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po.int/patentscope/en/webinar/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6209538493436706818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790258985384599810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oleObject" Target="../embeddings/oleObject3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7620000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Complex queries in the PATENTSCOPE search system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Online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October  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2019</a:t>
            </a:r>
          </a:p>
          <a:p>
            <a:pPr>
              <a:lnSpc>
                <a:spcPct val="40000"/>
              </a:lnSpc>
            </a:pP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05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2 Interfaces</a:t>
            </a:r>
            <a:endParaRPr lang="es-C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548"/>
            <a:ext cx="9198667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2019300" cy="2181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5238750" y="2590800"/>
            <a:ext cx="1695450" cy="671512"/>
          </a:xfrm>
          <a:prstGeom prst="rect">
            <a:avLst/>
          </a:prstGeom>
          <a:solidFill>
            <a:schemeClr val="accent6">
              <a:lumMod val="40000"/>
              <a:lumOff val="60000"/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92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250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599"/>
            <a:ext cx="9067800" cy="544936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6553200" y="5486400"/>
            <a:ext cx="914400" cy="4572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2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3400"/>
            <a:ext cx="8915400" cy="5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 </a:t>
            </a:r>
            <a:r>
              <a:rPr lang="fr-CH" dirty="0" err="1" smtClean="0"/>
              <a:t>Combination</a:t>
            </a:r>
            <a:r>
              <a:rPr lang="fr-CH" dirty="0" smtClean="0"/>
              <a:t> - pros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Predefined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fr-CH" dirty="0" smtClean="0"/>
          </a:p>
          <a:p>
            <a:r>
              <a:rPr lang="fr-CH" dirty="0" err="1" smtClean="0"/>
              <a:t>Immediate</a:t>
            </a:r>
            <a:r>
              <a:rPr lang="fr-CH" dirty="0" smtClean="0"/>
              <a:t> </a:t>
            </a:r>
            <a:r>
              <a:rPr lang="fr-CH" dirty="0" err="1" smtClean="0"/>
              <a:t>results</a:t>
            </a:r>
            <a:r>
              <a:rPr lang="fr-CH" dirty="0" smtClean="0"/>
              <a:t> on the </a:t>
            </a:r>
            <a:r>
              <a:rPr lang="fr-CH" dirty="0" err="1" smtClean="0"/>
              <a:t>same</a:t>
            </a:r>
            <a:r>
              <a:rPr lang="fr-CH" dirty="0" smtClean="0"/>
              <a:t>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0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 </a:t>
            </a:r>
            <a:r>
              <a:rPr lang="fr-CH" dirty="0" err="1" smtClean="0"/>
              <a:t>combination</a:t>
            </a:r>
            <a:r>
              <a:rPr lang="fr-CH" dirty="0" smtClean="0"/>
              <a:t> - cons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3" y="1562100"/>
            <a:ext cx="9011074" cy="38401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28600" y="2362200"/>
            <a:ext cx="1981200" cy="23622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955401" y="2095500"/>
            <a:ext cx="5122136" cy="647700"/>
          </a:xfrm>
          <a:prstGeom prst="ellipse">
            <a:avLst/>
          </a:prstGeom>
          <a:noFill/>
          <a:ln w="38100">
            <a:solidFill>
              <a:srgbClr val="00B05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78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Interface: 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067800" cy="40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219200" y="2057400"/>
            <a:ext cx="609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pPr marL="0" indent="0">
              <a:buNone/>
            </a:pPr>
            <a:endParaRPr lang="fr-CH" dirty="0"/>
          </a:p>
          <a:p>
            <a:r>
              <a:rPr lang="fr-CH" dirty="0" smtClean="0"/>
              <a:t>EN_ALLTXT; PA; DP  = </a:t>
            </a:r>
            <a:r>
              <a:rPr lang="fr-CH" dirty="0" err="1" smtClean="0"/>
              <a:t>fields</a:t>
            </a:r>
            <a:endParaRPr lang="fr-CH" dirty="0" smtClean="0"/>
          </a:p>
          <a:p>
            <a:r>
              <a:rPr lang="fr-CH" dirty="0" smtClean="0"/>
              <a:t>AND = </a:t>
            </a:r>
            <a:r>
              <a:rPr lang="fr-CH" dirty="0" err="1" smtClean="0"/>
              <a:t>operator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784302" y="4600808"/>
            <a:ext cx="3101898" cy="381000"/>
          </a:xfrm>
          <a:prstGeom prst="rect">
            <a:avLst/>
          </a:prstGeom>
          <a:solidFill>
            <a:srgbClr val="FFFF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914400" y="4981808"/>
            <a:ext cx="609600" cy="428392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4567"/>
            <a:ext cx="8880486" cy="12358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152400" y="2013054"/>
            <a:ext cx="457200" cy="196746"/>
          </a:xfrm>
          <a:prstGeom prst="rect">
            <a:avLst/>
          </a:prstGeom>
          <a:solidFill>
            <a:srgbClr val="FFFF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94885" y="2002009"/>
            <a:ext cx="228600" cy="207791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143000" y="2013054"/>
            <a:ext cx="152400" cy="219307"/>
          </a:xfrm>
          <a:prstGeom prst="rect">
            <a:avLst/>
          </a:prstGeom>
          <a:solidFill>
            <a:srgbClr val="FFFF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694985" y="2017700"/>
            <a:ext cx="210015" cy="214661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942170" y="1972531"/>
            <a:ext cx="152400" cy="228600"/>
          </a:xfrm>
          <a:prstGeom prst="rect">
            <a:avLst/>
          </a:prstGeom>
          <a:solidFill>
            <a:srgbClr val="FFFF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5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Fields: </a:t>
            </a:r>
            <a:r>
              <a:rPr lang="fr-CH" dirty="0" err="1" smtClean="0"/>
              <a:t>where</a:t>
            </a:r>
            <a:r>
              <a:rPr lang="fr-CH" dirty="0" smtClean="0"/>
              <a:t> to </a:t>
            </a:r>
            <a:r>
              <a:rPr lang="fr-CH" dirty="0" err="1" smtClean="0"/>
              <a:t>search</a:t>
            </a:r>
            <a:r>
              <a:rPr lang="fr-CH" dirty="0"/>
              <a:t/>
            </a:r>
            <a:br>
              <a:rPr lang="fr-CH" dirty="0"/>
            </a:br>
            <a:r>
              <a:rPr lang="fr-CH" dirty="0" smtClean="0"/>
              <a:t>				</a:t>
            </a:r>
            <a:r>
              <a:rPr lang="fr-CH" sz="800" dirty="0" smtClean="0"/>
              <a:t>Source</a:t>
            </a:r>
            <a:r>
              <a:rPr lang="fr-CH" sz="800" dirty="0"/>
              <a:t>: http://spicewallpaper.blogspot.ch/2012/08/green-fields-with-blue-sky.html</a:t>
            </a:r>
            <a:r>
              <a:rPr lang="es-BO" dirty="0"/>
              <a:t/>
            </a:r>
            <a:br>
              <a:rPr lang="es-BO" dirty="0"/>
            </a:br>
            <a:endParaRPr lang="en-US" dirty="0"/>
          </a:p>
        </p:txBody>
      </p:sp>
      <p:pic>
        <p:nvPicPr>
          <p:cNvPr id="4" name="Picture 2" descr="D:\Users\ammann\Pictures\Nature_Fields_Green_field_under_blue_sky_016242_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1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36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401"/>
            <a:ext cx="9130320" cy="4495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315200" y="457200"/>
            <a:ext cx="609600" cy="419825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315200" y="2760689"/>
            <a:ext cx="1676400" cy="439711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1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1194335" y="24384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this button if you can hear my voice and see my screen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245795"/>
              </p:ext>
            </p:extLst>
          </p:nvPr>
        </p:nvGraphicFramePr>
        <p:xfrm>
          <a:off x="2973388" y="1773238"/>
          <a:ext cx="3732212" cy="507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r:id="rId4" imgW="3834921" imgH="5219048" progId="">
                  <p:embed/>
                </p:oleObj>
              </mc:Choice>
              <mc:Fallback>
                <p:oleObj r:id="rId4" imgW="3834921" imgH="5219048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1773238"/>
                        <a:ext cx="3732212" cy="5079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435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2" y="342175"/>
            <a:ext cx="9253573" cy="623405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 rot="5400000">
            <a:off x="-2369969" y="3469246"/>
            <a:ext cx="5500690" cy="685800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6200" y="342175"/>
            <a:ext cx="3733800" cy="648425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 err="1" smtClean="0"/>
              <a:t>Examples</a:t>
            </a:r>
            <a:endParaRPr lang="en-US" alt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/>
              <a:t>FP = front page</a:t>
            </a:r>
          </a:p>
          <a:p>
            <a:r>
              <a:rPr lang="fr-CH" altLang="en-US" dirty="0"/>
              <a:t>ALL = all </a:t>
            </a:r>
            <a:r>
              <a:rPr lang="fr-CH" altLang="en-US" dirty="0" err="1"/>
              <a:t>fields</a:t>
            </a:r>
            <a:endParaRPr lang="fr-CH" altLang="en-US" dirty="0"/>
          </a:p>
          <a:p>
            <a:r>
              <a:rPr lang="fr-CH" altLang="en-US" dirty="0" smtClean="0"/>
              <a:t>ALL_NAMES </a:t>
            </a:r>
            <a:r>
              <a:rPr lang="fr-CH" altLang="en-US" dirty="0"/>
              <a:t>= all </a:t>
            </a:r>
            <a:r>
              <a:rPr lang="fr-CH" altLang="en-US" dirty="0" err="1" smtClean="0"/>
              <a:t>names</a:t>
            </a:r>
            <a:endParaRPr lang="fr-CH" altLang="en-US" dirty="0"/>
          </a:p>
          <a:p>
            <a:r>
              <a:rPr lang="fr-CH" altLang="en-US" dirty="0"/>
              <a:t>IC = IPC</a:t>
            </a:r>
          </a:p>
          <a:p>
            <a:r>
              <a:rPr lang="fr-CH" altLang="en-US" dirty="0"/>
              <a:t>DP = publication date</a:t>
            </a:r>
          </a:p>
          <a:p>
            <a:r>
              <a:rPr lang="fr-CH" altLang="en-US" dirty="0"/>
              <a:t>CTR = country </a:t>
            </a:r>
            <a:r>
              <a:rPr lang="fr-CH" altLang="en-US" dirty="0" err="1"/>
              <a:t>either</a:t>
            </a:r>
            <a:r>
              <a:rPr lang="fr-CH" altLang="en-US" dirty="0"/>
              <a:t> WO or country </a:t>
            </a:r>
            <a:r>
              <a:rPr lang="fr-CH" altLang="en-US" dirty="0" err="1"/>
              <a:t>from</a:t>
            </a:r>
            <a:r>
              <a:rPr lang="fr-CH" altLang="en-US" dirty="0"/>
              <a:t> </a:t>
            </a:r>
            <a:r>
              <a:rPr lang="fr-CH" altLang="en-US" dirty="0" err="1"/>
              <a:t>nat</a:t>
            </a:r>
            <a:r>
              <a:rPr lang="fr-CH" altLang="en-US" dirty="0"/>
              <a:t> collection</a:t>
            </a:r>
          </a:p>
          <a:p>
            <a:r>
              <a:rPr lang="fr-CH" altLang="en-US" dirty="0"/>
              <a:t>NPCC= national phase entry</a:t>
            </a:r>
          </a:p>
          <a:p>
            <a:r>
              <a:rPr lang="fr-CH" altLang="en-US" dirty="0"/>
              <a:t>AN = </a:t>
            </a:r>
            <a:r>
              <a:rPr lang="fr-CH" altLang="en-US" dirty="0" err="1"/>
              <a:t>origin</a:t>
            </a:r>
            <a:r>
              <a:rPr lang="fr-CH" altLang="en-US" dirty="0"/>
              <a:t> of PCT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416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Date </a:t>
            </a:r>
            <a:r>
              <a:rPr lang="fr-CH" dirty="0" err="1" smtClean="0"/>
              <a:t>search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Simple:</a:t>
            </a:r>
          </a:p>
          <a:p>
            <a:pPr lvl="1"/>
            <a:r>
              <a:rPr lang="fr-CH" dirty="0" smtClean="0"/>
              <a:t>DP:01.02.2000</a:t>
            </a:r>
          </a:p>
          <a:p>
            <a:pPr lvl="1"/>
            <a:r>
              <a:rPr lang="fr-CH" dirty="0" smtClean="0"/>
              <a:t>DP:20000201</a:t>
            </a:r>
          </a:p>
          <a:p>
            <a:pPr lvl="1"/>
            <a:r>
              <a:rPr lang="fr-CH" dirty="0" smtClean="0"/>
              <a:t>DP:02.2000</a:t>
            </a:r>
          </a:p>
          <a:p>
            <a:pPr lvl="1"/>
            <a:r>
              <a:rPr lang="fr-CH" dirty="0" smtClean="0"/>
              <a:t>DP:200002</a:t>
            </a:r>
          </a:p>
          <a:p>
            <a:pPr lvl="1"/>
            <a:r>
              <a:rPr lang="fr-CH" dirty="0" smtClean="0"/>
              <a:t>DP:2000 </a:t>
            </a:r>
          </a:p>
          <a:p>
            <a:pPr lvl="1"/>
            <a:endParaRPr lang="fr-CH" dirty="0" smtClean="0"/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9175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IPC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IC = International Classification</a:t>
            </a:r>
          </a:p>
          <a:p>
            <a:pPr lvl="1"/>
            <a:r>
              <a:rPr lang="en-US" dirty="0" smtClean="0"/>
              <a:t>IC</a:t>
            </a:r>
            <a:r>
              <a:rPr lang="en-US" dirty="0"/>
              <a:t> :A</a:t>
            </a:r>
            <a:endParaRPr lang="es-BO" dirty="0"/>
          </a:p>
          <a:p>
            <a:pPr lvl="1"/>
            <a:r>
              <a:rPr lang="en-US" dirty="0"/>
              <a:t>IC :A47</a:t>
            </a:r>
            <a:endParaRPr lang="es-BO" dirty="0"/>
          </a:p>
          <a:p>
            <a:pPr lvl="1"/>
            <a:r>
              <a:rPr lang="en-US" dirty="0"/>
              <a:t>IC :A47L</a:t>
            </a:r>
            <a:endParaRPr lang="es-BO" dirty="0"/>
          </a:p>
          <a:p>
            <a:pPr lvl="1"/>
            <a:r>
              <a:rPr lang="en-US" dirty="0"/>
              <a:t>IC :A47L1</a:t>
            </a:r>
            <a:endParaRPr lang="es-BO" dirty="0"/>
          </a:p>
          <a:p>
            <a:pPr lvl="1"/>
            <a:r>
              <a:rPr lang="en-US" dirty="0"/>
              <a:t>IC:A47L11</a:t>
            </a:r>
            <a:endParaRPr lang="es-BO" dirty="0"/>
          </a:p>
          <a:p>
            <a:pPr lvl="1"/>
            <a:r>
              <a:rPr lang="en-US" dirty="0" smtClean="0"/>
              <a:t>IC:A47L11/03</a:t>
            </a:r>
          </a:p>
          <a:p>
            <a:pPr marL="0" indent="0">
              <a:buNone/>
            </a:pPr>
            <a:endParaRPr lang="es-BO" dirty="0"/>
          </a:p>
          <a:p>
            <a:pPr marL="0" indent="0">
              <a:buNone/>
            </a:pP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4755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352925"/>
          </a:xfrm>
        </p:spPr>
        <p:txBody>
          <a:bodyPr/>
          <a:lstStyle/>
          <a:p>
            <a:r>
              <a:rPr lang="fr-CH" b="1" dirty="0"/>
              <a:t>D06F 1/06 </a:t>
            </a:r>
            <a:r>
              <a:rPr lang="fr-CH" dirty="0" err="1"/>
              <a:t>will</a:t>
            </a:r>
            <a:r>
              <a:rPr lang="fr-CH" dirty="0"/>
              <a:t> </a:t>
            </a:r>
            <a:r>
              <a:rPr lang="fr-CH" dirty="0" err="1"/>
              <a:t>include</a:t>
            </a:r>
            <a:r>
              <a:rPr lang="fr-CH" dirty="0"/>
              <a:t> by default </a:t>
            </a:r>
          </a:p>
          <a:p>
            <a:pPr marL="0" indent="0">
              <a:buNone/>
            </a:pPr>
            <a:r>
              <a:rPr lang="fr-CH" dirty="0" smtClean="0"/>
              <a:t>    D06F </a:t>
            </a:r>
            <a:r>
              <a:rPr lang="fr-CH" b="1" dirty="0"/>
              <a:t>1/08</a:t>
            </a:r>
            <a:r>
              <a:rPr lang="fr-CH" dirty="0"/>
              <a:t> </a:t>
            </a:r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dirty="0" smtClean="0"/>
              <a:t>   </a:t>
            </a:r>
            <a:r>
              <a:rPr lang="fr-CH" b="1" dirty="0" smtClean="0"/>
              <a:t>1/10</a:t>
            </a:r>
            <a:r>
              <a:rPr lang="fr-CH" dirty="0" smtClean="0"/>
              <a:t> </a:t>
            </a:r>
            <a:endParaRPr lang="fr-CH" dirty="0"/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dirty="0" smtClean="0"/>
              <a:t>   </a:t>
            </a:r>
            <a:r>
              <a:rPr lang="fr-CH" b="1" dirty="0" smtClean="0"/>
              <a:t>1/16</a:t>
            </a:r>
          </a:p>
          <a:p>
            <a:pPr marL="0" indent="0">
              <a:buNone/>
            </a:pPr>
            <a:endParaRPr lang="fr-CH" b="1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/>
              <a:t>exclude</a:t>
            </a:r>
            <a:r>
              <a:rPr lang="fr-CH" dirty="0"/>
              <a:t> </a:t>
            </a:r>
            <a:r>
              <a:rPr lang="fr-CH" dirty="0" err="1" smtClean="0"/>
              <a:t>subgroup</a:t>
            </a:r>
            <a:r>
              <a:rPr lang="fr-CH" dirty="0" smtClean="0"/>
              <a:t>: IC_EX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r>
              <a:rPr lang="fr-CH" dirty="0"/>
              <a:t>ICI = International Classification Inventive</a:t>
            </a:r>
          </a:p>
          <a:p>
            <a:r>
              <a:rPr lang="fr-CH" dirty="0" smtClean="0"/>
              <a:t>ICN </a:t>
            </a:r>
            <a:r>
              <a:rPr lang="fr-CH" dirty="0"/>
              <a:t>= International Classification Non-inventive</a:t>
            </a:r>
          </a:p>
          <a:p>
            <a:r>
              <a:rPr lang="fr-CH" dirty="0" smtClean="0"/>
              <a:t>ICI_EX    </a:t>
            </a:r>
            <a:r>
              <a:rPr lang="fr-CH" dirty="0"/>
              <a:t>ICN_EX  = no </a:t>
            </a:r>
            <a:r>
              <a:rPr lang="fr-CH" dirty="0" err="1"/>
              <a:t>subgroup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533400" y="3048000"/>
            <a:ext cx="4191000" cy="533400"/>
          </a:xfrm>
          <a:prstGeom prst="roundRect">
            <a:avLst/>
          </a:prstGeom>
          <a:solidFill>
            <a:srgbClr val="FF0000">
              <a:alpha val="16000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grant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951"/>
            <a:ext cx="9439275" cy="23907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28600" y="2880808"/>
            <a:ext cx="1219200" cy="310957"/>
          </a:xfrm>
          <a:prstGeom prst="rect">
            <a:avLst/>
          </a:prstGeom>
          <a:solidFill>
            <a:srgbClr val="FF0000">
              <a:alpha val="6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82" y="1677123"/>
            <a:ext cx="5734050" cy="962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19200"/>
            <a:ext cx="10182225" cy="81724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233782" y="6137736"/>
            <a:ext cx="1214018" cy="415464"/>
          </a:xfrm>
          <a:prstGeom prst="rect">
            <a:avLst/>
          </a:prstGeom>
          <a:solidFill>
            <a:srgbClr val="FF0000">
              <a:alpha val="6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86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Fields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H" altLang="en-US" dirty="0" smtClean="0"/>
              <a:t>Basic </a:t>
            </a:r>
            <a:r>
              <a:rPr lang="fr-CH" altLang="en-US" dirty="0" err="1" smtClean="0"/>
              <a:t>fields</a:t>
            </a:r>
            <a:r>
              <a:rPr lang="fr-CH" altLang="en-US" dirty="0" smtClean="0"/>
              <a:t>: </a:t>
            </a:r>
            <a:r>
              <a:rPr lang="fr-CH" altLang="en-US" dirty="0" err="1" smtClean="0"/>
              <a:t>elements</a:t>
            </a:r>
            <a:r>
              <a:rPr lang="fr-CH" altLang="en-US" dirty="0" smtClean="0"/>
              <a:t> of a patent document</a:t>
            </a:r>
          </a:p>
          <a:p>
            <a:pPr>
              <a:lnSpc>
                <a:spcPct val="90000"/>
              </a:lnSpc>
            </a:pPr>
            <a:r>
              <a:rPr lang="fr-CH" altLang="en-US" dirty="0" err="1" smtClean="0"/>
              <a:t>Derived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fields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</a:pPr>
            <a:r>
              <a:rPr lang="fr-CH" altLang="en-US" dirty="0" smtClean="0"/>
              <a:t>2 </a:t>
            </a:r>
            <a:r>
              <a:rPr lang="fr-CH" altLang="en-US" dirty="0" err="1" smtClean="0"/>
              <a:t>letter</a:t>
            </a:r>
            <a:r>
              <a:rPr lang="fr-CH" altLang="en-US" dirty="0" smtClean="0"/>
              <a:t> code = </a:t>
            </a:r>
            <a:r>
              <a:rPr lang="fr-CH" altLang="en-US" dirty="0" err="1" smtClean="0"/>
              <a:t>individual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field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EN_TI  	FR_AB 	 ES_DE_S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Convention: </a:t>
            </a:r>
            <a:r>
              <a:rPr lang="fr-CH" altLang="en-US" dirty="0" err="1" smtClean="0"/>
              <a:t>language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specified</a:t>
            </a:r>
            <a:r>
              <a:rPr lang="fr-CH" altLang="en-US" dirty="0" smtClean="0"/>
              <a:t> by 2 </a:t>
            </a:r>
            <a:r>
              <a:rPr lang="fr-CH" altLang="en-US" dirty="0" err="1" smtClean="0"/>
              <a:t>letters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		          if not </a:t>
            </a:r>
            <a:r>
              <a:rPr lang="fr-CH" altLang="en-US" dirty="0" err="1" smtClean="0"/>
              <a:t>specified</a:t>
            </a:r>
            <a:r>
              <a:rPr lang="fr-CH" altLang="en-US" dirty="0" smtClean="0"/>
              <a:t> all </a:t>
            </a:r>
            <a:r>
              <a:rPr lang="fr-CH" altLang="en-US" dirty="0" err="1" smtClean="0"/>
              <a:t>languages</a:t>
            </a:r>
            <a:r>
              <a:rPr lang="fr-CH" altLang="en-US" dirty="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S = </a:t>
            </a:r>
            <a:r>
              <a:rPr lang="fr-CH" altLang="en-US" dirty="0" err="1" smtClean="0"/>
              <a:t>stemmed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</a:pPr>
            <a:r>
              <a:rPr lang="fr-CH" altLang="en-US" b="1" dirty="0" smtClean="0"/>
              <a:t>:</a:t>
            </a:r>
            <a:r>
              <a:rPr lang="fr-CH" altLang="en-US" dirty="0" smtClean="0"/>
              <a:t> to </a:t>
            </a:r>
            <a:r>
              <a:rPr lang="fr-CH" altLang="en-US" dirty="0" err="1" smtClean="0"/>
              <a:t>separate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term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without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any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space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sz="2000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0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Fields: golden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293" y="1324545"/>
            <a:ext cx="8229600" cy="4352925"/>
          </a:xfrm>
        </p:spPr>
        <p:txBody>
          <a:bodyPr/>
          <a:lstStyle/>
          <a:p>
            <a:r>
              <a:rPr lang="en-US" dirty="0" smtClean="0"/>
              <a:t>EN_ALL = default field  </a:t>
            </a:r>
            <a:r>
              <a:rPr lang="en-US" dirty="0"/>
              <a:t> </a:t>
            </a:r>
            <a:r>
              <a:rPr lang="en-US" dirty="0" smtClean="0"/>
              <a:t>    field indicator not required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ield name followed by : ":" or "/"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field is only valid for the term that it directly precedes, so the query:</a:t>
            </a:r>
          </a:p>
          <a:p>
            <a:pPr marL="0" indent="0">
              <a:buNone/>
            </a:pPr>
            <a:r>
              <a:rPr lang="en-US" dirty="0" smtClean="0"/>
              <a:t>    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EN_TI:("wind turbine" AND electric) solar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b="1" dirty="0" smtClean="0"/>
              <a:t>"wind turbine" AND electric</a:t>
            </a:r>
            <a:r>
              <a:rPr lang="en-US" dirty="0" smtClean="0"/>
              <a:t> in the title field 	  	 </a:t>
            </a:r>
            <a:r>
              <a:rPr lang="en-US" b="1" dirty="0" smtClean="0"/>
              <a:t>"solar"</a:t>
            </a:r>
            <a:r>
              <a:rPr lang="en-US" dirty="0" smtClean="0"/>
              <a:t> in the default field (EN_ALL 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4067944" y="1447800"/>
            <a:ext cx="360040" cy="216024"/>
          </a:xfrm>
          <a:prstGeom prst="rightArrow">
            <a:avLst/>
          </a:prstGeom>
          <a:solidFill>
            <a:srgbClr val="00B0F0"/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1043608" y="5334000"/>
            <a:ext cx="360040" cy="216024"/>
          </a:xfrm>
          <a:prstGeom prst="rightArrow">
            <a:avLst/>
          </a:prstGeom>
          <a:solidFill>
            <a:srgbClr val="00B0F0"/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03648" y="4267200"/>
            <a:ext cx="6048672" cy="504056"/>
          </a:xfrm>
          <a:prstGeom prst="rect">
            <a:avLst/>
          </a:prstGeom>
          <a:solidFill>
            <a:srgbClr val="00B0F0">
              <a:alpha val="26000"/>
            </a:srgbClr>
          </a:solidFill>
          <a:ln w="1587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0"/>
            <a:ext cx="10230639" cy="682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5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 err="1" smtClean="0"/>
              <a:t>Grouping</a:t>
            </a:r>
            <a:r>
              <a:rPr lang="fr-CH" altLang="en-US" dirty="0" smtClean="0"/>
              <a:t>/</a:t>
            </a:r>
            <a:r>
              <a:rPr lang="fr-CH" altLang="en-US" dirty="0" err="1" smtClean="0"/>
              <a:t>nesting</a:t>
            </a:r>
            <a:endParaRPr lang="en-US" alt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 err="1"/>
              <a:t>Solar</a:t>
            </a:r>
            <a:r>
              <a:rPr lang="fr-CH" altLang="en-US" dirty="0"/>
              <a:t> OR (</a:t>
            </a:r>
            <a:r>
              <a:rPr lang="fr-CH" altLang="en-US" dirty="0" err="1"/>
              <a:t>wind</a:t>
            </a:r>
            <a:r>
              <a:rPr lang="fr-CH" altLang="en-US" dirty="0"/>
              <a:t> AND turbine)</a:t>
            </a:r>
          </a:p>
          <a:p>
            <a:r>
              <a:rPr lang="fr-CH" altLang="en-US" dirty="0"/>
              <a:t>(</a:t>
            </a:r>
            <a:r>
              <a:rPr lang="fr-CH" altLang="en-US" dirty="0" err="1"/>
              <a:t>solar</a:t>
            </a:r>
            <a:r>
              <a:rPr lang="fr-CH" altLang="en-US" dirty="0"/>
              <a:t> OR </a:t>
            </a:r>
            <a:r>
              <a:rPr lang="fr-CH" altLang="en-US" dirty="0" err="1"/>
              <a:t>wind</a:t>
            </a:r>
            <a:r>
              <a:rPr lang="fr-CH" altLang="en-US" dirty="0"/>
              <a:t>) AND turbine</a:t>
            </a:r>
          </a:p>
          <a:p>
            <a:pPr>
              <a:buFontTx/>
              <a:buNone/>
            </a:pPr>
            <a:endParaRPr lang="fr-CH" altLang="en-US" dirty="0"/>
          </a:p>
          <a:p>
            <a:r>
              <a:rPr lang="fr-CH" altLang="en-US" dirty="0"/>
              <a:t>EN_TI: </a:t>
            </a:r>
            <a:r>
              <a:rPr lang="fr-CH" altLang="en-US" dirty="0" err="1"/>
              <a:t>electric</a:t>
            </a:r>
            <a:r>
              <a:rPr lang="fr-CH" altLang="en-US" dirty="0"/>
              <a:t> car</a:t>
            </a:r>
          </a:p>
          <a:p>
            <a:pPr>
              <a:buFontTx/>
              <a:buNone/>
            </a:pPr>
            <a:r>
              <a:rPr lang="fr-CH" altLang="en-US" dirty="0"/>
              <a:t> </a:t>
            </a:r>
            <a:r>
              <a:rPr lang="fr-CH" altLang="en-US" dirty="0" err="1"/>
              <a:t>electric</a:t>
            </a:r>
            <a:r>
              <a:rPr lang="fr-CH" altLang="en-US" dirty="0"/>
              <a:t> </a:t>
            </a:r>
            <a:r>
              <a:rPr lang="fr-CH" altLang="en-US" dirty="0" err="1"/>
              <a:t>will</a:t>
            </a:r>
            <a:r>
              <a:rPr lang="fr-CH" altLang="en-US" dirty="0"/>
              <a:t> </a:t>
            </a:r>
            <a:r>
              <a:rPr lang="fr-CH" altLang="en-US" dirty="0" err="1"/>
              <a:t>be</a:t>
            </a:r>
            <a:r>
              <a:rPr lang="fr-CH" altLang="en-US" dirty="0"/>
              <a:t> </a:t>
            </a:r>
            <a:r>
              <a:rPr lang="fr-CH" altLang="en-US" dirty="0" err="1"/>
              <a:t>searched</a:t>
            </a:r>
            <a:r>
              <a:rPr lang="fr-CH" altLang="en-US" dirty="0"/>
              <a:t> in English </a:t>
            </a:r>
            <a:r>
              <a:rPr lang="fr-CH" altLang="en-US" dirty="0" err="1"/>
              <a:t>title</a:t>
            </a:r>
            <a:r>
              <a:rPr lang="fr-CH" altLang="en-US" dirty="0"/>
              <a:t> </a:t>
            </a:r>
            <a:r>
              <a:rPr lang="fr-CH" altLang="en-US" dirty="0" smtClean="0"/>
              <a:t>but car in </a:t>
            </a:r>
            <a:r>
              <a:rPr lang="fr-CH" altLang="en-US" dirty="0"/>
              <a:t>all </a:t>
            </a:r>
            <a:r>
              <a:rPr lang="fr-CH" altLang="en-US" dirty="0" err="1"/>
              <a:t>fields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r>
              <a:rPr lang="fr-CH" altLang="en-US" dirty="0"/>
              <a:t>EN_TI: (</a:t>
            </a:r>
            <a:r>
              <a:rPr lang="fr-CH" altLang="en-US" dirty="0" err="1"/>
              <a:t>electric</a:t>
            </a:r>
            <a:r>
              <a:rPr lang="fr-CH" altLang="en-US" dirty="0"/>
              <a:t> car)</a:t>
            </a:r>
          </a:p>
          <a:p>
            <a:pPr>
              <a:buFontTx/>
              <a:buNone/>
            </a:pPr>
            <a:r>
              <a:rPr lang="fr-CH" altLang="en-US" dirty="0" err="1"/>
              <a:t>Both</a:t>
            </a:r>
            <a:r>
              <a:rPr lang="fr-CH" altLang="en-US" dirty="0"/>
              <a:t> </a:t>
            </a:r>
            <a:r>
              <a:rPr lang="fr-CH" altLang="en-US" dirty="0" err="1"/>
              <a:t>electric</a:t>
            </a:r>
            <a:r>
              <a:rPr lang="fr-CH" altLang="en-US" dirty="0"/>
              <a:t> and car </a:t>
            </a:r>
            <a:r>
              <a:rPr lang="fr-CH" altLang="en-US" dirty="0" err="1"/>
              <a:t>will</a:t>
            </a:r>
            <a:r>
              <a:rPr lang="fr-CH" altLang="en-US" dirty="0"/>
              <a:t> </a:t>
            </a:r>
            <a:r>
              <a:rPr lang="fr-CH" altLang="en-US" dirty="0" err="1"/>
              <a:t>be</a:t>
            </a:r>
            <a:r>
              <a:rPr lang="fr-CH" altLang="en-US" dirty="0"/>
              <a:t> </a:t>
            </a:r>
            <a:r>
              <a:rPr lang="fr-CH" altLang="en-US" dirty="0" err="1"/>
              <a:t>searched</a:t>
            </a:r>
            <a:r>
              <a:rPr lang="fr-CH" altLang="en-US" dirty="0"/>
              <a:t> in the English </a:t>
            </a:r>
            <a:r>
              <a:rPr lang="fr-CH" altLang="en-US" dirty="0" err="1"/>
              <a:t>title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880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85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Range </a:t>
            </a:r>
            <a:r>
              <a:rPr lang="fr-CH" dirty="0" err="1" smtClean="0"/>
              <a:t>search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Range:</a:t>
            </a:r>
          </a:p>
          <a:p>
            <a:pPr lvl="1"/>
            <a:r>
              <a:rPr lang="fr-CH" dirty="0" smtClean="0"/>
              <a:t>DP:[01.01.2000 TO 01.01.2001]</a:t>
            </a:r>
            <a:r>
              <a:rPr lang="zh-CN" altLang="en-US" dirty="0" smtClean="0"/>
              <a:t> </a:t>
            </a:r>
            <a:endParaRPr lang="fr-CH" dirty="0" smtClean="0"/>
          </a:p>
          <a:p>
            <a:pPr lvl="1"/>
            <a:endParaRPr lang="fr-CH" dirty="0"/>
          </a:p>
          <a:p>
            <a:pPr lvl="1"/>
            <a:endParaRPr lang="fr-CH" dirty="0" smtClean="0"/>
          </a:p>
          <a:p>
            <a:pPr marL="285750" lvl="1"/>
            <a:r>
              <a:rPr lang="fr-CH" dirty="0" smtClean="0"/>
              <a:t>Can </a:t>
            </a:r>
            <a:r>
              <a:rPr lang="fr-CH" dirty="0" err="1" smtClean="0"/>
              <a:t>also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used</a:t>
            </a:r>
            <a:r>
              <a:rPr lang="fr-CH" dirty="0" smtClean="0"/>
              <a:t> to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non-date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fr-CH" dirty="0" smtClean="0"/>
          </a:p>
          <a:p>
            <a:pPr marL="685800" lvl="2"/>
            <a:r>
              <a:rPr lang="fr-CH" dirty="0" smtClean="0"/>
              <a:t>IN: {Smith to Terence}</a:t>
            </a:r>
          </a:p>
        </p:txBody>
      </p:sp>
    </p:spTree>
    <p:extLst>
      <p:ext uri="{BB962C8B-B14F-4D97-AF65-F5344CB8AC3E}">
        <p14:creationId xmlns:p14="http://schemas.microsoft.com/office/powerpoint/2010/main" val="157404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NOT</a:t>
            </a:r>
          </a:p>
          <a:p>
            <a:r>
              <a:rPr lang="en-US" dirty="0" smtClean="0"/>
              <a:t>ANDNOT </a:t>
            </a:r>
          </a:p>
        </p:txBody>
      </p:sp>
      <p:pic>
        <p:nvPicPr>
          <p:cNvPr id="10242" name="Picture 2" descr="http://www.wired.com/images_blogs/thisdayintech/2010/11/George_Bool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00200"/>
            <a:ext cx="3733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ANDNOT - 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Use ANDNOT </a:t>
            </a:r>
            <a:r>
              <a:rPr lang="fr-CH" dirty="0" err="1" smtClean="0"/>
              <a:t>when</a:t>
            </a:r>
            <a:r>
              <a:rPr lang="fr-CH" dirty="0" smtClean="0"/>
              <a:t> </a:t>
            </a:r>
            <a:r>
              <a:rPr lang="fr-CH" dirty="0" err="1" smtClean="0"/>
              <a:t>searching</a:t>
            </a:r>
            <a:r>
              <a:rPr lang="fr-CH" dirty="0" smtClean="0"/>
              <a:t> A </a:t>
            </a:r>
            <a:r>
              <a:rPr lang="fr-CH" dirty="0" err="1" smtClean="0"/>
              <a:t>excluding</a:t>
            </a:r>
            <a:r>
              <a:rPr lang="fr-CH" dirty="0" smtClean="0"/>
              <a:t> B</a:t>
            </a:r>
          </a:p>
          <a:p>
            <a:pPr marL="457200" lvl="1" indent="0">
              <a:buNone/>
            </a:pPr>
            <a:r>
              <a:rPr lang="fr-CH" dirty="0" smtClean="0"/>
              <a:t>Ex: bicycle ANDNOT boat</a:t>
            </a:r>
          </a:p>
          <a:p>
            <a:pPr lvl="1"/>
            <a:endParaRPr lang="fr-CH" dirty="0"/>
          </a:p>
          <a:p>
            <a:pPr marL="0" lvl="1" indent="457200"/>
            <a:r>
              <a:rPr lang="fr-CH" dirty="0" smtClean="0"/>
              <a:t>Use NOT </a:t>
            </a:r>
            <a:r>
              <a:rPr lang="fr-CH" dirty="0" err="1" smtClean="0"/>
              <a:t>when</a:t>
            </a:r>
            <a:r>
              <a:rPr lang="fr-CH" dirty="0" smtClean="0"/>
              <a:t> </a:t>
            </a:r>
            <a:r>
              <a:rPr lang="fr-CH" dirty="0" err="1" smtClean="0"/>
              <a:t>searching</a:t>
            </a:r>
            <a:r>
              <a:rPr lang="fr-CH" dirty="0" smtClean="0"/>
              <a:t> all documents </a:t>
            </a:r>
            <a:r>
              <a:rPr lang="fr-CH" dirty="0" err="1" smtClean="0"/>
              <a:t>except</a:t>
            </a:r>
            <a:r>
              <a:rPr lang="fr-CH" dirty="0" smtClean="0"/>
              <a:t> A</a:t>
            </a:r>
          </a:p>
          <a:p>
            <a:pPr marL="400050" lvl="2" indent="0">
              <a:buNone/>
            </a:pPr>
            <a:r>
              <a:rPr lang="fr-CH" dirty="0" smtClean="0"/>
              <a:t> </a:t>
            </a:r>
            <a:r>
              <a:rPr lang="fr-CH" dirty="0" err="1" smtClean="0"/>
              <a:t>Ex:NOT</a:t>
            </a:r>
            <a:r>
              <a:rPr lang="fr-CH" dirty="0" smtClean="0"/>
              <a:t>(car AND bicycle AND boat)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170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Proximity</a:t>
            </a:r>
            <a:r>
              <a:rPr lang="fr-CH" dirty="0" smtClean="0"/>
              <a:t> </a:t>
            </a:r>
            <a:r>
              <a:rPr lang="fr-CH" dirty="0" err="1" smtClean="0"/>
              <a:t>operator</a:t>
            </a:r>
            <a:r>
              <a:rPr lang="fr-CH" dirty="0" smtClean="0"/>
              <a:t> NEAR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dirty="0"/>
          </a:p>
          <a:p>
            <a:r>
              <a:rPr lang="fr-CH" dirty="0" err="1" smtClean="0"/>
              <a:t>Finds</a:t>
            </a:r>
            <a:r>
              <a:rPr lang="fr-CH" dirty="0" smtClean="0"/>
              <a:t> </a:t>
            </a:r>
            <a:r>
              <a:rPr lang="fr-CH" dirty="0" err="1" smtClean="0"/>
              <a:t>words</a:t>
            </a:r>
            <a:r>
              <a:rPr lang="fr-CH" dirty="0" smtClean="0"/>
              <a:t> </a:t>
            </a:r>
            <a:r>
              <a:rPr lang="fr-CH" dirty="0" err="1" smtClean="0"/>
              <a:t>that</a:t>
            </a:r>
            <a:r>
              <a:rPr lang="fr-CH" dirty="0" smtClean="0"/>
              <a:t> are </a:t>
            </a:r>
            <a:r>
              <a:rPr lang="fr-CH" dirty="0" err="1" smtClean="0"/>
              <a:t>next</a:t>
            </a:r>
            <a:r>
              <a:rPr lang="fr-CH" dirty="0" smtClean="0"/>
              <a:t> to </a:t>
            </a:r>
            <a:r>
              <a:rPr lang="fr-CH" dirty="0" err="1" smtClean="0"/>
              <a:t>each</a:t>
            </a:r>
            <a:r>
              <a:rPr lang="fr-CH" dirty="0" smtClean="0"/>
              <a:t> </a:t>
            </a:r>
            <a:r>
              <a:rPr lang="fr-CH" dirty="0" err="1" smtClean="0"/>
              <a:t>other</a:t>
            </a:r>
            <a:r>
              <a:rPr lang="fr-CH" dirty="0" smtClean="0"/>
              <a:t> </a:t>
            </a:r>
          </a:p>
          <a:p>
            <a:pPr marL="0" indent="0">
              <a:buNone/>
            </a:pPr>
            <a:endParaRPr lang="fr-CH" dirty="0"/>
          </a:p>
          <a:p>
            <a:r>
              <a:rPr lang="fr-CH" dirty="0" smtClean="0"/>
              <a:t>NEAR3         3 = the max nb of </a:t>
            </a:r>
            <a:r>
              <a:rPr lang="fr-CH" dirty="0" err="1" smtClean="0"/>
              <a:t>word</a:t>
            </a:r>
            <a:r>
              <a:rPr lang="fr-CH" dirty="0" smtClean="0"/>
              <a:t> gaps </a:t>
            </a:r>
            <a:r>
              <a:rPr lang="fr-CH" dirty="0" err="1" smtClean="0"/>
              <a:t>between</a:t>
            </a:r>
            <a:r>
              <a:rPr lang="fr-CH" dirty="0" smtClean="0"/>
              <a:t> 2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1981200" y="3186461"/>
            <a:ext cx="533400" cy="228600"/>
          </a:xfrm>
          <a:prstGeom prst="right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Proximity search: BEFORE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order of terms is significant.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79712" y="3162436"/>
            <a:ext cx="34307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altLang="en-US" b="1" dirty="0" err="1" smtClean="0"/>
              <a:t>trunk</a:t>
            </a:r>
            <a:r>
              <a:rPr lang="fr-CH" altLang="en-US" b="1" dirty="0" smtClean="0"/>
              <a:t> BEFORE </a:t>
            </a:r>
            <a:r>
              <a:rPr lang="fr-CH" altLang="en-US" b="1" dirty="0" err="1" smtClean="0"/>
              <a:t>cutting</a:t>
            </a:r>
            <a:endParaRPr lang="en-US" altLang="en-US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907704" y="2996952"/>
            <a:ext cx="3600400" cy="720080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1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 </a:t>
            </a:r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11266" name="Picture 2" descr="https://i.ytimg.com/vi/nuuPI2hyt6M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791198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6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 bwMode="auto">
          <a:xfrm>
            <a:off x="1828800" y="533400"/>
            <a:ext cx="457200" cy="2286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" y="243840"/>
            <a:ext cx="9458325" cy="1344399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904407" y="533400"/>
            <a:ext cx="3048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476500" y="538397"/>
            <a:ext cx="3048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00"/>
            <a:ext cx="8534400" cy="51132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 bwMode="auto">
          <a:xfrm>
            <a:off x="609600" y="1896967"/>
            <a:ext cx="54864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295400" y="3351281"/>
            <a:ext cx="23622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371600" y="5140422"/>
            <a:ext cx="1981200" cy="269778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08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5638"/>
            <a:ext cx="6886575" cy="90487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 bwMode="auto">
          <a:xfrm>
            <a:off x="1563504" y="628837"/>
            <a:ext cx="646295" cy="209363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4076700" y="648075"/>
            <a:ext cx="647700" cy="190125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1" y="1409736"/>
            <a:ext cx="9064141" cy="514346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547687" y="1533712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90600" y="3429000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48351" y="5278068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60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endParaRPr lang="fr-CH" dirty="0" smtClean="0"/>
          </a:p>
          <a:p>
            <a:r>
              <a:rPr lang="fr-CH" dirty="0" err="1" smtClean="0"/>
              <a:t>Wildcard</a:t>
            </a:r>
            <a:endParaRPr lang="fr-CH" dirty="0" smtClean="0"/>
          </a:p>
          <a:p>
            <a:r>
              <a:rPr lang="fr-CH" dirty="0" err="1" smtClean="0"/>
              <a:t>Truncation</a:t>
            </a:r>
            <a:endParaRPr lang="fr-CH" dirty="0" smtClean="0"/>
          </a:p>
          <a:p>
            <a:r>
              <a:rPr lang="fr-CH" dirty="0" err="1" smtClean="0"/>
              <a:t>Fuzzy</a:t>
            </a:r>
            <a:r>
              <a:rPr lang="fr-C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0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45838" cy="4267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304800" y="4343400"/>
            <a:ext cx="504056" cy="432048"/>
          </a:xfrm>
          <a:prstGeom prst="ellipse">
            <a:avLst/>
          </a:prstGeom>
          <a:noFill/>
          <a:ln w="444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8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= stemming</a:t>
            </a:r>
          </a:p>
          <a:p>
            <a:r>
              <a:rPr lang="en-US" dirty="0"/>
              <a:t>P</a:t>
            </a:r>
            <a:r>
              <a:rPr lang="en-US" dirty="0" smtClean="0"/>
              <a:t>rocess that removes common endings from words.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critical</a:t>
            </a:r>
            <a:br>
              <a:rPr lang="en-US" dirty="0" smtClean="0"/>
            </a:br>
            <a:r>
              <a:rPr lang="en-US" dirty="0" smtClean="0"/>
              <a:t>	critically</a:t>
            </a:r>
            <a:br>
              <a:rPr lang="en-US" dirty="0" smtClean="0"/>
            </a:br>
            <a:r>
              <a:rPr lang="en-US" dirty="0" smtClean="0"/>
              <a:t>	criticism	each word is reduced to ‘critic’</a:t>
            </a:r>
          </a:p>
          <a:p>
            <a:pPr marL="0" indent="0">
              <a:buNone/>
            </a:pPr>
            <a:r>
              <a:rPr lang="en-US" dirty="0" smtClean="0"/>
              <a:t>    	criticisms</a:t>
            </a:r>
            <a:br>
              <a:rPr lang="en-US" dirty="0" smtClean="0"/>
            </a:br>
            <a:r>
              <a:rPr lang="en-US" dirty="0" smtClean="0"/>
              <a:t>     	critics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043608" y="2861019"/>
            <a:ext cx="6984776" cy="2448272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Left Brace 4"/>
          <p:cNvSpPr/>
          <p:nvPr/>
        </p:nvSpPr>
        <p:spPr bwMode="auto">
          <a:xfrm flipH="1">
            <a:off x="2696337" y="2984013"/>
            <a:ext cx="576064" cy="2088232"/>
          </a:xfrm>
          <a:prstGeom prst="leftBrace">
            <a:avLst>
              <a:gd name="adj1" fmla="val 8333"/>
              <a:gd name="adj2" fmla="val 5092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Left Brace 5"/>
          <p:cNvSpPr/>
          <p:nvPr/>
        </p:nvSpPr>
        <p:spPr bwMode="auto">
          <a:xfrm flipH="1">
            <a:off x="2687526" y="3083512"/>
            <a:ext cx="432048" cy="2003285"/>
          </a:xfrm>
          <a:prstGeom prst="leftBrace">
            <a:avLst>
              <a:gd name="adj1" fmla="val 8333"/>
              <a:gd name="adj2" fmla="val 49520"/>
            </a:avLst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65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dictionary includes the necessary technical </a:t>
            </a:r>
            <a:r>
              <a:rPr lang="en-US" dirty="0"/>
              <a:t>terms </a:t>
            </a:r>
            <a:r>
              <a:rPr lang="en-US" dirty="0" smtClean="0"/>
              <a:t>to </a:t>
            </a:r>
            <a:r>
              <a:rPr lang="en-US" dirty="0"/>
              <a:t>express patent </a:t>
            </a:r>
            <a:r>
              <a:rPr lang="en-US" dirty="0" smtClean="0"/>
              <a:t>concepts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Porter Stemming Algorithm </a:t>
            </a:r>
            <a:r>
              <a:rPr lang="en-US" dirty="0" smtClean="0"/>
              <a:t>finds </a:t>
            </a:r>
            <a:r>
              <a:rPr lang="en-US" dirty="0"/>
              <a:t>words that contain common </a:t>
            </a:r>
            <a:r>
              <a:rPr lang="en-US" dirty="0" smtClean="0"/>
              <a:t>roots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Save time and effort</a:t>
            </a:r>
          </a:p>
        </p:txBody>
      </p:sp>
      <p:sp>
        <p:nvSpPr>
          <p:cNvPr id="4" name="Curved Left Arrow 3"/>
          <p:cNvSpPr/>
          <p:nvPr/>
        </p:nvSpPr>
        <p:spPr bwMode="auto">
          <a:xfrm>
            <a:off x="3995936" y="2348880"/>
            <a:ext cx="288032" cy="936104"/>
          </a:xfrm>
          <a:prstGeom prst="curved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Curved Left Arrow 4"/>
          <p:cNvSpPr/>
          <p:nvPr/>
        </p:nvSpPr>
        <p:spPr bwMode="auto">
          <a:xfrm>
            <a:off x="4139952" y="2348880"/>
            <a:ext cx="216024" cy="720080"/>
          </a:xfrm>
          <a:prstGeom prst="curved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Curved Left Arrow 5"/>
          <p:cNvSpPr/>
          <p:nvPr/>
        </p:nvSpPr>
        <p:spPr bwMode="auto">
          <a:xfrm>
            <a:off x="4295364" y="2348880"/>
            <a:ext cx="648072" cy="1224136"/>
          </a:xfrm>
          <a:prstGeom prst="curvedLeftArrow">
            <a:avLst/>
          </a:prstGeom>
          <a:solidFill>
            <a:srgbClr val="00B0F0"/>
          </a:solidFill>
          <a:ln w="1587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4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err="1" smtClean="0"/>
              <a:t>Search</a:t>
            </a:r>
            <a:r>
              <a:rPr lang="es-BO" dirty="0" smtClean="0"/>
              <a:t> </a:t>
            </a:r>
            <a:r>
              <a:rPr lang="es-BO" dirty="0" err="1" smtClean="0"/>
              <a:t>without</a:t>
            </a:r>
            <a:r>
              <a:rPr lang="es-BO" dirty="0" smtClean="0"/>
              <a:t> </a:t>
            </a:r>
            <a:r>
              <a:rPr lang="es-BO" dirty="0" err="1" smtClean="0"/>
              <a:t>stemming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pPr marL="0" indent="0">
              <a:buNone/>
            </a:pPr>
            <a:endParaRPr lang="fr-CH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1786732"/>
            <a:ext cx="9171904" cy="36282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194661"/>
            <a:ext cx="9171904" cy="60110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17738" y="1702958"/>
            <a:ext cx="668062" cy="278242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2133600" y="4431506"/>
            <a:ext cx="762000" cy="445294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3200400" y="5666582"/>
            <a:ext cx="749166" cy="459581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419600" y="6693695"/>
            <a:ext cx="762000" cy="511969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2870" y="4402853"/>
            <a:ext cx="800100" cy="5026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4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Same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stemming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2600"/>
            <a:ext cx="8909050" cy="34290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4996" y="4191000"/>
            <a:ext cx="1061803" cy="4572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" y="1142999"/>
            <a:ext cx="9139004" cy="582529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4996" y="1692094"/>
            <a:ext cx="680804" cy="212906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990600" y="3048000"/>
            <a:ext cx="9144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981200" y="6400800"/>
            <a:ext cx="8382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153400" y="6535530"/>
            <a:ext cx="6477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58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Wildcards/truncation : ?   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* stands for 0 or more characters</a:t>
            </a:r>
          </a:p>
          <a:p>
            <a:r>
              <a:rPr lang="en-US" dirty="0" smtClean="0"/>
              <a:t>? stands single character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te?t</a:t>
            </a:r>
            <a:r>
              <a:rPr lang="en-US" dirty="0" smtClean="0"/>
              <a:t> = test or text </a:t>
            </a:r>
          </a:p>
          <a:p>
            <a:pPr marL="0" indent="0">
              <a:buNone/>
            </a:pPr>
            <a:r>
              <a:rPr lang="en-US" dirty="0" smtClean="0"/>
              <a:t>		electric* = electrical; electricity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behavi</a:t>
            </a:r>
            <a:r>
              <a:rPr lang="en-US" dirty="0" smtClean="0"/>
              <a:t>*r = </a:t>
            </a:r>
            <a:r>
              <a:rPr lang="en-US" dirty="0" err="1" smtClean="0"/>
              <a:t>behaviour</a:t>
            </a:r>
            <a:r>
              <a:rPr lang="en-US" dirty="0" smtClean="0"/>
              <a:t> or behavior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micro?p</a:t>
            </a:r>
            <a:r>
              <a:rPr lang="en-US" dirty="0" smtClean="0"/>
              <a:t>* = </a:t>
            </a:r>
            <a:r>
              <a:rPr lang="en-US" dirty="0" err="1" smtClean="0"/>
              <a:t>microspeaker</a:t>
            </a:r>
            <a:r>
              <a:rPr lang="en-US" dirty="0" smtClean="0"/>
              <a:t>, </a:t>
            </a:r>
            <a:r>
              <a:rPr lang="en-US" dirty="0" err="1" smtClean="0"/>
              <a:t>microsporidial</a:t>
            </a: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62200" y="2971800"/>
            <a:ext cx="5460980" cy="2304256"/>
          </a:xfrm>
          <a:prstGeom prst="rect">
            <a:avLst/>
          </a:prstGeom>
          <a:solidFill>
            <a:srgbClr val="00B0F0">
              <a:alpha val="22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241411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Use of </a:t>
            </a:r>
            <a:r>
              <a:rPr lang="fr-CH" dirty="0" err="1" smtClean="0"/>
              <a:t>wildcards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352925"/>
          </a:xfrm>
        </p:spPr>
        <p:txBody>
          <a:bodyPr/>
          <a:lstStyle/>
          <a:p>
            <a:r>
              <a:rPr lang="en-US" dirty="0" smtClean="0"/>
              <a:t>Spelling uncertainty (plural, </a:t>
            </a:r>
            <a:r>
              <a:rPr lang="en-US" dirty="0"/>
              <a:t>tenses, foreign </a:t>
            </a:r>
            <a:r>
              <a:rPr lang="en-US" dirty="0" smtClean="0"/>
              <a:t>words): </a:t>
            </a:r>
          </a:p>
          <a:p>
            <a:pPr marL="457200" lvl="1" indent="0">
              <a:buNone/>
            </a:pP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tyre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tire       t*re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University vs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Universität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Universit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* Stuttgart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Multiple spelling </a:t>
            </a:r>
            <a:r>
              <a:rPr lang="en-US" dirty="0"/>
              <a:t>variants </a:t>
            </a:r>
            <a:r>
              <a:rPr lang="en-US" dirty="0" smtClean="0"/>
              <a:t>are known: 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color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colour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col*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Preferred option over stemming: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electric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electricity 	  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electri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4" name="Right Arrow 3"/>
          <p:cNvSpPr/>
          <p:nvPr/>
        </p:nvSpPr>
        <p:spPr bwMode="auto">
          <a:xfrm>
            <a:off x="2590800" y="1941241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3096322" y="37338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4343400" y="23622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3886200" y="50292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5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Wildcard</a:t>
            </a:r>
            <a:r>
              <a:rPr lang="fr-CH" dirty="0" smtClean="0"/>
              <a:t> vs </a:t>
            </a:r>
            <a:r>
              <a:rPr lang="fr-CH" dirty="0" err="1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 results: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avy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navies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naval</a:t>
            </a:r>
            <a:r>
              <a:rPr lang="en-US" dirty="0"/>
              <a:t> </a:t>
            </a:r>
            <a:r>
              <a:rPr lang="en-US" dirty="0" smtClean="0"/>
              <a:t>if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nav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* =</a:t>
            </a:r>
            <a:r>
              <a:rPr lang="en-US" dirty="0" smtClean="0"/>
              <a:t>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navigating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navigation</a:t>
            </a:r>
            <a:r>
              <a:rPr lang="en-US" dirty="0"/>
              <a:t>, </a:t>
            </a:r>
            <a:br>
              <a:rPr lang="en-US" dirty="0"/>
            </a:br>
            <a:endParaRPr lang="en-US" dirty="0"/>
          </a:p>
          <a:p>
            <a:pPr lvl="1"/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electricity</a:t>
            </a:r>
            <a:r>
              <a:rPr lang="en-US" dirty="0" smtClean="0"/>
              <a:t> or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electric</a:t>
            </a:r>
            <a:r>
              <a:rPr lang="en-US" dirty="0" smtClean="0"/>
              <a:t> if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elect*</a:t>
            </a:r>
            <a:r>
              <a:rPr lang="en-US" dirty="0" smtClean="0"/>
              <a:t> =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electoral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4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/>
              <a:t>Fuzzy searches					</a:t>
            </a:r>
            <a:endParaRPr lang="en-US" altLang="en-US"/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457439" y="1905000"/>
            <a:ext cx="8229600" cy="4352925"/>
          </a:xfrm>
        </p:spPr>
        <p:txBody>
          <a:bodyPr/>
          <a:lstStyle/>
          <a:p>
            <a:r>
              <a:rPr lang="fr-CH" altLang="en-US" dirty="0"/>
              <a:t>Use of the tilde: </a:t>
            </a:r>
            <a:r>
              <a:rPr lang="fr-CH" altLang="en-US" dirty="0" smtClean="0"/>
              <a:t>~</a:t>
            </a:r>
          </a:p>
          <a:p>
            <a:endParaRPr lang="fr-CH" altLang="en-US" dirty="0"/>
          </a:p>
          <a:p>
            <a:r>
              <a:rPr lang="fr-CH" altLang="en-US" dirty="0" err="1"/>
              <a:t>Examples</a:t>
            </a:r>
            <a:r>
              <a:rPr lang="fr-CH" altLang="en-US" dirty="0"/>
              <a:t>:</a:t>
            </a:r>
          </a:p>
          <a:p>
            <a:pPr>
              <a:buFontTx/>
              <a:buNone/>
            </a:pPr>
            <a:r>
              <a:rPr lang="fr-CH" altLang="en-US" dirty="0"/>
              <a:t> </a:t>
            </a:r>
            <a:r>
              <a:rPr lang="fr-CH" altLang="en-US" dirty="0" err="1"/>
              <a:t>roam</a:t>
            </a:r>
            <a:r>
              <a:rPr lang="fr-CH" altLang="en-US" dirty="0"/>
              <a:t>~      		</a:t>
            </a:r>
            <a:r>
              <a:rPr lang="fr-CH" altLang="en-US" dirty="0" err="1"/>
              <a:t>foam</a:t>
            </a:r>
            <a:r>
              <a:rPr lang="fr-CH" altLang="en-US" dirty="0"/>
              <a:t> / </a:t>
            </a:r>
            <a:r>
              <a:rPr lang="fr-CH" altLang="en-US" dirty="0" err="1"/>
              <a:t>roams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pPr>
              <a:buFontTx/>
              <a:buNone/>
            </a:pPr>
            <a:r>
              <a:rPr lang="fr-CH" altLang="en-US" dirty="0" smtClean="0"/>
              <a:t>Roam~</a:t>
            </a:r>
            <a:r>
              <a:rPr lang="fr-CH" altLang="en-US" dirty="0" smtClean="0">
                <a:solidFill>
                  <a:srgbClr val="FF0000"/>
                </a:solidFill>
              </a:rPr>
              <a:t>0.8</a:t>
            </a:r>
          </a:p>
          <a:p>
            <a:pPr>
              <a:buFontTx/>
              <a:buNone/>
            </a:pPr>
            <a:endParaRPr lang="fr-CH" altLang="en-US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fr-CH" altLang="en-US" dirty="0" smtClean="0"/>
          </a:p>
          <a:p>
            <a:pPr>
              <a:buFontTx/>
              <a:buNone/>
            </a:pPr>
            <a:r>
              <a:rPr lang="fr-CH" altLang="en-US" dirty="0" smtClean="0"/>
              <a:t>      </a:t>
            </a:r>
            <a:r>
              <a:rPr lang="fr-CH" altLang="en-US" dirty="0" err="1" smtClean="0"/>
              <a:t>Useful</a:t>
            </a:r>
            <a:r>
              <a:rPr lang="fr-CH" altLang="en-US" dirty="0" smtClean="0"/>
              <a:t> </a:t>
            </a:r>
            <a:r>
              <a:rPr lang="fr-CH" altLang="en-US" dirty="0"/>
              <a:t>to </a:t>
            </a:r>
            <a:r>
              <a:rPr lang="fr-CH" altLang="en-US" dirty="0" err="1"/>
              <a:t>find</a:t>
            </a:r>
            <a:r>
              <a:rPr lang="fr-CH" altLang="en-US" dirty="0"/>
              <a:t> </a:t>
            </a:r>
            <a:r>
              <a:rPr lang="fr-CH" altLang="en-US" dirty="0" err="1"/>
              <a:t>misstpyed</a:t>
            </a:r>
            <a:r>
              <a:rPr lang="fr-CH" altLang="en-US" dirty="0"/>
              <a:t>, </a:t>
            </a:r>
            <a:r>
              <a:rPr lang="fr-CH" altLang="en-US" dirty="0" err="1"/>
              <a:t>misspelt</a:t>
            </a:r>
            <a:r>
              <a:rPr lang="fr-CH" altLang="en-US" dirty="0"/>
              <a:t> or mis-</a:t>
            </a:r>
            <a:r>
              <a:rPr lang="fr-CH" altLang="en-US" dirty="0" err="1"/>
              <a:t>OCRed</a:t>
            </a:r>
            <a:r>
              <a:rPr lang="fr-CH" altLang="en-US" dirty="0"/>
              <a:t> </a:t>
            </a:r>
            <a:r>
              <a:rPr lang="fr-CH" altLang="en-US" dirty="0" err="1"/>
              <a:t>words</a:t>
            </a:r>
            <a:endParaRPr lang="fr-CH" altLang="en-US" dirty="0"/>
          </a:p>
          <a:p>
            <a:pPr>
              <a:buFontTx/>
              <a:buNone/>
            </a:pP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1908175" y="3357563"/>
            <a:ext cx="1150938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029200"/>
            <a:ext cx="91487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^ caret = weighting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result but ranking will be different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04153" y="3198168"/>
            <a:ext cx="3138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touch^3 AND polarize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604153" y="3140968"/>
            <a:ext cx="3138039" cy="648072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dirty="0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13858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150625" cy="4572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0" y="1447800"/>
            <a:ext cx="457200" cy="3810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39" y="1905000"/>
            <a:ext cx="9220200" cy="54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78659" cy="6172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0" y="685800"/>
            <a:ext cx="457200" cy="3810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 bwMode="auto">
          <a:xfrm>
            <a:off x="4520082" y="0"/>
            <a:ext cx="51918" cy="6858000"/>
          </a:xfrm>
          <a:prstGeom prst="line">
            <a:avLst/>
          </a:prstGeom>
          <a:noFill/>
          <a:ln w="1016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3" y="2117440"/>
            <a:ext cx="4491200" cy="2670706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7128" y="2117440"/>
            <a:ext cx="4550678" cy="258538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 bwMode="auto">
          <a:xfrm>
            <a:off x="13806" y="2057400"/>
            <a:ext cx="9130194" cy="7620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419600" y="0"/>
            <a:ext cx="187528" cy="2057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343401" y="4788146"/>
            <a:ext cx="457200" cy="2069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3806" y="2800662"/>
            <a:ext cx="9130194" cy="7620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2537" y="3562662"/>
            <a:ext cx="9130194" cy="7620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0110" y="4363695"/>
            <a:ext cx="9130194" cy="7620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97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" y="2230120"/>
            <a:ext cx="859155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" y="2260600"/>
            <a:ext cx="7086600" cy="5162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65" y="2133600"/>
            <a:ext cx="13849350" cy="570547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Example</a:t>
            </a:r>
            <a:r>
              <a:rPr lang="fr-CH" dirty="0"/>
              <a:t>: national phase entry</a:t>
            </a:r>
            <a:endParaRPr lang="es-CO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65760" y="1394778"/>
            <a:ext cx="8229600" cy="4352925"/>
          </a:xfrm>
        </p:spPr>
        <p:txBody>
          <a:bodyPr/>
          <a:lstStyle/>
          <a:p>
            <a:r>
              <a:rPr lang="fr-CH" dirty="0"/>
              <a:t>All applications </a:t>
            </a:r>
            <a:r>
              <a:rPr lang="fr-CH" dirty="0" err="1"/>
              <a:t>that</a:t>
            </a:r>
            <a:r>
              <a:rPr lang="fr-CH" dirty="0"/>
              <a:t> </a:t>
            </a:r>
            <a:r>
              <a:rPr lang="fr-CH" dirty="0" err="1"/>
              <a:t>entered</a:t>
            </a:r>
            <a:r>
              <a:rPr lang="fr-CH" dirty="0"/>
              <a:t> national phase in China in 2012</a:t>
            </a:r>
            <a:endParaRPr lang="es-BO" dirty="0"/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0153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Instant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Validates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query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Suggests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Provides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r>
              <a:rPr lang="fr-CH" dirty="0" smtClean="0"/>
              <a:t> of:</a:t>
            </a:r>
          </a:p>
          <a:p>
            <a:pPr lvl="1"/>
            <a:r>
              <a:rPr lang="fr-CH" dirty="0" smtClean="0"/>
              <a:t>IPC codes</a:t>
            </a:r>
          </a:p>
          <a:p>
            <a:pPr lvl="1"/>
            <a:r>
              <a:rPr lang="fr-CH" dirty="0" smtClean="0"/>
              <a:t>countries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5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Help</a:t>
            </a:r>
            <a:endParaRPr lang="es-C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6" y="1447800"/>
            <a:ext cx="9140359" cy="43932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391400" y="2743200"/>
            <a:ext cx="1447800" cy="1524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75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g.clipartfest.com/40edc1f943256ead2e1fb868ade5f994_combination-combination_1543-16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010400" cy="727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858000" y="5791200"/>
            <a:ext cx="2133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858000" y="5791200"/>
            <a:ext cx="838200" cy="762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858000" y="5791200"/>
            <a:ext cx="91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772400" y="6286500"/>
            <a:ext cx="10668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772400" y="6286500"/>
            <a:ext cx="1066800" cy="34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68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Combine search with chemical structure search</a:t>
            </a:r>
          </a:p>
          <a:p>
            <a:r>
              <a:rPr lang="en-US" dirty="0" smtClean="0"/>
              <a:t>Combine search with CLIR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1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For </a:t>
            </a:r>
            <a:r>
              <a:rPr lang="fr-CH" dirty="0" err="1" smtClean="0"/>
              <a:t>queries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compounds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219200" y="304800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6076"/>
            <a:ext cx="9174242" cy="49911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76200" y="2209800"/>
            <a:ext cx="685800" cy="3048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14300" y="1805780"/>
            <a:ext cx="2095500" cy="327819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0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32" y="609600"/>
            <a:ext cx="87249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14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Complexity</a:t>
            </a:r>
            <a:r>
              <a:rPr lang="fr-CH" dirty="0" smtClean="0"/>
              <a:t> </a:t>
            </a: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 “Complexity” of queries depends on:</a:t>
            </a:r>
          </a:p>
          <a:p>
            <a:pPr eaLnBrk="1" hangingPunct="1">
              <a:buFontTx/>
              <a:buNone/>
            </a:pPr>
            <a:endParaRPr lang="en-US" sz="1050" dirty="0" smtClean="0"/>
          </a:p>
          <a:p>
            <a:pPr marL="457200" lvl="1" indent="0">
              <a:buNone/>
            </a:pPr>
            <a:endParaRPr lang="fr-CH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7170" name="Picture 2" descr="D:\Users\Ammann\AppData\Local\Temp\miguel-a-amutio-578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082"/>
            <a:ext cx="9144000" cy="513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3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52600"/>
            <a:ext cx="8991600" cy="13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207631" cy="43028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52400" y="1066801"/>
            <a:ext cx="3505200" cy="3048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" y="1371602"/>
            <a:ext cx="685800" cy="3048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57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Combining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CLIR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24545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5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533400"/>
            <a:ext cx="9042402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" y="2438400"/>
            <a:ext cx="9114767" cy="36576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19940" y="2971800"/>
            <a:ext cx="701040" cy="381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08645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0"/>
            <a:ext cx="9086450" cy="29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9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32953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286000"/>
            <a:ext cx="9011360" cy="42672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76200" y="2819400"/>
            <a:ext cx="701040" cy="381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677275" cy="117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Most common errors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/>
              <a:t>(….)   </a:t>
            </a:r>
            <a:r>
              <a:rPr lang="fr-CH" altLang="en-US" dirty="0" smtClean="0"/>
              <a:t>"…</a:t>
            </a:r>
            <a:r>
              <a:rPr lang="fr-CH" altLang="en-US" dirty="0"/>
              <a:t>"</a:t>
            </a:r>
            <a:endParaRPr lang="fr-CH" altLang="en-US" dirty="0" smtClean="0"/>
          </a:p>
          <a:p>
            <a:r>
              <a:rPr lang="en-US" sz="3600" dirty="0" smtClean="0"/>
              <a:t>" </a:t>
            </a:r>
            <a:r>
              <a:rPr lang="en-US" dirty="0" smtClean="0"/>
              <a:t> </a:t>
            </a:r>
            <a:r>
              <a:rPr lang="en-US" dirty="0"/>
              <a:t>not </a:t>
            </a:r>
            <a:r>
              <a:rPr lang="en-US" sz="3600" dirty="0"/>
              <a:t>“</a:t>
            </a:r>
            <a:endParaRPr lang="fr-CH" altLang="en-US" sz="3600" dirty="0"/>
          </a:p>
          <a:p>
            <a:r>
              <a:rPr lang="fr-CH" altLang="en-US" dirty="0"/>
              <a:t>Field </a:t>
            </a:r>
            <a:r>
              <a:rPr lang="fr-CH" altLang="en-US" dirty="0" err="1"/>
              <a:t>name</a:t>
            </a:r>
            <a:endParaRPr lang="fr-CH" altLang="en-US" dirty="0"/>
          </a:p>
          <a:p>
            <a:r>
              <a:rPr lang="fr-CH" altLang="en-US" dirty="0"/>
              <a:t>No </a:t>
            </a:r>
            <a:r>
              <a:rPr lang="fr-CH" altLang="en-US" dirty="0" err="1"/>
              <a:t>space</a:t>
            </a:r>
            <a:endParaRPr lang="fr-CH" altLang="en-US" dirty="0"/>
          </a:p>
          <a:p>
            <a:r>
              <a:rPr lang="fr-CH" altLang="en-US" dirty="0" err="1"/>
              <a:t>W</a:t>
            </a:r>
            <a:r>
              <a:rPr lang="fr-CH" altLang="en-US" dirty="0" err="1" smtClean="0"/>
              <a:t>ildcard</a:t>
            </a:r>
            <a:r>
              <a:rPr lang="fr-CH" altLang="en-US" dirty="0" smtClean="0"/>
              <a:t> </a:t>
            </a:r>
            <a:r>
              <a:rPr lang="fr-CH" altLang="en-US" dirty="0"/>
              <a:t>at the </a:t>
            </a:r>
            <a:r>
              <a:rPr lang="en-US" altLang="en-US" dirty="0"/>
              <a:t>beginning</a:t>
            </a:r>
            <a:r>
              <a:rPr lang="fr-CH" altLang="en-US" dirty="0"/>
              <a:t> of a </a:t>
            </a:r>
            <a:r>
              <a:rPr lang="fr-CH" altLang="en-US" dirty="0" err="1"/>
              <a:t>word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80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/>
              <a:t>: </a:t>
            </a:r>
            <a:r>
              <a:rPr lang="fr-CH" dirty="0" err="1" smtClean="0"/>
              <a:t>November</a:t>
            </a:r>
            <a:r>
              <a:rPr lang="fr-CH" dirty="0" smtClean="0"/>
              <a:t> 19 or 21</a:t>
            </a:r>
            <a:r>
              <a:rPr lang="fr-CH" dirty="0"/>
              <a:t/>
            </a:r>
            <a:br>
              <a:rPr lang="fr-CH" dirty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720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fr-CH" sz="3200" dirty="0" smtClean="0"/>
              <a:t>Chemical structure </a:t>
            </a:r>
            <a:r>
              <a:rPr lang="fr-CH" sz="3200" dirty="0" err="1" smtClean="0"/>
              <a:t>search</a:t>
            </a:r>
            <a:r>
              <a:rPr lang="fr-CH" sz="3200" dirty="0" smtClean="0"/>
              <a:t> </a:t>
            </a:r>
            <a:r>
              <a:rPr lang="fr-CH" sz="3200" dirty="0" smtClean="0"/>
              <a:t>in </a:t>
            </a:r>
            <a:r>
              <a:rPr lang="fr-CH" sz="3200" dirty="0" smtClean="0"/>
              <a:t>PATENTSCOPE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register</a:t>
            </a:r>
            <a:r>
              <a:rPr lang="fr-CH" dirty="0" smtClean="0"/>
              <a:t>: </a:t>
            </a:r>
            <a:r>
              <a:rPr lang="en-US" sz="2200" dirty="0">
                <a:hlinkClick r:id="rId2"/>
              </a:rPr>
              <a:t>http://www.wipo.int/patentscope/en/webinar</a:t>
            </a:r>
            <a:r>
              <a:rPr lang="en-US" sz="2200" dirty="0" smtClean="0">
                <a:hlinkClick r:id="rId2"/>
              </a:rPr>
              <a:t>/</a:t>
            </a:r>
            <a:r>
              <a:rPr lang="en-US" sz="2200" dirty="0" smtClean="0"/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887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55" y="30480"/>
            <a:ext cx="10601325" cy="641985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 bwMode="auto">
          <a:xfrm>
            <a:off x="4191000" y="3076049"/>
            <a:ext cx="2590800" cy="698932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2170316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 bwMode="auto">
          <a:xfrm>
            <a:off x="152400" y="2938950"/>
            <a:ext cx="7010400" cy="3385649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54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Q: How </a:t>
            </a:r>
            <a:r>
              <a:rPr lang="fr-CH" sz="2800" dirty="0" err="1" smtClean="0">
                <a:solidFill>
                  <a:srgbClr val="0070C0"/>
                </a:solidFill>
              </a:rPr>
              <a:t>many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years</a:t>
            </a:r>
            <a:r>
              <a:rPr lang="fr-CH" sz="2800" dirty="0" smtClean="0">
                <a:solidFill>
                  <a:srgbClr val="0070C0"/>
                </a:solidFill>
              </a:rPr>
              <a:t> of </a:t>
            </a:r>
            <a:r>
              <a:rPr lang="fr-CH" sz="2800" dirty="0" err="1" smtClean="0">
                <a:solidFill>
                  <a:srgbClr val="0070C0"/>
                </a:solidFill>
              </a:rPr>
              <a:t>experience</a:t>
            </a:r>
            <a:r>
              <a:rPr lang="fr-CH" sz="2800" dirty="0" smtClean="0">
                <a:solidFill>
                  <a:srgbClr val="0070C0"/>
                </a:solidFill>
              </a:rPr>
              <a:t> do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have in patent </a:t>
            </a:r>
            <a:r>
              <a:rPr lang="fr-CH" sz="2800" dirty="0" err="1" smtClean="0">
                <a:solidFill>
                  <a:srgbClr val="0070C0"/>
                </a:solidFill>
              </a:rPr>
              <a:t>searching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7543800" cy="5056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Less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than</a:t>
            </a:r>
            <a:r>
              <a:rPr lang="fr-CH" sz="2800" dirty="0" smtClean="0">
                <a:solidFill>
                  <a:srgbClr val="0070C0"/>
                </a:solidFill>
              </a:rPr>
              <a:t> 5 </a:t>
            </a:r>
            <a:r>
              <a:rPr lang="fr-CH" sz="2800" dirty="0" err="1" smtClean="0">
                <a:solidFill>
                  <a:srgbClr val="0070C0"/>
                </a:solidFill>
              </a:rPr>
              <a:t>years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798321" y="2743200"/>
            <a:ext cx="7239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More </a:t>
            </a:r>
            <a:r>
              <a:rPr lang="fr-CH" sz="2800" dirty="0" err="1" smtClean="0">
                <a:solidFill>
                  <a:srgbClr val="0070C0"/>
                </a:solidFill>
              </a:rPr>
              <a:t>than</a:t>
            </a:r>
            <a:r>
              <a:rPr lang="fr-CH" sz="2800" dirty="0" smtClean="0">
                <a:solidFill>
                  <a:srgbClr val="0070C0"/>
                </a:solidFill>
              </a:rPr>
              <a:t> 5 </a:t>
            </a:r>
            <a:r>
              <a:rPr lang="fr-CH" sz="2800" dirty="0" err="1" smtClean="0">
                <a:solidFill>
                  <a:srgbClr val="0070C0"/>
                </a:solidFill>
              </a:rPr>
              <a:t>years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61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Overvire</a:t>
            </a:r>
            <a:r>
              <a:rPr lang="fr-CH" dirty="0" smtClean="0"/>
              <a:t> of the Global Brand </a:t>
            </a:r>
            <a:r>
              <a:rPr lang="fr-CH" dirty="0" err="1" smtClean="0"/>
              <a:t>Database</a:t>
            </a:r>
            <a:endParaRPr lang="fr-CH" dirty="0" smtClean="0"/>
          </a:p>
          <a:p>
            <a:endParaRPr lang="fr-CH" dirty="0"/>
          </a:p>
          <a:p>
            <a:pPr marL="457200" lvl="1" indent="0">
              <a:buNone/>
            </a:pPr>
            <a:r>
              <a:rPr lang="fr-CH" dirty="0" err="1" smtClean="0"/>
              <a:t>October</a:t>
            </a:r>
            <a:r>
              <a:rPr lang="fr-CH" dirty="0" smtClean="0"/>
              <a:t> 23 at 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attendee.gotowebinar.com/register/6209538493436706818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Overview</a:t>
            </a:r>
            <a:r>
              <a:rPr lang="fr-CH" dirty="0" smtClean="0"/>
              <a:t> of the Global Design </a:t>
            </a:r>
            <a:r>
              <a:rPr lang="fr-CH" dirty="0" err="1" smtClean="0"/>
              <a:t>Database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25 at 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attendee.gotowebinar.com/register/790258985384599810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19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r:id="rId4" imgW="5676190" imgH="3390476" progId="">
                  <p:embed/>
                </p:oleObj>
              </mc:Choice>
              <mc:Fallback>
                <p:oleObj r:id="rId4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400" y="76200"/>
            <a:ext cx="3905250" cy="5962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6096000" y="4495800"/>
            <a:ext cx="2590800" cy="609600"/>
          </a:xfrm>
          <a:prstGeom prst="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9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2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Simple </a:t>
            </a:r>
            <a:r>
              <a:rPr lang="fr-CH" dirty="0" err="1" smtClean="0"/>
              <a:t>Search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9167906" cy="2971800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-7834" y="3429000"/>
          <a:ext cx="444341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Image" r:id="rId4" imgW="4444200" imgH="3199680" progId="Photoshop.Image.13">
                  <p:embed/>
                </p:oleObj>
              </mc:Choice>
              <mc:Fallback>
                <p:oleObj name="Image" r:id="rId4" imgW="4444200" imgH="3199680" progId="Photoshop.Image.1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834" y="3429000"/>
                        <a:ext cx="4443413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726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Interfaces </a:t>
            </a:r>
          </a:p>
          <a:p>
            <a:pPr eaLnBrk="1" hangingPunct="1"/>
            <a:r>
              <a:rPr lang="en-US" dirty="0" smtClean="0"/>
              <a:t>Search fields</a:t>
            </a:r>
          </a:p>
          <a:p>
            <a:pPr eaLnBrk="1" hangingPunct="1"/>
            <a:r>
              <a:rPr lang="en-US" dirty="0" smtClean="0"/>
              <a:t>Syntax </a:t>
            </a:r>
          </a:p>
          <a:p>
            <a:pPr eaLnBrk="1" hangingPunct="1"/>
            <a:r>
              <a:rPr lang="en-US" dirty="0" smtClean="0"/>
              <a:t>Examples</a:t>
            </a:r>
          </a:p>
          <a:p>
            <a:pPr eaLnBrk="1" hangingPunct="1"/>
            <a:r>
              <a:rPr lang="en-US" dirty="0" smtClean="0"/>
              <a:t>Combination of interfaces</a:t>
            </a:r>
          </a:p>
          <a:p>
            <a:pPr eaLnBrk="1" hangingPunct="1"/>
            <a:r>
              <a:rPr lang="en-US" dirty="0" smtClean="0"/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263244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28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template_english-28</Template>
  <TotalTime>5974</TotalTime>
  <Words>660</Words>
  <Application>Microsoft Office PowerPoint</Application>
  <PresentationFormat>On-screen Show (4:3)</PresentationFormat>
  <Paragraphs>242</Paragraphs>
  <Slides>74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ヒラギノ角ゴ Pro W3</vt:lpstr>
      <vt:lpstr>Arial</vt:lpstr>
      <vt:lpstr>Arial Black</vt:lpstr>
      <vt:lpstr>Microsoft Sans Serif</vt:lpstr>
      <vt:lpstr>template_english-28</vt:lpstr>
      <vt:lpstr>Image</vt:lpstr>
      <vt:lpstr>PowerPoint Presentation</vt:lpstr>
      <vt:lpstr>Click this button if you can hear my voice and see my screen</vt:lpstr>
      <vt:lpstr>PowerPoint Presentation</vt:lpstr>
      <vt:lpstr>PowerPoint Presentation</vt:lpstr>
      <vt:lpstr>Questions/concerns</vt:lpstr>
      <vt:lpstr>Complexity </vt:lpstr>
      <vt:lpstr>Q: How many years of experience do you have in patent searching?</vt:lpstr>
      <vt:lpstr>Simple Search</vt:lpstr>
      <vt:lpstr>Agenda</vt:lpstr>
      <vt:lpstr>2 Interfaces</vt:lpstr>
      <vt:lpstr>PowerPoint Presentation</vt:lpstr>
      <vt:lpstr>PowerPoint Presentation</vt:lpstr>
      <vt:lpstr>PowerPoint Presentation</vt:lpstr>
      <vt:lpstr>Field Combination - pros</vt:lpstr>
      <vt:lpstr>Field combination - cons</vt:lpstr>
      <vt:lpstr>Interface: Advanced search</vt:lpstr>
      <vt:lpstr>PowerPoint Presentation</vt:lpstr>
      <vt:lpstr> Fields: where to search     Source: http://spicewallpaper.blogspot.ch/2012/08/green-fields-with-blue-sky.html </vt:lpstr>
      <vt:lpstr>PowerPoint Presentation</vt:lpstr>
      <vt:lpstr>PowerPoint Presentation</vt:lpstr>
      <vt:lpstr>Examples</vt:lpstr>
      <vt:lpstr>Date search</vt:lpstr>
      <vt:lpstr>Example: IPC</vt:lpstr>
      <vt:lpstr>PowerPoint Presentation</vt:lpstr>
      <vt:lpstr>Example: grant</vt:lpstr>
      <vt:lpstr>Fields rules</vt:lpstr>
      <vt:lpstr>Fields: golden rules</vt:lpstr>
      <vt:lpstr>PowerPoint Presentation</vt:lpstr>
      <vt:lpstr>Grouping/nesting</vt:lpstr>
      <vt:lpstr>Range search</vt:lpstr>
      <vt:lpstr>Boolean operators</vt:lpstr>
      <vt:lpstr>ANDNOT - NOT</vt:lpstr>
      <vt:lpstr>Proximity operator NEAR</vt:lpstr>
      <vt:lpstr>Proximity search: BEFORE</vt:lpstr>
      <vt:lpstr>An example</vt:lpstr>
      <vt:lpstr>PowerPoint Presentation</vt:lpstr>
      <vt:lpstr>PowerPoint Presentation</vt:lpstr>
      <vt:lpstr>Keywords</vt:lpstr>
      <vt:lpstr>Stemming</vt:lpstr>
      <vt:lpstr>Stemming</vt:lpstr>
      <vt:lpstr>Stemming</vt:lpstr>
      <vt:lpstr>Search without stemming</vt:lpstr>
      <vt:lpstr>Same search with stemming</vt:lpstr>
      <vt:lpstr>Wildcards/truncation : ?   *</vt:lpstr>
      <vt:lpstr>PowerPoint Presentation</vt:lpstr>
      <vt:lpstr>Use of wildcards</vt:lpstr>
      <vt:lpstr>Wildcard vs stemming</vt:lpstr>
      <vt:lpstr>Fuzzy searches     </vt:lpstr>
      <vt:lpstr>^ caret = weighting factor</vt:lpstr>
      <vt:lpstr>PowerPoint Presentation</vt:lpstr>
      <vt:lpstr>PowerPoint Presentation</vt:lpstr>
      <vt:lpstr>PowerPoint Presentation</vt:lpstr>
      <vt:lpstr>Example: national phase entry</vt:lpstr>
      <vt:lpstr>Instant help</vt:lpstr>
      <vt:lpstr>Help</vt:lpstr>
      <vt:lpstr>PowerPoint Presentation</vt:lpstr>
      <vt:lpstr>Result combination</vt:lpstr>
      <vt:lpstr>For queries with compounds</vt:lpstr>
      <vt:lpstr>PowerPoint Presentation</vt:lpstr>
      <vt:lpstr>PowerPoint Presentation</vt:lpstr>
      <vt:lpstr>PowerPoint Presentation</vt:lpstr>
      <vt:lpstr>Combining with CLIR</vt:lpstr>
      <vt:lpstr>PowerPoint Presentation</vt:lpstr>
      <vt:lpstr>PowerPoint Presentation</vt:lpstr>
      <vt:lpstr>PowerPoint Presentation</vt:lpstr>
      <vt:lpstr>PowerPoint Presentation</vt:lpstr>
      <vt:lpstr>Most common errors</vt:lpstr>
      <vt:lpstr> Next webinar: November 19 or 21 </vt:lpstr>
      <vt:lpstr>PowerPoint Presentation</vt:lpstr>
      <vt:lpstr>Global Brand Database: webinar</vt:lpstr>
      <vt:lpstr>Global Design Database: webinar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37</cp:revision>
  <dcterms:created xsi:type="dcterms:W3CDTF">2017-03-16T14:48:35Z</dcterms:created>
  <dcterms:modified xsi:type="dcterms:W3CDTF">2019-10-23T14:39:38Z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9526ea66-15ef-463c-a040-aac31c840bf6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