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EE3F2B-42A5-4329-9F93-F287F212B664}" type="datetimeFigureOut">
              <a:rPr lang="ar-EG" smtClean="0"/>
              <a:t>24/06/1434</a:t>
            </a:fld>
            <a:endParaRPr lang="ar-E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5EB9F-99F0-412B-951B-5DB2C5E494B9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E3F2B-42A5-4329-9F93-F287F212B664}" type="datetimeFigureOut">
              <a:rPr lang="ar-EG" smtClean="0"/>
              <a:t>25/06/1434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5EB9F-99F0-412B-951B-5DB2C5E494B9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E3F2B-42A5-4329-9F93-F287F212B664}" type="datetimeFigureOut">
              <a:rPr lang="ar-EG" smtClean="0"/>
              <a:t>25/06/1434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5EB9F-99F0-412B-951B-5DB2C5E494B9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E3F2B-42A5-4329-9F93-F287F212B664}" type="datetimeFigureOut">
              <a:rPr lang="ar-EG" smtClean="0"/>
              <a:t>24/06/1434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5EB9F-99F0-412B-951B-5DB2C5E494B9}" type="slidenum">
              <a:rPr lang="ar-EG" smtClean="0"/>
              <a:t>‹#›</a:t>
            </a:fld>
            <a:endParaRPr lang="ar-E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E3F2B-42A5-4329-9F93-F287F212B664}" type="datetimeFigureOut">
              <a:rPr lang="ar-EG" smtClean="0"/>
              <a:t>25/06/1434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5EB9F-99F0-412B-951B-5DB2C5E494B9}" type="slidenum">
              <a:rPr lang="ar-EG" smtClean="0"/>
              <a:t>‹#›</a:t>
            </a:fld>
            <a:endParaRPr lang="ar-E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E3F2B-42A5-4329-9F93-F287F212B664}" type="datetimeFigureOut">
              <a:rPr lang="ar-EG" smtClean="0"/>
              <a:t>25/06/1434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5EB9F-99F0-412B-951B-5DB2C5E494B9}" type="slidenum">
              <a:rPr lang="ar-EG" smtClean="0"/>
              <a:t>‹#›</a:t>
            </a:fld>
            <a:endParaRPr lang="ar-E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E3F2B-42A5-4329-9F93-F287F212B664}" type="datetimeFigureOut">
              <a:rPr lang="ar-EG" smtClean="0"/>
              <a:t>25/06/1434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5EB9F-99F0-412B-951B-5DB2C5E494B9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E3F2B-42A5-4329-9F93-F287F212B664}" type="datetimeFigureOut">
              <a:rPr lang="ar-EG" smtClean="0"/>
              <a:t>25/06/1434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5EB9F-99F0-412B-951B-5DB2C5E494B9}" type="slidenum">
              <a:rPr lang="ar-EG" smtClean="0"/>
              <a:t>‹#›</a:t>
            </a:fld>
            <a:endParaRPr lang="ar-E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E3F2B-42A5-4329-9F93-F287F212B664}" type="datetimeFigureOut">
              <a:rPr lang="ar-EG" smtClean="0"/>
              <a:t>25/06/1434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5EB9F-99F0-412B-951B-5DB2C5E494B9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8EE3F2B-42A5-4329-9F93-F287F212B664}" type="datetimeFigureOut">
              <a:rPr lang="ar-EG" smtClean="0"/>
              <a:t>25/06/1434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85EB9F-99F0-412B-951B-5DB2C5E494B9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EE3F2B-42A5-4329-9F93-F287F212B664}" type="datetimeFigureOut">
              <a:rPr lang="ar-EG" smtClean="0"/>
              <a:t>25/06/1434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5EB9F-99F0-412B-951B-5DB2C5E494B9}" type="slidenum">
              <a:rPr lang="ar-EG" smtClean="0"/>
              <a:t>‹#›</a:t>
            </a:fld>
            <a:endParaRPr lang="ar-E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8EE3F2B-42A5-4329-9F93-F287F212B664}" type="datetimeFigureOut">
              <a:rPr lang="ar-EG" smtClean="0"/>
              <a:t>24/06/1434</a:t>
            </a:fld>
            <a:endParaRPr lang="ar-E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85EB9F-99F0-412B-951B-5DB2C5E494B9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logo_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304800"/>
            <a:ext cx="190685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52400"/>
            <a:ext cx="24288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WIPO-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25" y="188640"/>
            <a:ext cx="18573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8208912" cy="1377498"/>
          </a:xfrm>
        </p:spPr>
        <p:txBody>
          <a:bodyPr>
            <a:normAutofit/>
          </a:bodyPr>
          <a:lstStyle/>
          <a:p>
            <a:pPr algn="ctr"/>
            <a:r>
              <a:rPr lang="ar-EG" sz="3600" dirty="0" smtClean="0"/>
              <a:t>قانون براءات الاختراع و السياسات العامة في الدول النامية: الابتكارات و الصحة العامة و التجارة</a:t>
            </a:r>
            <a:endParaRPr lang="ar-EG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918648" cy="1905625"/>
          </a:xfrm>
        </p:spPr>
        <p:txBody>
          <a:bodyPr>
            <a:normAutofit/>
          </a:bodyPr>
          <a:lstStyle/>
          <a:p>
            <a:pPr algn="ctr"/>
            <a:r>
              <a:rPr lang="ar-EG" sz="2500" b="1" dirty="0" smtClean="0"/>
              <a:t>أ.د. حسام الدين عبد الغني الصغير</a:t>
            </a:r>
            <a:r>
              <a:rPr lang="ar-EG" sz="2500" dirty="0" smtClean="0"/>
              <a:t/>
            </a:r>
            <a:br>
              <a:rPr lang="ar-EG" sz="2500" dirty="0" smtClean="0"/>
            </a:br>
            <a:r>
              <a:rPr lang="ar-EG" sz="2500" dirty="0" smtClean="0"/>
              <a:t>رئيس قسم القانون التجاري </a:t>
            </a:r>
            <a:br>
              <a:rPr lang="ar-EG" sz="2500" dirty="0" smtClean="0"/>
            </a:br>
            <a:r>
              <a:rPr lang="ar-EG" sz="2500" dirty="0" smtClean="0"/>
              <a:t>ومدير المعهد الإقليمي للملكية الفكرية </a:t>
            </a:r>
            <a:br>
              <a:rPr lang="ar-EG" sz="2500" dirty="0" smtClean="0"/>
            </a:br>
            <a:r>
              <a:rPr lang="ar-EG" sz="2500" dirty="0" smtClean="0"/>
              <a:t>كلية الحقوق / جامعة حلوان</a:t>
            </a:r>
            <a:endParaRPr lang="en-US" sz="2500" dirty="0" smtClean="0"/>
          </a:p>
          <a:p>
            <a:pPr algn="ctr"/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EG" sz="3200" dirty="0" smtClean="0"/>
              <a:t>اتفاقية التربس و حماية بيانات و نتائج الاختبارات التي تجرى على الادوية للحصول على ترخيص بتسويقها عن طريق المعلومات غير المفصح عنها</a:t>
            </a:r>
          </a:p>
          <a:p>
            <a:r>
              <a:rPr lang="ar-EG" sz="3200" dirty="0" smtClean="0"/>
              <a:t>شروط حماية بيانات و نتائج الاختبارات التي تجرى على الادوية</a:t>
            </a:r>
          </a:p>
          <a:p>
            <a:r>
              <a:rPr lang="ar-EG" sz="3200" dirty="0" smtClean="0"/>
              <a:t>نظام الحماية في اتفاقية التربس قائم على اساس المنافسة غير المشروعة</a:t>
            </a:r>
          </a:p>
          <a:p>
            <a:r>
              <a:rPr lang="ar-EG" sz="3200" dirty="0" smtClean="0"/>
              <a:t>لا الزام على الدول النامية بأن تقيم نظام الحماية على اساس نظام الاستئثار ببيانات و نتائج الاختبارات </a:t>
            </a:r>
            <a:endParaRPr lang="ar-EG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EG" dirty="0" smtClean="0"/>
              <a:t>5- براءة الاختراع والمعلومات غير المفصح عنها</a:t>
            </a:r>
            <a:endParaRPr lang="ar-E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/>
          </a:bodyPr>
          <a:lstStyle/>
          <a:p>
            <a:r>
              <a:rPr lang="ar-EG" sz="3200" dirty="0" smtClean="0"/>
              <a:t>مبدأ الدولة الأولى بالرعاية </a:t>
            </a:r>
          </a:p>
          <a:p>
            <a:r>
              <a:rPr lang="ar-EG" sz="3200" dirty="0" smtClean="0"/>
              <a:t>صور الاتفاقيات الثنائية المبرمة بين الدول المتقدمة من جانب و الدول النامية من جانب اخر</a:t>
            </a:r>
          </a:p>
          <a:p>
            <a:r>
              <a:rPr lang="ar-EG" sz="3200" dirty="0" smtClean="0"/>
              <a:t>اتفاقيات التجارة الحرة المبرمة بين الولايات المتحدة الامريكية و الدول النامية و اثرها على رفع مستويات الحماية</a:t>
            </a:r>
            <a:endParaRPr lang="ar-EG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0"/>
            <a:r>
              <a:rPr lang="ar-EG" dirty="0" smtClean="0"/>
              <a:t>6- الاتفاقيات الثنائية و</a:t>
            </a:r>
            <a:r>
              <a:rPr lang="ar-EG" sz="4400" dirty="0" smtClean="0"/>
              <a:t>اتفاقيات</a:t>
            </a:r>
            <a:r>
              <a:rPr lang="ar-EG" dirty="0" smtClean="0"/>
              <a:t> التجارة الحرة و دورها في رفع مستويات الحماية بما يتجاوز التربس</a:t>
            </a:r>
            <a:endParaRPr lang="ar-E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ar-EG" sz="3200" dirty="0" smtClean="0"/>
              <a:t>براءة الاختراع و سياسة اتاحة الدواء في الدول النامية</a:t>
            </a:r>
          </a:p>
          <a:p>
            <a:pPr marL="624078" indent="-514350">
              <a:buFont typeface="+mj-lt"/>
              <a:buAutoNum type="arabicPeriod"/>
            </a:pPr>
            <a:r>
              <a:rPr lang="ar-EG" sz="3200" dirty="0" smtClean="0"/>
              <a:t>نصوص قوانين البراءات التي تتوافق مع سياسة اتاحة الدواء في الدول النامية</a:t>
            </a:r>
          </a:p>
          <a:p>
            <a:pPr marL="624078" indent="-514350">
              <a:buFont typeface="+mj-lt"/>
              <a:buAutoNum type="arabicPeriod"/>
            </a:pPr>
            <a:r>
              <a:rPr lang="ar-EG" sz="3200" dirty="0" smtClean="0"/>
              <a:t>اعلان الدوحة بشأن اتفاقية التربس و الصحة العامة</a:t>
            </a:r>
          </a:p>
          <a:p>
            <a:pPr marL="624078" indent="-514350">
              <a:buFont typeface="+mj-lt"/>
              <a:buAutoNum type="arabicPeriod"/>
            </a:pPr>
            <a:r>
              <a:rPr lang="ar-EG" sz="3200" dirty="0" smtClean="0"/>
              <a:t>براءة الاختراع و سياسة المنافسة</a:t>
            </a:r>
          </a:p>
          <a:p>
            <a:pPr marL="624078" indent="-514350">
              <a:buFont typeface="+mj-lt"/>
              <a:buAutoNum type="arabicPeriod"/>
            </a:pPr>
            <a:r>
              <a:rPr lang="ar-EG" sz="3200" dirty="0" smtClean="0"/>
              <a:t>براءة الاختراع والمعلومات غير المفصح عنها</a:t>
            </a:r>
          </a:p>
          <a:p>
            <a:pPr marL="624078" indent="-514350">
              <a:buFont typeface="+mj-lt"/>
              <a:buAutoNum type="arabicPeriod"/>
            </a:pPr>
            <a:r>
              <a:rPr lang="ar-EG" sz="3200" dirty="0" smtClean="0"/>
              <a:t>الاتفاقيات الثنائية واتفاقيات التجارة الحرة و دورها في رفع مستويات الحماية بما يتجاوز التربس</a:t>
            </a:r>
            <a:endParaRPr lang="ar-EG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المحتوى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/>
          <a:lstStyle/>
          <a:p>
            <a:r>
              <a:rPr lang="ar-EG" sz="3200" dirty="0" smtClean="0"/>
              <a:t>نظام البراءة في الدول النامية قبل انشاء منظمة التجارة العالمية</a:t>
            </a:r>
          </a:p>
          <a:p>
            <a:pPr lvl="2"/>
            <a:r>
              <a:rPr lang="ar-EG" sz="2400" dirty="0" smtClean="0"/>
              <a:t>اتفاقية باريس بشأن حماية حقوق الملكية الصناعية </a:t>
            </a:r>
          </a:p>
          <a:p>
            <a:pPr lvl="2">
              <a:buNone/>
            </a:pPr>
            <a:endParaRPr lang="ar-EG" sz="2400" dirty="0" smtClean="0"/>
          </a:p>
          <a:p>
            <a:pPr lvl="2"/>
            <a:r>
              <a:rPr lang="ar-EG" sz="2400" dirty="0" smtClean="0"/>
              <a:t>استبعاد عدد كبير من الدول النامية الاختراعات الدوائية من الحماية عن طريق براءة الاختراع</a:t>
            </a:r>
          </a:p>
          <a:p>
            <a:pPr lvl="2"/>
            <a:endParaRPr lang="ar-EG" sz="2400" dirty="0" smtClean="0"/>
          </a:p>
          <a:p>
            <a:pPr lvl="2"/>
            <a:r>
              <a:rPr lang="ar-EG" sz="2400" dirty="0" smtClean="0"/>
              <a:t>فانون براءات الاختراع و الرسوم و النماذج الصناعية رقم 132 لسنة  1949 الملغي</a:t>
            </a:r>
          </a:p>
          <a:p>
            <a:endParaRPr lang="ar-EG" dirty="0" smtClean="0"/>
          </a:p>
          <a:p>
            <a:endParaRPr lang="ar-E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EG" dirty="0" smtClean="0"/>
              <a:t>1- براءة الاختراع و سياسة اتاحة الدواء في الدول النامية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ar-EG" sz="3200" dirty="0" smtClean="0"/>
              <a:t>اثر انشاء منظمة التجارة العالمية على نظام براءات الاختراع في الدول النامية:</a:t>
            </a:r>
          </a:p>
          <a:p>
            <a:pPr lvl="2"/>
            <a:r>
              <a:rPr lang="ar-EG" sz="2400" dirty="0" smtClean="0"/>
              <a:t>اشراف منظمة التجارة العالمية على تطبيق اتفاقية التربس</a:t>
            </a:r>
          </a:p>
          <a:p>
            <a:pPr lvl="2"/>
            <a:endParaRPr lang="ar-EG" sz="2400" dirty="0" smtClean="0"/>
          </a:p>
          <a:p>
            <a:pPr lvl="2"/>
            <a:r>
              <a:rPr lang="ar-EG" sz="2400" dirty="0" smtClean="0"/>
              <a:t>خضوع منازعات الملكية الفكرية لقواعد تسوية المنازعات طبقا لقواعد و اجراءات منظمة التجارة العالمية</a:t>
            </a:r>
          </a:p>
          <a:p>
            <a:pPr lvl="2"/>
            <a:endParaRPr lang="ar-EG" sz="2400" dirty="0" smtClean="0"/>
          </a:p>
          <a:p>
            <a:pPr lvl="2"/>
            <a:r>
              <a:rPr lang="ar-EG" sz="2400" dirty="0" smtClean="0"/>
              <a:t>تراجع فكرة السيادة المطلقة للدولة</a:t>
            </a:r>
          </a:p>
          <a:p>
            <a:pPr lvl="2"/>
            <a:endParaRPr lang="ar-EG" sz="2400" dirty="0" smtClean="0"/>
          </a:p>
          <a:p>
            <a:pPr lvl="2"/>
            <a:r>
              <a:rPr lang="ar-EG" sz="2400" dirty="0" smtClean="0"/>
              <a:t>اصبحت الملكية الفكرية عنصراً من عناصر النظام التجارى العالمي الجديد</a:t>
            </a:r>
            <a:endParaRPr lang="ar-EG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EG" dirty="0" smtClean="0"/>
              <a:t>تابع- </a:t>
            </a:r>
            <a:r>
              <a:rPr lang="ar-EG" dirty="0" smtClean="0"/>
              <a:t>براءة الاختراع و سياسة اتاحة الدواء في الدول النامية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sz="3200" dirty="0" smtClean="0"/>
              <a:t>الاختراعات المستبعدة من نطاق الحماية عن طريق البراءة</a:t>
            </a:r>
          </a:p>
          <a:p>
            <a:r>
              <a:rPr lang="ar-EG" sz="3200" dirty="0" smtClean="0"/>
              <a:t>الاستثناءات و التقييدات:</a:t>
            </a:r>
          </a:p>
          <a:p>
            <a:pPr lvl="2"/>
            <a:r>
              <a:rPr lang="ar-EG" sz="2400" dirty="0" smtClean="0"/>
              <a:t>الاستنفاد الدولي </a:t>
            </a:r>
          </a:p>
          <a:p>
            <a:pPr lvl="2"/>
            <a:r>
              <a:rPr lang="ar-EG" sz="2400" dirty="0" smtClean="0"/>
              <a:t>استثناء بولار</a:t>
            </a:r>
          </a:p>
          <a:p>
            <a:pPr lvl="2"/>
            <a:r>
              <a:rPr lang="ar-EG" sz="2400" dirty="0" smtClean="0"/>
              <a:t>استثناء البحث و التطوير (</a:t>
            </a:r>
            <a:r>
              <a:rPr lang="ar-EG" sz="2400" dirty="0" smtClean="0"/>
              <a:t>الهندسة العكسية)</a:t>
            </a:r>
          </a:p>
          <a:p>
            <a:r>
              <a:rPr lang="ar-EG" sz="3200" dirty="0" smtClean="0"/>
              <a:t>الافصاح و الدومين العام</a:t>
            </a:r>
          </a:p>
          <a:p>
            <a:r>
              <a:rPr lang="ar-EG" sz="3200" dirty="0" smtClean="0"/>
              <a:t>الترخيص الاجباري</a:t>
            </a:r>
          </a:p>
          <a:p>
            <a:r>
              <a:rPr lang="ar-EG" sz="3200" dirty="0" smtClean="0"/>
              <a:t>فترات السماح</a:t>
            </a:r>
          </a:p>
          <a:p>
            <a:pPr>
              <a:buNone/>
            </a:pPr>
            <a:endParaRPr lang="ar-EG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EG" dirty="0" smtClean="0"/>
              <a:t>2- نصوص قوانين البراءات التي تتوافق مع سياسة اتاحة الدواء في الدول النامية</a:t>
            </a:r>
            <a:endParaRPr lang="ar-E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EG" sz="3200" dirty="0" smtClean="0"/>
              <a:t>ادراك الدول الاعضاء خطورة مشكلات الصحة العامة التي تبتلى بها الدول النامية و الاقل نمواً و لاسيما المشكلات الناجمة عن الإيدز و السل و الملاريا و مخاوف تطبيق اتفاقية التربس حول اتاحة الدواء باسعار في متناول المرضى</a:t>
            </a:r>
          </a:p>
          <a:p>
            <a:r>
              <a:rPr lang="ar-EG" sz="3200" dirty="0" smtClean="0"/>
              <a:t>اتفاقية التربس لا تمنع الدول الاعضاء في منظمة التجارة العالمية من اتخاذ تدابير للمحافظة على الصحة العامة و يجب تفسير نصوصها و تطبيقها بما يدعم حق الدول الاعضاء في المحافظة على الصحة العامة و لاسيما تعزيز اتاحة الحصول على الادوية للجميع</a:t>
            </a:r>
            <a:endParaRPr lang="ar-EG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EG" dirty="0" smtClean="0"/>
              <a:t>3- اعلان الدوحة بشأن اتفاقية التربس و الصحة العامة</a:t>
            </a:r>
            <a:endParaRPr lang="ar-E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EG" sz="3200" dirty="0" smtClean="0"/>
              <a:t>تأكيد الدول الأعضاء أن من حقها الاستفادة الكاملة بما ورد في اتفاقية التربس من جوانب مرونة لتحقيق هذا الغرض من بينها:</a:t>
            </a:r>
          </a:p>
          <a:p>
            <a:r>
              <a:rPr lang="ar-EG" sz="3200" dirty="0" smtClean="0"/>
              <a:t>حق الدول في منح تراخيص اجبارية و حريتها في تحديد اسباب منح التراخيص</a:t>
            </a:r>
          </a:p>
          <a:p>
            <a:r>
              <a:rPr lang="ar-EG" sz="3200" dirty="0" smtClean="0"/>
              <a:t>حق الدول الاعضاء في تحديد ما الذي يمثل طوارئ قومية أو اي ظروف ملحة جيداً و يدخل في عداد ذلك ازمات الصحة العامة مثل اوبئة الإيدز و السل و الملاريا</a:t>
            </a:r>
          </a:p>
          <a:p>
            <a:r>
              <a:rPr lang="ar-EG" sz="3200" dirty="0" smtClean="0"/>
              <a:t>حرية الدول الاعضاء في تبني نظام الاستنفاد بما يتلاءم مع ظروفها دون منازعة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EG" dirty="0" smtClean="0"/>
              <a:t>تابع- </a:t>
            </a:r>
            <a:r>
              <a:rPr lang="ar-EG" dirty="0" smtClean="0"/>
              <a:t>اعلان الدوحة بشأن اتفاقية التربس و الصحة العامة</a:t>
            </a:r>
            <a:endParaRPr lang="ar-E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sz="3200" dirty="0" smtClean="0"/>
              <a:t>تكليف مجلس التربس بأن يجد حلاً سريعاً لمشكلة عدم استفادة الدول النامية و الاقل نمواً استفادة فعالة من نظام الترخيص الاجباري بسبب ضعف قدرتها التكنولوجية </a:t>
            </a:r>
          </a:p>
          <a:p>
            <a:r>
              <a:rPr lang="ar-EG" sz="3200" dirty="0" smtClean="0"/>
              <a:t>التزام الدول المتقدمة بحفيز و تشجيع مؤسساتها على نقل التكنولوجيا إلى أقل البلدان نمواً</a:t>
            </a:r>
          </a:p>
          <a:p>
            <a:r>
              <a:rPr lang="ar-EG" sz="3200" dirty="0" smtClean="0"/>
              <a:t>تمديد فترة السماح المقررة لأقل البلدان نمواً في شأن تطبيق القسمين 5 و 7 من الجزء الثاني من اتفاقية التربس فيما يتعلق بالمستحضرات الدوائية حتى أول يناير 2016 </a:t>
            </a:r>
            <a:endParaRPr lang="ar-EG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EG" dirty="0" smtClean="0"/>
              <a:t>تابع- اعلان الدوحة بشأن اتفاقية التربس و الصحة العامة</a:t>
            </a:r>
            <a:endParaRPr lang="ar-E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sz="3200" dirty="0" smtClean="0"/>
              <a:t>أهداف قانون المنافسة و مدى توافقها مع اهداف قانون الملكية الفكرية</a:t>
            </a:r>
          </a:p>
          <a:p>
            <a:r>
              <a:rPr lang="ar-EG" sz="3200" dirty="0" smtClean="0"/>
              <a:t>اتفاقية التربس و المنافسة</a:t>
            </a:r>
          </a:p>
          <a:p>
            <a:pPr lvl="2"/>
            <a:r>
              <a:rPr lang="ar-EG" sz="2400" dirty="0" smtClean="0"/>
              <a:t>قد يكون هناك حاجة للدول الأعضاء لاتخاذ تدابير لحماية المنافسة (مادة 2/8 التربس)</a:t>
            </a:r>
          </a:p>
          <a:p>
            <a:pPr lvl="2"/>
            <a:r>
              <a:rPr lang="ar-EG" sz="2400" dirty="0" smtClean="0"/>
              <a:t>بعض عقود التراخيص قد تتضمن شروطاً تقيد حرية المنافسة (مادة 40 فقرة 1 التربس)</a:t>
            </a:r>
          </a:p>
          <a:p>
            <a:pPr lvl="2"/>
            <a:r>
              <a:rPr lang="ar-EG" sz="2400" dirty="0" smtClean="0"/>
              <a:t>للدول الاعضاء اتخاذ تدابير لمنع الممارسات المضادة للتنافس الناتجة عن اساءة استغلال حقوق الملكية الفكرية</a:t>
            </a:r>
          </a:p>
          <a:p>
            <a:r>
              <a:rPr lang="ar-EG" sz="3200" dirty="0" smtClean="0"/>
              <a:t>استخدام الدول النامية لقانون المنافسة للحد من الممارسات الاحتكارية لاصحاب حقوق الملكية الفكرية</a:t>
            </a:r>
            <a:endParaRPr lang="ar-EG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4- براءة الاختراع و سياسة المنافسة</a:t>
            </a:r>
            <a:endParaRPr lang="ar-EG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</TotalTime>
  <Words>685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قانون براءات الاختراع و السياسات العامة في الدول النامية: الابتكارات و الصحة العامة و التجارة</vt:lpstr>
      <vt:lpstr>المحتوى</vt:lpstr>
      <vt:lpstr>1- براءة الاختراع و سياسة اتاحة الدواء في الدول النامية</vt:lpstr>
      <vt:lpstr>تابع- براءة الاختراع و سياسة اتاحة الدواء في الدول النامية</vt:lpstr>
      <vt:lpstr>2- نصوص قوانين البراءات التي تتوافق مع سياسة اتاحة الدواء في الدول النامية</vt:lpstr>
      <vt:lpstr>3- اعلان الدوحة بشأن اتفاقية التربس و الصحة العامة</vt:lpstr>
      <vt:lpstr>تابع- اعلان الدوحة بشأن اتفاقية التربس و الصحة العامة</vt:lpstr>
      <vt:lpstr>تابع- اعلان الدوحة بشأن اتفاقية التربس و الصحة العامة</vt:lpstr>
      <vt:lpstr>4- براءة الاختراع و سياسة المنافسة</vt:lpstr>
      <vt:lpstr>5- براءة الاختراع والمعلومات غير المفصح عنها</vt:lpstr>
      <vt:lpstr>6- الاتفاقيات الثنائية واتفاقيات التجارة الحرة و دورها في رفع مستويات الحماية بما يتجاوز التربس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قانون براءات الاختراع و السياسات العامة في الدول النامية: الابتكارات و الصحة العامة و التجارة</dc:title>
  <dc:creator>Marwa</dc:creator>
  <cp:lastModifiedBy>Marwa</cp:lastModifiedBy>
  <cp:revision>28</cp:revision>
  <dcterms:created xsi:type="dcterms:W3CDTF">2013-05-04T21:45:34Z</dcterms:created>
  <dcterms:modified xsi:type="dcterms:W3CDTF">2013-05-04T23:41:25Z</dcterms:modified>
</cp:coreProperties>
</file>